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54"/>
  </p:notesMasterIdLst>
  <p:sldIdLst>
    <p:sldId id="296" r:id="rId2"/>
    <p:sldId id="312" r:id="rId3"/>
    <p:sldId id="301" r:id="rId4"/>
    <p:sldId id="258" r:id="rId5"/>
    <p:sldId id="298" r:id="rId6"/>
    <p:sldId id="297" r:id="rId7"/>
    <p:sldId id="300" r:id="rId8"/>
    <p:sldId id="303" r:id="rId9"/>
    <p:sldId id="299" r:id="rId10"/>
    <p:sldId id="304" r:id="rId11"/>
    <p:sldId id="302" r:id="rId12"/>
    <p:sldId id="260" r:id="rId13"/>
    <p:sldId id="265" r:id="rId14"/>
    <p:sldId id="266" r:id="rId15"/>
    <p:sldId id="267" r:id="rId16"/>
    <p:sldId id="305" r:id="rId17"/>
    <p:sldId id="322" r:id="rId18"/>
    <p:sldId id="307" r:id="rId19"/>
    <p:sldId id="277" r:id="rId20"/>
    <p:sldId id="275" r:id="rId21"/>
    <p:sldId id="311" r:id="rId22"/>
    <p:sldId id="269" r:id="rId23"/>
    <p:sldId id="261" r:id="rId24"/>
    <p:sldId id="308" r:id="rId25"/>
    <p:sldId id="309" r:id="rId26"/>
    <p:sldId id="306" r:id="rId27"/>
    <p:sldId id="323" r:id="rId28"/>
    <p:sldId id="263" r:id="rId29"/>
    <p:sldId id="313" r:id="rId30"/>
    <p:sldId id="330" r:id="rId31"/>
    <p:sldId id="314" r:id="rId32"/>
    <p:sldId id="324" r:id="rId33"/>
    <p:sldId id="316" r:id="rId34"/>
    <p:sldId id="325" r:id="rId35"/>
    <p:sldId id="327" r:id="rId36"/>
    <p:sldId id="319" r:id="rId37"/>
    <p:sldId id="317" r:id="rId38"/>
    <p:sldId id="318" r:id="rId39"/>
    <p:sldId id="320" r:id="rId40"/>
    <p:sldId id="326" r:id="rId41"/>
    <p:sldId id="328" r:id="rId42"/>
    <p:sldId id="331" r:id="rId43"/>
    <p:sldId id="329" r:id="rId44"/>
    <p:sldId id="321" r:id="rId45"/>
    <p:sldId id="271" r:id="rId46"/>
    <p:sldId id="272" r:id="rId47"/>
    <p:sldId id="273" r:id="rId48"/>
    <p:sldId id="332" r:id="rId49"/>
    <p:sldId id="292" r:id="rId50"/>
    <p:sldId id="333" r:id="rId51"/>
    <p:sldId id="294" r:id="rId52"/>
    <p:sldId id="295" r:id="rId53"/>
  </p:sldIdLst>
  <p:sldSz cx="9144000" cy="6858000" type="screen4x3"/>
  <p:notesSz cx="6858000" cy="9144000"/>
  <p:embeddedFontLst>
    <p:embeddedFont>
      <p:font typeface="Palatino Linotype" panose="02040502050505030304" pitchFamily="18" charset="0"/>
      <p:regular r:id="rId55"/>
      <p:bold r:id="rId56"/>
      <p:italic r:id="rId57"/>
      <p:boldItalic r:id="rId58"/>
    </p:embeddedFont>
    <p:embeddedFont>
      <p:font typeface="Libre Franklin Thin" panose="020B0604020202020204" charset="0"/>
      <p:regular r:id="rId59"/>
      <p:bold r:id="rId60"/>
      <p:italic r:id="rId61"/>
      <p:boldItalic r:id="rId62"/>
    </p:embeddedFont>
    <p:embeddedFont>
      <p:font typeface="Garamond" panose="02020404030301010803" pitchFamily="18" charset="0"/>
      <p:regular r:id="rId63"/>
      <p:bold r:id="rId64"/>
      <p:italic r:id="rId65"/>
    </p:embeddedFont>
    <p:embeddedFont>
      <p:font typeface="Calibri" panose="020F0502020204030204" pitchFamily="34" charset="0"/>
      <p:regular r:id="rId66"/>
      <p:bold r:id="rId67"/>
      <p:italic r:id="rId68"/>
      <p:boldItalic r:id="rId69"/>
    </p:embeddedFont>
    <p:embeddedFont>
      <p:font typeface="Verdana" panose="020B0604030504040204" pitchFamily="34" charset="0"/>
      <p:regular r:id="rId70"/>
      <p:bold r:id="rId71"/>
      <p:italic r:id="rId72"/>
      <p:boldItalic r:id="rId7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24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1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88777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/>
          </a:p>
        </p:txBody>
      </p:sp>
      <p:sp>
        <p:nvSpPr>
          <p:cNvPr id="91" name="Google Shape;91;p1:notes"/>
          <p:cNvSpPr txBox="1"/>
          <p:nvPr/>
        </p:nvSpPr>
        <p:spPr>
          <a:xfrm>
            <a:off x="933450" y="768350"/>
            <a:ext cx="5235575" cy="383698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9025" tIns="49500" rIns="99025" bIns="495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944562" y="4860925"/>
            <a:ext cx="5205412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929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/>
          </a:p>
        </p:txBody>
      </p:sp>
      <p:sp>
        <p:nvSpPr>
          <p:cNvPr id="91" name="Google Shape;91;p1:notes"/>
          <p:cNvSpPr txBox="1"/>
          <p:nvPr/>
        </p:nvSpPr>
        <p:spPr>
          <a:xfrm>
            <a:off x="933450" y="768350"/>
            <a:ext cx="5235575" cy="383698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9025" tIns="49500" rIns="99025" bIns="495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944562" y="4860925"/>
            <a:ext cx="5205412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4770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3272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6240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2401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1582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4608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7164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3882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207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3667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3966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0007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023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98689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11320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0969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58820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56570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47675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54295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0107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1233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65879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15536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32675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75008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01952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61344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01861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54441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76826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58632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21512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98761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206120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59340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62133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00958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16664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99729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21382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78140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08573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905264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954283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057118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30230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549633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008988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592151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0937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Layout Personalizad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21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>
            <a:off x="457200" y="19939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Projeto C-JovEM 2020</a:t>
            </a:r>
            <a:br>
              <a:rPr lang="en-US" sz="44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0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retomada Inteligente da economia</a:t>
            </a:r>
            <a:br>
              <a:rPr lang="en-US" sz="30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0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Drfat 02 (25/ago/20200</a:t>
            </a:r>
            <a:endParaRPr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104" y="0"/>
            <a:ext cx="9330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96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>
            <a:off x="457200" y="19939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Projeto C-JovEM 2020</a:t>
            </a:r>
            <a:br>
              <a:rPr lang="en-US" sz="44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0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retomada Inteligente da economia</a:t>
            </a:r>
            <a:br>
              <a:rPr lang="en-US" sz="30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0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Drfat 02 (25/ago/20200</a:t>
            </a:r>
            <a:endParaRPr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93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251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803702" y="1278861"/>
            <a:ext cx="7993062" cy="5170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en-US" sz="2200" b="1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INDICE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457200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en-US" sz="2200" dirty="0" err="1">
                <a:solidFill>
                  <a:schemeClr val="dk1"/>
                </a:solidFill>
              </a:rPr>
              <a:t>Reflexões</a:t>
            </a:r>
            <a:r>
              <a:rPr lang="en-US" sz="2200" dirty="0">
                <a:solidFill>
                  <a:schemeClr val="dk1"/>
                </a:solidFill>
              </a:rPr>
              <a:t> </a:t>
            </a:r>
            <a:r>
              <a:rPr lang="en-US" sz="2200" dirty="0" err="1">
                <a:solidFill>
                  <a:schemeClr val="dk1"/>
                </a:solidFill>
              </a:rPr>
              <a:t>sobre</a:t>
            </a:r>
            <a:r>
              <a:rPr lang="en-US" sz="2200" dirty="0">
                <a:solidFill>
                  <a:schemeClr val="dk1"/>
                </a:solidFill>
              </a:rPr>
              <a:t> o C-JOVEM</a:t>
            </a:r>
          </a:p>
          <a:p>
            <a:pPr marL="914400" lvl="1" indent="-457200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pt-BR" sz="2200" dirty="0">
                <a:solidFill>
                  <a:schemeClr val="dk1"/>
                </a:solidFill>
              </a:rPr>
              <a:t>A ECONOMIA no Ceará</a:t>
            </a:r>
          </a:p>
          <a:p>
            <a:pPr marL="914400" lvl="1" indent="-457200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pt-BR" sz="2200" dirty="0">
                <a:solidFill>
                  <a:schemeClr val="dk1"/>
                </a:solidFill>
              </a:rPr>
              <a:t>Problemas na Formação Profissional</a:t>
            </a:r>
          </a:p>
          <a:p>
            <a:pPr marL="914400" lvl="1" indent="-457200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pt-BR" sz="2200" dirty="0">
                <a:solidFill>
                  <a:schemeClr val="dk1"/>
                </a:solidFill>
              </a:rPr>
              <a:t>Transformação Digital do Ceará</a:t>
            </a:r>
          </a:p>
          <a:p>
            <a:pPr marL="914400" lvl="1" indent="-457200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pt-BR" sz="2200" dirty="0">
                <a:solidFill>
                  <a:schemeClr val="dk1"/>
                </a:solidFill>
              </a:rPr>
              <a:t>O que é o Projeto </a:t>
            </a:r>
            <a:r>
              <a:rPr lang="pt-BR" sz="2200" dirty="0" smtClean="0">
                <a:solidFill>
                  <a:schemeClr val="dk1"/>
                </a:solidFill>
              </a:rPr>
              <a:t>C-JOVEM?</a:t>
            </a:r>
            <a:endParaRPr lang="pt-BR" sz="2200" dirty="0">
              <a:solidFill>
                <a:schemeClr val="dk1"/>
              </a:solidFill>
            </a:endParaRPr>
          </a:p>
          <a:p>
            <a:pPr marL="914400" lvl="1" indent="-457200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pt-BR" sz="2200" dirty="0">
                <a:solidFill>
                  <a:schemeClr val="dk1"/>
                </a:solidFill>
              </a:rPr>
              <a:t>Qual o MODELO do </a:t>
            </a:r>
            <a:r>
              <a:rPr lang="pt-BR" sz="2200" dirty="0" smtClean="0">
                <a:solidFill>
                  <a:schemeClr val="dk1"/>
                </a:solidFill>
              </a:rPr>
              <a:t>C-JOVEM?</a:t>
            </a:r>
            <a:endParaRPr lang="pt-BR" sz="2200" dirty="0">
              <a:solidFill>
                <a:schemeClr val="dk1"/>
              </a:solidFill>
            </a:endParaRPr>
          </a:p>
          <a:p>
            <a:pPr marL="914400" lvl="1" indent="-457200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pt-BR" sz="2200" dirty="0">
                <a:solidFill>
                  <a:schemeClr val="dk1"/>
                </a:solidFill>
              </a:rPr>
              <a:t>Qual a Plataforma </a:t>
            </a:r>
            <a:r>
              <a:rPr lang="pt-BR" sz="2200">
                <a:solidFill>
                  <a:schemeClr val="dk1"/>
                </a:solidFill>
              </a:rPr>
              <a:t>do </a:t>
            </a:r>
            <a:r>
              <a:rPr lang="pt-BR" sz="2200" smtClean="0">
                <a:solidFill>
                  <a:schemeClr val="dk1"/>
                </a:solidFill>
              </a:rPr>
              <a:t>C-JOVEM?</a:t>
            </a:r>
            <a:endParaRPr lang="pt-BR" sz="2200" dirty="0">
              <a:solidFill>
                <a:schemeClr val="dk1"/>
              </a:solidFill>
            </a:endParaRPr>
          </a:p>
          <a:p>
            <a:pPr marL="914400" lvl="1" indent="-457200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pt-BR" sz="2200" dirty="0">
                <a:solidFill>
                  <a:schemeClr val="dk1"/>
                </a:solidFill>
              </a:rPr>
              <a:t>Por que TIC?</a:t>
            </a:r>
          </a:p>
          <a:p>
            <a:pPr marL="914400" lvl="1" indent="-457200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pt-BR" sz="2200" dirty="0">
                <a:solidFill>
                  <a:schemeClr val="dk1"/>
                </a:solidFill>
              </a:rPr>
              <a:t>Orçamento &amp; Financiamento</a:t>
            </a:r>
          </a:p>
          <a:p>
            <a:pPr marL="914400" lvl="1" indent="-457200">
              <a:buClr>
                <a:schemeClr val="dk1"/>
              </a:buClr>
              <a:buSzPts val="2200"/>
              <a:buFont typeface="Arial"/>
              <a:buAutoNum type="arabicPeriod"/>
            </a:pPr>
            <a:r>
              <a:rPr lang="pt-BR" sz="2200" dirty="0">
                <a:solidFill>
                  <a:schemeClr val="dk1"/>
                </a:solidFill>
              </a:rPr>
              <a:t>Considerações Finais</a:t>
            </a: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/>
            </a:pPr>
            <a:endParaRPr lang="pt-BR" sz="2200" dirty="0" smtClean="0">
              <a:solidFill>
                <a:schemeClr val="dk1"/>
              </a:solidFill>
            </a:endParaRP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105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" y="218042"/>
            <a:ext cx="6851175" cy="627916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987090" y="3180650"/>
            <a:ext cx="329288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700" b="1" dirty="0" smtClean="0">
                <a:solidFill>
                  <a:srgbClr val="FF0000"/>
                </a:solidFill>
              </a:rPr>
              <a:t>1. Reflexões </a:t>
            </a:r>
            <a:r>
              <a:rPr lang="pt-BR" sz="1700" b="1" dirty="0" smtClean="0">
                <a:solidFill>
                  <a:srgbClr val="FF0000"/>
                </a:solidFill>
              </a:rPr>
              <a:t>sobre o C-Jovem</a:t>
            </a:r>
            <a:endParaRPr lang="pt-BR" sz="1700" b="1" dirty="0">
              <a:solidFill>
                <a:srgbClr val="FF0000"/>
              </a:solidFill>
            </a:endParaRPr>
          </a:p>
        </p:txBody>
      </p:sp>
      <p:pic>
        <p:nvPicPr>
          <p:cNvPr id="4" name="Google Shape;325;p28" descr="Resultado de imagem para MISSI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81517" y="3357621"/>
            <a:ext cx="2143125" cy="1563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-1" y="705656"/>
            <a:ext cx="8676861" cy="5170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pt-BR" sz="2200" b="1" i="0" u="none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     Reflexões sobre o C-Jovem...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endParaRPr lang="pt-BR" sz="2200" b="1"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pt-BR" sz="2200" b="1" i="0" u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pt-BR" sz="2200" b="1" dirty="0">
                <a:solidFill>
                  <a:srgbClr val="FF0000"/>
                </a:solidFill>
              </a:rPr>
              <a:t>	</a:t>
            </a:r>
            <a:r>
              <a:rPr lang="pt-BR" sz="2200" b="1" dirty="0" smtClean="0">
                <a:solidFill>
                  <a:srgbClr val="FF0000"/>
                </a:solidFill>
              </a:rPr>
              <a:t>		</a:t>
            </a:r>
            <a:r>
              <a:rPr lang="pt-BR" sz="2200" b="1" i="0" u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ECONOMIA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1">
              <a:buClr>
                <a:schemeClr val="dk1"/>
              </a:buClr>
              <a:buSzPts val="2200"/>
            </a:pPr>
            <a:endParaRPr lang="en-US" sz="2200" b="1" dirty="0" smtClean="0">
              <a:solidFill>
                <a:schemeClr val="dk1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200" b="1" dirty="0" smtClean="0">
                <a:solidFill>
                  <a:schemeClr val="dk1"/>
                </a:solidFill>
              </a:rPr>
              <a:t>Um Estado </a:t>
            </a:r>
            <a:r>
              <a:rPr lang="en-US" sz="2200" b="1" dirty="0" err="1" smtClean="0">
                <a:solidFill>
                  <a:schemeClr val="dk1"/>
                </a:solidFill>
              </a:rPr>
              <a:t>em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que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smtClean="0">
                <a:solidFill>
                  <a:schemeClr val="dk1"/>
                </a:solidFill>
              </a:rPr>
              <a:t>o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>
                <a:solidFill>
                  <a:schemeClr val="dk1"/>
                </a:solidFill>
              </a:rPr>
              <a:t>“</a:t>
            </a:r>
            <a:r>
              <a:rPr lang="en-US" sz="2200" b="1" dirty="0" err="1">
                <a:solidFill>
                  <a:schemeClr val="dk1"/>
                </a:solidFill>
              </a:rPr>
              <a:t>conhecimento</a:t>
            </a:r>
            <a:r>
              <a:rPr lang="en-US" sz="2200" b="1" dirty="0">
                <a:solidFill>
                  <a:schemeClr val="dk1"/>
                </a:solidFill>
              </a:rPr>
              <a:t>” </a:t>
            </a:r>
            <a:r>
              <a:rPr lang="en-US" sz="2200" b="1" dirty="0" err="1">
                <a:solidFill>
                  <a:schemeClr val="dk1"/>
                </a:solidFill>
              </a:rPr>
              <a:t>não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faz</a:t>
            </a:r>
            <a:r>
              <a:rPr lang="en-US" sz="2200" b="1" dirty="0">
                <a:solidFill>
                  <a:schemeClr val="dk1"/>
                </a:solidFill>
              </a:rPr>
              <a:t> parte </a:t>
            </a:r>
            <a:r>
              <a:rPr lang="en-US" sz="2200" b="1" dirty="0" smtClean="0">
                <a:solidFill>
                  <a:schemeClr val="dk1"/>
                </a:solidFill>
              </a:rPr>
              <a:t>de </a:t>
            </a:r>
            <a:r>
              <a:rPr lang="en-US" sz="2200" b="1" dirty="0" err="1" smtClean="0">
                <a:solidFill>
                  <a:schemeClr val="dk1"/>
                </a:solidFill>
              </a:rPr>
              <a:t>sua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balança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smtClean="0">
                <a:solidFill>
                  <a:schemeClr val="dk1"/>
                </a:solidFill>
              </a:rPr>
              <a:t>commercial, </a:t>
            </a:r>
            <a:r>
              <a:rPr lang="en-US" sz="2200" b="1" dirty="0" err="1" smtClean="0">
                <a:solidFill>
                  <a:schemeClr val="dk1"/>
                </a:solidFill>
              </a:rPr>
              <a:t>que</a:t>
            </a:r>
            <a:r>
              <a:rPr lang="en-US" sz="2200" b="1" dirty="0" smtClean="0">
                <a:solidFill>
                  <a:schemeClr val="dk1"/>
                </a:solidFill>
              </a:rPr>
              <a:t> tem </a:t>
            </a:r>
            <a:r>
              <a:rPr lang="en-US" sz="2200" b="1" dirty="0" err="1" smtClean="0">
                <a:solidFill>
                  <a:schemeClr val="dk1"/>
                </a:solidFill>
              </a:rPr>
              <a:t>sua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economia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dependente</a:t>
            </a:r>
            <a:r>
              <a:rPr lang="en-US" sz="2200" b="1" dirty="0" smtClean="0">
                <a:solidFill>
                  <a:schemeClr val="dk1"/>
                </a:solidFill>
              </a:rPr>
              <a:t> de commodities (</a:t>
            </a:r>
            <a:r>
              <a:rPr lang="en-US" sz="2200" b="1" dirty="0" err="1" smtClean="0">
                <a:solidFill>
                  <a:schemeClr val="dk1"/>
                </a:solidFill>
              </a:rPr>
              <a:t>em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pleno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século</a:t>
            </a:r>
            <a:r>
              <a:rPr lang="en-US" sz="2200" b="1" dirty="0" smtClean="0">
                <a:solidFill>
                  <a:schemeClr val="dk1"/>
                </a:solidFill>
              </a:rPr>
              <a:t> 21) …</a:t>
            </a:r>
            <a:endParaRPr lang="en-US" sz="2200" dirty="0" smtClean="0">
              <a:solidFill>
                <a:schemeClr val="dk1"/>
              </a:solidFill>
            </a:endParaRP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/>
            </a:pPr>
            <a:endParaRPr lang="en-US" sz="2200" dirty="0">
              <a:solidFill>
                <a:schemeClr val="dk1"/>
              </a:solidFill>
            </a:endParaRP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</a:t>
            </a:r>
            <a:r>
              <a:rPr lang="en-US" sz="2000" dirty="0" err="1" smtClean="0">
                <a:solidFill>
                  <a:srgbClr val="00B050"/>
                </a:solidFill>
              </a:rPr>
              <a:t>Está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correto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em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sua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estratégia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na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retomada</a:t>
            </a:r>
            <a:r>
              <a:rPr lang="en-US" sz="2000" dirty="0" smtClean="0">
                <a:solidFill>
                  <a:srgbClr val="00B050"/>
                </a:solidFill>
              </a:rPr>
              <a:t> da </a:t>
            </a:r>
            <a:r>
              <a:rPr lang="en-US" sz="2000" dirty="0" err="1" smtClean="0">
                <a:solidFill>
                  <a:srgbClr val="00B050"/>
                </a:solidFill>
              </a:rPr>
              <a:t>economia</a:t>
            </a:r>
            <a:endParaRPr lang="en-US" sz="2000" dirty="0" smtClean="0">
              <a:solidFill>
                <a:srgbClr val="00B050"/>
              </a:solidFill>
            </a:endParaRP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…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…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…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</a:t>
            </a:r>
            <a:r>
              <a:rPr lang="en-US" sz="2000" dirty="0" err="1" smtClean="0">
                <a:solidFill>
                  <a:srgbClr val="FF0000"/>
                </a:solidFill>
              </a:rPr>
              <a:t>Não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tem HOJE </a:t>
            </a:r>
            <a:r>
              <a:rPr lang="en-US" sz="2000" dirty="0" err="1" smtClean="0">
                <a:solidFill>
                  <a:srgbClr val="FF0000"/>
                </a:solidFill>
              </a:rPr>
              <a:t>nenhuma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chance </a:t>
            </a:r>
            <a:r>
              <a:rPr lang="en-US" sz="2000" dirty="0" smtClean="0">
                <a:solidFill>
                  <a:srgbClr val="FF0000"/>
                </a:solidFill>
              </a:rPr>
              <a:t>de </a:t>
            </a:r>
            <a:r>
              <a:rPr lang="en-US" sz="2000" dirty="0" err="1" smtClean="0">
                <a:solidFill>
                  <a:srgbClr val="FF0000"/>
                </a:solidFill>
              </a:rPr>
              <a:t>competição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nos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mercados</a:t>
            </a:r>
            <a:endParaRPr lang="en-US" sz="2200" dirty="0" smtClean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11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05801" y="383772"/>
            <a:ext cx="1670050" cy="2038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8482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-1" y="651065"/>
            <a:ext cx="9144001" cy="5170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rgbClr val="FF0000"/>
              </a:buClr>
              <a:buSzPts val="2200"/>
            </a:pPr>
            <a:r>
              <a:rPr lang="pt-BR" sz="2200" b="1" dirty="0">
                <a:solidFill>
                  <a:schemeClr val="tx1"/>
                </a:solidFill>
              </a:rPr>
              <a:t> </a:t>
            </a:r>
            <a:r>
              <a:rPr lang="pt-BR" sz="2200" b="1" dirty="0" smtClean="0">
                <a:solidFill>
                  <a:schemeClr val="tx1"/>
                </a:solidFill>
              </a:rPr>
              <a:t>    Reflexões </a:t>
            </a:r>
            <a:r>
              <a:rPr lang="pt-BR" sz="2200" b="1" dirty="0">
                <a:solidFill>
                  <a:schemeClr val="tx1"/>
                </a:solidFill>
              </a:rPr>
              <a:t>sobre o C-Jovem...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endParaRPr lang="pt-BR" sz="2200" b="1"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pt-BR" sz="2200" b="1" dirty="0" smtClean="0">
                <a:solidFill>
                  <a:srgbClr val="FF0000"/>
                </a:solidFill>
              </a:rPr>
              <a:t>			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pt-BR" sz="2200" b="1" dirty="0">
                <a:solidFill>
                  <a:srgbClr val="FF0000"/>
                </a:solidFill>
              </a:rPr>
              <a:t>	</a:t>
            </a:r>
            <a:r>
              <a:rPr lang="pt-BR" sz="2200" b="1" dirty="0" smtClean="0">
                <a:solidFill>
                  <a:srgbClr val="FF0000"/>
                </a:solidFill>
              </a:rPr>
              <a:t>			EDUCAÇÂO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endParaRPr lang="en-US" sz="2200" b="1" dirty="0" smtClean="0">
              <a:solidFill>
                <a:schemeClr val="dk1"/>
              </a:solidFill>
            </a:endParaRP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200" b="1" dirty="0" smtClean="0">
                <a:solidFill>
                  <a:schemeClr val="dk1"/>
                </a:solidFill>
              </a:rPr>
              <a:t>Se </a:t>
            </a:r>
            <a:r>
              <a:rPr lang="en-US" sz="2200" b="1" dirty="0" err="1" smtClean="0">
                <a:solidFill>
                  <a:schemeClr val="dk1"/>
                </a:solidFill>
              </a:rPr>
              <a:t>todos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os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jovens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formados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pelo</a:t>
            </a:r>
            <a:r>
              <a:rPr lang="en-US" sz="2200" b="1" dirty="0" smtClean="0">
                <a:solidFill>
                  <a:schemeClr val="dk1"/>
                </a:solidFill>
              </a:rPr>
              <a:t> IFCE </a:t>
            </a:r>
            <a:r>
              <a:rPr lang="en-US" sz="2200" b="1" dirty="0" err="1" smtClean="0">
                <a:solidFill>
                  <a:schemeClr val="dk1"/>
                </a:solidFill>
              </a:rPr>
              <a:t>abandonassem</a:t>
            </a:r>
            <a:r>
              <a:rPr lang="en-US" sz="2200" b="1" dirty="0" smtClean="0">
                <a:solidFill>
                  <a:schemeClr val="dk1"/>
                </a:solidFill>
              </a:rPr>
              <a:t> o </a:t>
            </a:r>
            <a:r>
              <a:rPr lang="en-US" sz="2200" b="1" dirty="0" err="1" smtClean="0">
                <a:solidFill>
                  <a:schemeClr val="dk1"/>
                </a:solidFill>
              </a:rPr>
              <a:t>seu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município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por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qualquer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razão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dirty="0" smtClean="0">
                <a:solidFill>
                  <a:schemeClr val="dk1"/>
                </a:solidFill>
              </a:rPr>
              <a:t>(</a:t>
            </a:r>
            <a:r>
              <a:rPr lang="en-US" sz="2200" dirty="0" err="1" smtClean="0">
                <a:solidFill>
                  <a:schemeClr val="dk1"/>
                </a:solidFill>
              </a:rPr>
              <a:t>pessoal</a:t>
            </a:r>
            <a:r>
              <a:rPr lang="en-US" sz="2200" dirty="0" smtClean="0">
                <a:solidFill>
                  <a:schemeClr val="dk1"/>
                </a:solidFill>
              </a:rPr>
              <a:t>, </a:t>
            </a:r>
            <a:r>
              <a:rPr lang="en-US" sz="2200" dirty="0" err="1" smtClean="0">
                <a:solidFill>
                  <a:schemeClr val="dk1"/>
                </a:solidFill>
              </a:rPr>
              <a:t>dificuldade</a:t>
            </a:r>
            <a:r>
              <a:rPr lang="en-US" sz="2200" dirty="0" smtClean="0">
                <a:solidFill>
                  <a:schemeClr val="dk1"/>
                </a:solidFill>
              </a:rPr>
              <a:t> de </a:t>
            </a:r>
            <a:r>
              <a:rPr lang="en-US" sz="2200" dirty="0" err="1" smtClean="0">
                <a:solidFill>
                  <a:schemeClr val="dk1"/>
                </a:solidFill>
              </a:rPr>
              <a:t>geração</a:t>
            </a:r>
            <a:r>
              <a:rPr lang="en-US" sz="2200" dirty="0" smtClean="0">
                <a:solidFill>
                  <a:schemeClr val="dk1"/>
                </a:solidFill>
              </a:rPr>
              <a:t> de </a:t>
            </a:r>
            <a:r>
              <a:rPr lang="en-US" sz="2200" dirty="0" err="1" smtClean="0">
                <a:solidFill>
                  <a:schemeClr val="dk1"/>
                </a:solidFill>
              </a:rPr>
              <a:t>renda</a:t>
            </a:r>
            <a:r>
              <a:rPr lang="en-US" sz="2200" dirty="0" smtClean="0">
                <a:solidFill>
                  <a:schemeClr val="dk1"/>
                </a:solidFill>
              </a:rPr>
              <a:t> local,  </a:t>
            </a:r>
            <a:r>
              <a:rPr lang="en-US" sz="2200" dirty="0" err="1" smtClean="0">
                <a:solidFill>
                  <a:schemeClr val="dk1"/>
                </a:solidFill>
              </a:rPr>
              <a:t>melhores</a:t>
            </a:r>
            <a:r>
              <a:rPr lang="en-US" sz="2200" dirty="0" smtClean="0">
                <a:solidFill>
                  <a:schemeClr val="dk1"/>
                </a:solidFill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</a:rPr>
              <a:t>oportunidades</a:t>
            </a:r>
            <a:r>
              <a:rPr lang="en-US" sz="2200" dirty="0" smtClean="0">
                <a:solidFill>
                  <a:schemeClr val="dk1"/>
                </a:solidFill>
              </a:rPr>
              <a:t> </a:t>
            </a:r>
            <a:r>
              <a:rPr lang="en-US" sz="2200" dirty="0" err="1" smtClean="0">
                <a:solidFill>
                  <a:schemeClr val="dk1"/>
                </a:solidFill>
              </a:rPr>
              <a:t>profissionais</a:t>
            </a:r>
            <a:r>
              <a:rPr lang="en-US" sz="2200" dirty="0" smtClean="0">
                <a:solidFill>
                  <a:schemeClr val="dk1"/>
                </a:solidFill>
              </a:rPr>
              <a:t> fora… )</a:t>
            </a: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/>
            </a:pPr>
            <a:endParaRPr lang="en-US" sz="2200" dirty="0">
              <a:solidFill>
                <a:schemeClr val="dk1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</a:t>
            </a:r>
            <a:r>
              <a:rPr lang="en-US" sz="2000" dirty="0">
                <a:solidFill>
                  <a:srgbClr val="00B050"/>
                </a:solidFill>
              </a:rPr>
              <a:t>O </a:t>
            </a:r>
            <a:r>
              <a:rPr lang="en-US" sz="2000" dirty="0" smtClean="0">
                <a:solidFill>
                  <a:srgbClr val="00B050"/>
                </a:solidFill>
              </a:rPr>
              <a:t>IFCE </a:t>
            </a:r>
            <a:r>
              <a:rPr lang="en-US" sz="2000" dirty="0" err="1" smtClean="0">
                <a:solidFill>
                  <a:srgbClr val="00B050"/>
                </a:solidFill>
              </a:rPr>
              <a:t>faz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bem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sua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obrigação</a:t>
            </a:r>
            <a:r>
              <a:rPr lang="en-US" sz="2000" dirty="0" smtClean="0">
                <a:solidFill>
                  <a:srgbClr val="00B050"/>
                </a:solidFill>
              </a:rPr>
              <a:t>; </a:t>
            </a:r>
            <a:r>
              <a:rPr lang="en-US" sz="2000" dirty="0" err="1" smtClean="0">
                <a:solidFill>
                  <a:srgbClr val="00B050"/>
                </a:solidFill>
              </a:rPr>
              <a:t>esse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problema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não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lhe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concerne</a:t>
            </a:r>
            <a:endParaRPr lang="en-US" sz="2000" dirty="0">
              <a:solidFill>
                <a:srgbClr val="00B050"/>
              </a:solidFill>
            </a:endParaRP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…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…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…</a:t>
            </a: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</a:t>
            </a:r>
            <a:r>
              <a:rPr lang="en-US" sz="2000" dirty="0">
                <a:solidFill>
                  <a:srgbClr val="FF0000"/>
                </a:solidFill>
              </a:rPr>
              <a:t>O IFCE </a:t>
            </a:r>
            <a:r>
              <a:rPr lang="en-US" sz="2000" dirty="0" err="1">
                <a:solidFill>
                  <a:srgbClr val="FF0000"/>
                </a:solidFill>
              </a:rPr>
              <a:t>teria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piorado</a:t>
            </a:r>
            <a:r>
              <a:rPr lang="en-US" sz="2000" dirty="0">
                <a:solidFill>
                  <a:srgbClr val="FF0000"/>
                </a:solidFill>
              </a:rPr>
              <a:t> o </a:t>
            </a:r>
            <a:r>
              <a:rPr lang="en-US" sz="2000" dirty="0" err="1">
                <a:solidFill>
                  <a:srgbClr val="FF0000"/>
                </a:solidFill>
              </a:rPr>
              <a:t>município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que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perde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sua</a:t>
            </a:r>
            <a:r>
              <a:rPr lang="en-US" sz="2000" dirty="0" smtClean="0">
                <a:solidFill>
                  <a:srgbClr val="FF0000"/>
                </a:solidFill>
              </a:rPr>
              <a:t> (</a:t>
            </a:r>
            <a:r>
              <a:rPr lang="en-US" sz="2000" dirty="0" err="1" smtClean="0">
                <a:solidFill>
                  <a:srgbClr val="FF0000"/>
                </a:solidFill>
              </a:rPr>
              <a:t>prováveis</a:t>
            </a:r>
            <a:r>
              <a:rPr lang="en-US" sz="2000" dirty="0" smtClean="0">
                <a:solidFill>
                  <a:srgbClr val="FF0000"/>
                </a:solidFill>
              </a:rPr>
              <a:t>) </a:t>
            </a:r>
            <a:r>
              <a:rPr lang="en-US" sz="2000" dirty="0" err="1">
                <a:solidFill>
                  <a:srgbClr val="FF0000"/>
                </a:solidFill>
              </a:rPr>
              <a:t>lideranças</a:t>
            </a:r>
            <a:endParaRPr lang="en-US" sz="2000" dirty="0">
              <a:solidFill>
                <a:srgbClr val="FF0000"/>
              </a:solidFill>
            </a:endParaRP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/>
            </a:pPr>
            <a:endParaRPr lang="en-US" sz="2200" dirty="0" smtClean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11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6278" y="219998"/>
            <a:ext cx="1670050" cy="2038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3481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0" y="651065"/>
            <a:ext cx="9034670" cy="5170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rgbClr val="FF0000"/>
              </a:buClr>
              <a:buSzPts val="2200"/>
            </a:pPr>
            <a:r>
              <a:rPr lang="pt-BR" sz="2200" b="1" dirty="0">
                <a:solidFill>
                  <a:schemeClr val="tx1"/>
                </a:solidFill>
              </a:rPr>
              <a:t> </a:t>
            </a:r>
            <a:r>
              <a:rPr lang="pt-BR" sz="2200" b="1" dirty="0" smtClean="0">
                <a:solidFill>
                  <a:schemeClr val="tx1"/>
                </a:solidFill>
              </a:rPr>
              <a:t>     Reflexões </a:t>
            </a:r>
            <a:r>
              <a:rPr lang="pt-BR" sz="2200" b="1" dirty="0">
                <a:solidFill>
                  <a:schemeClr val="tx1"/>
                </a:solidFill>
              </a:rPr>
              <a:t>sobre o C-Jovem... </a:t>
            </a:r>
            <a:endParaRPr lang="pt-BR" sz="2200" b="1"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pt-BR" sz="2200" b="1" dirty="0" smtClean="0">
                <a:solidFill>
                  <a:srgbClr val="FF0000"/>
                </a:solidFill>
              </a:rPr>
              <a:t>			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pt-BR" sz="2200" b="1" dirty="0">
                <a:solidFill>
                  <a:srgbClr val="FF0000"/>
                </a:solidFill>
              </a:rPr>
              <a:t>	</a:t>
            </a:r>
            <a:r>
              <a:rPr lang="pt-BR" sz="2200" b="1" dirty="0" smtClean="0">
                <a:solidFill>
                  <a:srgbClr val="FF0000"/>
                </a:solidFill>
              </a:rPr>
              <a:t>			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pt-BR" sz="2200" b="1" dirty="0">
                <a:solidFill>
                  <a:srgbClr val="FF0000"/>
                </a:solidFill>
              </a:rPr>
              <a:t>	</a:t>
            </a:r>
            <a:r>
              <a:rPr lang="pt-BR" sz="2200" b="1" dirty="0" smtClean="0">
                <a:solidFill>
                  <a:srgbClr val="FF0000"/>
                </a:solidFill>
              </a:rPr>
              <a:t>			SOCIEDADE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endParaRPr lang="en-US" sz="2200" b="1" dirty="0">
              <a:solidFill>
                <a:schemeClr val="dk1"/>
              </a:solidFill>
            </a:endParaRP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200" b="1" dirty="0" smtClean="0">
                <a:solidFill>
                  <a:schemeClr val="dk1"/>
                </a:solidFill>
              </a:rPr>
              <a:t>Uma </a:t>
            </a:r>
            <a:r>
              <a:rPr lang="en-US" sz="2200" b="1" dirty="0" err="1" smtClean="0">
                <a:solidFill>
                  <a:schemeClr val="dk1"/>
                </a:solidFill>
              </a:rPr>
              <a:t>sociedade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que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não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insere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sua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juventude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em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políticas</a:t>
            </a:r>
            <a:r>
              <a:rPr lang="en-US" sz="2200" b="1" dirty="0" smtClean="0">
                <a:solidFill>
                  <a:schemeClr val="dk1"/>
                </a:solidFill>
              </a:rPr>
              <a:t> de </a:t>
            </a:r>
            <a:r>
              <a:rPr lang="en-US" sz="2200" b="1" dirty="0" err="1" smtClean="0">
                <a:solidFill>
                  <a:schemeClr val="dk1"/>
                </a:solidFill>
              </a:rPr>
              <a:t>empreendedorismo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colaborativo</a:t>
            </a:r>
            <a:r>
              <a:rPr lang="en-US" sz="2200" b="1" dirty="0" smtClean="0">
                <a:solidFill>
                  <a:schemeClr val="dk1"/>
                </a:solidFill>
              </a:rPr>
              <a:t>, </a:t>
            </a:r>
            <a:r>
              <a:rPr lang="en-US" sz="2200" b="1" dirty="0" err="1" smtClean="0">
                <a:solidFill>
                  <a:schemeClr val="dk1"/>
                </a:solidFill>
              </a:rPr>
              <a:t>nem</a:t>
            </a:r>
            <a:r>
              <a:rPr lang="en-US" sz="2200" b="1" dirty="0" smtClean="0">
                <a:solidFill>
                  <a:schemeClr val="dk1"/>
                </a:solidFill>
              </a:rPr>
              <a:t> a </a:t>
            </a:r>
            <a:r>
              <a:rPr lang="en-US" sz="2200" b="1" dirty="0" err="1" smtClean="0">
                <a:solidFill>
                  <a:schemeClr val="dk1"/>
                </a:solidFill>
              </a:rPr>
              <a:t>estimula</a:t>
            </a:r>
            <a:r>
              <a:rPr lang="en-US" sz="2200" b="1" dirty="0" smtClean="0">
                <a:solidFill>
                  <a:schemeClr val="dk1"/>
                </a:solidFill>
              </a:rPr>
              <a:t> à </a:t>
            </a:r>
            <a:r>
              <a:rPr lang="en-US" sz="2200" b="1" dirty="0" err="1" smtClean="0">
                <a:solidFill>
                  <a:schemeClr val="dk1"/>
                </a:solidFill>
              </a:rPr>
              <a:t>uma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err="1" smtClean="0">
                <a:solidFill>
                  <a:schemeClr val="dk1"/>
                </a:solidFill>
              </a:rPr>
              <a:t>cultura</a:t>
            </a:r>
            <a:r>
              <a:rPr lang="en-US" sz="2200" b="1" dirty="0" smtClean="0">
                <a:solidFill>
                  <a:schemeClr val="dk1"/>
                </a:solidFill>
              </a:rPr>
              <a:t> da </a:t>
            </a:r>
            <a:r>
              <a:rPr lang="en-US" sz="2200" b="1" dirty="0" err="1" smtClean="0">
                <a:solidFill>
                  <a:schemeClr val="dk1"/>
                </a:solidFill>
              </a:rPr>
              <a:t>solidariedade</a:t>
            </a:r>
            <a:r>
              <a:rPr lang="en-US" sz="2200" b="1" dirty="0" smtClean="0">
                <a:solidFill>
                  <a:schemeClr val="dk1"/>
                </a:solidFill>
              </a:rPr>
              <a:t>…   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endParaRPr lang="en-US" sz="2200" dirty="0" smtClean="0">
              <a:solidFill>
                <a:schemeClr val="dk1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</a:t>
            </a:r>
            <a:r>
              <a:rPr lang="en-US" sz="2000" dirty="0" err="1" smtClean="0">
                <a:solidFill>
                  <a:srgbClr val="00B050"/>
                </a:solidFill>
              </a:rPr>
              <a:t>Bobagem</a:t>
            </a:r>
            <a:r>
              <a:rPr lang="en-US" sz="2000" dirty="0">
                <a:solidFill>
                  <a:srgbClr val="00B050"/>
                </a:solidFill>
              </a:rPr>
              <a:t>!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Cada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>um </a:t>
            </a:r>
            <a:r>
              <a:rPr lang="en-US" sz="2000" dirty="0" err="1" smtClean="0">
                <a:solidFill>
                  <a:srgbClr val="00B050"/>
                </a:solidFill>
              </a:rPr>
              <a:t>cuida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>
                <a:solidFill>
                  <a:srgbClr val="00B050"/>
                </a:solidFill>
              </a:rPr>
              <a:t>de </a:t>
            </a:r>
            <a:r>
              <a:rPr lang="en-US" sz="2000" dirty="0" err="1" smtClean="0">
                <a:solidFill>
                  <a:srgbClr val="00B050"/>
                </a:solidFill>
              </a:rPr>
              <a:t>sí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>e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tudo</a:t>
            </a:r>
            <a:r>
              <a:rPr lang="en-US" sz="2000" dirty="0">
                <a:solidFill>
                  <a:srgbClr val="00B050"/>
                </a:solidFill>
              </a:rPr>
              <a:t> se resolve com o tempo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…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…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…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chemeClr val="dk1"/>
                </a:solidFill>
              </a:rPr>
              <a:t>(   ) </a:t>
            </a:r>
            <a:r>
              <a:rPr lang="en-US" sz="2000" dirty="0" err="1" smtClean="0">
                <a:solidFill>
                  <a:srgbClr val="FF0000"/>
                </a:solidFill>
              </a:rPr>
              <a:t>Ela</a:t>
            </a:r>
            <a:r>
              <a:rPr lang="en-US" sz="2000" dirty="0" smtClean="0">
                <a:solidFill>
                  <a:srgbClr val="FF0000"/>
                </a:solidFill>
              </a:rPr>
              <a:t>, a </a:t>
            </a:r>
            <a:r>
              <a:rPr lang="en-US" sz="2000" dirty="0" err="1" smtClean="0">
                <a:solidFill>
                  <a:srgbClr val="FF0000"/>
                </a:solidFill>
              </a:rPr>
              <a:t>sociedade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</a:rPr>
              <a:t>não</a:t>
            </a:r>
            <a:r>
              <a:rPr lang="en-US" sz="2000" dirty="0" smtClean="0">
                <a:solidFill>
                  <a:srgbClr val="FF0000"/>
                </a:solidFill>
              </a:rPr>
              <a:t> tem </a:t>
            </a:r>
            <a:r>
              <a:rPr lang="en-US" sz="2000" dirty="0" smtClean="0">
                <a:solidFill>
                  <a:srgbClr val="FF0000"/>
                </a:solidFill>
              </a:rPr>
              <a:t>um FUTURO </a:t>
            </a:r>
            <a:r>
              <a:rPr lang="en-US" sz="2000" dirty="0" err="1" smtClean="0">
                <a:solidFill>
                  <a:srgbClr val="FF0000"/>
                </a:solidFill>
              </a:rPr>
              <a:t>promissor</a:t>
            </a:r>
            <a:r>
              <a:rPr lang="en-US" sz="2000" dirty="0" smtClean="0">
                <a:solidFill>
                  <a:srgbClr val="FF0000"/>
                </a:solidFill>
              </a:rPr>
              <a:t> para </a:t>
            </a:r>
            <a:r>
              <a:rPr lang="en-US" sz="2000" dirty="0" err="1" smtClean="0">
                <a:solidFill>
                  <a:srgbClr val="FF0000"/>
                </a:solidFill>
              </a:rPr>
              <a:t>seus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jovens</a:t>
            </a:r>
            <a:r>
              <a:rPr lang="en-US" sz="2000" dirty="0" smtClean="0">
                <a:solidFill>
                  <a:schemeClr val="dk1"/>
                </a:solidFill>
              </a:rPr>
              <a:t>!</a:t>
            </a: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/>
            </a:pPr>
            <a:endParaRPr lang="en-US" sz="2200" dirty="0" smtClean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11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9107" y="479307"/>
            <a:ext cx="1670050" cy="2038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8701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-168965" y="1101293"/>
            <a:ext cx="9144000" cy="5170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rgbClr val="FF0000"/>
              </a:buClr>
              <a:buSzPts val="2200"/>
            </a:pPr>
            <a:r>
              <a:rPr lang="pt-BR" sz="2200" b="1" dirty="0" smtClean="0">
                <a:solidFill>
                  <a:schemeClr val="tx1"/>
                </a:solidFill>
              </a:rPr>
              <a:t>      Reflexões </a:t>
            </a:r>
            <a:r>
              <a:rPr lang="pt-BR" sz="2200" b="1" dirty="0">
                <a:solidFill>
                  <a:schemeClr val="tx1"/>
                </a:solidFill>
              </a:rPr>
              <a:t>sobre o C-Jovem... </a:t>
            </a:r>
            <a:endParaRPr lang="pt-BR" sz="2200" b="1"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endParaRPr lang="pt-BR" sz="2200" b="1"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pt-BR" sz="2200" b="1" dirty="0" smtClean="0">
                <a:solidFill>
                  <a:srgbClr val="FF0000"/>
                </a:solidFill>
              </a:rPr>
              <a:t>		ECONOMIA  EDUCAÇÃO SOCIEDADE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200" b="1" dirty="0" smtClean="0">
                <a:solidFill>
                  <a:schemeClr val="dk1"/>
                </a:solidFill>
              </a:rPr>
              <a:t>- </a:t>
            </a:r>
            <a:r>
              <a:rPr lang="en-US" sz="2200" b="1" dirty="0" smtClean="0">
                <a:solidFill>
                  <a:schemeClr val="dk1"/>
                </a:solidFill>
              </a:rPr>
              <a:t>Um </a:t>
            </a:r>
            <a:r>
              <a:rPr lang="en-US" sz="2200" b="1" dirty="0">
                <a:solidFill>
                  <a:schemeClr val="dk1"/>
                </a:solidFill>
              </a:rPr>
              <a:t>Estado </a:t>
            </a:r>
            <a:r>
              <a:rPr lang="en-US" sz="2200" b="1" dirty="0" err="1">
                <a:solidFill>
                  <a:schemeClr val="dk1"/>
                </a:solidFill>
              </a:rPr>
              <a:t>em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que</a:t>
            </a:r>
            <a:r>
              <a:rPr lang="en-US" sz="2200" b="1" dirty="0">
                <a:solidFill>
                  <a:schemeClr val="dk1"/>
                </a:solidFill>
              </a:rPr>
              <a:t> o “</a:t>
            </a:r>
            <a:r>
              <a:rPr lang="en-US" sz="2200" b="1" dirty="0" err="1">
                <a:solidFill>
                  <a:schemeClr val="dk1"/>
                </a:solidFill>
              </a:rPr>
              <a:t>conhecimento</a:t>
            </a:r>
            <a:r>
              <a:rPr lang="en-US" sz="2200" b="1" dirty="0">
                <a:solidFill>
                  <a:schemeClr val="dk1"/>
                </a:solidFill>
              </a:rPr>
              <a:t>” </a:t>
            </a:r>
            <a:r>
              <a:rPr lang="en-US" sz="2200" b="1" dirty="0" err="1">
                <a:solidFill>
                  <a:schemeClr val="dk1"/>
                </a:solidFill>
              </a:rPr>
              <a:t>não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faz</a:t>
            </a:r>
            <a:r>
              <a:rPr lang="en-US" sz="2200" b="1" dirty="0">
                <a:solidFill>
                  <a:schemeClr val="dk1"/>
                </a:solidFill>
              </a:rPr>
              <a:t> parte de </a:t>
            </a:r>
            <a:r>
              <a:rPr lang="en-US" sz="2200" b="1" dirty="0" err="1">
                <a:solidFill>
                  <a:schemeClr val="dk1"/>
                </a:solidFill>
              </a:rPr>
              <a:t>sua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balança</a:t>
            </a:r>
            <a:r>
              <a:rPr lang="en-US" sz="2200" b="1" dirty="0">
                <a:solidFill>
                  <a:schemeClr val="dk1"/>
                </a:solidFill>
              </a:rPr>
              <a:t> commercial … </a:t>
            </a:r>
            <a:endParaRPr lang="en-US" sz="2200" b="1" dirty="0" smtClean="0">
              <a:solidFill>
                <a:schemeClr val="dk1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200" b="1" dirty="0" smtClean="0">
                <a:solidFill>
                  <a:schemeClr val="dk1"/>
                </a:solidFill>
              </a:rPr>
              <a:t>- </a:t>
            </a:r>
            <a:r>
              <a:rPr lang="en-US" sz="2200" b="1" dirty="0">
                <a:solidFill>
                  <a:schemeClr val="dk1"/>
                </a:solidFill>
              </a:rPr>
              <a:t>Se </a:t>
            </a:r>
            <a:r>
              <a:rPr lang="en-US" sz="2200" b="1" dirty="0" err="1">
                <a:solidFill>
                  <a:schemeClr val="dk1"/>
                </a:solidFill>
              </a:rPr>
              <a:t>todos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os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jovens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formados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pelo</a:t>
            </a:r>
            <a:r>
              <a:rPr lang="en-US" sz="2200" b="1" dirty="0">
                <a:solidFill>
                  <a:schemeClr val="dk1"/>
                </a:solidFill>
              </a:rPr>
              <a:t> IFCE </a:t>
            </a:r>
            <a:r>
              <a:rPr lang="en-US" sz="2200" b="1" dirty="0" err="1">
                <a:solidFill>
                  <a:schemeClr val="dk1"/>
                </a:solidFill>
              </a:rPr>
              <a:t>abandonassem</a:t>
            </a:r>
            <a:r>
              <a:rPr lang="en-US" sz="2200" b="1" dirty="0">
                <a:solidFill>
                  <a:schemeClr val="dk1"/>
                </a:solidFill>
              </a:rPr>
              <a:t> o </a:t>
            </a:r>
            <a:r>
              <a:rPr lang="en-US" sz="2200" b="1" dirty="0" err="1">
                <a:solidFill>
                  <a:schemeClr val="dk1"/>
                </a:solidFill>
              </a:rPr>
              <a:t>seu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município</a:t>
            </a:r>
            <a:r>
              <a:rPr lang="en-US" sz="2200" b="1" dirty="0">
                <a:solidFill>
                  <a:schemeClr val="dk1"/>
                </a:solidFill>
              </a:rPr>
              <a:t> … </a:t>
            </a:r>
            <a:endParaRPr lang="en-US" sz="2200" b="1" dirty="0" smtClean="0">
              <a:solidFill>
                <a:schemeClr val="dk1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200" b="1" dirty="0" smtClean="0">
                <a:solidFill>
                  <a:schemeClr val="dk1"/>
                </a:solidFill>
              </a:rPr>
              <a:t>- Uma </a:t>
            </a:r>
            <a:r>
              <a:rPr lang="en-US" sz="2200" b="1" dirty="0" err="1">
                <a:solidFill>
                  <a:schemeClr val="dk1"/>
                </a:solidFill>
              </a:rPr>
              <a:t>sociedade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que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não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insere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sua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juventude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em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políticas</a:t>
            </a:r>
            <a:r>
              <a:rPr lang="en-US" sz="2200" b="1" dirty="0">
                <a:solidFill>
                  <a:schemeClr val="dk1"/>
                </a:solidFill>
              </a:rPr>
              <a:t> de </a:t>
            </a:r>
            <a:r>
              <a:rPr lang="en-US" sz="2200" b="1" dirty="0" err="1">
                <a:solidFill>
                  <a:schemeClr val="dk1"/>
                </a:solidFill>
              </a:rPr>
              <a:t>empreendedorismo</a:t>
            </a:r>
            <a:r>
              <a:rPr lang="en-US" sz="2200" b="1" dirty="0">
                <a:solidFill>
                  <a:schemeClr val="dk1"/>
                </a:solidFill>
              </a:rPr>
              <a:t> </a:t>
            </a:r>
            <a:r>
              <a:rPr lang="en-US" sz="2200" b="1" dirty="0" err="1">
                <a:solidFill>
                  <a:schemeClr val="dk1"/>
                </a:solidFill>
              </a:rPr>
              <a:t>colaborativo</a:t>
            </a:r>
            <a:endParaRPr lang="en-US" sz="2200" b="1" dirty="0" smtClean="0">
              <a:solidFill>
                <a:schemeClr val="dk1"/>
              </a:solidFill>
            </a:endParaRP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endParaRPr lang="en-US" sz="2200" dirty="0">
              <a:solidFill>
                <a:schemeClr val="dk1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rgbClr val="00B050"/>
                </a:solidFill>
              </a:rPr>
              <a:t>(   ) </a:t>
            </a:r>
            <a:r>
              <a:rPr lang="en-US" sz="2000" dirty="0" err="1">
                <a:solidFill>
                  <a:srgbClr val="00B050"/>
                </a:solidFill>
              </a:rPr>
              <a:t>Está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correto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em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sua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estratégia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na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retomada</a:t>
            </a:r>
            <a:r>
              <a:rPr lang="en-US" sz="2000" dirty="0">
                <a:solidFill>
                  <a:srgbClr val="00B050"/>
                </a:solidFill>
              </a:rPr>
              <a:t> da </a:t>
            </a:r>
            <a:r>
              <a:rPr lang="en-US" sz="2000" dirty="0" err="1" smtClean="0">
                <a:solidFill>
                  <a:srgbClr val="00B050"/>
                </a:solidFill>
              </a:rPr>
              <a:t>economia</a:t>
            </a:r>
            <a:endParaRPr lang="en-US" sz="2000" dirty="0" smtClean="0">
              <a:solidFill>
                <a:srgbClr val="00B050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rgbClr val="00B050"/>
                </a:solidFill>
              </a:rPr>
              <a:t>(   ) </a:t>
            </a:r>
            <a:r>
              <a:rPr lang="en-US" sz="2000" dirty="0">
                <a:solidFill>
                  <a:srgbClr val="00B050"/>
                </a:solidFill>
              </a:rPr>
              <a:t>O IFCE </a:t>
            </a:r>
            <a:r>
              <a:rPr lang="en-US" sz="2000" dirty="0" err="1">
                <a:solidFill>
                  <a:srgbClr val="00B050"/>
                </a:solidFill>
              </a:rPr>
              <a:t>faz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bem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sua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obrigação</a:t>
            </a:r>
            <a:r>
              <a:rPr lang="en-US" sz="2000" dirty="0">
                <a:solidFill>
                  <a:srgbClr val="00B050"/>
                </a:solidFill>
              </a:rPr>
              <a:t>; </a:t>
            </a:r>
            <a:r>
              <a:rPr lang="en-US" sz="2000" dirty="0" err="1">
                <a:solidFill>
                  <a:srgbClr val="00B050"/>
                </a:solidFill>
              </a:rPr>
              <a:t>esse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problema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não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lhe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concerne</a:t>
            </a:r>
            <a:endParaRPr lang="en-US" sz="2000" dirty="0">
              <a:solidFill>
                <a:srgbClr val="00B050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rgbClr val="00B050"/>
                </a:solidFill>
              </a:rPr>
              <a:t>(   ) </a:t>
            </a:r>
            <a:r>
              <a:rPr lang="en-US" sz="2000" dirty="0" err="1">
                <a:solidFill>
                  <a:srgbClr val="00B050"/>
                </a:solidFill>
              </a:rPr>
              <a:t>Bobagem</a:t>
            </a:r>
            <a:r>
              <a:rPr lang="en-US" sz="2000" dirty="0">
                <a:solidFill>
                  <a:srgbClr val="00B050"/>
                </a:solidFill>
              </a:rPr>
              <a:t>! </a:t>
            </a:r>
            <a:r>
              <a:rPr lang="en-US" sz="2000" dirty="0" err="1">
                <a:solidFill>
                  <a:srgbClr val="00B050"/>
                </a:solidFill>
              </a:rPr>
              <a:t>Cada</a:t>
            </a:r>
            <a:r>
              <a:rPr lang="en-US" sz="2000" dirty="0">
                <a:solidFill>
                  <a:srgbClr val="00B050"/>
                </a:solidFill>
              </a:rPr>
              <a:t> um </a:t>
            </a:r>
            <a:r>
              <a:rPr lang="en-US" sz="2000" dirty="0" err="1">
                <a:solidFill>
                  <a:srgbClr val="00B050"/>
                </a:solidFill>
              </a:rPr>
              <a:t>cuida</a:t>
            </a:r>
            <a:r>
              <a:rPr lang="en-US" sz="2000" dirty="0">
                <a:solidFill>
                  <a:srgbClr val="00B050"/>
                </a:solidFill>
              </a:rPr>
              <a:t> de </a:t>
            </a:r>
            <a:r>
              <a:rPr lang="en-US" sz="2000" dirty="0" err="1">
                <a:solidFill>
                  <a:srgbClr val="00B050"/>
                </a:solidFill>
              </a:rPr>
              <a:t>sí</a:t>
            </a:r>
            <a:r>
              <a:rPr lang="en-US" sz="2000" dirty="0">
                <a:solidFill>
                  <a:srgbClr val="00B050"/>
                </a:solidFill>
              </a:rPr>
              <a:t> e </a:t>
            </a:r>
            <a:r>
              <a:rPr lang="en-US" sz="2000" dirty="0" err="1">
                <a:solidFill>
                  <a:srgbClr val="00B050"/>
                </a:solidFill>
              </a:rPr>
              <a:t>tudo</a:t>
            </a:r>
            <a:r>
              <a:rPr lang="en-US" sz="2000" dirty="0">
                <a:solidFill>
                  <a:srgbClr val="00B050"/>
                </a:solidFill>
              </a:rPr>
              <a:t> se resolve com o tempo</a:t>
            </a:r>
          </a:p>
          <a:p>
            <a:pPr marL="457200" lvl="1">
              <a:buClr>
                <a:schemeClr val="dk1"/>
              </a:buClr>
              <a:buSzPts val="2200"/>
            </a:pPr>
            <a:endParaRPr lang="en-US" sz="2000" dirty="0" smtClean="0">
              <a:solidFill>
                <a:srgbClr val="00B050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endParaRPr lang="en-US" sz="2000" dirty="0" smtClean="0">
              <a:solidFill>
                <a:schemeClr val="dk1"/>
              </a:solidFill>
            </a:endParaRP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endParaRPr lang="en-US" sz="2200" dirty="0" smtClean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2822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0" y="296223"/>
            <a:ext cx="9144000" cy="5170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rgbClr val="FF0000"/>
              </a:buClr>
              <a:buSzPts val="2200"/>
            </a:pPr>
            <a:r>
              <a:rPr lang="pt-BR" sz="2200" b="1" dirty="0" smtClean="0">
                <a:solidFill>
                  <a:schemeClr val="tx1"/>
                </a:solidFill>
              </a:rPr>
              <a:t>      Reflexões </a:t>
            </a:r>
            <a:r>
              <a:rPr lang="pt-BR" sz="2200" b="1" dirty="0">
                <a:solidFill>
                  <a:schemeClr val="tx1"/>
                </a:solidFill>
              </a:rPr>
              <a:t>sobre o C-Jovem... </a:t>
            </a:r>
            <a:endParaRPr lang="pt-BR" sz="2200" b="1"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endParaRPr lang="pt-BR" sz="2200" b="1" dirty="0">
              <a:solidFill>
                <a:srgbClr val="FF0000"/>
              </a:solidFill>
            </a:endParaRPr>
          </a:p>
          <a:p>
            <a:pPr lvl="0">
              <a:buClr>
                <a:srgbClr val="FF0000"/>
              </a:buClr>
              <a:buSzPts val="2200"/>
            </a:pPr>
            <a:r>
              <a:rPr lang="pt-BR" sz="2200" b="1" dirty="0" smtClean="0">
                <a:solidFill>
                  <a:srgbClr val="FF0000"/>
                </a:solidFill>
              </a:rPr>
              <a:t>	</a:t>
            </a:r>
            <a:endParaRPr lang="pt-BR" sz="2200" b="1" dirty="0">
              <a:solidFill>
                <a:srgbClr val="FF0000"/>
              </a:solidFill>
            </a:endParaRPr>
          </a:p>
          <a:p>
            <a:pPr lvl="0">
              <a:buClr>
                <a:srgbClr val="FF0000"/>
              </a:buClr>
              <a:buSzPts val="2200"/>
            </a:pPr>
            <a:r>
              <a:rPr lang="pt-BR" sz="2200" b="1" dirty="0">
                <a:solidFill>
                  <a:srgbClr val="FF0000"/>
                </a:solidFill>
              </a:rPr>
              <a:t>		ECONOMIA  EDUCAÇÃO SOCIEDADE</a:t>
            </a:r>
            <a:endParaRPr lang="pt-BR" dirty="0"/>
          </a:p>
          <a:p>
            <a:pPr lvl="0">
              <a:buClr>
                <a:schemeClr val="dk1"/>
              </a:buClr>
              <a:buSzPts val="2200"/>
            </a:pPr>
            <a:endParaRPr lang="pt-BR" sz="2200" dirty="0">
              <a:solidFill>
                <a:schemeClr val="dk1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pt-BR" sz="2200" b="1" dirty="0">
                <a:solidFill>
                  <a:schemeClr val="dk1"/>
                </a:solidFill>
              </a:rPr>
              <a:t>- Um Estado em que o “conhecimento” não faz parte de sua balança </a:t>
            </a:r>
            <a:r>
              <a:rPr lang="pt-BR" sz="2200" b="1" dirty="0" err="1">
                <a:solidFill>
                  <a:schemeClr val="dk1"/>
                </a:solidFill>
              </a:rPr>
              <a:t>commercial</a:t>
            </a:r>
            <a:r>
              <a:rPr lang="pt-BR" sz="2200" b="1" dirty="0">
                <a:solidFill>
                  <a:schemeClr val="dk1"/>
                </a:solidFill>
              </a:rPr>
              <a:t> … </a:t>
            </a:r>
          </a:p>
          <a:p>
            <a:pPr marL="457200" lvl="1">
              <a:buClr>
                <a:schemeClr val="dk1"/>
              </a:buClr>
              <a:buSzPts val="2200"/>
            </a:pPr>
            <a:r>
              <a:rPr lang="pt-BR" sz="2200" b="1" dirty="0">
                <a:solidFill>
                  <a:schemeClr val="dk1"/>
                </a:solidFill>
              </a:rPr>
              <a:t>- Se todos os jovens formados pelo IFCE abandonassem o seu município … </a:t>
            </a:r>
          </a:p>
          <a:p>
            <a:pPr marL="457200" lvl="1">
              <a:buClr>
                <a:schemeClr val="dk1"/>
              </a:buClr>
              <a:buSzPts val="2200"/>
            </a:pPr>
            <a:r>
              <a:rPr lang="pt-BR" sz="2200" b="1" dirty="0">
                <a:solidFill>
                  <a:schemeClr val="dk1"/>
                </a:solidFill>
              </a:rPr>
              <a:t>- Uma sociedade que não insere sua juventude em políticas de empreendedorismo colaborativo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endParaRPr lang="en-US" sz="2200" dirty="0">
              <a:solidFill>
                <a:schemeClr val="dk1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rgbClr val="FF0000"/>
                </a:solidFill>
              </a:rPr>
              <a:t>(   ) </a:t>
            </a:r>
            <a:r>
              <a:rPr lang="en-US" sz="2000" dirty="0" err="1">
                <a:solidFill>
                  <a:srgbClr val="FF0000"/>
                </a:solidFill>
              </a:rPr>
              <a:t>Não</a:t>
            </a:r>
            <a:r>
              <a:rPr lang="en-US" sz="2000" dirty="0">
                <a:solidFill>
                  <a:srgbClr val="FF0000"/>
                </a:solidFill>
              </a:rPr>
              <a:t> tem </a:t>
            </a:r>
            <a:r>
              <a:rPr lang="en-US" sz="2000" dirty="0">
                <a:solidFill>
                  <a:srgbClr val="FF0000"/>
                </a:solidFill>
              </a:rPr>
              <a:t>HOJE </a:t>
            </a:r>
            <a:r>
              <a:rPr lang="en-US" sz="2000" dirty="0" err="1">
                <a:solidFill>
                  <a:srgbClr val="FF0000"/>
                </a:solidFill>
              </a:rPr>
              <a:t>nenhuma</a:t>
            </a:r>
            <a:r>
              <a:rPr lang="en-US" sz="2000" dirty="0">
                <a:solidFill>
                  <a:srgbClr val="FF0000"/>
                </a:solidFill>
              </a:rPr>
              <a:t> chance de </a:t>
            </a:r>
            <a:r>
              <a:rPr lang="en-US" sz="2000" dirty="0" err="1">
                <a:solidFill>
                  <a:srgbClr val="FF0000"/>
                </a:solidFill>
              </a:rPr>
              <a:t>competição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nos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mercados</a:t>
            </a:r>
            <a:endParaRPr lang="en-US" sz="2000" dirty="0">
              <a:solidFill>
                <a:srgbClr val="FF0000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>
                <a:solidFill>
                  <a:srgbClr val="FF0000"/>
                </a:solidFill>
              </a:rPr>
              <a:t>(   ) </a:t>
            </a:r>
            <a:r>
              <a:rPr lang="en-US" sz="2000" dirty="0">
                <a:solidFill>
                  <a:srgbClr val="FF0000"/>
                </a:solidFill>
              </a:rPr>
              <a:t>O IFCE </a:t>
            </a:r>
            <a:r>
              <a:rPr lang="en-US" sz="2000" dirty="0" err="1">
                <a:solidFill>
                  <a:srgbClr val="FF0000"/>
                </a:solidFill>
              </a:rPr>
              <a:t>teria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piorado</a:t>
            </a:r>
            <a:r>
              <a:rPr lang="en-US" sz="2000" dirty="0">
                <a:solidFill>
                  <a:srgbClr val="FF0000"/>
                </a:solidFill>
              </a:rPr>
              <a:t> o </a:t>
            </a:r>
            <a:r>
              <a:rPr lang="en-US" sz="2000" dirty="0" err="1">
                <a:solidFill>
                  <a:srgbClr val="FF0000"/>
                </a:solidFill>
              </a:rPr>
              <a:t>município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que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perde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sua</a:t>
            </a:r>
            <a:r>
              <a:rPr lang="en-US" sz="2000" dirty="0">
                <a:solidFill>
                  <a:srgbClr val="FF0000"/>
                </a:solidFill>
              </a:rPr>
              <a:t> (</a:t>
            </a:r>
            <a:r>
              <a:rPr lang="en-US" sz="2000" dirty="0" err="1">
                <a:solidFill>
                  <a:srgbClr val="FF0000"/>
                </a:solidFill>
              </a:rPr>
              <a:t>prováveis</a:t>
            </a:r>
            <a:r>
              <a:rPr lang="en-US" sz="2000" dirty="0">
                <a:solidFill>
                  <a:srgbClr val="FF0000"/>
                </a:solidFill>
              </a:rPr>
              <a:t>) </a:t>
            </a:r>
            <a:r>
              <a:rPr lang="en-US" sz="2000" dirty="0" err="1" smtClean="0">
                <a:solidFill>
                  <a:srgbClr val="FF0000"/>
                </a:solidFill>
              </a:rPr>
              <a:t>lideranças</a:t>
            </a:r>
            <a:endParaRPr lang="en-US" sz="2000" dirty="0" smtClean="0">
              <a:solidFill>
                <a:srgbClr val="FF0000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 smtClean="0">
                <a:solidFill>
                  <a:srgbClr val="FF0000"/>
                </a:solidFill>
              </a:rPr>
              <a:t>(   ) </a:t>
            </a:r>
            <a:r>
              <a:rPr lang="en-US" sz="2000" dirty="0" err="1">
                <a:solidFill>
                  <a:srgbClr val="FF0000"/>
                </a:solidFill>
              </a:rPr>
              <a:t>Ela</a:t>
            </a:r>
            <a:r>
              <a:rPr lang="en-US" sz="2000" dirty="0">
                <a:solidFill>
                  <a:srgbClr val="FF0000"/>
                </a:solidFill>
              </a:rPr>
              <a:t>, a </a:t>
            </a:r>
            <a:r>
              <a:rPr lang="en-US" sz="2000" dirty="0" err="1">
                <a:solidFill>
                  <a:srgbClr val="FF0000"/>
                </a:solidFill>
              </a:rPr>
              <a:t>sociedade</a:t>
            </a:r>
            <a:r>
              <a:rPr lang="en-US" sz="2000" dirty="0">
                <a:solidFill>
                  <a:srgbClr val="FF0000"/>
                </a:solidFill>
              </a:rPr>
              <a:t>, </a:t>
            </a:r>
            <a:r>
              <a:rPr lang="en-US" sz="2000" dirty="0" err="1">
                <a:solidFill>
                  <a:srgbClr val="FF0000"/>
                </a:solidFill>
              </a:rPr>
              <a:t>não</a:t>
            </a:r>
            <a:r>
              <a:rPr lang="en-US" sz="2000" dirty="0">
                <a:solidFill>
                  <a:srgbClr val="FF0000"/>
                </a:solidFill>
              </a:rPr>
              <a:t> tem um FUTURO </a:t>
            </a:r>
            <a:r>
              <a:rPr lang="en-US" sz="2000" dirty="0" err="1">
                <a:solidFill>
                  <a:srgbClr val="FF0000"/>
                </a:solidFill>
              </a:rPr>
              <a:t>promissor</a:t>
            </a:r>
            <a:r>
              <a:rPr lang="en-US" sz="2000" dirty="0">
                <a:solidFill>
                  <a:srgbClr val="FF0000"/>
                </a:solidFill>
              </a:rPr>
              <a:t> para </a:t>
            </a:r>
            <a:r>
              <a:rPr lang="en-US" sz="2000" dirty="0" err="1">
                <a:solidFill>
                  <a:srgbClr val="FF0000"/>
                </a:solidFill>
              </a:rPr>
              <a:t>seus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jovens</a:t>
            </a:r>
            <a:r>
              <a:rPr lang="en-US" sz="2000" dirty="0">
                <a:solidFill>
                  <a:schemeClr val="dk1"/>
                </a:solidFill>
              </a:rPr>
              <a:t>!</a:t>
            </a:r>
          </a:p>
          <a:p>
            <a:pPr marL="457200" lvl="1">
              <a:buClr>
                <a:schemeClr val="dk1"/>
              </a:buClr>
              <a:buSzPts val="2200"/>
            </a:pPr>
            <a:endParaRPr lang="en-US" sz="2000" dirty="0">
              <a:solidFill>
                <a:srgbClr val="FF0000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endParaRPr lang="en-US" sz="2200" dirty="0">
              <a:solidFill>
                <a:srgbClr val="FF0000"/>
              </a:solidFill>
            </a:endParaRP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endParaRPr lang="en-US" sz="2200" dirty="0" smtClean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9375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0" y="787542"/>
            <a:ext cx="9144000" cy="5170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rgbClr val="FF0000"/>
              </a:buClr>
              <a:buSzPts val="2200"/>
            </a:pPr>
            <a:r>
              <a:rPr lang="pt-BR" sz="2200" b="1" dirty="0" smtClean="0">
                <a:solidFill>
                  <a:schemeClr val="tx1"/>
                </a:solidFill>
              </a:rPr>
              <a:t>      Reflexões </a:t>
            </a:r>
            <a:r>
              <a:rPr lang="pt-BR" sz="2200" b="1" dirty="0">
                <a:solidFill>
                  <a:schemeClr val="tx1"/>
                </a:solidFill>
              </a:rPr>
              <a:t>sobre o C-Jovem... </a:t>
            </a:r>
            <a:endParaRPr lang="pt-BR" sz="2200" b="1"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endParaRPr lang="pt-BR" sz="2200" b="1"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pt-BR" sz="2200" b="1" dirty="0" smtClean="0">
                <a:solidFill>
                  <a:srgbClr val="FF0000"/>
                </a:solidFill>
              </a:rPr>
              <a:t>		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pt-BR" sz="2200" b="1" dirty="0">
                <a:solidFill>
                  <a:srgbClr val="FF0000"/>
                </a:solidFill>
              </a:rPr>
              <a:t>	</a:t>
            </a:r>
            <a:r>
              <a:rPr lang="pt-BR" sz="2200" b="1" dirty="0" smtClean="0">
                <a:solidFill>
                  <a:srgbClr val="FF0000"/>
                </a:solidFill>
              </a:rPr>
              <a:t>	ECONOMIA  EDUCAÇÃO SOCIEDADE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1">
              <a:buClr>
                <a:schemeClr val="dk1"/>
              </a:buClr>
              <a:buSzPts val="2200"/>
            </a:pPr>
            <a:endParaRPr lang="en-US" sz="2200" b="1" dirty="0" smtClean="0">
              <a:solidFill>
                <a:schemeClr val="dk1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200" b="1" dirty="0" err="1" smtClean="0">
                <a:solidFill>
                  <a:schemeClr val="dk1"/>
                </a:solidFill>
              </a:rPr>
              <a:t>Quem</a:t>
            </a:r>
            <a:r>
              <a:rPr lang="en-US" sz="2200" b="1" dirty="0" smtClean="0">
                <a:solidFill>
                  <a:schemeClr val="dk1"/>
                </a:solidFill>
              </a:rPr>
              <a:t> é o OTIMISTA, o </a:t>
            </a:r>
            <a:r>
              <a:rPr lang="en-US" sz="2200" b="1" dirty="0" smtClean="0">
                <a:solidFill>
                  <a:schemeClr val="dk1"/>
                </a:solidFill>
              </a:rPr>
              <a:t>PESSIMISTA? … </a:t>
            </a:r>
            <a:r>
              <a:rPr lang="en-US" sz="2200" b="1" dirty="0">
                <a:solidFill>
                  <a:schemeClr val="dk1"/>
                </a:solidFill>
              </a:rPr>
              <a:t>E</a:t>
            </a:r>
            <a:r>
              <a:rPr lang="en-US" sz="2200" b="1" dirty="0" smtClean="0">
                <a:solidFill>
                  <a:schemeClr val="dk1"/>
                </a:solidFill>
              </a:rPr>
              <a:t> </a:t>
            </a:r>
            <a:r>
              <a:rPr lang="en-US" sz="2200" b="1" dirty="0" smtClean="0">
                <a:solidFill>
                  <a:schemeClr val="dk1"/>
                </a:solidFill>
              </a:rPr>
              <a:t>o REALISTA?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endParaRPr lang="en-US" sz="2200" dirty="0">
              <a:solidFill>
                <a:schemeClr val="dk1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>
                <a:solidFill>
                  <a:srgbClr val="00B050"/>
                </a:solidFill>
              </a:rPr>
              <a:t>(   ) </a:t>
            </a:r>
            <a:r>
              <a:rPr lang="en-US" sz="2000" dirty="0" err="1">
                <a:solidFill>
                  <a:srgbClr val="00B050"/>
                </a:solidFill>
              </a:rPr>
              <a:t>Está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correto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em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sua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estratégia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na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retomada</a:t>
            </a:r>
            <a:r>
              <a:rPr lang="en-US" sz="2000" dirty="0">
                <a:solidFill>
                  <a:srgbClr val="00B050"/>
                </a:solidFill>
              </a:rPr>
              <a:t> da </a:t>
            </a:r>
            <a:r>
              <a:rPr lang="en-US" sz="2000" dirty="0" err="1">
                <a:solidFill>
                  <a:srgbClr val="00B050"/>
                </a:solidFill>
              </a:rPr>
              <a:t>economia</a:t>
            </a:r>
            <a:endParaRPr lang="en-US" sz="2000" dirty="0">
              <a:solidFill>
                <a:srgbClr val="00B050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>
                <a:solidFill>
                  <a:srgbClr val="00B050"/>
                </a:solidFill>
              </a:rPr>
              <a:t>(   ) O IFCE </a:t>
            </a:r>
            <a:r>
              <a:rPr lang="en-US" sz="2000" dirty="0" err="1">
                <a:solidFill>
                  <a:srgbClr val="00B050"/>
                </a:solidFill>
              </a:rPr>
              <a:t>faz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bem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sua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obrigação</a:t>
            </a:r>
            <a:r>
              <a:rPr lang="en-US" sz="2000" dirty="0">
                <a:solidFill>
                  <a:srgbClr val="00B050"/>
                </a:solidFill>
              </a:rPr>
              <a:t>; </a:t>
            </a:r>
            <a:r>
              <a:rPr lang="en-US" sz="2000" dirty="0" err="1">
                <a:solidFill>
                  <a:srgbClr val="00B050"/>
                </a:solidFill>
              </a:rPr>
              <a:t>esse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problema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não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lhe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concerne</a:t>
            </a:r>
            <a:endParaRPr lang="en-US" sz="2000" dirty="0">
              <a:solidFill>
                <a:srgbClr val="00B050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>
                <a:solidFill>
                  <a:srgbClr val="00B050"/>
                </a:solidFill>
              </a:rPr>
              <a:t>(   ) </a:t>
            </a:r>
            <a:r>
              <a:rPr lang="en-US" sz="2000" dirty="0" err="1">
                <a:solidFill>
                  <a:srgbClr val="00B050"/>
                </a:solidFill>
              </a:rPr>
              <a:t>Bobagem</a:t>
            </a:r>
            <a:r>
              <a:rPr lang="en-US" sz="2000" dirty="0">
                <a:solidFill>
                  <a:srgbClr val="00B050"/>
                </a:solidFill>
              </a:rPr>
              <a:t>! </a:t>
            </a:r>
            <a:r>
              <a:rPr lang="en-US" sz="2000" dirty="0" err="1">
                <a:solidFill>
                  <a:srgbClr val="00B050"/>
                </a:solidFill>
              </a:rPr>
              <a:t>Cada</a:t>
            </a:r>
            <a:r>
              <a:rPr lang="en-US" sz="2000" dirty="0">
                <a:solidFill>
                  <a:srgbClr val="00B050"/>
                </a:solidFill>
              </a:rPr>
              <a:t> um </a:t>
            </a:r>
            <a:r>
              <a:rPr lang="en-US" sz="2000" dirty="0" err="1">
                <a:solidFill>
                  <a:srgbClr val="00B050"/>
                </a:solidFill>
              </a:rPr>
              <a:t>cuida</a:t>
            </a:r>
            <a:r>
              <a:rPr lang="en-US" sz="2000" dirty="0">
                <a:solidFill>
                  <a:srgbClr val="00B050"/>
                </a:solidFill>
              </a:rPr>
              <a:t> de </a:t>
            </a:r>
            <a:r>
              <a:rPr lang="en-US" sz="2000" dirty="0" err="1">
                <a:solidFill>
                  <a:srgbClr val="00B050"/>
                </a:solidFill>
              </a:rPr>
              <a:t>sí</a:t>
            </a:r>
            <a:r>
              <a:rPr lang="en-US" sz="2000" dirty="0">
                <a:solidFill>
                  <a:srgbClr val="00B050"/>
                </a:solidFill>
              </a:rPr>
              <a:t> e </a:t>
            </a:r>
            <a:r>
              <a:rPr lang="en-US" sz="2000" dirty="0" err="1">
                <a:solidFill>
                  <a:srgbClr val="00B050"/>
                </a:solidFill>
              </a:rPr>
              <a:t>tudo</a:t>
            </a:r>
            <a:r>
              <a:rPr lang="en-US" sz="2000" dirty="0">
                <a:solidFill>
                  <a:srgbClr val="00B050"/>
                </a:solidFill>
              </a:rPr>
              <a:t> se resolve com o tempo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endParaRPr lang="en-US" sz="2000" dirty="0" smtClean="0">
              <a:solidFill>
                <a:schemeClr val="dk1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>
                <a:solidFill>
                  <a:srgbClr val="FF0000"/>
                </a:solidFill>
              </a:rPr>
              <a:t>(   ) </a:t>
            </a:r>
            <a:r>
              <a:rPr lang="en-US" sz="2000" dirty="0" err="1">
                <a:solidFill>
                  <a:srgbClr val="FF0000"/>
                </a:solidFill>
              </a:rPr>
              <a:t>Não</a:t>
            </a:r>
            <a:r>
              <a:rPr lang="en-US" sz="2000" dirty="0">
                <a:solidFill>
                  <a:srgbClr val="FF0000"/>
                </a:solidFill>
              </a:rPr>
              <a:t> tem </a:t>
            </a:r>
            <a:r>
              <a:rPr lang="en-US" sz="2000" dirty="0" err="1">
                <a:solidFill>
                  <a:srgbClr val="FF0000"/>
                </a:solidFill>
              </a:rPr>
              <a:t>nenhuma</a:t>
            </a:r>
            <a:r>
              <a:rPr lang="en-US" sz="2000" dirty="0">
                <a:solidFill>
                  <a:srgbClr val="FF0000"/>
                </a:solidFill>
              </a:rPr>
              <a:t> chances de </a:t>
            </a:r>
            <a:r>
              <a:rPr lang="en-US" sz="2000" dirty="0" err="1">
                <a:solidFill>
                  <a:srgbClr val="FF0000"/>
                </a:solidFill>
              </a:rPr>
              <a:t>competição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nos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mercados</a:t>
            </a:r>
            <a:endParaRPr lang="en-US" sz="2000" dirty="0">
              <a:solidFill>
                <a:srgbClr val="FF0000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>
                <a:solidFill>
                  <a:srgbClr val="FF0000"/>
                </a:solidFill>
              </a:rPr>
              <a:t>(   ) O IFCE </a:t>
            </a:r>
            <a:r>
              <a:rPr lang="en-US" sz="2000" dirty="0" err="1">
                <a:solidFill>
                  <a:srgbClr val="FF0000"/>
                </a:solidFill>
              </a:rPr>
              <a:t>teria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piorado</a:t>
            </a:r>
            <a:r>
              <a:rPr lang="en-US" sz="2000" dirty="0">
                <a:solidFill>
                  <a:srgbClr val="FF0000"/>
                </a:solidFill>
              </a:rPr>
              <a:t> o </a:t>
            </a:r>
            <a:r>
              <a:rPr lang="en-US" sz="2000" dirty="0" err="1">
                <a:solidFill>
                  <a:srgbClr val="FF0000"/>
                </a:solidFill>
              </a:rPr>
              <a:t>município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que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perde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lideranças</a:t>
            </a:r>
            <a:endParaRPr lang="en-US" sz="2000" dirty="0">
              <a:solidFill>
                <a:srgbClr val="FF0000"/>
              </a:solidFill>
            </a:endParaRPr>
          </a:p>
          <a:p>
            <a:pPr marL="457200" lvl="1">
              <a:buClr>
                <a:schemeClr val="dk1"/>
              </a:buClr>
              <a:buSzPts val="2200"/>
            </a:pPr>
            <a:r>
              <a:rPr lang="en-US" sz="2000" dirty="0">
                <a:solidFill>
                  <a:srgbClr val="FF0000"/>
                </a:solidFill>
              </a:rPr>
              <a:t>(   ) </a:t>
            </a:r>
            <a:r>
              <a:rPr lang="en-US" sz="2000" dirty="0" err="1">
                <a:solidFill>
                  <a:srgbClr val="FF0000"/>
                </a:solidFill>
              </a:rPr>
              <a:t>Esta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sociedade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não</a:t>
            </a:r>
            <a:r>
              <a:rPr lang="en-US" sz="2000" dirty="0">
                <a:solidFill>
                  <a:srgbClr val="FF0000"/>
                </a:solidFill>
              </a:rPr>
              <a:t> tem </a:t>
            </a:r>
            <a:r>
              <a:rPr lang="en-US" sz="2000" dirty="0" err="1">
                <a:solidFill>
                  <a:srgbClr val="FF0000"/>
                </a:solidFill>
              </a:rPr>
              <a:t>nenhum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projeto</a:t>
            </a:r>
            <a:r>
              <a:rPr lang="en-US" sz="2000" dirty="0">
                <a:solidFill>
                  <a:srgbClr val="FF0000"/>
                </a:solidFill>
              </a:rPr>
              <a:t> de </a:t>
            </a:r>
            <a:r>
              <a:rPr lang="en-US" sz="2000" dirty="0" err="1">
                <a:solidFill>
                  <a:srgbClr val="FF0000"/>
                </a:solidFill>
              </a:rPr>
              <a:t>futuro</a:t>
            </a:r>
            <a:r>
              <a:rPr lang="en-US" sz="2000" dirty="0">
                <a:solidFill>
                  <a:srgbClr val="FF0000"/>
                </a:solidFill>
              </a:rPr>
              <a:t> para </a:t>
            </a:r>
            <a:r>
              <a:rPr lang="en-US" sz="2000" dirty="0" err="1">
                <a:solidFill>
                  <a:srgbClr val="FF0000"/>
                </a:solidFill>
              </a:rPr>
              <a:t>seus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jovens</a:t>
            </a:r>
            <a:r>
              <a:rPr lang="en-US" sz="2000" dirty="0">
                <a:solidFill>
                  <a:srgbClr val="FF0000"/>
                </a:solidFill>
              </a:rPr>
              <a:t>!</a:t>
            </a:r>
          </a:p>
          <a:p>
            <a:pPr marL="457200" lvl="1">
              <a:buClr>
                <a:schemeClr val="dk1"/>
              </a:buClr>
              <a:buSzPts val="2200"/>
            </a:pPr>
            <a:endParaRPr lang="en-US" sz="2000" dirty="0">
              <a:solidFill>
                <a:srgbClr val="FF0000"/>
              </a:solidFill>
            </a:endParaRP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</a:pPr>
            <a:endParaRPr lang="en-US" sz="2200" dirty="0" smtClean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4173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317" y="257798"/>
            <a:ext cx="6851175" cy="627916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520375" y="3180652"/>
            <a:ext cx="284084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700" b="1" dirty="0" smtClean="0">
                <a:solidFill>
                  <a:srgbClr val="FF0000"/>
                </a:solidFill>
              </a:rPr>
              <a:t>2. A </a:t>
            </a:r>
            <a:r>
              <a:rPr lang="pt-BR" sz="1700" b="1" dirty="0" smtClean="0">
                <a:solidFill>
                  <a:srgbClr val="FF0000"/>
                </a:solidFill>
              </a:rPr>
              <a:t>ECONOMIA no Ceará</a:t>
            </a:r>
            <a:endParaRPr lang="pt-BR" sz="1700" b="1" dirty="0">
              <a:solidFill>
                <a:srgbClr val="FF0000"/>
              </a:solidFill>
            </a:endParaRPr>
          </a:p>
        </p:txBody>
      </p:sp>
      <p:pic>
        <p:nvPicPr>
          <p:cNvPr id="4" name="Google Shape;379;p35" descr="Resultado de imagem para problem identificati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2296" y="1109594"/>
            <a:ext cx="1785937" cy="1785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25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7254" y="2447754"/>
            <a:ext cx="2884487" cy="349091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8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</p:txBody>
      </p:sp>
      <p:sp>
        <p:nvSpPr>
          <p:cNvPr id="126" name="Google Shape;126;p1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/>
          </a:p>
        </p:txBody>
      </p:sp>
      <p:sp>
        <p:nvSpPr>
          <p:cNvPr id="127" name="Google Shape;127;p18"/>
          <p:cNvSpPr txBox="1"/>
          <p:nvPr/>
        </p:nvSpPr>
        <p:spPr>
          <a:xfrm>
            <a:off x="214313" y="46896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None/>
            </a:pPr>
            <a:r>
              <a:rPr lang="en-US" sz="2800" b="0" i="0" u="none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ECONOMIA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None/>
            </a:pPr>
            <a:r>
              <a:rPr lang="en-US" sz="2800" b="0" i="0" u="none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800" b="0" i="0" u="none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en-US" sz="2400" b="0" i="0" u="none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Ceará</a:t>
            </a:r>
            <a:r>
              <a:rPr lang="en-US" sz="2400" b="0" i="0" u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tem </a:t>
            </a:r>
            <a:r>
              <a:rPr lang="en-US" sz="2400" b="0" i="0" u="none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% da </a:t>
            </a:r>
            <a:r>
              <a:rPr lang="en-US" sz="24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população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brasileira</a:t>
            </a:r>
            <a:r>
              <a:rPr lang="en-US" sz="2400" b="0" i="0" u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 2% do PIB </a:t>
            </a:r>
            <a:r>
              <a:rPr lang="en-US" sz="2400" b="0" i="0" u="none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nacional</a:t>
            </a:r>
            <a:r>
              <a:rPr lang="en-US" sz="2400" b="0" i="0" u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! </a:t>
            </a:r>
            <a:r>
              <a:rPr lang="en-US" sz="2400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Seu</a:t>
            </a:r>
            <a:r>
              <a:rPr lang="en-US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modelo</a:t>
            </a:r>
            <a:r>
              <a:rPr lang="en-US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econômico</a:t>
            </a:r>
            <a:r>
              <a:rPr lang="en-US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US" sz="2400" b="0" i="0" u="none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recisa</a:t>
            </a:r>
            <a:r>
              <a:rPr lang="en-US" sz="2400" b="0" i="0" u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ser</a:t>
            </a:r>
            <a:r>
              <a:rPr lang="en-US" sz="2400" b="0" i="0" u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REPENSADO? </a:t>
            </a:r>
            <a:endParaRPr sz="2400" dirty="0"/>
          </a:p>
        </p:txBody>
      </p:sp>
      <p:sp>
        <p:nvSpPr>
          <p:cNvPr id="128" name="Google Shape;128;p18"/>
          <p:cNvSpPr txBox="1"/>
          <p:nvPr/>
        </p:nvSpPr>
        <p:spPr>
          <a:xfrm>
            <a:off x="2143125" y="4214812"/>
            <a:ext cx="714375" cy="242887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18"/>
          <p:cNvGrpSpPr/>
          <p:nvPr/>
        </p:nvGrpSpPr>
        <p:grpSpPr>
          <a:xfrm>
            <a:off x="7381875" y="3581400"/>
            <a:ext cx="1025451" cy="612775"/>
            <a:chOff x="7572396" y="3929066"/>
            <a:chExt cx="1025451" cy="612648"/>
          </a:xfrm>
        </p:grpSpPr>
        <p:sp>
          <p:nvSpPr>
            <p:cNvPr id="130" name="Google Shape;130;p18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8"/>
            <p:cNvSpPr txBox="1"/>
            <p:nvPr/>
          </p:nvSpPr>
          <p:spPr>
            <a:xfrm>
              <a:off x="7761237" y="4013979"/>
              <a:ext cx="836610" cy="422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Claro</a:t>
              </a:r>
              <a:endParaRPr dirty="0"/>
            </a:p>
          </p:txBody>
        </p:sp>
      </p:grpSp>
      <p:grpSp>
        <p:nvGrpSpPr>
          <p:cNvPr id="132" name="Google Shape;132;p18"/>
          <p:cNvGrpSpPr/>
          <p:nvPr/>
        </p:nvGrpSpPr>
        <p:grpSpPr>
          <a:xfrm>
            <a:off x="4892673" y="2315553"/>
            <a:ext cx="914400" cy="612775"/>
            <a:chOff x="7572396" y="3929066"/>
            <a:chExt cx="914400" cy="612648"/>
          </a:xfrm>
        </p:grpSpPr>
        <p:sp>
          <p:nvSpPr>
            <p:cNvPr id="133" name="Google Shape;133;p18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8"/>
            <p:cNvSpPr txBox="1"/>
            <p:nvPr/>
          </p:nvSpPr>
          <p:spPr>
            <a:xfrm>
              <a:off x="7687319" y="4071912"/>
              <a:ext cx="687388" cy="337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Sei</a:t>
              </a:r>
              <a:r>
                <a:rPr lang="en-US" sz="1800" b="0" i="0" u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800" b="0" i="0" u="none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lá</a:t>
              </a:r>
              <a:endParaRPr dirty="0"/>
            </a:p>
          </p:txBody>
        </p:sp>
      </p:grpSp>
      <p:grpSp>
        <p:nvGrpSpPr>
          <p:cNvPr id="135" name="Google Shape;135;p18"/>
          <p:cNvGrpSpPr/>
          <p:nvPr/>
        </p:nvGrpSpPr>
        <p:grpSpPr>
          <a:xfrm>
            <a:off x="539750" y="2286000"/>
            <a:ext cx="914400" cy="612775"/>
            <a:chOff x="7572396" y="3929066"/>
            <a:chExt cx="914400" cy="612648"/>
          </a:xfrm>
        </p:grpSpPr>
        <p:sp>
          <p:nvSpPr>
            <p:cNvPr id="136" name="Google Shape;136;p18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8"/>
            <p:cNvSpPr txBox="1"/>
            <p:nvPr/>
          </p:nvSpPr>
          <p:spPr>
            <a:xfrm>
              <a:off x="7786709" y="4071911"/>
              <a:ext cx="577850" cy="36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Sim</a:t>
              </a:r>
              <a:endParaRPr/>
            </a:p>
          </p:txBody>
        </p:sp>
      </p:grpSp>
      <p:grpSp>
        <p:nvGrpSpPr>
          <p:cNvPr id="138" name="Google Shape;138;p18"/>
          <p:cNvGrpSpPr/>
          <p:nvPr/>
        </p:nvGrpSpPr>
        <p:grpSpPr>
          <a:xfrm>
            <a:off x="8048989" y="4591877"/>
            <a:ext cx="1235687" cy="803041"/>
            <a:chOff x="7572396" y="3929066"/>
            <a:chExt cx="1031875" cy="612648"/>
          </a:xfrm>
        </p:grpSpPr>
        <p:sp>
          <p:nvSpPr>
            <p:cNvPr id="139" name="Google Shape;139;p18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8"/>
            <p:cNvSpPr txBox="1"/>
            <p:nvPr/>
          </p:nvSpPr>
          <p:spPr>
            <a:xfrm>
              <a:off x="7713934" y="3991090"/>
              <a:ext cx="890337" cy="519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Numa</a:t>
              </a:r>
              <a:r>
                <a:rPr lang="en-US" sz="1800" b="0" i="0" u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boa</a:t>
              </a:r>
              <a:endParaRPr dirty="0"/>
            </a:p>
          </p:txBody>
        </p:sp>
      </p:grpSp>
      <p:grpSp>
        <p:nvGrpSpPr>
          <p:cNvPr id="141" name="Google Shape;141;p18"/>
          <p:cNvGrpSpPr/>
          <p:nvPr/>
        </p:nvGrpSpPr>
        <p:grpSpPr>
          <a:xfrm>
            <a:off x="1748801" y="2591438"/>
            <a:ext cx="1049961" cy="612775"/>
            <a:chOff x="7572396" y="3929069"/>
            <a:chExt cx="1049961" cy="612648"/>
          </a:xfrm>
        </p:grpSpPr>
        <p:sp>
          <p:nvSpPr>
            <p:cNvPr id="142" name="Google Shape;142;p18"/>
            <p:cNvSpPr/>
            <p:nvPr/>
          </p:nvSpPr>
          <p:spPr>
            <a:xfrm>
              <a:off x="7572396" y="3929069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8"/>
            <p:cNvSpPr txBox="1"/>
            <p:nvPr/>
          </p:nvSpPr>
          <p:spPr>
            <a:xfrm>
              <a:off x="7687319" y="4071912"/>
              <a:ext cx="935038" cy="335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Talvez</a:t>
              </a:r>
              <a:endParaRPr dirty="0"/>
            </a:p>
          </p:txBody>
        </p:sp>
      </p:grpSp>
      <p:grpSp>
        <p:nvGrpSpPr>
          <p:cNvPr id="144" name="Google Shape;144;p18"/>
          <p:cNvGrpSpPr/>
          <p:nvPr/>
        </p:nvGrpSpPr>
        <p:grpSpPr>
          <a:xfrm>
            <a:off x="2124075" y="4343400"/>
            <a:ext cx="914400" cy="558800"/>
            <a:chOff x="7572396" y="3929066"/>
            <a:chExt cx="914400" cy="612648"/>
          </a:xfrm>
        </p:grpSpPr>
        <p:sp>
          <p:nvSpPr>
            <p:cNvPr id="145" name="Google Shape;145;p18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8"/>
            <p:cNvSpPr txBox="1"/>
            <p:nvPr/>
          </p:nvSpPr>
          <p:spPr>
            <a:xfrm>
              <a:off x="7786709" y="4071785"/>
              <a:ext cx="577850" cy="402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Sim</a:t>
              </a:r>
              <a:endParaRPr/>
            </a:p>
          </p:txBody>
        </p:sp>
      </p:grpSp>
      <p:grpSp>
        <p:nvGrpSpPr>
          <p:cNvPr id="147" name="Google Shape;147;p18"/>
          <p:cNvGrpSpPr/>
          <p:nvPr/>
        </p:nvGrpSpPr>
        <p:grpSpPr>
          <a:xfrm>
            <a:off x="5795962" y="4571174"/>
            <a:ext cx="914400" cy="612775"/>
            <a:chOff x="7572396" y="3929066"/>
            <a:chExt cx="914400" cy="612648"/>
          </a:xfrm>
        </p:grpSpPr>
        <p:sp>
          <p:nvSpPr>
            <p:cNvPr id="148" name="Google Shape;148;p18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8"/>
            <p:cNvSpPr txBox="1"/>
            <p:nvPr/>
          </p:nvSpPr>
          <p:spPr>
            <a:xfrm>
              <a:off x="7786709" y="4071911"/>
              <a:ext cx="577850" cy="36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Sim</a:t>
              </a:r>
              <a:endParaRPr dirty="0"/>
            </a:p>
          </p:txBody>
        </p:sp>
      </p:grpSp>
      <p:pic>
        <p:nvPicPr>
          <p:cNvPr id="150" name="Google Shape;150;p18" descr="gif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00750" y="5286039"/>
            <a:ext cx="81915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 descr="gif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525" y="5438775"/>
            <a:ext cx="803275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 descr="gif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0165" y="5013325"/>
            <a:ext cx="1371600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 descr="gif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92950" y="4292600"/>
            <a:ext cx="628650" cy="1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 descr="gif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15125" y="2433637"/>
            <a:ext cx="9525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 descr="gif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04353" y="5837237"/>
            <a:ext cx="792162" cy="76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 descr="gif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440612" y="1844675"/>
            <a:ext cx="15240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 descr="gif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4925" y="3048000"/>
            <a:ext cx="866775" cy="866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" name="Google Shape;158;p18"/>
          <p:cNvGrpSpPr/>
          <p:nvPr/>
        </p:nvGrpSpPr>
        <p:grpSpPr>
          <a:xfrm>
            <a:off x="609600" y="5048250"/>
            <a:ext cx="838200" cy="471487"/>
            <a:chOff x="7572396" y="3929066"/>
            <a:chExt cx="914400" cy="636323"/>
          </a:xfrm>
        </p:grpSpPr>
        <p:sp>
          <p:nvSpPr>
            <p:cNvPr id="159" name="Google Shape;159;p18"/>
            <p:cNvSpPr/>
            <p:nvPr/>
          </p:nvSpPr>
          <p:spPr>
            <a:xfrm>
              <a:off x="7572396" y="3929066"/>
              <a:ext cx="914400" cy="612755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8"/>
            <p:cNvSpPr txBox="1"/>
            <p:nvPr/>
          </p:nvSpPr>
          <p:spPr>
            <a:xfrm>
              <a:off x="7787141" y="4070471"/>
              <a:ext cx="630382" cy="4949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Sim</a:t>
              </a:r>
              <a:endParaRPr/>
            </a:p>
          </p:txBody>
        </p:sp>
      </p:grpSp>
      <p:pic>
        <p:nvPicPr>
          <p:cNvPr id="161" name="Google Shape;161;p18" descr="gif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697787" y="5564187"/>
            <a:ext cx="933450" cy="1009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Google Shape;162;p18"/>
          <p:cNvGrpSpPr/>
          <p:nvPr/>
        </p:nvGrpSpPr>
        <p:grpSpPr>
          <a:xfrm>
            <a:off x="8131426" y="2899568"/>
            <a:ext cx="914400" cy="612775"/>
            <a:chOff x="7572396" y="3929066"/>
            <a:chExt cx="914400" cy="612648"/>
          </a:xfrm>
        </p:grpSpPr>
        <p:sp>
          <p:nvSpPr>
            <p:cNvPr id="163" name="Google Shape;163;p18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8"/>
            <p:cNvSpPr txBox="1"/>
            <p:nvPr/>
          </p:nvSpPr>
          <p:spPr>
            <a:xfrm>
              <a:off x="7786709" y="4071911"/>
              <a:ext cx="577850" cy="36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Sim</a:t>
              </a:r>
              <a:endParaRPr/>
            </a:p>
          </p:txBody>
        </p:sp>
      </p:grpSp>
      <p:pic>
        <p:nvPicPr>
          <p:cNvPr id="165" name="Google Shape;165;p18" descr="gif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63638" y="3251199"/>
            <a:ext cx="1009650" cy="94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 descr="gif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794374" y="2612231"/>
            <a:ext cx="685800" cy="103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3" descr="Resultado de imagem para 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04025" y="333375"/>
            <a:ext cx="1085850" cy="792162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3"/>
          <p:cNvSpPr txBox="1"/>
          <p:nvPr/>
        </p:nvSpPr>
        <p:spPr>
          <a:xfrm>
            <a:off x="998537" y="1484312"/>
            <a:ext cx="4445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3"/>
          <p:cNvSpPr txBox="1"/>
          <p:nvPr/>
        </p:nvSpPr>
        <p:spPr>
          <a:xfrm>
            <a:off x="1357312" y="1727200"/>
            <a:ext cx="46037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3"/>
          <p:cNvSpPr txBox="1"/>
          <p:nvPr/>
        </p:nvSpPr>
        <p:spPr>
          <a:xfrm>
            <a:off x="998537" y="1423987"/>
            <a:ext cx="32861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23"/>
          <p:cNvSpPr txBox="1"/>
          <p:nvPr/>
        </p:nvSpPr>
        <p:spPr>
          <a:xfrm>
            <a:off x="517525" y="1547812"/>
            <a:ext cx="8064500" cy="5262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PIB do Brasil registrou, em 2017, um valor de R$ 6.583.319 milhões, enquanto que o PIB do Ceará alcançou, em 2017, um montante de R$ 147.890 milhões </a:t>
            </a: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(2,25%), </a:t>
            </a: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... ocupando a décima segunda posição no país e a terceira na região Nordeste.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 2017, ... o Brasil apresentou um PIB per capita equivalente a R$ 31.702, o Nordeste R$ 16.649 e Ceara R$ 16.395, ... aproximadamente, apenas 51% do PIB per capita do Brasil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AGROPECUÁRIA: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Em 2017, com a melhoria da quadra chuvosa e um volume de chuvas próximo da média histórica, foi possível obter uma maior safra de grãos, ...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A agropecuária representou 5,76% da economia do Ceará em 2017,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INDUSTRIA: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O Valor Adicionado Bruto (VAB) do setor industrial cearense alcançou a soma de R$ 22,19 bilhões em 2017 contra R$ 23,38 bilhões em 2016.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A Construção civil é a segunda principal atividade industrial no Ceará, respondendo por 26,23% do VAB total do setor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SERVICOS: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A atividade de serviços cearense alcançou o montante de R$ 100,39 bilhões em 2017, após ter registrado um crescimento real de 0,69% comparado ao ano de 2016...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Atividades do setor de serviços: Transporte, armazenagem e correio (+5,05%); Alojamento e alimentação (+4,43); </a:t>
            </a: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Informação e comunicação (+3,38%); </a:t>
            </a: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Atividades imobiliárias (+1,49%);...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3"/>
          <p:cNvSpPr txBox="1"/>
          <p:nvPr/>
        </p:nvSpPr>
        <p:spPr>
          <a:xfrm>
            <a:off x="539750" y="404812"/>
            <a:ext cx="6119812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PIB do Ceará nas Óticas da Produção e da Renda - 2017 IPECE - Novembro de 2019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(uma avaliação para economia cearense)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4" descr="Resultado de imagem para 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04025" y="333375"/>
            <a:ext cx="1085850" cy="792162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4"/>
          <p:cNvSpPr txBox="1"/>
          <p:nvPr/>
        </p:nvSpPr>
        <p:spPr>
          <a:xfrm>
            <a:off x="998537" y="1484312"/>
            <a:ext cx="4445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4"/>
          <p:cNvSpPr txBox="1"/>
          <p:nvPr/>
        </p:nvSpPr>
        <p:spPr>
          <a:xfrm>
            <a:off x="1357312" y="1727200"/>
            <a:ext cx="46037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4"/>
          <p:cNvSpPr txBox="1"/>
          <p:nvPr/>
        </p:nvSpPr>
        <p:spPr>
          <a:xfrm>
            <a:off x="998537" y="1423987"/>
            <a:ext cx="32861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4"/>
          <p:cNvSpPr txBox="1"/>
          <p:nvPr/>
        </p:nvSpPr>
        <p:spPr>
          <a:xfrm>
            <a:off x="517525" y="1547812"/>
            <a:ext cx="8064500" cy="5262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exportações cearenses, no acumulado do primeiro trimestre de 2020, atingiu o valor de US$ 555 milhões, ... As importações apresentaram crescimento de 41,3%, atingindo US$ 669 milhões, valor maior que nos anos de 2018 e 2019. O saldo da balança comercial foi negativo (US$ 114 milhões);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AGROPECUÁRIA</a:t>
            </a: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De acordo com os modelos núméricos globais e regionais utilizados pela FUNCEME, indicaram um prognóstico para a quadra chuvosa do Ceará,...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PRODUÇÃO DE FRUTAS: As primeiras estimativas no Ceará para 2020 não são otimistas, ... A razão principal para esse resultado consiste nas incertezas do mercado externo, ...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PECUÁRIA:  As estimativas para as atividades pecuárias cearenses para o ano de 2020 indicam crescimento, porém em ritmo menos acelerado para a maioria das atividades.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INDÚSTRIA</a:t>
            </a: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No trimestre inicial de 2020, a indústria de transformação no Ceará apresentou uma retração de 1,3% na comparação com o mesmo período do ano anterior... A exceção da fabricação de alimentos, as demais atividades tradicionais e de maior relevância apresentaram retração ...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SERVICOS</a:t>
            </a: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os serviços empresariais não-financeiros do Ceará apresentou uma leve queda de -0,7% no primeiro trimestre do ano de 2020 com relação ao mesmo trimestre do ano de 2019 ...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 Serviços de Informação e Comunicação, que é mais intensivo em capital e ligado a modernização da economia, apresentou um leve desempenho positivo de 0,6% no Brasil, com recuo de 0,6% no Estado do Ceará.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4"/>
          <p:cNvSpPr txBox="1"/>
          <p:nvPr/>
        </p:nvSpPr>
        <p:spPr>
          <a:xfrm>
            <a:off x="517525" y="444500"/>
            <a:ext cx="611981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oletim da Conjuntura Econômica Cearense –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1º trimestre de 2020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5"/>
          <p:cNvSpPr txBox="1"/>
          <p:nvPr/>
        </p:nvSpPr>
        <p:spPr>
          <a:xfrm>
            <a:off x="998537" y="1484312"/>
            <a:ext cx="4445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5"/>
          <p:cNvSpPr txBox="1"/>
          <p:nvPr/>
        </p:nvSpPr>
        <p:spPr>
          <a:xfrm>
            <a:off x="1357312" y="1727200"/>
            <a:ext cx="46037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5"/>
          <p:cNvSpPr txBox="1"/>
          <p:nvPr/>
        </p:nvSpPr>
        <p:spPr>
          <a:xfrm>
            <a:off x="998537" y="1423987"/>
            <a:ext cx="32861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5"/>
          <p:cNvSpPr txBox="1"/>
          <p:nvPr/>
        </p:nvSpPr>
        <p:spPr>
          <a:xfrm>
            <a:off x="523875" y="2567920"/>
            <a:ext cx="84407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pt-BR" sz="14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Serviços</a:t>
            </a:r>
            <a:r>
              <a:rPr lang="en-US" sz="14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</a:t>
            </a:r>
            <a:r>
              <a:rPr lang="en-US" sz="14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Indstria</a:t>
            </a:r>
            <a:r>
              <a:rPr lang="en-US" sz="14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</a:t>
            </a:r>
            <a:r>
              <a:rPr lang="en-US" sz="14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agropecuária</a:t>
            </a:r>
            <a:r>
              <a:rPr lang="en-US" sz="14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r>
              <a:rPr lang="en-US" sz="14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acima</a:t>
            </a:r>
            <a:r>
              <a:rPr lang="en-US" sz="1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CEM </a:t>
            </a:r>
            <a:r>
              <a:rPr lang="pt-BR" sz="14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</a:p>
          <a:p>
            <a:pPr indent="-88900"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Educação</a:t>
            </a:r>
            <a:r>
              <a:rPr lang="en-US" sz="14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</a:t>
            </a:r>
            <a:r>
              <a:rPr lang="en-US" sz="14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saúde</a:t>
            </a:r>
            <a:r>
              <a:rPr lang="en-US" sz="14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r>
              <a:rPr lang="en-US" sz="14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Acima</a:t>
            </a:r>
            <a:r>
              <a:rPr lang="en-US" sz="1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TRINTA </a:t>
            </a:r>
            <a:r>
              <a:rPr lang="pt-BR" dirty="0">
                <a:solidFill>
                  <a:schemeClr val="dk1"/>
                </a:solidFill>
              </a:rPr>
              <a:t>referências </a:t>
            </a:r>
            <a:endParaRPr lang="pt-BR" dirty="0" smtClean="0">
              <a:solidFill>
                <a:schemeClr val="dk1"/>
              </a:solidFill>
            </a:endParaRPr>
          </a:p>
          <a:p>
            <a:pPr indent="-88900"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Informação</a:t>
            </a:r>
            <a:r>
              <a:rPr lang="en-US" sz="14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lang="en-US" sz="14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comunicação</a:t>
            </a:r>
            <a:r>
              <a:rPr lang="en-US" dirty="0" smtClean="0">
                <a:solidFill>
                  <a:schemeClr val="dk1"/>
                </a:solidFill>
              </a:rPr>
              <a:t> </a:t>
            </a:r>
            <a:r>
              <a:rPr lang="en-US" dirty="0">
                <a:solidFill>
                  <a:schemeClr val="dk1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Acima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sz="1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NOVE </a:t>
            </a:r>
            <a:r>
              <a:rPr lang="pt-BR" dirty="0" smtClean="0">
                <a:solidFill>
                  <a:schemeClr val="dk1"/>
                </a:solidFill>
              </a:rPr>
              <a:t>referências</a:t>
            </a:r>
            <a:endParaRPr lang="pt-BR" dirty="0"/>
          </a:p>
          <a:p>
            <a:pPr marL="0" marR="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pt-BR" sz="1400" b="1" i="0" u="none" dirty="0" smtClean="0">
                <a:solidFill>
                  <a:srgbClr val="FF0000"/>
                </a:solidFill>
                <a:sym typeface="Arial"/>
              </a:rPr>
              <a:t>Ciência</a:t>
            </a:r>
            <a:r>
              <a:rPr lang="en-US" sz="1400" b="1" i="0" u="none" dirty="0" smtClean="0">
                <a:solidFill>
                  <a:srgbClr val="FF0000"/>
                </a:solidFill>
                <a:sym typeface="Arial"/>
              </a:rPr>
              <a:t> </a:t>
            </a:r>
            <a:r>
              <a:rPr lang="en-US" sz="1400" b="1" i="0" u="none" dirty="0">
                <a:solidFill>
                  <a:srgbClr val="FF0000"/>
                </a:solidFill>
                <a:sym typeface="Arial"/>
              </a:rPr>
              <a:t>+</a:t>
            </a:r>
            <a:r>
              <a:rPr lang="en-US" sz="1400" b="1" i="0" u="none" dirty="0" err="1">
                <a:solidFill>
                  <a:srgbClr val="FF0000"/>
                </a:solidFill>
                <a:sym typeface="Arial"/>
              </a:rPr>
              <a:t>Tecnologia</a:t>
            </a:r>
            <a:r>
              <a:rPr lang="en-US" sz="1400" b="1" i="0" u="none" dirty="0">
                <a:solidFill>
                  <a:srgbClr val="FF0000"/>
                </a:solidFill>
                <a:sym typeface="Arial"/>
              </a:rPr>
              <a:t> + </a:t>
            </a:r>
            <a:r>
              <a:rPr lang="en-US" sz="1400" b="1" i="0" u="none" dirty="0" err="1" smtClean="0">
                <a:solidFill>
                  <a:srgbClr val="FF0000"/>
                </a:solidFill>
                <a:sym typeface="Arial"/>
              </a:rPr>
              <a:t>Informática</a:t>
            </a:r>
            <a:r>
              <a:rPr lang="en-US" sz="1400" b="1" i="0" u="none" dirty="0" smtClean="0">
                <a:solidFill>
                  <a:srgbClr val="FF0000"/>
                </a:solidFill>
                <a:sym typeface="Arial"/>
              </a:rPr>
              <a:t> </a:t>
            </a:r>
            <a:r>
              <a:rPr lang="en-US" sz="1400" b="1" i="0" u="none" dirty="0">
                <a:solidFill>
                  <a:srgbClr val="FF0000"/>
                </a:solidFill>
                <a:sym typeface="Arial"/>
              </a:rPr>
              <a:t>+ </a:t>
            </a:r>
            <a:r>
              <a:rPr lang="en-US" sz="1400" b="1" i="0" u="none" dirty="0" err="1">
                <a:solidFill>
                  <a:srgbClr val="FF0000"/>
                </a:solidFill>
                <a:sym typeface="Arial"/>
              </a:rPr>
              <a:t>Computador</a:t>
            </a:r>
            <a:r>
              <a:rPr lang="en-US" sz="1400" b="1" i="0" u="none" dirty="0">
                <a:solidFill>
                  <a:srgbClr val="FF0000"/>
                </a:solidFill>
                <a:sym typeface="Arial"/>
              </a:rPr>
              <a:t> + </a:t>
            </a:r>
            <a:r>
              <a:rPr lang="en-US" sz="1400" b="1" i="0" u="none" dirty="0" err="1" smtClean="0">
                <a:solidFill>
                  <a:srgbClr val="FF0000"/>
                </a:solidFill>
                <a:sym typeface="Arial"/>
              </a:rPr>
              <a:t>Computação</a:t>
            </a:r>
            <a:r>
              <a:rPr lang="en-US" sz="1400" b="1" i="0" u="none" dirty="0" smtClean="0">
                <a:solidFill>
                  <a:srgbClr val="FF0000"/>
                </a:solidFill>
                <a:sym typeface="Arial"/>
              </a:rPr>
              <a:t> </a:t>
            </a:r>
            <a:r>
              <a:rPr lang="en-US" sz="1400" b="1" i="0" u="none" dirty="0">
                <a:solidFill>
                  <a:srgbClr val="FF0000"/>
                </a:solidFill>
                <a:sym typeface="Arial"/>
              </a:rPr>
              <a:t>+ </a:t>
            </a:r>
            <a:r>
              <a:rPr lang="en-US" sz="1400" b="1" i="0" u="none" dirty="0" err="1" smtClean="0">
                <a:solidFill>
                  <a:srgbClr val="FF0000"/>
                </a:solidFill>
                <a:sym typeface="Arial"/>
              </a:rPr>
              <a:t>Inovação</a:t>
            </a:r>
            <a:r>
              <a:rPr lang="en-US" sz="1400" b="1" i="0" u="none" dirty="0" smtClean="0">
                <a:solidFill>
                  <a:srgbClr val="FF0000"/>
                </a:solidFill>
                <a:sym typeface="Arial"/>
              </a:rPr>
              <a:t> </a:t>
            </a:r>
            <a:r>
              <a:rPr lang="en-U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sz="1400" b="1" i="0" u="none" dirty="0" smtClean="0">
                <a:solidFill>
                  <a:srgbClr val="FF0000"/>
                </a:solidFill>
                <a:sym typeface="Arial"/>
              </a:rPr>
              <a:t> </a:t>
            </a:r>
            <a:r>
              <a:rPr lang="en-US" sz="1400" b="1" i="0" u="none" dirty="0">
                <a:solidFill>
                  <a:srgbClr val="FF0000"/>
                </a:solidFill>
                <a:sym typeface="Arial"/>
              </a:rPr>
              <a:t>ZERO </a:t>
            </a:r>
            <a:r>
              <a:rPr lang="en-US" sz="1400" b="1" i="0" u="none" dirty="0" err="1" smtClean="0">
                <a:solidFill>
                  <a:srgbClr val="FF0000"/>
                </a:solidFill>
                <a:sym typeface="Arial"/>
              </a:rPr>
              <a:t>referência</a:t>
            </a:r>
            <a:endParaRPr sz="1400" b="1" i="0" u="none" dirty="0">
              <a:solidFill>
                <a:srgbClr val="FF0000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5"/>
          <p:cNvSpPr txBox="1"/>
          <p:nvPr/>
        </p:nvSpPr>
        <p:spPr>
          <a:xfrm>
            <a:off x="1224756" y="1709255"/>
            <a:ext cx="6119812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PIB do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Ceará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nas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Óticas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Produção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da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Renda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- 2017 IPECE -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Novembro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2019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uma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avaliação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economia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cearense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</p:txBody>
      </p:sp>
      <p:sp>
        <p:nvSpPr>
          <p:cNvPr id="276" name="Google Shape;276;p25"/>
          <p:cNvSpPr txBox="1"/>
          <p:nvPr/>
        </p:nvSpPr>
        <p:spPr>
          <a:xfrm>
            <a:off x="1224756" y="4522305"/>
            <a:ext cx="611981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Boletim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Conjuntura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Econômica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Cearense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1º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trimestre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2020</a:t>
            </a:r>
            <a:endParaRPr dirty="0"/>
          </a:p>
        </p:txBody>
      </p:sp>
      <p:sp>
        <p:nvSpPr>
          <p:cNvPr id="277" name="Google Shape;277;p25"/>
          <p:cNvSpPr txBox="1"/>
          <p:nvPr/>
        </p:nvSpPr>
        <p:spPr>
          <a:xfrm>
            <a:off x="331028" y="5036171"/>
            <a:ext cx="84407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indent="-88900">
              <a:buClr>
                <a:schemeClr val="dk1"/>
              </a:buClr>
              <a:buSzPts val="1400"/>
              <a:buFont typeface="Arial"/>
              <a:buChar char="•"/>
            </a:pPr>
            <a:r>
              <a:rPr lang="pt-BR" dirty="0">
                <a:solidFill>
                  <a:schemeClr val="dk1"/>
                </a:solidFill>
              </a:rPr>
              <a:t>Serviços + </a:t>
            </a:r>
            <a:r>
              <a:rPr lang="pt-BR" dirty="0" smtClean="0">
                <a:solidFill>
                  <a:schemeClr val="dk1"/>
                </a:solidFill>
              </a:rPr>
              <a:t>Indústria </a:t>
            </a:r>
            <a:r>
              <a:rPr lang="pt-BR" dirty="0">
                <a:solidFill>
                  <a:schemeClr val="dk1"/>
                </a:solidFill>
              </a:rPr>
              <a:t>+ agropecuária </a:t>
            </a:r>
            <a:r>
              <a:rPr lang="pt-BR" dirty="0">
                <a:solidFill>
                  <a:schemeClr val="dk1"/>
                </a:solidFill>
                <a:sym typeface="Wingdings" panose="05000000000000000000" pitchFamily="2" charset="2"/>
              </a:rPr>
              <a:t></a:t>
            </a:r>
            <a:r>
              <a:rPr lang="pt-BR" dirty="0">
                <a:solidFill>
                  <a:schemeClr val="dk1"/>
                </a:solidFill>
              </a:rPr>
              <a:t> acima de CEM referências</a:t>
            </a:r>
          </a:p>
          <a:p>
            <a:pPr indent="-88900">
              <a:buClr>
                <a:schemeClr val="dk1"/>
              </a:buClr>
              <a:buSzPts val="1400"/>
              <a:buFont typeface="Arial"/>
              <a:buChar char="•"/>
            </a:pPr>
            <a:r>
              <a:rPr lang="pt-BR" dirty="0">
                <a:solidFill>
                  <a:schemeClr val="dk1"/>
                </a:solidFill>
              </a:rPr>
              <a:t>Educação + saúde </a:t>
            </a:r>
            <a:r>
              <a:rPr lang="pt-BR" dirty="0">
                <a:solidFill>
                  <a:schemeClr val="dk1"/>
                </a:solidFill>
                <a:sym typeface="Wingdings" panose="05000000000000000000" pitchFamily="2" charset="2"/>
              </a:rPr>
              <a:t></a:t>
            </a:r>
            <a:r>
              <a:rPr lang="pt-BR" dirty="0">
                <a:solidFill>
                  <a:schemeClr val="dk1"/>
                </a:solidFill>
              </a:rPr>
              <a:t> </a:t>
            </a:r>
            <a:r>
              <a:rPr lang="pt-BR" dirty="0" smtClean="0">
                <a:solidFill>
                  <a:schemeClr val="dk1"/>
                </a:solidFill>
              </a:rPr>
              <a:t>DUAS </a:t>
            </a:r>
            <a:r>
              <a:rPr lang="pt-BR" dirty="0">
                <a:solidFill>
                  <a:schemeClr val="dk1"/>
                </a:solidFill>
              </a:rPr>
              <a:t>referências </a:t>
            </a:r>
          </a:p>
          <a:p>
            <a:pPr indent="-88900">
              <a:buClr>
                <a:schemeClr val="dk1"/>
              </a:buClr>
              <a:buSzPts val="1400"/>
              <a:buFont typeface="Arial"/>
              <a:buChar char="•"/>
            </a:pPr>
            <a:r>
              <a:rPr lang="pt-BR" dirty="0">
                <a:solidFill>
                  <a:schemeClr val="dk1"/>
                </a:solidFill>
              </a:rPr>
              <a:t>Informação e comunicação </a:t>
            </a:r>
            <a:r>
              <a:rPr lang="pt-BR" dirty="0">
                <a:solidFill>
                  <a:schemeClr val="dk1"/>
                </a:solidFill>
                <a:sym typeface="Wingdings" panose="05000000000000000000" pitchFamily="2" charset="2"/>
              </a:rPr>
              <a:t></a:t>
            </a:r>
            <a:r>
              <a:rPr lang="pt-BR" dirty="0">
                <a:solidFill>
                  <a:schemeClr val="dk1"/>
                </a:solidFill>
              </a:rPr>
              <a:t> </a:t>
            </a:r>
            <a:r>
              <a:rPr lang="pt-BR" dirty="0" smtClean="0">
                <a:solidFill>
                  <a:schemeClr val="dk1"/>
                </a:solidFill>
              </a:rPr>
              <a:t>DUAS </a:t>
            </a:r>
            <a:r>
              <a:rPr lang="pt-BR" dirty="0">
                <a:solidFill>
                  <a:schemeClr val="dk1"/>
                </a:solidFill>
              </a:rPr>
              <a:t>referências</a:t>
            </a:r>
            <a:endParaRPr lang="pt-BR" dirty="0"/>
          </a:p>
          <a:p>
            <a:pPr lvl="0" indent="-88900">
              <a:buClr>
                <a:schemeClr val="dk1"/>
              </a:buClr>
              <a:buSzPts val="1400"/>
              <a:buFont typeface="Arial"/>
              <a:buChar char="•"/>
            </a:pPr>
            <a:r>
              <a:rPr lang="pt-BR" b="1" dirty="0">
                <a:solidFill>
                  <a:srgbClr val="FF0000"/>
                </a:solidFill>
              </a:rPr>
              <a:t>Ciência +Tecnologia + Informática + Computador + Computação + Inovação </a:t>
            </a:r>
            <a:r>
              <a:rPr lang="pt-B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pt-BR" b="1" dirty="0" smtClean="0">
                <a:solidFill>
                  <a:srgbClr val="FF0000"/>
                </a:solidFill>
              </a:rPr>
              <a:t> DUAS referências</a:t>
            </a:r>
            <a:endParaRPr lang="pt-BR" b="1" dirty="0">
              <a:solidFill>
                <a:srgbClr val="FF0000"/>
              </a:solidFill>
            </a:endParaRPr>
          </a:p>
          <a:p>
            <a:pPr marL="0" marR="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endParaRPr lang="en-US" sz="1400" b="0" i="0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03227" y="704159"/>
            <a:ext cx="769633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ts val="1400"/>
            </a:pPr>
            <a:r>
              <a:rPr lang="pt-BR" sz="2800" b="1" dirty="0">
                <a:solidFill>
                  <a:srgbClr val="FF0000"/>
                </a:solidFill>
              </a:rPr>
              <a:t>Buscas realizadas no documento do IPECE</a:t>
            </a:r>
            <a:r>
              <a:rPr lang="pt-BR" sz="2400" b="1" dirty="0">
                <a:solidFill>
                  <a:srgbClr val="FF0000"/>
                </a:solidFill>
              </a:rPr>
              <a:t>:</a:t>
            </a:r>
            <a:endParaRPr lang="pt-B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4151" y="308754"/>
            <a:ext cx="6851175" cy="627916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112876" y="2945227"/>
            <a:ext cx="301877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700" b="1" dirty="0" smtClean="0">
                <a:solidFill>
                  <a:srgbClr val="FF0000"/>
                </a:solidFill>
              </a:rPr>
              <a:t>3. Problemas </a:t>
            </a:r>
            <a:r>
              <a:rPr lang="pt-BR" sz="1700" b="1" dirty="0" smtClean="0">
                <a:solidFill>
                  <a:srgbClr val="FF0000"/>
                </a:solidFill>
              </a:rPr>
              <a:t>na </a:t>
            </a:r>
            <a:endParaRPr lang="pt-BR" sz="1700" b="1" dirty="0" smtClean="0">
              <a:solidFill>
                <a:srgbClr val="FF0000"/>
              </a:solidFill>
            </a:endParaRPr>
          </a:p>
          <a:p>
            <a:r>
              <a:rPr lang="pt-BR" sz="1700" b="1" dirty="0" smtClean="0">
                <a:solidFill>
                  <a:srgbClr val="FF0000"/>
                </a:solidFill>
              </a:rPr>
              <a:t>FORMAÇÃO PROFISIONAL</a:t>
            </a:r>
            <a:endParaRPr lang="pt-BR" sz="1700" b="1" dirty="0">
              <a:solidFill>
                <a:srgbClr val="FF0000"/>
              </a:solidFill>
            </a:endParaRPr>
          </a:p>
        </p:txBody>
      </p:sp>
      <p:pic>
        <p:nvPicPr>
          <p:cNvPr id="4" name="Google Shape;379;p35" descr="Resultado de imagem para problem identificati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8450" y="1208985"/>
            <a:ext cx="1785937" cy="1785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327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9712" y="1966912"/>
            <a:ext cx="3498850" cy="427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2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</p:txBody>
      </p:sp>
      <p:sp>
        <p:nvSpPr>
          <p:cNvPr id="202" name="Google Shape;202;p2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/>
          </a:p>
        </p:txBody>
      </p:sp>
      <p:sp>
        <p:nvSpPr>
          <p:cNvPr id="203" name="Google Shape;203;p22"/>
          <p:cNvSpPr txBox="1"/>
          <p:nvPr/>
        </p:nvSpPr>
        <p:spPr>
          <a:xfrm>
            <a:off x="468312" y="142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None/>
            </a:pP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É </a:t>
            </a:r>
            <a:r>
              <a:rPr lang="en-US" sz="2400" b="1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possível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esse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REDESENHO do Estado? 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... É </a:t>
            </a:r>
            <a:r>
              <a:rPr lang="en-US" sz="2400" b="1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fácil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 ... “</a:t>
            </a:r>
            <a:r>
              <a:rPr lang="en-US" sz="24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Tamo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” </a:t>
            </a:r>
            <a:r>
              <a:rPr lang="en-US" sz="2400" b="1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Juntos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neste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desafio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US" sz="24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Sociedade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Academia, </a:t>
            </a:r>
            <a:r>
              <a:rPr lang="en-US" sz="24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Governo</a:t>
            </a:r>
            <a:r>
              <a:rPr lang="en-US" sz="24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400" dirty="0"/>
          </a:p>
        </p:txBody>
      </p:sp>
      <p:sp>
        <p:nvSpPr>
          <p:cNvPr id="204" name="Google Shape;204;p22"/>
          <p:cNvSpPr txBox="1"/>
          <p:nvPr/>
        </p:nvSpPr>
        <p:spPr>
          <a:xfrm>
            <a:off x="2143125" y="4214812"/>
            <a:ext cx="714375" cy="242887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" name="Google Shape;205;p22"/>
          <p:cNvGrpSpPr/>
          <p:nvPr/>
        </p:nvGrpSpPr>
        <p:grpSpPr>
          <a:xfrm>
            <a:off x="7381875" y="3581400"/>
            <a:ext cx="995362" cy="612775"/>
            <a:chOff x="7572396" y="3929066"/>
            <a:chExt cx="995363" cy="612648"/>
          </a:xfrm>
        </p:grpSpPr>
        <p:sp>
          <p:nvSpPr>
            <p:cNvPr id="206" name="Google Shape;206;p22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2"/>
            <p:cNvSpPr txBox="1"/>
            <p:nvPr/>
          </p:nvSpPr>
          <p:spPr>
            <a:xfrm>
              <a:off x="7786709" y="4071911"/>
              <a:ext cx="781050" cy="36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talvez</a:t>
              </a:r>
              <a:endParaRPr/>
            </a:p>
          </p:txBody>
        </p:sp>
      </p:grpSp>
      <p:grpSp>
        <p:nvGrpSpPr>
          <p:cNvPr id="208" name="Google Shape;208;p22"/>
          <p:cNvGrpSpPr/>
          <p:nvPr/>
        </p:nvGrpSpPr>
        <p:grpSpPr>
          <a:xfrm>
            <a:off x="6234112" y="1354137"/>
            <a:ext cx="914400" cy="612775"/>
            <a:chOff x="7572396" y="3929066"/>
            <a:chExt cx="914400" cy="612648"/>
          </a:xfrm>
        </p:grpSpPr>
        <p:sp>
          <p:nvSpPr>
            <p:cNvPr id="209" name="Google Shape;209;p22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2"/>
            <p:cNvSpPr txBox="1"/>
            <p:nvPr/>
          </p:nvSpPr>
          <p:spPr>
            <a:xfrm>
              <a:off x="7786709" y="4071911"/>
              <a:ext cx="577850" cy="36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Yes</a:t>
              </a:r>
              <a:endParaRPr/>
            </a:p>
          </p:txBody>
        </p:sp>
      </p:grpSp>
      <p:grpSp>
        <p:nvGrpSpPr>
          <p:cNvPr id="211" name="Google Shape;211;p22"/>
          <p:cNvGrpSpPr/>
          <p:nvPr/>
        </p:nvGrpSpPr>
        <p:grpSpPr>
          <a:xfrm>
            <a:off x="539750" y="2286000"/>
            <a:ext cx="914400" cy="612775"/>
            <a:chOff x="7572396" y="3929066"/>
            <a:chExt cx="914400" cy="612648"/>
          </a:xfrm>
        </p:grpSpPr>
        <p:sp>
          <p:nvSpPr>
            <p:cNvPr id="212" name="Google Shape;212;p22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2"/>
            <p:cNvSpPr txBox="1"/>
            <p:nvPr/>
          </p:nvSpPr>
          <p:spPr>
            <a:xfrm>
              <a:off x="7786709" y="4071911"/>
              <a:ext cx="577850" cy="36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Sim</a:t>
              </a:r>
              <a:endParaRPr/>
            </a:p>
          </p:txBody>
        </p:sp>
      </p:grpSp>
      <p:grpSp>
        <p:nvGrpSpPr>
          <p:cNvPr id="214" name="Google Shape;214;p22"/>
          <p:cNvGrpSpPr/>
          <p:nvPr/>
        </p:nvGrpSpPr>
        <p:grpSpPr>
          <a:xfrm>
            <a:off x="8229600" y="4797425"/>
            <a:ext cx="914400" cy="612775"/>
            <a:chOff x="7572396" y="3929066"/>
            <a:chExt cx="914400" cy="612648"/>
          </a:xfrm>
        </p:grpSpPr>
        <p:sp>
          <p:nvSpPr>
            <p:cNvPr id="215" name="Google Shape;215;p22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2"/>
            <p:cNvSpPr txBox="1"/>
            <p:nvPr/>
          </p:nvSpPr>
          <p:spPr>
            <a:xfrm>
              <a:off x="7786709" y="4071911"/>
              <a:ext cx="577850" cy="36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Sim</a:t>
              </a:r>
              <a:endParaRPr/>
            </a:p>
          </p:txBody>
        </p:sp>
      </p:grpSp>
      <p:grpSp>
        <p:nvGrpSpPr>
          <p:cNvPr id="217" name="Google Shape;217;p22"/>
          <p:cNvGrpSpPr/>
          <p:nvPr/>
        </p:nvGrpSpPr>
        <p:grpSpPr>
          <a:xfrm>
            <a:off x="1857375" y="2133600"/>
            <a:ext cx="914400" cy="612775"/>
            <a:chOff x="7572396" y="3929066"/>
            <a:chExt cx="914400" cy="612648"/>
          </a:xfrm>
        </p:grpSpPr>
        <p:sp>
          <p:nvSpPr>
            <p:cNvPr id="218" name="Google Shape;218;p22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2"/>
            <p:cNvSpPr txBox="1"/>
            <p:nvPr/>
          </p:nvSpPr>
          <p:spPr>
            <a:xfrm>
              <a:off x="7786709" y="4071911"/>
              <a:ext cx="565150" cy="36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não</a:t>
              </a:r>
              <a:endParaRPr/>
            </a:p>
          </p:txBody>
        </p:sp>
      </p:grpSp>
      <p:grpSp>
        <p:nvGrpSpPr>
          <p:cNvPr id="220" name="Google Shape;220;p22"/>
          <p:cNvGrpSpPr/>
          <p:nvPr/>
        </p:nvGrpSpPr>
        <p:grpSpPr>
          <a:xfrm>
            <a:off x="2124075" y="4343400"/>
            <a:ext cx="995362" cy="558800"/>
            <a:chOff x="7572396" y="3929066"/>
            <a:chExt cx="995363" cy="612648"/>
          </a:xfrm>
        </p:grpSpPr>
        <p:sp>
          <p:nvSpPr>
            <p:cNvPr id="221" name="Google Shape;221;p22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2"/>
            <p:cNvSpPr txBox="1"/>
            <p:nvPr/>
          </p:nvSpPr>
          <p:spPr>
            <a:xfrm>
              <a:off x="7786709" y="4071785"/>
              <a:ext cx="781050" cy="402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talvez</a:t>
              </a:r>
              <a:endParaRPr/>
            </a:p>
          </p:txBody>
        </p:sp>
      </p:grpSp>
      <p:grpSp>
        <p:nvGrpSpPr>
          <p:cNvPr id="223" name="Google Shape;223;p22"/>
          <p:cNvGrpSpPr/>
          <p:nvPr/>
        </p:nvGrpSpPr>
        <p:grpSpPr>
          <a:xfrm>
            <a:off x="5795962" y="4819650"/>
            <a:ext cx="914400" cy="612775"/>
            <a:chOff x="7572396" y="3929066"/>
            <a:chExt cx="914400" cy="612648"/>
          </a:xfrm>
        </p:grpSpPr>
        <p:sp>
          <p:nvSpPr>
            <p:cNvPr id="224" name="Google Shape;224;p22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2"/>
            <p:cNvSpPr txBox="1"/>
            <p:nvPr/>
          </p:nvSpPr>
          <p:spPr>
            <a:xfrm>
              <a:off x="7786709" y="4071911"/>
              <a:ext cx="577850" cy="36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Sim</a:t>
              </a:r>
              <a:endParaRPr/>
            </a:p>
          </p:txBody>
        </p:sp>
      </p:grpSp>
      <p:pic>
        <p:nvPicPr>
          <p:cNvPr id="226" name="Google Shape;226;p22" descr="gif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1200" y="2971800"/>
            <a:ext cx="81915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 descr="gif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525" y="5438775"/>
            <a:ext cx="803275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2" descr="gif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19250" y="5032375"/>
            <a:ext cx="1371600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2" descr="gif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92950" y="4292600"/>
            <a:ext cx="628650" cy="1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2" descr="gif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15125" y="2433637"/>
            <a:ext cx="9525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 descr="gif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95962" y="5683250"/>
            <a:ext cx="792162" cy="76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2" descr="gif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440612" y="2171700"/>
            <a:ext cx="15240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2" descr="gif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4925" y="3048000"/>
            <a:ext cx="866775" cy="866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4" name="Google Shape;234;p22"/>
          <p:cNvGrpSpPr/>
          <p:nvPr/>
        </p:nvGrpSpPr>
        <p:grpSpPr>
          <a:xfrm>
            <a:off x="609600" y="5048250"/>
            <a:ext cx="838200" cy="471487"/>
            <a:chOff x="7572396" y="3929066"/>
            <a:chExt cx="914400" cy="636323"/>
          </a:xfrm>
        </p:grpSpPr>
        <p:sp>
          <p:nvSpPr>
            <p:cNvPr id="235" name="Google Shape;235;p22"/>
            <p:cNvSpPr/>
            <p:nvPr/>
          </p:nvSpPr>
          <p:spPr>
            <a:xfrm>
              <a:off x="7572396" y="3929066"/>
              <a:ext cx="914400" cy="612755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2"/>
            <p:cNvSpPr txBox="1"/>
            <p:nvPr/>
          </p:nvSpPr>
          <p:spPr>
            <a:xfrm>
              <a:off x="7787141" y="4070471"/>
              <a:ext cx="630382" cy="4949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Sim</a:t>
              </a:r>
              <a:endParaRPr/>
            </a:p>
          </p:txBody>
        </p:sp>
      </p:grpSp>
      <p:pic>
        <p:nvPicPr>
          <p:cNvPr id="237" name="Google Shape;237;p22" descr="gif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810500" y="5546725"/>
            <a:ext cx="933450" cy="1009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8" name="Google Shape;238;p22"/>
          <p:cNvGrpSpPr/>
          <p:nvPr/>
        </p:nvGrpSpPr>
        <p:grpSpPr>
          <a:xfrm>
            <a:off x="8121650" y="1292225"/>
            <a:ext cx="914400" cy="612775"/>
            <a:chOff x="7572396" y="3929066"/>
            <a:chExt cx="914400" cy="612648"/>
          </a:xfrm>
        </p:grpSpPr>
        <p:sp>
          <p:nvSpPr>
            <p:cNvPr id="239" name="Google Shape;239;p22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2"/>
            <p:cNvSpPr txBox="1"/>
            <p:nvPr/>
          </p:nvSpPr>
          <p:spPr>
            <a:xfrm>
              <a:off x="7786709" y="4071911"/>
              <a:ext cx="565150" cy="36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não</a:t>
              </a:r>
              <a:endParaRPr/>
            </a:p>
          </p:txBody>
        </p:sp>
      </p:grpSp>
      <p:pic>
        <p:nvPicPr>
          <p:cNvPr id="241" name="Google Shape;241;p22" descr="gif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09600" y="3857625"/>
            <a:ext cx="1009650" cy="942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2" name="Google Shape;242;p22"/>
          <p:cNvGrpSpPr/>
          <p:nvPr/>
        </p:nvGrpSpPr>
        <p:grpSpPr>
          <a:xfrm>
            <a:off x="896937" y="3425825"/>
            <a:ext cx="914400" cy="504825"/>
            <a:chOff x="7572396" y="3929066"/>
            <a:chExt cx="914400" cy="612648"/>
          </a:xfrm>
        </p:grpSpPr>
        <p:sp>
          <p:nvSpPr>
            <p:cNvPr id="243" name="Google Shape;243;p22"/>
            <p:cNvSpPr/>
            <p:nvPr/>
          </p:nvSpPr>
          <p:spPr>
            <a:xfrm>
              <a:off x="7572396" y="3929066"/>
              <a:ext cx="914400" cy="612648"/>
            </a:xfrm>
            <a:prstGeom prst="wedgeEllipseCallout">
              <a:avLst>
                <a:gd name="adj1" fmla="val 6300"/>
                <a:gd name="adj2" fmla="val 24300"/>
              </a:avLst>
            </a:prstGeom>
            <a:solidFill>
              <a:schemeClr val="lt1"/>
            </a:solidFill>
            <a:ln w="25400" cap="flat" cmpd="sng">
              <a:solidFill>
                <a:srgbClr val="385D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2"/>
            <p:cNvSpPr txBox="1"/>
            <p:nvPr/>
          </p:nvSpPr>
          <p:spPr>
            <a:xfrm>
              <a:off x="7786709" y="4071632"/>
              <a:ext cx="577850" cy="4450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Sim</a:t>
              </a:r>
              <a:endParaRPr/>
            </a:p>
          </p:txBody>
        </p:sp>
      </p:grpSp>
      <p:pic>
        <p:nvPicPr>
          <p:cNvPr id="245" name="Google Shape;245;p22" descr="gif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957887" y="2073275"/>
            <a:ext cx="685800" cy="1038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408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5"/>
          <p:cNvSpPr txBox="1"/>
          <p:nvPr/>
        </p:nvSpPr>
        <p:spPr>
          <a:xfrm>
            <a:off x="861444" y="2144478"/>
            <a:ext cx="7012021" cy="438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FF0000"/>
                </a:solidFill>
                <a:sym typeface="Arial"/>
              </a:rPr>
              <a:t>PEQUENOS</a:t>
            </a:r>
            <a:r>
              <a:rPr lang="en-US" sz="24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sym typeface="Arial"/>
              </a:rPr>
              <a:t>municípios</a:t>
            </a:r>
            <a:r>
              <a:rPr lang="en-US" sz="2400" b="0" i="0" u="none" strike="noStrike" cap="none" dirty="0">
                <a:solidFill>
                  <a:schemeClr val="dk1"/>
                </a:solidFill>
                <a:sym typeface="Arial"/>
              </a:rPr>
              <a:t> no </a:t>
            </a:r>
            <a:r>
              <a:rPr lang="en-US" sz="2400" b="0" i="0" u="none" strike="noStrike" cap="none" dirty="0" err="1" smtClean="0">
                <a:solidFill>
                  <a:schemeClr val="dk1"/>
                </a:solidFill>
                <a:sym typeface="Arial"/>
              </a:rPr>
              <a:t>Ceará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400" b="0" i="0" u="none" strike="noStrike" cap="none" dirty="0" err="1" smtClean="0">
                <a:solidFill>
                  <a:schemeClr val="dk1"/>
                </a:solidFill>
                <a:sym typeface="Arial"/>
              </a:rPr>
              <a:t>que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400" b="0" i="0" u="none" strike="noStrike" cap="none" dirty="0" err="1" smtClean="0">
                <a:solidFill>
                  <a:schemeClr val="dk1"/>
                </a:solidFill>
                <a:sym typeface="Arial"/>
              </a:rPr>
              <a:t>possuem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400" dirty="0" err="1" smtClean="0">
                <a:solidFill>
                  <a:schemeClr val="dk1"/>
                </a:solidFill>
              </a:rPr>
              <a:t>U</a:t>
            </a:r>
            <a:r>
              <a:rPr lang="en-US" sz="2400" b="0" i="0" u="none" strike="noStrike" cap="none" dirty="0" err="1" smtClean="0">
                <a:solidFill>
                  <a:schemeClr val="dk1"/>
                </a:solidFill>
                <a:sym typeface="Arial"/>
              </a:rPr>
              <a:t>niversidades</a:t>
            </a:r>
            <a:r>
              <a:rPr lang="en-US" sz="2400" dirty="0">
                <a:solidFill>
                  <a:schemeClr val="dk1"/>
                </a:solidFill>
              </a:rPr>
              <a:t>,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400" b="0" i="0" u="none" strike="noStrike" cap="none" dirty="0" err="1" smtClean="0">
                <a:solidFill>
                  <a:schemeClr val="dk1"/>
                </a:solidFill>
                <a:sym typeface="Arial"/>
              </a:rPr>
              <a:t>Institutos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400" b="0" i="0" u="none" strike="noStrike" cap="none" dirty="0" err="1" smtClean="0">
                <a:solidFill>
                  <a:schemeClr val="dk1"/>
                </a:solidFill>
                <a:sym typeface="Arial"/>
              </a:rPr>
              <a:t>Federais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sym typeface="Arial"/>
              </a:rPr>
              <a:t> e </a:t>
            </a:r>
            <a:r>
              <a:rPr lang="en-US" sz="2400" b="0" i="0" u="none" strike="noStrike" cap="none" dirty="0" err="1" smtClean="0">
                <a:solidFill>
                  <a:schemeClr val="dk1"/>
                </a:solidFill>
                <a:sym typeface="Arial"/>
              </a:rPr>
              <a:t>Faculdades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sym typeface="Arial"/>
              </a:rPr>
              <a:t>não</a:t>
            </a:r>
            <a:r>
              <a:rPr lang="en-US" sz="24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400" b="0" i="0" u="none" strike="noStrike" cap="none" dirty="0" err="1" smtClean="0">
                <a:solidFill>
                  <a:schemeClr val="dk1"/>
                </a:solidFill>
                <a:sym typeface="Arial"/>
              </a:rPr>
              <a:t>têm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sym typeface="Arial"/>
              </a:rPr>
              <a:t>estrutura</a:t>
            </a:r>
            <a:r>
              <a:rPr lang="en-US" sz="2400" b="0" i="0" u="none" strike="noStrike" cap="none" dirty="0">
                <a:solidFill>
                  <a:schemeClr val="dk1"/>
                </a:solidFill>
                <a:sym typeface="Arial"/>
              </a:rPr>
              <a:t> de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sym typeface="Arial"/>
              </a:rPr>
              <a:t>mercado</a:t>
            </a:r>
            <a:r>
              <a:rPr lang="en-US" sz="2400" b="0" i="0" u="none" strike="noStrike" cap="none" dirty="0">
                <a:solidFill>
                  <a:schemeClr val="dk1"/>
                </a:solidFill>
                <a:sym typeface="Arial"/>
              </a:rPr>
              <a:t> para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sym typeface="Arial"/>
              </a:rPr>
              <a:t>absorver</a:t>
            </a:r>
            <a:r>
              <a:rPr lang="en-US" sz="24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sym typeface="Arial"/>
              </a:rPr>
              <a:t>os</a:t>
            </a:r>
            <a:r>
              <a:rPr lang="en-US" sz="24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sym typeface="Arial"/>
              </a:rPr>
              <a:t>egressos</a:t>
            </a:r>
            <a:r>
              <a:rPr lang="en-US" sz="24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400" dirty="0" err="1" smtClean="0">
                <a:solidFill>
                  <a:schemeClr val="dk1"/>
                </a:solidFill>
              </a:rPr>
              <a:t>destas</a:t>
            </a:r>
            <a:r>
              <a:rPr lang="en-US" sz="2400" dirty="0" smtClean="0">
                <a:solidFill>
                  <a:schemeClr val="dk1"/>
                </a:solidFill>
              </a:rPr>
              <a:t> </a:t>
            </a:r>
            <a:r>
              <a:rPr lang="en-US" sz="2400" dirty="0" err="1" smtClean="0">
                <a:solidFill>
                  <a:schemeClr val="dk1"/>
                </a:solidFill>
              </a:rPr>
              <a:t>instituições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sym typeface="Arial"/>
              </a:rPr>
              <a:t>.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400" b="1" i="0" u="none" dirty="0">
              <a:solidFill>
                <a:srgbClr val="FF0000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9" name="Google Shape;379;p35" descr="Resultado de imagem para problem identificat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650" y="234950"/>
            <a:ext cx="1785937" cy="1785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606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5"/>
          <p:cNvSpPr txBox="1"/>
          <p:nvPr/>
        </p:nvSpPr>
        <p:spPr>
          <a:xfrm>
            <a:off x="509587" y="892968"/>
            <a:ext cx="7416800" cy="438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 b="1" i="0" u="none" dirty="0" smtClean="0">
                <a:solidFill>
                  <a:schemeClr val="dk1"/>
                </a:solidFill>
                <a:sym typeface="Arial"/>
              </a:rPr>
              <a:t>			CONSEQUÊNCIAS</a:t>
            </a:r>
            <a:endParaRPr sz="2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2000" b="1" i="0" u="none" dirty="0">
              <a:solidFill>
                <a:schemeClr val="dk1"/>
              </a:solidFill>
              <a:sym typeface="Arial"/>
            </a:endParaRPr>
          </a:p>
          <a:p>
            <a:pPr marL="36195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</a:pP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Alguns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destes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jovens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acabam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aceitando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FF0000"/>
                </a:solidFill>
                <a:sym typeface="Arial"/>
              </a:rPr>
              <a:t>subempregos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em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sua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cidade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em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áreas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completamente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diferentes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de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sua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formação</a:t>
            </a:r>
            <a:endParaRPr sz="2000"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sym typeface="Arial"/>
            </a:endParaRPr>
          </a:p>
          <a:p>
            <a:pPr marL="36195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</a:pP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Outros </a:t>
            </a:r>
            <a:r>
              <a:rPr lang="en-US" sz="2000" b="1" i="0" u="none" strike="noStrike" cap="none" dirty="0" err="1">
                <a:solidFill>
                  <a:srgbClr val="FF0000"/>
                </a:solidFill>
                <a:sym typeface="Arial"/>
              </a:rPr>
              <a:t>migram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para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cidades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maiores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ou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para o exterior.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Neste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caso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, o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municipio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PIORA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ao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perder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seus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JOVENS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talentosos</a:t>
            </a:r>
            <a:endParaRPr sz="2000"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sym typeface="Arial"/>
            </a:endParaRPr>
          </a:p>
          <a:p>
            <a:pPr marL="3556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Arial"/>
              </a:rPr>
              <a:t>Há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casos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de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alguns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desse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jovens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frustrados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com 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sua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 “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realidade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”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Arial"/>
              </a:rPr>
              <a:t>profissional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, 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se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Arial"/>
              </a:rPr>
              <a:t>tornarem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1" i="0" u="none" strike="noStrike" cap="none" dirty="0" err="1" smtClean="0">
                <a:solidFill>
                  <a:srgbClr val="FF0000"/>
                </a:solidFill>
                <a:sym typeface="Arial"/>
              </a:rPr>
              <a:t>socialmente</a:t>
            </a:r>
            <a:r>
              <a:rPr lang="en-US" sz="2000" b="1" i="0" u="none" strike="noStrike" cap="none" dirty="0" smtClean="0">
                <a:solidFill>
                  <a:srgbClr val="FF0000"/>
                </a:solidFill>
                <a:sym typeface="Arial"/>
              </a:rPr>
              <a:t> </a:t>
            </a:r>
            <a:r>
              <a:rPr lang="en-US" sz="2000" b="1" i="0" u="none" strike="noStrike" cap="none" dirty="0" err="1" smtClean="0">
                <a:solidFill>
                  <a:srgbClr val="FF0000"/>
                </a:solidFill>
                <a:sym typeface="Arial"/>
              </a:rPr>
              <a:t>vulneráveis</a:t>
            </a:r>
            <a:r>
              <a:rPr lang="en-US" sz="2000" b="1" dirty="0">
                <a:solidFill>
                  <a:srgbClr val="FF0000"/>
                </a:solidFill>
              </a:rPr>
              <a:t>.</a:t>
            </a:r>
            <a:endParaRPr sz="2000" b="1"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8" name="Google Shape;378;p35" descr="Imagem relacionad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08979" y="4866055"/>
            <a:ext cx="1233487" cy="1608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5" descr="Resultado de imagem para problem identificati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766" y="0"/>
            <a:ext cx="1785937" cy="1785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3"/>
          <p:cNvSpPr txBox="1"/>
          <p:nvPr/>
        </p:nvSpPr>
        <p:spPr>
          <a:xfrm>
            <a:off x="548640" y="260902"/>
            <a:ext cx="8318165" cy="580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       Na </a:t>
            </a:r>
            <a:r>
              <a:rPr lang="en-US" sz="2400" b="1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r>
              <a:rPr lang="en-US" sz="24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TIC…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en-US" sz="2400" b="1" i="0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000" b="1" i="0" u="none" dirty="0" err="1" smtClean="0">
                <a:solidFill>
                  <a:schemeClr val="dk1"/>
                </a:solidFill>
                <a:sym typeface="Arial"/>
              </a:rPr>
              <a:t>Antigamente</a:t>
            </a:r>
            <a:r>
              <a:rPr lang="en-US" sz="2000" b="1" i="0" u="none" dirty="0" smtClean="0">
                <a:solidFill>
                  <a:schemeClr val="dk1"/>
                </a:solidFill>
                <a:sym typeface="Arial"/>
              </a:rPr>
              <a:t> ( e </a:t>
            </a:r>
            <a:r>
              <a:rPr lang="en-US" sz="2000" b="1" i="0" u="none" dirty="0" err="1" smtClean="0">
                <a:solidFill>
                  <a:schemeClr val="dk1"/>
                </a:solidFill>
                <a:sym typeface="Arial"/>
              </a:rPr>
              <a:t>ainda</a:t>
            </a:r>
            <a:r>
              <a:rPr lang="en-US" sz="2000" b="1" i="0" u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1" i="0" u="none" dirty="0" err="1" smtClean="0">
                <a:solidFill>
                  <a:schemeClr val="dk1"/>
                </a:solidFill>
                <a:sym typeface="Arial"/>
              </a:rPr>
              <a:t>hoje</a:t>
            </a:r>
            <a:r>
              <a:rPr lang="en-US" sz="2000" b="1" i="0" u="none" dirty="0" smtClean="0">
                <a:solidFill>
                  <a:schemeClr val="dk1"/>
                </a:solidFill>
                <a:sym typeface="Arial"/>
              </a:rPr>
              <a:t>) … </a:t>
            </a:r>
            <a:endParaRPr lang="en-US" sz="2000" b="1" i="0" u="none" dirty="0" smtClean="0">
              <a:solidFill>
                <a:schemeClr val="dk1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en-US" sz="2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000" dirty="0" err="1" smtClean="0">
                <a:solidFill>
                  <a:schemeClr val="dk1"/>
                </a:solidFill>
              </a:rPr>
              <a:t>G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Arial"/>
              </a:rPr>
              <a:t>randes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empresas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de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Arial"/>
              </a:rPr>
              <a:t>computação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smtClean="0">
                <a:solidFill>
                  <a:srgbClr val="FF0000"/>
                </a:solidFill>
                <a:sym typeface="Arial"/>
              </a:rPr>
              <a:t>“</a:t>
            </a:r>
            <a:r>
              <a:rPr lang="en-US" sz="2000" b="0" i="0" u="none" strike="noStrike" cap="none" dirty="0">
                <a:solidFill>
                  <a:srgbClr val="FF0000"/>
                </a:solidFill>
                <a:sym typeface="Arial"/>
              </a:rPr>
              <a:t>IMPORTAVAM” 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do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Arial"/>
              </a:rPr>
              <a:t>Ceará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Arial"/>
              </a:rPr>
              <a:t>talentos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na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Arial"/>
              </a:rPr>
              <a:t>área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de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Arial"/>
              </a:rPr>
              <a:t>programação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e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desenvolvimento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de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Arial"/>
              </a:rPr>
              <a:t>sistemas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 …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en-US" sz="2000" b="0" i="0" u="none" strike="noStrike" cap="none" dirty="0" smtClean="0">
              <a:solidFill>
                <a:schemeClr val="dk1"/>
              </a:solidFill>
              <a:sym typeface="Arial"/>
            </a:endParaRPr>
          </a:p>
          <a:p>
            <a:pPr marL="355600" lvl="1">
              <a:buClr>
                <a:schemeClr val="dk1"/>
              </a:buClr>
              <a:buSzPts val="1600"/>
            </a:pPr>
            <a:r>
              <a:rPr lang="en-US" sz="2000" b="1" dirty="0" smtClean="0">
                <a:solidFill>
                  <a:schemeClr val="dk1"/>
                </a:solidFill>
              </a:rPr>
              <a:t>	</a:t>
            </a:r>
            <a:r>
              <a:rPr lang="en-US" sz="2000" b="1" dirty="0" err="1" smtClean="0">
                <a:solidFill>
                  <a:schemeClr val="dk1"/>
                </a:solidFill>
              </a:rPr>
              <a:t>Consequências</a:t>
            </a:r>
            <a:r>
              <a:rPr lang="en-US" sz="2000" b="1" dirty="0" smtClean="0">
                <a:solidFill>
                  <a:schemeClr val="dk1"/>
                </a:solidFill>
              </a:rPr>
              <a:t>: </a:t>
            </a:r>
            <a:r>
              <a:rPr lang="en-US" sz="2000" dirty="0" err="1" smtClean="0">
                <a:solidFill>
                  <a:schemeClr val="dk1"/>
                </a:solidFill>
              </a:rPr>
              <a:t>evasão</a:t>
            </a:r>
            <a:r>
              <a:rPr lang="en-US" sz="2000" dirty="0" smtClean="0">
                <a:solidFill>
                  <a:schemeClr val="dk1"/>
                </a:solidFill>
              </a:rPr>
              <a:t> de </a:t>
            </a:r>
            <a:r>
              <a:rPr lang="en-US" sz="2000" dirty="0" err="1" smtClean="0">
                <a:solidFill>
                  <a:schemeClr val="dk1"/>
                </a:solidFill>
              </a:rPr>
              <a:t>cérebros</a:t>
            </a:r>
            <a:r>
              <a:rPr lang="en-US" sz="2000" dirty="0" smtClean="0">
                <a:solidFill>
                  <a:schemeClr val="dk1"/>
                </a:solidFill>
              </a:rPr>
              <a:t> </a:t>
            </a:r>
            <a:endParaRPr sz="2000"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000" b="1" i="0" u="none" dirty="0" err="1" smtClean="0">
                <a:solidFill>
                  <a:schemeClr val="dk1"/>
                </a:solidFill>
                <a:sym typeface="Arial"/>
              </a:rPr>
              <a:t>Atualmente</a:t>
            </a:r>
            <a:r>
              <a:rPr lang="en-US" sz="2000" b="1" i="0" u="none" dirty="0" smtClean="0">
                <a:solidFill>
                  <a:schemeClr val="dk1"/>
                </a:solidFill>
                <a:sym typeface="Arial"/>
              </a:rPr>
              <a:t>…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en-US" sz="2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Com 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a “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febre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” do </a:t>
            </a:r>
            <a:r>
              <a:rPr lang="en-US" sz="2000" i="0" u="none" strike="noStrike" cap="none" dirty="0" smtClean="0">
                <a:solidFill>
                  <a:srgbClr val="FF0000"/>
                </a:solidFill>
                <a:sym typeface="Arial"/>
              </a:rPr>
              <a:t>HOME OFFICE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essas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empresas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passaram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contratar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diretamente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nossos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talentos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na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Arial"/>
              </a:rPr>
              <a:t>área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de 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TIC.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sym typeface="Arial"/>
            </a:endParaRPr>
          </a:p>
          <a:p>
            <a:pPr lvl="0">
              <a:buClr>
                <a:schemeClr val="dk1"/>
              </a:buClr>
              <a:buSzPts val="1600"/>
            </a:pP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smtClean="0">
                <a:solidFill>
                  <a:schemeClr val="dk1"/>
                </a:solidFill>
              </a:rPr>
              <a:t>	</a:t>
            </a:r>
            <a:r>
              <a:rPr lang="en-US" sz="2000" b="1" dirty="0" err="1" smtClean="0">
                <a:solidFill>
                  <a:schemeClr val="dk1"/>
                </a:solidFill>
              </a:rPr>
              <a:t>Conseqências</a:t>
            </a:r>
            <a:r>
              <a:rPr lang="en-US" sz="2000" b="1" dirty="0" smtClean="0">
                <a:solidFill>
                  <a:schemeClr val="dk1"/>
                </a:solidFill>
              </a:rPr>
              <a:t> </a:t>
            </a:r>
            <a:r>
              <a:rPr lang="en-US" sz="2000" b="1" i="0" u="none" dirty="0" smtClean="0">
                <a:solidFill>
                  <a:schemeClr val="dk1"/>
                </a:solidFill>
                <a:sym typeface="Arial"/>
              </a:rPr>
              <a:t>: </a:t>
            </a:r>
            <a:r>
              <a:rPr lang="en-US" sz="2000" b="0" i="0" u="none" strike="noStrike" cap="none" dirty="0" err="1" smtClean="0">
                <a:solidFill>
                  <a:schemeClr val="dk1"/>
                </a:solidFill>
                <a:sym typeface="Arial"/>
              </a:rPr>
              <a:t>Enfraquecimento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de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nossas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empresas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de TIC </a:t>
            </a:r>
            <a:r>
              <a:rPr lang="en-US" sz="2000" b="0" i="0" u="none" strike="noStrike" cap="none" dirty="0" smtClean="0">
                <a:solidFill>
                  <a:schemeClr val="dk1"/>
                </a:solidFill>
                <a:sym typeface="Arial"/>
              </a:rPr>
              <a:t>	com 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perda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de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talentos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para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empresas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Arial"/>
              </a:rPr>
              <a:t>maiores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4" name="Google Shape;364;p33" descr="Imagem relacionad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96796" y="2692040"/>
            <a:ext cx="1099217" cy="1171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3" descr="Resultado de imagem para problem identificati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552" y="0"/>
            <a:ext cx="1330325" cy="133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934" y="218042"/>
            <a:ext cx="6851175" cy="627916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979819" y="3180652"/>
            <a:ext cx="342433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700" b="1" dirty="0" smtClean="0">
                <a:solidFill>
                  <a:srgbClr val="FF0000"/>
                </a:solidFill>
              </a:rPr>
              <a:t>4. Transformação Digital do CE</a:t>
            </a:r>
            <a:endParaRPr lang="pt-BR" sz="1700" b="1" dirty="0">
              <a:solidFill>
                <a:srgbClr val="FF0000"/>
              </a:solidFill>
            </a:endParaRPr>
          </a:p>
        </p:txBody>
      </p:sp>
      <p:pic>
        <p:nvPicPr>
          <p:cNvPr id="4" name="Google Shape;419;p40" descr="Imagem relacionad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4383" y="3260656"/>
            <a:ext cx="1843087" cy="1504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257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7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</p:txBody>
      </p:sp>
      <p:sp>
        <p:nvSpPr>
          <p:cNvPr id="303" name="Google Shape;303;p2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/>
          </a:p>
        </p:txBody>
      </p:sp>
      <p:sp>
        <p:nvSpPr>
          <p:cNvPr id="304" name="Google Shape;304;p27"/>
          <p:cNvSpPr txBox="1"/>
          <p:nvPr/>
        </p:nvSpPr>
        <p:spPr>
          <a:xfrm>
            <a:off x="2143125" y="4214812"/>
            <a:ext cx="714375" cy="242887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27" descr="gif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65372" y="3946216"/>
            <a:ext cx="81915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7" descr="gif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500" y="5456237"/>
            <a:ext cx="803275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7" descr="gif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9795" y="4995862"/>
            <a:ext cx="1371600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7" descr="gif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6574" y="3705116"/>
            <a:ext cx="628650" cy="1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7" descr="gif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34300" y="3964184"/>
            <a:ext cx="9525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7" descr="gif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21941" y="5786438"/>
            <a:ext cx="790575" cy="76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7" descr="gif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440612" y="2532062"/>
            <a:ext cx="15240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7" descr="gif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212724"/>
            <a:ext cx="86677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7" descr="gif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095206" y="239369"/>
            <a:ext cx="93345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7" descr="gif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0546" y="2211495"/>
            <a:ext cx="1009650" cy="94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7" descr="gif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957887" y="2433637"/>
            <a:ext cx="685800" cy="103822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7"/>
          <p:cNvSpPr txBox="1"/>
          <p:nvPr/>
        </p:nvSpPr>
        <p:spPr>
          <a:xfrm>
            <a:off x="280633" y="-6954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1" i="0" u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en-US" sz="2800" b="1" i="0" u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TRANSFORMAÇÂO DIGITAL do </a:t>
            </a:r>
            <a:r>
              <a:rPr lang="en-US" sz="2800" b="1" i="0" u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Ceará</a:t>
            </a:r>
            <a:r>
              <a:rPr lang="en-US" sz="2800" b="1" i="0" u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317" name="Google Shape;317;p27"/>
          <p:cNvSpPr txBox="1"/>
          <p:nvPr/>
        </p:nvSpPr>
        <p:spPr>
          <a:xfrm>
            <a:off x="433931" y="847327"/>
            <a:ext cx="8229600" cy="155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</a:pPr>
            <a:r>
              <a:rPr lang="en-US" sz="2800" b="1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Apropriação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do Estado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pelos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JOVENS,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dando-lhes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oportunidade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inserção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social e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protagonismo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2800" dirty="0"/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7"/>
          <p:cNvSpPr txBox="1"/>
          <p:nvPr/>
        </p:nvSpPr>
        <p:spPr>
          <a:xfrm>
            <a:off x="1132004" y="2495441"/>
            <a:ext cx="4254500" cy="178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39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Cumplicidade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sz="2800" b="1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SOCIEDADE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com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esta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apropriação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em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especial das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Universidades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Institutos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tecnológicos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2800" dirty="0"/>
          </a:p>
        </p:txBody>
      </p:sp>
      <p:sp>
        <p:nvSpPr>
          <p:cNvPr id="319" name="Google Shape;319;p27"/>
          <p:cNvSpPr txBox="1"/>
          <p:nvPr/>
        </p:nvSpPr>
        <p:spPr>
          <a:xfrm>
            <a:off x="3433062" y="5247074"/>
            <a:ext cx="5326063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Char char="•"/>
            </a:pPr>
            <a:r>
              <a:rPr lang="en-US" sz="1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Envolvimento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empresários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entidades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setor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produtivo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agentes</a:t>
            </a:r>
            <a:r>
              <a:rPr lang="en-US" sz="28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800" b="0" i="0" u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governo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/>
          <p:nvPr/>
        </p:nvSpPr>
        <p:spPr>
          <a:xfrm>
            <a:off x="433788" y="947888"/>
            <a:ext cx="7993062" cy="652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 sz="2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</a:t>
            </a:r>
            <a:r>
              <a:rPr lang="en-US" sz="2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1" i="0" u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C-</a:t>
            </a:r>
            <a:r>
              <a:rPr lang="en-US" sz="2200" b="1" i="0" u="none" dirty="0" err="1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Jovem</a:t>
            </a:r>
            <a:r>
              <a:rPr lang="en-US" sz="2200" b="1" i="0" u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acredita</a:t>
            </a:r>
            <a:r>
              <a:rPr lang="en-US" sz="2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2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A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retomada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da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economia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 smtClean="0">
                <a:solidFill>
                  <a:schemeClr val="dk1"/>
                </a:solidFill>
                <a:sym typeface="Arial"/>
              </a:rPr>
              <a:t>pós-pandemia</a:t>
            </a:r>
            <a:r>
              <a:rPr lang="en-US" sz="2000" b="0" i="0" u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pode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ser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uma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oportunidade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de REDESENHO de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modelos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tradicionais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que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costumam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permear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 smtClean="0">
                <a:solidFill>
                  <a:schemeClr val="dk1"/>
                </a:solidFill>
                <a:sym typeface="Arial"/>
              </a:rPr>
              <a:t>nossa</a:t>
            </a:r>
            <a:r>
              <a:rPr lang="en-US" sz="2000" b="0" i="0" u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 smtClean="0">
                <a:solidFill>
                  <a:schemeClr val="dk1"/>
                </a:solidFill>
                <a:sym typeface="Arial"/>
              </a:rPr>
              <a:t>economia</a:t>
            </a:r>
            <a:r>
              <a:rPr lang="en-US" sz="2000" b="0" i="0" u="none" dirty="0" smtClean="0">
                <a:solidFill>
                  <a:schemeClr val="dk1"/>
                </a:solidFill>
                <a:sym typeface="Arial"/>
              </a:rPr>
              <a:t> e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conduzir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sym typeface="Arial"/>
              </a:rPr>
              <a:t>nossa</a:t>
            </a:r>
            <a:r>
              <a:rPr lang="en-US" sz="2000" b="0" i="0" u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000" b="0" i="0" u="none" dirty="0" err="1" smtClean="0">
                <a:solidFill>
                  <a:schemeClr val="dk1"/>
                </a:solidFill>
                <a:sym typeface="Arial"/>
              </a:rPr>
              <a:t>sociedade</a:t>
            </a:r>
            <a:r>
              <a:rPr lang="en-US" sz="2000" b="0" i="0" u="none" dirty="0" smtClean="0">
                <a:solidFill>
                  <a:schemeClr val="dk1"/>
                </a:solidFill>
                <a:sym typeface="Arial"/>
              </a:rPr>
              <a:t> no </a:t>
            </a:r>
            <a:r>
              <a:rPr lang="en-US" sz="2000" b="0" i="0" u="none" dirty="0" err="1" smtClean="0">
                <a:solidFill>
                  <a:schemeClr val="dk1"/>
                </a:solidFill>
                <a:sym typeface="Arial"/>
              </a:rPr>
              <a:t>passado</a:t>
            </a:r>
            <a:r>
              <a:rPr lang="en-US" sz="2000" b="0" i="0" u="none" dirty="0" smtClean="0">
                <a:solidFill>
                  <a:schemeClr val="dk1"/>
                </a:solidFill>
                <a:sym typeface="Arial"/>
              </a:rPr>
              <a:t>;</a:t>
            </a:r>
            <a:endParaRPr sz="2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2000" b="0" i="0" u="none" dirty="0">
              <a:solidFill>
                <a:schemeClr val="dk1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</a:t>
            </a:r>
            <a:r>
              <a:rPr lang="en-US" sz="2200" b="1" i="0" u="none" dirty="0" smtClean="0">
                <a:solidFill>
                  <a:srgbClr val="FF0000"/>
                </a:solidFill>
                <a:sym typeface="Arial"/>
              </a:rPr>
              <a:t>HIPOTESE </a:t>
            </a:r>
            <a:r>
              <a:rPr lang="en-US" sz="2200" b="1" i="0" u="none" dirty="0">
                <a:solidFill>
                  <a:srgbClr val="FF0000"/>
                </a:solidFill>
                <a:sym typeface="Arial"/>
              </a:rPr>
              <a:t>01: </a:t>
            </a:r>
            <a:endParaRPr sz="2200" b="1" dirty="0"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200" b="0" i="0" u="none" dirty="0">
              <a:solidFill>
                <a:schemeClr val="dk1"/>
              </a:solidFill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Uma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retomada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INTELIGENTE da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economia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no REDESENHO da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sociedade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deve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ser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de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curto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e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longo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prazos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,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daí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nao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poder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prescindir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da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participação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efetiva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do JOVEM, de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sua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apropriação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de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seu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entorno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social, do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fazimento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de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seu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futuro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;</a:t>
            </a:r>
            <a:endParaRPr sz="2200"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en-US" sz="16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/>
          <p:nvPr/>
        </p:nvSpPr>
        <p:spPr>
          <a:xfrm>
            <a:off x="424163" y="1092267"/>
            <a:ext cx="7993062" cy="652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2200"/>
            </a:pPr>
            <a:r>
              <a:rPr lang="pt-BR" sz="2000" dirty="0">
                <a:solidFill>
                  <a:schemeClr val="dk1"/>
                </a:solidFill>
              </a:rPr>
              <a:t>O Projeto </a:t>
            </a:r>
            <a:r>
              <a:rPr lang="pt-BR" sz="2000" b="1" dirty="0">
                <a:solidFill>
                  <a:srgbClr val="FF0000"/>
                </a:solidFill>
              </a:rPr>
              <a:t>C-Jovem </a:t>
            </a:r>
            <a:r>
              <a:rPr lang="pt-BR" sz="2000" dirty="0">
                <a:solidFill>
                  <a:schemeClr val="dk1"/>
                </a:solidFill>
              </a:rPr>
              <a:t>acredita que…</a:t>
            </a:r>
            <a:endParaRPr lang="pt-BR" sz="2000" dirty="0"/>
          </a:p>
          <a:p>
            <a:pPr lvl="0">
              <a:buClr>
                <a:schemeClr val="dk1"/>
              </a:buClr>
              <a:buSzPts val="2200"/>
            </a:pPr>
            <a:endParaRPr lang="pt-BR" sz="2000" dirty="0">
              <a:solidFill>
                <a:schemeClr val="dk1"/>
              </a:solidFill>
            </a:endParaRPr>
          </a:p>
          <a:p>
            <a:pPr lvl="0">
              <a:buClr>
                <a:schemeClr val="dk1"/>
              </a:buClr>
              <a:buSzPts val="1600"/>
            </a:pPr>
            <a:r>
              <a:rPr lang="pt-BR" sz="2000" dirty="0">
                <a:solidFill>
                  <a:schemeClr val="dk1"/>
                </a:solidFill>
              </a:rPr>
              <a:t>A retomada da economia pós-pandemia pode ser uma oportunidade de REDESENHO de modelos tradicionais que costumam permear nossa economia e conduzir nossa sociedade no passado;</a:t>
            </a:r>
            <a:endParaRPr lang="pt-BR" sz="2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en-US" sz="1600" dirty="0">
              <a:solidFill>
                <a:schemeClr val="dk1"/>
              </a:solidFill>
            </a:endParaRPr>
          </a:p>
          <a:p>
            <a:pPr marL="457200" marR="0" lvl="1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200" b="1" i="0" u="none" strike="noStrike" cap="none" dirty="0" smtClean="0">
                <a:solidFill>
                  <a:srgbClr val="FF0000"/>
                </a:solidFill>
                <a:sym typeface="Arial"/>
              </a:rPr>
              <a:t>HIPOTESE </a:t>
            </a:r>
            <a:r>
              <a:rPr lang="en-US" sz="2200" b="1" i="0" u="none" strike="noStrike" cap="none" dirty="0">
                <a:solidFill>
                  <a:srgbClr val="FF0000"/>
                </a:solidFill>
                <a:sym typeface="Arial"/>
              </a:rPr>
              <a:t>02:</a:t>
            </a:r>
            <a:endParaRPr sz="2200" b="1" dirty="0">
              <a:solidFill>
                <a:srgbClr val="FF0000"/>
              </a:solidFill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sym typeface="Arial"/>
            </a:endParaRPr>
          </a:p>
          <a:p>
            <a:pPr marL="4572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Além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da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inclusão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do JOVEM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como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protagonista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importante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da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retomada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da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economia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, mister o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uso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de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metodologia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/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ferramenta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EFICIENTE (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capaz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de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ajudá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-lo 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a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alcançar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metas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) e EFICIENTE (de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apoiá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-lo 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de forma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rápida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,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otimizada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);</a:t>
            </a:r>
            <a:endParaRPr sz="2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242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/>
          <p:nvPr/>
        </p:nvSpPr>
        <p:spPr>
          <a:xfrm>
            <a:off x="424163" y="1130768"/>
            <a:ext cx="7993062" cy="652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2200"/>
            </a:pPr>
            <a:r>
              <a:rPr lang="pt-BR" sz="2000" dirty="0">
                <a:solidFill>
                  <a:schemeClr val="dk1"/>
                </a:solidFill>
              </a:rPr>
              <a:t>O Projeto </a:t>
            </a:r>
            <a:r>
              <a:rPr lang="pt-BR" sz="2000" b="1" dirty="0">
                <a:solidFill>
                  <a:srgbClr val="FF0000"/>
                </a:solidFill>
              </a:rPr>
              <a:t>C-Jovem </a:t>
            </a:r>
            <a:r>
              <a:rPr lang="pt-BR" sz="2000" dirty="0">
                <a:solidFill>
                  <a:schemeClr val="dk1"/>
                </a:solidFill>
              </a:rPr>
              <a:t>acredita que…</a:t>
            </a:r>
            <a:endParaRPr lang="pt-BR" sz="2000" dirty="0"/>
          </a:p>
          <a:p>
            <a:pPr lvl="0">
              <a:buClr>
                <a:schemeClr val="dk1"/>
              </a:buClr>
              <a:buSzPts val="2200"/>
            </a:pPr>
            <a:endParaRPr lang="pt-BR" sz="2000" dirty="0">
              <a:solidFill>
                <a:schemeClr val="dk1"/>
              </a:solidFill>
            </a:endParaRPr>
          </a:p>
          <a:p>
            <a:pPr lvl="0">
              <a:buClr>
                <a:schemeClr val="dk1"/>
              </a:buClr>
              <a:buSzPts val="1600"/>
            </a:pPr>
            <a:r>
              <a:rPr lang="pt-BR" sz="2000" dirty="0">
                <a:solidFill>
                  <a:schemeClr val="dk1"/>
                </a:solidFill>
              </a:rPr>
              <a:t>A retomada da economia pós-pandemia pode ser uma oportunidade de REDESENHO de modelos tradicionais que costumam permear nossa economia e conduzir nossa sociedade no passado;</a:t>
            </a:r>
            <a:endParaRPr lang="pt-BR" sz="2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FF0000"/>
                </a:solidFill>
                <a:sym typeface="Arial"/>
              </a:rPr>
              <a:t>HIPOTESE 03:</a:t>
            </a:r>
            <a:endParaRPr sz="2200" b="1" dirty="0">
              <a:solidFill>
                <a:srgbClr val="FF0000"/>
              </a:solidFill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sym typeface="Arial"/>
            </a:endParaRPr>
          </a:p>
          <a:p>
            <a:pPr marL="4572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Uma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Política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de Estado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que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acredite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que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em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dando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ao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jovem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o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ambiente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e a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ferramenta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ele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nos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surpreenderá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, 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e a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si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próprio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,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retornando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no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futuro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 smtClean="0">
                <a:solidFill>
                  <a:schemeClr val="dk1"/>
                </a:solidFill>
              </a:rPr>
              <a:t>à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sociedade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a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oportunidade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que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se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lhe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sym typeface="Arial"/>
              </a:rPr>
              <a:t>apresenta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…</a:t>
            </a:r>
          </a:p>
          <a:p>
            <a:pPr marL="4572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200" dirty="0">
                <a:solidFill>
                  <a:schemeClr val="dk1"/>
                </a:solidFill>
              </a:rPr>
              <a:t>	</a:t>
            </a:r>
            <a:r>
              <a:rPr lang="en-US" sz="2200" dirty="0" smtClean="0">
                <a:solidFill>
                  <a:schemeClr val="dk1"/>
                </a:solidFill>
              </a:rPr>
              <a:t>… 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de </a:t>
            </a:r>
            <a:r>
              <a:rPr lang="en-US" sz="2200" b="0" i="0" u="none" strike="noStrike" cap="none" dirty="0">
                <a:solidFill>
                  <a:schemeClr val="dk1"/>
                </a:solidFill>
                <a:sym typeface="Arial"/>
              </a:rPr>
              <a:t>SER JOVEM, no </a:t>
            </a:r>
            <a:r>
              <a:rPr lang="en-US" sz="2200" b="0" i="0" u="none" strike="noStrike" cap="none" dirty="0" err="1" smtClean="0">
                <a:solidFill>
                  <a:schemeClr val="dk1"/>
                </a:solidFill>
                <a:sym typeface="Arial"/>
              </a:rPr>
              <a:t>projeto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sym typeface="Arial"/>
              </a:rPr>
              <a:t> C-JOVEM.</a:t>
            </a:r>
            <a:endParaRPr sz="2200" b="0" i="0" u="none" strike="noStrike" cap="none" dirty="0">
              <a:solidFill>
                <a:schemeClr val="dk1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785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934" y="218042"/>
            <a:ext cx="6851175" cy="627916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979819" y="3180652"/>
            <a:ext cx="342433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700" b="1" dirty="0" smtClean="0">
                <a:solidFill>
                  <a:srgbClr val="FF0000"/>
                </a:solidFill>
              </a:rPr>
              <a:t>5. O </a:t>
            </a:r>
            <a:r>
              <a:rPr lang="pt-BR" sz="1700" b="1" dirty="0" smtClean="0">
                <a:solidFill>
                  <a:srgbClr val="FF0000"/>
                </a:solidFill>
              </a:rPr>
              <a:t>que é o Projeto C-JOVEM?</a:t>
            </a:r>
            <a:endParaRPr lang="pt-BR" sz="1700" b="1" dirty="0">
              <a:solidFill>
                <a:srgbClr val="FF0000"/>
              </a:solidFill>
            </a:endParaRPr>
          </a:p>
        </p:txBody>
      </p:sp>
      <p:pic>
        <p:nvPicPr>
          <p:cNvPr id="4" name="Google Shape;419;p40" descr="Imagem relacionad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24444" y="1093926"/>
            <a:ext cx="1843087" cy="1504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496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6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</p:txBody>
      </p:sp>
      <p:sp>
        <p:nvSpPr>
          <p:cNvPr id="283" name="Google Shape;283;p2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/>
          </a:p>
        </p:txBody>
      </p:sp>
      <p:sp>
        <p:nvSpPr>
          <p:cNvPr id="284" name="Google Shape;284;p26"/>
          <p:cNvSpPr txBox="1"/>
          <p:nvPr/>
        </p:nvSpPr>
        <p:spPr>
          <a:xfrm>
            <a:off x="2143125" y="4214812"/>
            <a:ext cx="714375" cy="242887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26" descr="gif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8350" y="2037954"/>
            <a:ext cx="81915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6" descr="gif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525" y="5438775"/>
            <a:ext cx="803275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6" descr="gif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19250" y="5032375"/>
            <a:ext cx="1371600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6" descr="gif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92950" y="4292600"/>
            <a:ext cx="628650" cy="1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6" descr="gif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54700" y="2971800"/>
            <a:ext cx="9525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6" descr="gif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95962" y="5683250"/>
            <a:ext cx="792162" cy="76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6" descr="gif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440612" y="2171700"/>
            <a:ext cx="15240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6" descr="gif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4925" y="3048000"/>
            <a:ext cx="86677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6" descr="gif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10500" y="5546725"/>
            <a:ext cx="93345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6" descr="gif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58473" y="3657204"/>
            <a:ext cx="1009650" cy="94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6" descr="gif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981450" y="1704423"/>
            <a:ext cx="685800" cy="103822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6"/>
          <p:cNvSpPr txBox="1"/>
          <p:nvPr/>
        </p:nvSpPr>
        <p:spPr>
          <a:xfrm>
            <a:off x="552450" y="27146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None/>
            </a:pPr>
            <a:r>
              <a:rPr lang="en-US" sz="32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Como </a:t>
            </a:r>
            <a:r>
              <a:rPr lang="en-US" sz="320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en-US" sz="320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projeto</a:t>
            </a:r>
            <a:r>
              <a:rPr lang="en-US" sz="320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C-</a:t>
            </a:r>
            <a:r>
              <a:rPr lang="en-US" sz="320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Jovem</a:t>
            </a:r>
            <a:r>
              <a:rPr lang="en-US" sz="320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pode</a:t>
            </a:r>
            <a:r>
              <a:rPr lang="en-US" sz="320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ajudar</a:t>
            </a:r>
            <a:r>
              <a:rPr lang="en-US" sz="320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no REDESENHO do Estado do </a:t>
            </a:r>
            <a:r>
              <a:rPr lang="en-US" sz="320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Ceará</a:t>
            </a:r>
            <a:r>
              <a:rPr lang="en-US" sz="3200" b="0" i="0" u="none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dirty="0"/>
          </a:p>
        </p:txBody>
      </p:sp>
      <p:sp>
        <p:nvSpPr>
          <p:cNvPr id="297" name="Google Shape;297;p26"/>
          <p:cNvSpPr txBox="1"/>
          <p:nvPr/>
        </p:nvSpPr>
        <p:spPr>
          <a:xfrm>
            <a:off x="349250" y="2863781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0"/>
              <a:buFont typeface="Calibri"/>
              <a:buNone/>
            </a:pPr>
            <a:r>
              <a:rPr lang="en-US" sz="20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04414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91" y="0"/>
            <a:ext cx="866724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95" y="0"/>
            <a:ext cx="8454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20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/>
          </a:p>
        </p:txBody>
      </p:sp>
      <p:sp>
        <p:nvSpPr>
          <p:cNvPr id="411" name="Google Shape;411;p39"/>
          <p:cNvSpPr txBox="1"/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-46037" y="1484312"/>
            <a:ext cx="8218487" cy="2185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Verdana"/>
              <a:buChar char="•"/>
            </a:pPr>
            <a:r>
              <a:rPr lang="en-US" sz="1800" b="1" i="0" u="none">
                <a:solidFill>
                  <a:srgbClr val="CC0000"/>
                </a:solidFill>
                <a:latin typeface="Verdana"/>
                <a:ea typeface="Verdana"/>
                <a:cs typeface="Verdana"/>
                <a:sym typeface="Verdana"/>
              </a:rPr>
              <a:t>JOVEM na Escola 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>
              <a:solidFill>
                <a:srgbClr val="CC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Verdana"/>
              <a:buNone/>
            </a:pPr>
            <a:r>
              <a:rPr lang="en-US" sz="1800" b="0" i="0" u="none">
                <a:solidFill>
                  <a:srgbClr val="CC0000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r>
              <a:rPr lang="en-US" sz="2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Ceará é 1º lugar no Nordeste em número de estudantes que chegam ao Ensino Médio na idade certa, com cerca de 300 mil alunos matriculados em 500 escolas, sendo a metade em tempo integral.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13" name="Google Shape;413;p39"/>
          <p:cNvSpPr txBox="1"/>
          <p:nvPr/>
        </p:nvSpPr>
        <p:spPr>
          <a:xfrm>
            <a:off x="0" y="3573462"/>
            <a:ext cx="8577262" cy="184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rgbClr val="CC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Verdana"/>
              <a:buChar char="•"/>
            </a:pPr>
            <a:r>
              <a:rPr lang="en-US" sz="1800" b="1" i="0" u="none">
                <a:solidFill>
                  <a:srgbClr val="CC0000"/>
                </a:solidFill>
                <a:latin typeface="Verdana"/>
                <a:ea typeface="Verdana"/>
                <a:cs typeface="Verdana"/>
                <a:sym typeface="Verdana"/>
              </a:rPr>
              <a:t>Meta do Projeto C-JovEM 2020</a:t>
            </a:r>
            <a:endParaRPr sz="1800" b="0" i="0" u="none">
              <a:solidFill>
                <a:srgbClr val="CC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rgbClr val="CC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Verdana"/>
              <a:buNone/>
            </a:pPr>
            <a:r>
              <a:rPr lang="en-US" sz="1800" b="0" i="0" u="none">
                <a:solidFill>
                  <a:srgbClr val="CC0000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r>
              <a:rPr lang="en-US" sz="20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Proporcionar a 100 mil jovens, até 2025, a oportunidade de uma profissionalização de Técnico em Desenvolvimento de Sistemas WEB e Aplicativos moveis.</a:t>
            </a:r>
            <a:endParaRPr/>
          </a:p>
        </p:txBody>
      </p:sp>
      <p:sp>
        <p:nvSpPr>
          <p:cNvPr id="414" name="Google Shape;414;p39"/>
          <p:cNvSpPr txBox="1"/>
          <p:nvPr/>
        </p:nvSpPr>
        <p:spPr>
          <a:xfrm>
            <a:off x="-28575" y="-100012"/>
            <a:ext cx="9172575" cy="914400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Projeto  C-</a:t>
            </a:r>
            <a:r>
              <a:rPr lang="en-US" sz="4000" b="0" i="1" u="none">
                <a:solidFill>
                  <a:srgbClr val="3366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</a:t>
            </a:r>
            <a:r>
              <a:rPr lang="en-US" sz="4000" b="1" i="0" u="none">
                <a:solidFill>
                  <a:srgbClr val="FFFF66"/>
                </a:solidFill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lang="en-US" sz="4000" b="0" i="0" u="none">
                <a:solidFill>
                  <a:srgbClr val="66FF33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V</a:t>
            </a:r>
            <a:r>
              <a:rPr lang="en-US" sz="4000" b="1" i="0" u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en-US" sz="40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M  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1400"/>
              <a:buFont typeface="Garamond"/>
              <a:buNone/>
            </a:pPr>
            <a:r>
              <a:rPr lang="en-US" sz="14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              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669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35" y="378721"/>
            <a:ext cx="8340472" cy="647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8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40" descr="Imagem relacionad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00913" y="1809543"/>
            <a:ext cx="1843087" cy="150495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0"/>
          <p:cNvSpPr txBox="1"/>
          <p:nvPr/>
        </p:nvSpPr>
        <p:spPr>
          <a:xfrm>
            <a:off x="352769" y="1514130"/>
            <a:ext cx="7391400" cy="449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 sz="18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</a:t>
            </a: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C-</a:t>
            </a:r>
            <a:r>
              <a:rPr lang="en-US" sz="1800" b="1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Jovem</a:t>
            </a:r>
            <a:r>
              <a:rPr lang="en-US" sz="1800" dirty="0">
                <a:solidFill>
                  <a:schemeClr val="dk1"/>
                </a:solidFill>
              </a:rPr>
              <a:t> </a:t>
            </a:r>
            <a:r>
              <a:rPr lang="en-US" sz="1800" dirty="0" smtClean="0">
                <a:solidFill>
                  <a:schemeClr val="dk1"/>
                </a:solidFill>
              </a:rPr>
              <a:t>é </a:t>
            </a: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Ecossistema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Inteligente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TIC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Aplicada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(EITA) 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partir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implementação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conceito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800" b="1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Partecs</a:t>
            </a:r>
            <a:r>
              <a:rPr lang="en-US" sz="1800" b="1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Abstratos</a:t>
            </a:r>
            <a:r>
              <a:rPr lang="en-US" sz="1800" b="1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Unificados</a:t>
            </a:r>
            <a:r>
              <a:rPr lang="en-US" sz="1800" b="1" i="0" u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(PAU)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cada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MUNICÍPIO</a:t>
            </a: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Ceara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’.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Partec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Abstrato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Unificado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 EITA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será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construído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indent="-101600"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 </a:t>
            </a:r>
            <a:r>
              <a:rPr lang="en-US" sz="16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MODELO</a:t>
            </a:r>
            <a:r>
              <a:rPr lang="en-US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formação</a:t>
            </a:r>
            <a:r>
              <a:rPr lang="en-US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profissional</a:t>
            </a:r>
            <a:r>
              <a:rPr lang="en-US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MASSIVA </a:t>
            </a:r>
          </a:p>
          <a:p>
            <a:pPr lvl="0" indent="-101600">
              <a:buClr>
                <a:schemeClr val="dk1"/>
              </a:buClr>
              <a:buSzPts val="1600"/>
              <a:buFont typeface="Arial"/>
              <a:buChar char="•"/>
            </a:pPr>
            <a:endParaRPr lang="en-US" sz="1600" b="0" i="0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>
              <a:buClr>
                <a:schemeClr val="dk1"/>
              </a:buClr>
              <a:buSzPts val="1600"/>
            </a:pPr>
            <a:r>
              <a:rPr lang="en-US" sz="1600" dirty="0" smtClean="0">
                <a:solidFill>
                  <a:schemeClr val="dk1"/>
                </a:solidFill>
              </a:rPr>
              <a:t>    - </a:t>
            </a:r>
            <a:r>
              <a:rPr lang="en-US" sz="1600" dirty="0" err="1" smtClean="0">
                <a:solidFill>
                  <a:schemeClr val="dk1"/>
                </a:solidFill>
              </a:rPr>
              <a:t>Área</a:t>
            </a:r>
            <a:r>
              <a:rPr lang="en-US" sz="1600" dirty="0" smtClean="0">
                <a:solidFill>
                  <a:schemeClr val="dk1"/>
                </a:solidFill>
              </a:rPr>
              <a:t>: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Programação</a:t>
            </a:r>
            <a:r>
              <a:rPr lang="en-US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Computadores</a:t>
            </a:r>
            <a:endParaRPr lang="en-US" sz="1600" b="0" i="0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>
              <a:buClr>
                <a:schemeClr val="dk1"/>
              </a:buClr>
              <a:buSzPts val="1600"/>
            </a:pPr>
            <a:r>
              <a:rPr lang="en-US" sz="1600" dirty="0" smtClean="0">
                <a:solidFill>
                  <a:schemeClr val="dk1"/>
                </a:solidFill>
              </a:rPr>
              <a:t>    - </a:t>
            </a:r>
            <a:r>
              <a:rPr lang="en-US" sz="1600" dirty="0" err="1" smtClean="0">
                <a:solidFill>
                  <a:schemeClr val="dk1"/>
                </a:solidFill>
              </a:rPr>
              <a:t>Público</a:t>
            </a:r>
            <a:r>
              <a:rPr lang="en-US" sz="1600" dirty="0" smtClean="0">
                <a:solidFill>
                  <a:schemeClr val="dk1"/>
                </a:solidFill>
              </a:rPr>
              <a:t>: </a:t>
            </a:r>
            <a:r>
              <a:rPr lang="en-US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jovens</a:t>
            </a:r>
            <a:r>
              <a:rPr lang="en-US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dirty="0">
                <a:solidFill>
                  <a:schemeClr val="dk1"/>
                </a:solidFill>
              </a:rPr>
              <a:t>d</a:t>
            </a:r>
            <a:r>
              <a:rPr lang="en-US" sz="1600" dirty="0" smtClean="0">
                <a:solidFill>
                  <a:schemeClr val="dk1"/>
                </a:solidFill>
              </a:rPr>
              <a:t>o </a:t>
            </a:r>
            <a:r>
              <a:rPr lang="en-US" sz="1600" dirty="0" err="1" smtClean="0">
                <a:solidFill>
                  <a:schemeClr val="dk1"/>
                </a:solidFill>
              </a:rPr>
              <a:t>ensino</a:t>
            </a:r>
            <a:r>
              <a:rPr lang="en-US" sz="1600" dirty="0" smtClean="0">
                <a:solidFill>
                  <a:schemeClr val="dk1"/>
                </a:solidFill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</a:rPr>
              <a:t>Médio</a:t>
            </a:r>
            <a:r>
              <a:rPr lang="en-US" sz="1600" dirty="0" smtClean="0">
                <a:solidFill>
                  <a:schemeClr val="dk1"/>
                </a:solidFill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</a:rPr>
              <a:t>ou</a:t>
            </a:r>
            <a:r>
              <a:rPr lang="en-US" sz="1600" dirty="0" smtClean="0">
                <a:solidFill>
                  <a:schemeClr val="dk1"/>
                </a:solidFill>
              </a:rPr>
              <a:t> no ultimo </a:t>
            </a:r>
            <a:r>
              <a:rPr lang="en-US" sz="1600" dirty="0" err="1" smtClean="0">
                <a:solidFill>
                  <a:schemeClr val="dk1"/>
                </a:solidFill>
              </a:rPr>
              <a:t>ano</a:t>
            </a:r>
            <a:r>
              <a:rPr lang="en-US" sz="1600" dirty="0" smtClean="0">
                <a:solidFill>
                  <a:schemeClr val="dk1"/>
                </a:solidFill>
              </a:rPr>
              <a:t> do Fundamental.</a:t>
            </a:r>
          </a:p>
          <a:p>
            <a:pPr lvl="1">
              <a:buClr>
                <a:schemeClr val="dk1"/>
              </a:buClr>
              <a:buSzPts val="1600"/>
            </a:pPr>
            <a:r>
              <a:rPr lang="en-US" sz="1600" dirty="0">
                <a:solidFill>
                  <a:schemeClr val="dk1"/>
                </a:solidFill>
              </a:rPr>
              <a:t> </a:t>
            </a:r>
            <a:r>
              <a:rPr lang="en-US" sz="1600" dirty="0" smtClean="0">
                <a:solidFill>
                  <a:schemeClr val="dk1"/>
                </a:solidFill>
              </a:rPr>
              <a:t>   - </a:t>
            </a:r>
            <a:r>
              <a:rPr lang="en-US" sz="1600" dirty="0" err="1" smtClean="0">
                <a:solidFill>
                  <a:schemeClr val="dk1"/>
                </a:solidFill>
              </a:rPr>
              <a:t>L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inguagens</a:t>
            </a:r>
            <a:r>
              <a:rPr lang="en-US" sz="1600" dirty="0" smtClean="0">
                <a:solidFill>
                  <a:schemeClr val="dk1"/>
                </a:solidFill>
              </a:rPr>
              <a:t>: </a:t>
            </a:r>
            <a:r>
              <a:rPr lang="en-US" sz="1600" dirty="0" err="1">
                <a:solidFill>
                  <a:schemeClr val="dk1"/>
                </a:solidFill>
              </a:rPr>
              <a:t>P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ortuguês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dirty="0" err="1">
                <a:solidFill>
                  <a:schemeClr val="dk1"/>
                </a:solidFill>
              </a:rPr>
              <a:t>M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atemática</a:t>
            </a:r>
            <a:r>
              <a:rPr lang="en-US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dirty="0" err="1">
                <a:solidFill>
                  <a:schemeClr val="dk1"/>
                </a:solidFill>
              </a:rPr>
              <a:t>I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nglês</a:t>
            </a:r>
            <a:r>
              <a:rPr lang="en-US" sz="1600" dirty="0" smtClean="0">
                <a:solidFill>
                  <a:schemeClr val="dk1"/>
                </a:solidFill>
              </a:rPr>
              <a:t> e </a:t>
            </a:r>
            <a:r>
              <a:rPr lang="en-US" sz="1600" dirty="0" err="1">
                <a:solidFill>
                  <a:schemeClr val="dk1"/>
                </a:solidFill>
              </a:rPr>
              <a:t>P</a:t>
            </a:r>
            <a:r>
              <a:rPr lang="en-US" sz="1600" dirty="0" err="1" smtClean="0">
                <a:solidFill>
                  <a:schemeClr val="dk1"/>
                </a:solidFill>
              </a:rPr>
              <a:t>rogramação</a:t>
            </a:r>
            <a:endParaRPr lang="en-US" sz="1600" dirty="0" smtClean="0">
              <a:solidFill>
                <a:schemeClr val="dk1"/>
              </a:solidFill>
            </a:endParaRPr>
          </a:p>
          <a:p>
            <a:pPr lvl="1">
              <a:buClr>
                <a:schemeClr val="dk1"/>
              </a:buClr>
              <a:buSzPts val="1600"/>
            </a:pP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-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Atividades</a:t>
            </a:r>
            <a:r>
              <a:rPr lang="en-US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complmentares</a:t>
            </a:r>
            <a:r>
              <a:rPr lang="en-US" sz="1600" dirty="0" smtClean="0">
                <a:solidFill>
                  <a:schemeClr val="dk1"/>
                </a:solidFill>
              </a:rPr>
              <a:t>: </a:t>
            </a:r>
            <a:r>
              <a:rPr lang="en-US" sz="1600" dirty="0" err="1" smtClean="0">
                <a:solidFill>
                  <a:schemeClr val="dk1"/>
                </a:solidFill>
              </a:rPr>
              <a:t>Empreendedorismo</a:t>
            </a:r>
            <a:r>
              <a:rPr lang="en-US" sz="1600" dirty="0" smtClean="0">
                <a:solidFill>
                  <a:schemeClr val="dk1"/>
                </a:solidFill>
              </a:rPr>
              <a:t> e </a:t>
            </a:r>
            <a:r>
              <a:rPr lang="en-US" sz="1600" dirty="0" err="1" smtClean="0">
                <a:solidFill>
                  <a:schemeClr val="dk1"/>
                </a:solidFill>
              </a:rPr>
              <a:t>Responsabilidade</a:t>
            </a:r>
            <a:r>
              <a:rPr lang="en-US" sz="1600" dirty="0" smtClean="0">
                <a:solidFill>
                  <a:schemeClr val="dk1"/>
                </a:solidFill>
              </a:rPr>
              <a:t> Social</a:t>
            </a:r>
            <a:endParaRPr lang="en-US" sz="1600" b="0" i="0" u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endParaRPr lang="en-US" sz="1600" dirty="0">
              <a:solidFill>
                <a:schemeClr val="dk1"/>
              </a:solidFill>
            </a:endParaRPr>
          </a:p>
          <a:p>
            <a:pPr lvl="0" indent="-101600">
              <a:buClr>
                <a:schemeClr val="dk1"/>
              </a:buClr>
              <a:buSzPts val="1600"/>
              <a:buFont typeface="Arial"/>
              <a:buChar char="•"/>
            </a:pPr>
            <a:r>
              <a:rPr lang="pt-BR" sz="1600" dirty="0">
                <a:solidFill>
                  <a:schemeClr val="dk1"/>
                </a:solidFill>
              </a:rPr>
              <a:t>Uma </a:t>
            </a:r>
            <a:r>
              <a:rPr lang="pt-BR" sz="1600" b="1" dirty="0">
                <a:solidFill>
                  <a:schemeClr val="dk1"/>
                </a:solidFill>
              </a:rPr>
              <a:t>PLATAFORMA</a:t>
            </a:r>
            <a:r>
              <a:rPr lang="pt-BR" sz="1600" dirty="0">
                <a:solidFill>
                  <a:schemeClr val="dk1"/>
                </a:solidFill>
              </a:rPr>
              <a:t> com inteligência computacional (REVIVE Jovem) </a:t>
            </a:r>
            <a:r>
              <a:rPr lang="pt-BR" sz="1600" dirty="0" smtClean="0">
                <a:solidFill>
                  <a:schemeClr val="dk1"/>
                </a:solidFill>
              </a:rPr>
              <a:t>para:</a:t>
            </a:r>
          </a:p>
          <a:p>
            <a:pPr lvl="0" indent="-101600">
              <a:buClr>
                <a:schemeClr val="dk1"/>
              </a:buClr>
              <a:buSzPts val="1600"/>
              <a:buFont typeface="Arial"/>
              <a:buChar char="•"/>
            </a:pPr>
            <a:endParaRPr lang="pt-BR" sz="1600" dirty="0" smtClean="0">
              <a:solidFill>
                <a:schemeClr val="dk1"/>
              </a:solidFill>
            </a:endParaRPr>
          </a:p>
          <a:p>
            <a:pPr marL="742950" lvl="1" indent="-285750">
              <a:buClr>
                <a:schemeClr val="dk1"/>
              </a:buClr>
              <a:buSzPts val="1600"/>
              <a:buFont typeface="Arial"/>
              <a:buChar char="•"/>
            </a:pPr>
            <a:r>
              <a:rPr lang="pt-BR" sz="1600" dirty="0" smtClean="0">
                <a:solidFill>
                  <a:schemeClr val="dk1"/>
                </a:solidFill>
              </a:rPr>
              <a:t>Cadastro </a:t>
            </a:r>
            <a:r>
              <a:rPr lang="pt-BR" sz="1600" dirty="0">
                <a:solidFill>
                  <a:schemeClr val="dk1"/>
                </a:solidFill>
              </a:rPr>
              <a:t>e integração dos JOVENS com seus mentores</a:t>
            </a:r>
            <a:endParaRPr lang="pt-BR" dirty="0"/>
          </a:p>
          <a:p>
            <a:pPr marL="742950" lvl="1" indent="-285750">
              <a:buClr>
                <a:schemeClr val="dk1"/>
              </a:buClr>
              <a:buSzPts val="1600"/>
              <a:buFont typeface="Arial"/>
              <a:buChar char="•"/>
            </a:pPr>
            <a:r>
              <a:rPr lang="pt-BR" sz="1600" dirty="0" err="1" smtClean="0">
                <a:solidFill>
                  <a:schemeClr val="dk1"/>
                </a:solidFill>
              </a:rPr>
              <a:t>Mentoria</a:t>
            </a:r>
            <a:r>
              <a:rPr lang="pt-BR" sz="1600" dirty="0" smtClean="0">
                <a:solidFill>
                  <a:schemeClr val="dk1"/>
                </a:solidFill>
              </a:rPr>
              <a:t> </a:t>
            </a:r>
            <a:r>
              <a:rPr lang="pt-BR" sz="1600" dirty="0">
                <a:solidFill>
                  <a:schemeClr val="dk1"/>
                </a:solidFill>
              </a:rPr>
              <a:t>de atividades EMPREENDEDORAS</a:t>
            </a:r>
            <a:endParaRPr lang="pt-BR" dirty="0"/>
          </a:p>
          <a:p>
            <a:pPr marL="742950" lvl="1" indent="-285750">
              <a:buClr>
                <a:schemeClr val="dk1"/>
              </a:buClr>
              <a:buSzPts val="1600"/>
              <a:buFont typeface="Arial"/>
              <a:buChar char="•"/>
            </a:pPr>
            <a:r>
              <a:rPr lang="pt-BR" sz="1600" dirty="0" err="1">
                <a:solidFill>
                  <a:schemeClr val="dk1"/>
                </a:solidFill>
              </a:rPr>
              <a:t>Gestao</a:t>
            </a:r>
            <a:r>
              <a:rPr lang="pt-BR" sz="1600" dirty="0">
                <a:solidFill>
                  <a:schemeClr val="dk1"/>
                </a:solidFill>
              </a:rPr>
              <a:t> das atividades e articulação dos JOVENS com empresários, entidades empreendedoras de TIC. </a:t>
            </a:r>
            <a:endParaRPr lang="pt-BR" dirty="0"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40"/>
          <p:cNvSpPr txBox="1"/>
          <p:nvPr/>
        </p:nvSpPr>
        <p:spPr>
          <a:xfrm>
            <a:off x="0" y="4762"/>
            <a:ext cx="9172575" cy="914400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Projeto  C-</a:t>
            </a:r>
            <a:r>
              <a:rPr lang="en-US" sz="4000" b="0" i="1" u="none">
                <a:solidFill>
                  <a:srgbClr val="3366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</a:t>
            </a:r>
            <a:r>
              <a:rPr lang="en-US" sz="4000" b="1" i="0" u="none">
                <a:solidFill>
                  <a:srgbClr val="FFFF66"/>
                </a:solidFill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lang="en-US" sz="4000" b="0" i="0" u="none">
                <a:solidFill>
                  <a:srgbClr val="66FF33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V</a:t>
            </a:r>
            <a:r>
              <a:rPr lang="en-US" sz="4000" b="1" i="0" u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en-US" sz="40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M  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1400"/>
              <a:buFont typeface="Garamond"/>
              <a:buNone/>
            </a:pPr>
            <a:r>
              <a:rPr lang="en-US" sz="14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              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5608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934" y="218042"/>
            <a:ext cx="6851175" cy="627916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969874" y="3180652"/>
            <a:ext cx="338746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700" b="1" dirty="0">
                <a:solidFill>
                  <a:srgbClr val="FF0000"/>
                </a:solidFill>
              </a:rPr>
              <a:t>6</a:t>
            </a:r>
            <a:r>
              <a:rPr lang="pt-BR" sz="1700" b="1" dirty="0" smtClean="0">
                <a:solidFill>
                  <a:srgbClr val="FF0000"/>
                </a:solidFill>
              </a:rPr>
              <a:t>. Qual o modelo do C-Jovem?</a:t>
            </a:r>
            <a:endParaRPr lang="pt-BR" sz="1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57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6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</p:txBody>
      </p:sp>
      <p:sp>
        <p:nvSpPr>
          <p:cNvPr id="283" name="Google Shape;283;p2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/>
          </a:p>
        </p:txBody>
      </p:sp>
      <p:sp>
        <p:nvSpPr>
          <p:cNvPr id="284" name="Google Shape;284;p26"/>
          <p:cNvSpPr txBox="1"/>
          <p:nvPr/>
        </p:nvSpPr>
        <p:spPr>
          <a:xfrm>
            <a:off x="2143125" y="4214812"/>
            <a:ext cx="714375" cy="242887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26" descr="gif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8350" y="2037954"/>
            <a:ext cx="81915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6" descr="gif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525" y="5438775"/>
            <a:ext cx="803275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6" descr="gif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19250" y="5032375"/>
            <a:ext cx="1371600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6" descr="gif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92950" y="4292600"/>
            <a:ext cx="628650" cy="1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6" descr="gif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54700" y="2971800"/>
            <a:ext cx="9525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6" descr="gif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95962" y="5683250"/>
            <a:ext cx="792162" cy="76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6" descr="gif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440612" y="2171700"/>
            <a:ext cx="15240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6" descr="gif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4925" y="3048000"/>
            <a:ext cx="86677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6" descr="gif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10500" y="5546725"/>
            <a:ext cx="93345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6" descr="gif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58473" y="3657204"/>
            <a:ext cx="1009650" cy="94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6" descr="gif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981450" y="1704423"/>
            <a:ext cx="685800" cy="103822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6"/>
          <p:cNvSpPr txBox="1"/>
          <p:nvPr/>
        </p:nvSpPr>
        <p:spPr>
          <a:xfrm>
            <a:off x="552450" y="27146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None/>
            </a:pPr>
            <a:r>
              <a:rPr lang="en-US" sz="3200" b="0" i="0" u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Como </a:t>
            </a:r>
            <a:r>
              <a:rPr lang="en-US" sz="320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en-US" sz="320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projeto</a:t>
            </a:r>
            <a:r>
              <a:rPr lang="en-US" sz="320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C-</a:t>
            </a:r>
            <a:r>
              <a:rPr lang="en-US" sz="320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Jovem</a:t>
            </a:r>
            <a:r>
              <a:rPr lang="en-US" sz="320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pode</a:t>
            </a:r>
            <a:r>
              <a:rPr lang="en-US" sz="320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ajudar</a:t>
            </a:r>
            <a:r>
              <a:rPr lang="en-US" sz="320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no REDESENHO do Estado do </a:t>
            </a:r>
            <a:r>
              <a:rPr lang="en-US" sz="320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Ceará</a:t>
            </a:r>
            <a:r>
              <a:rPr lang="en-US" sz="3200" b="0" i="0" u="none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dirty="0"/>
          </a:p>
        </p:txBody>
      </p:sp>
      <p:pic>
        <p:nvPicPr>
          <p:cNvPr id="18" name="Google Shape;419;p40" descr="Imagem relacionad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693573" y="2971800"/>
            <a:ext cx="2683497" cy="22263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82708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8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</p:txBody>
      </p:sp>
      <p:sp>
        <p:nvSpPr>
          <p:cNvPr id="508" name="Google Shape;508;p4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/>
          </a:p>
        </p:txBody>
      </p:sp>
      <p:sp>
        <p:nvSpPr>
          <p:cNvPr id="509" name="Google Shape;509;p48"/>
          <p:cNvSpPr txBox="1"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48"/>
          <p:cNvSpPr txBox="1"/>
          <p:nvPr/>
        </p:nvSpPr>
        <p:spPr>
          <a:xfrm>
            <a:off x="0" y="0"/>
            <a:ext cx="9172575" cy="701675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Projeto  C-</a:t>
            </a:r>
            <a:r>
              <a:rPr lang="en-US" sz="4000" b="0" i="1" u="none">
                <a:solidFill>
                  <a:srgbClr val="3366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</a:t>
            </a:r>
            <a:r>
              <a:rPr lang="en-US" sz="4000" b="1" i="0" u="none">
                <a:solidFill>
                  <a:srgbClr val="FFFF66"/>
                </a:solidFill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lang="en-US" sz="4000" b="0" i="0" u="none">
                <a:solidFill>
                  <a:srgbClr val="66FF33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V</a:t>
            </a:r>
            <a:r>
              <a:rPr lang="en-US" sz="4000" b="1" i="0" u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en-US" sz="40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M                  </a:t>
            </a:r>
            <a:endParaRPr/>
          </a:p>
        </p:txBody>
      </p:sp>
      <p:sp>
        <p:nvSpPr>
          <p:cNvPr id="511" name="Google Shape;511;p48"/>
          <p:cNvSpPr txBox="1"/>
          <p:nvPr/>
        </p:nvSpPr>
        <p:spPr>
          <a:xfrm>
            <a:off x="0" y="808037"/>
            <a:ext cx="9112250" cy="637063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en-US" sz="2400" b="1" i="0" u="none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400" b="1" i="0" u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Módulo</a:t>
            </a:r>
            <a:r>
              <a:rPr lang="en-US" sz="2400" b="1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1: </a:t>
            </a:r>
            <a:r>
              <a:rPr lang="en-US" sz="2400" b="1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Linguagens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Básicas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(256h</a:t>
            </a:r>
            <a:r>
              <a:rPr lang="en-US" sz="2400" b="1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Redação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nível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médio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– 64h	`		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Matemática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Aplicada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nível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médio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– 64h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Inglês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 (Instrumental) – 32h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Lógica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linguagem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programação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80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dirty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2400" dirty="0" smtClean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- </a:t>
            </a:r>
            <a:r>
              <a:rPr lang="en-US" sz="2400" dirty="0" err="1" smtClean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Responsabilidade</a:t>
            </a:r>
            <a:r>
              <a:rPr lang="en-US" sz="2400" dirty="0" smtClean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 Social -16h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1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400" b="1" i="0" u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Módulo</a:t>
            </a:r>
            <a:r>
              <a:rPr lang="en-US" sz="2400" b="1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2: </a:t>
            </a:r>
            <a:r>
              <a:rPr lang="en-US" sz="2400" b="1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Formação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Profissional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(256h</a:t>
            </a:r>
            <a:r>
              <a:rPr lang="en-US" sz="2400" b="1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Inglês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II (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nível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básico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– 32h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Banco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Dados – 32h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Desenvolvimento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Web – 96h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Desenvolvimento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Aplicativos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(mobile) – </a:t>
            </a:r>
            <a:r>
              <a:rPr lang="en-US" sz="2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80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dirty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2400" dirty="0" smtClean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- </a:t>
            </a:r>
            <a:r>
              <a:rPr lang="en-US" sz="2400" dirty="0" err="1" smtClean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Empreendedorismo</a:t>
            </a:r>
            <a:r>
              <a:rPr lang="en-US" sz="2400" dirty="0" smtClean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 – 16h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2200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8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</p:txBody>
      </p:sp>
      <p:sp>
        <p:nvSpPr>
          <p:cNvPr id="508" name="Google Shape;508;p4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/>
          </a:p>
        </p:txBody>
      </p:sp>
      <p:sp>
        <p:nvSpPr>
          <p:cNvPr id="509" name="Google Shape;509;p48"/>
          <p:cNvSpPr txBox="1"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48"/>
          <p:cNvSpPr txBox="1"/>
          <p:nvPr/>
        </p:nvSpPr>
        <p:spPr>
          <a:xfrm>
            <a:off x="0" y="0"/>
            <a:ext cx="9172575" cy="701675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Projeto  C-</a:t>
            </a:r>
            <a:r>
              <a:rPr lang="en-US" sz="4000" b="0" i="1" u="none">
                <a:solidFill>
                  <a:srgbClr val="3366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</a:t>
            </a:r>
            <a:r>
              <a:rPr lang="en-US" sz="4000" b="1" i="0" u="none">
                <a:solidFill>
                  <a:srgbClr val="FFFF66"/>
                </a:solidFill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lang="en-US" sz="4000" b="0" i="0" u="none">
                <a:solidFill>
                  <a:srgbClr val="66FF33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V</a:t>
            </a:r>
            <a:r>
              <a:rPr lang="en-US" sz="4000" b="1" i="0" u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en-US" sz="40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M                  </a:t>
            </a:r>
            <a:endParaRPr/>
          </a:p>
        </p:txBody>
      </p:sp>
      <p:sp>
        <p:nvSpPr>
          <p:cNvPr id="511" name="Google Shape;511;p48"/>
          <p:cNvSpPr txBox="1"/>
          <p:nvPr/>
        </p:nvSpPr>
        <p:spPr>
          <a:xfrm>
            <a:off x="0" y="762000"/>
            <a:ext cx="9112250" cy="637063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1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400" b="1" i="0" u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Módulo</a:t>
            </a:r>
            <a:r>
              <a:rPr lang="en-US" sz="2400" b="1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(No </a:t>
            </a:r>
            <a:r>
              <a:rPr lang="en-US" sz="2400" b="1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bairro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):  </a:t>
            </a:r>
            <a:r>
              <a:rPr lang="en-US" sz="2400" b="1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Prática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Profissional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(256h</a:t>
            </a:r>
            <a:r>
              <a:rPr lang="en-US" sz="2400" b="1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Inglês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III (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conversacional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– 32h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Empreendedorismo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64h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Responsabilidade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Social – 32h</a:t>
            </a:r>
          </a:p>
          <a:p>
            <a:pPr lvl="0">
              <a:buClr>
                <a:schemeClr val="dk1"/>
              </a:buClr>
              <a:buSzPts val="2000"/>
            </a:pPr>
            <a:r>
              <a:rPr lang="en-US" sz="2400" dirty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2400" dirty="0" smtClean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- </a:t>
            </a:r>
            <a:r>
              <a:rPr lang="en-US" sz="2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Trabalho</a:t>
            </a: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Conclusão</a:t>
            </a: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Curso</a:t>
            </a: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(TCC) – 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0" i="0" u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Estágio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empresa</a:t>
            </a:r>
            <a:r>
              <a:rPr lang="en-US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TIC – 64h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400" b="1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pt-BR" sz="2400" b="1" i="0" u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Certificações e DIPLOMA: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10565" y="4785783"/>
            <a:ext cx="8227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chemeClr val="dk1"/>
              </a:buClr>
              <a:buSzPts val="2000"/>
            </a:pP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Módulo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1: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Certificação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Informática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Básica</a:t>
            </a:r>
            <a:endParaRPr lang="en-US"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buClr>
                <a:schemeClr val="dk1"/>
              </a:buClr>
              <a:buSzPts val="2000"/>
            </a:pP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Módulo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2: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Certificação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Introdução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Programação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de Computadores</a:t>
            </a:r>
          </a:p>
          <a:p>
            <a:pPr>
              <a:buClr>
                <a:schemeClr val="dk1"/>
              </a:buClr>
              <a:buSzPts val="2000"/>
            </a:pPr>
            <a:r>
              <a:rPr lang="pt-BR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Modulo </a:t>
            </a:r>
            <a:r>
              <a:rPr lang="pt-BR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3: DIPLOMA de </a:t>
            </a:r>
            <a:r>
              <a:rPr lang="pt-BR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Técnico em </a:t>
            </a:r>
            <a:r>
              <a:rPr lang="pt-BR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Desenvolimento</a:t>
            </a:r>
            <a:r>
              <a:rPr lang="pt-BR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de Software</a:t>
            </a:r>
            <a:endParaRPr lang="pt-BR"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63587" y="6128487"/>
            <a:ext cx="655019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DURACAO: 768h em 1 </a:t>
            </a:r>
            <a:r>
              <a:rPr lang="pt-BR" sz="24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ano.  sendo 16h/semana</a:t>
            </a:r>
            <a:endParaRPr lang="pt-BR" sz="24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883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/>
          </a:p>
        </p:txBody>
      </p:sp>
      <p:sp>
        <p:nvSpPr>
          <p:cNvPr id="460" name="Google Shape;460;p46"/>
          <p:cNvSpPr txBox="1"/>
          <p:nvPr/>
        </p:nvSpPr>
        <p:spPr>
          <a:xfrm>
            <a:off x="457200" y="914400"/>
            <a:ext cx="8578850" cy="11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Ensino</a:t>
            </a:r>
            <a:r>
              <a:rPr lang="en-US" sz="2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Medio</a:t>
            </a:r>
            <a:r>
              <a:rPr lang="en-US" sz="2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lang="en-US" sz="24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TRÊS </a:t>
            </a:r>
            <a:r>
              <a:rPr lang="en-US" sz="2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módulos</a:t>
            </a:r>
            <a:r>
              <a:rPr lang="en-US" sz="2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lang="en-US" sz="2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Plataforma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600"/>
              <a:buFont typeface="Arial"/>
              <a:buNone/>
            </a:pPr>
            <a:r>
              <a:rPr lang="en-US" sz="1600" b="1" i="0" u="none" dirty="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dirty="0">
              <a:solidFill>
                <a:srgbClr val="00009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endParaRPr dirty="0"/>
          </a:p>
        </p:txBody>
      </p:sp>
      <p:sp>
        <p:nvSpPr>
          <p:cNvPr id="461" name="Google Shape;461;p46"/>
          <p:cNvSpPr txBox="1"/>
          <p:nvPr/>
        </p:nvSpPr>
        <p:spPr>
          <a:xfrm>
            <a:off x="2193925" y="2514600"/>
            <a:ext cx="23018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46"/>
          <p:cNvSpPr txBox="1"/>
          <p:nvPr/>
        </p:nvSpPr>
        <p:spPr>
          <a:xfrm>
            <a:off x="685800" y="2057400"/>
            <a:ext cx="1905000" cy="762000"/>
          </a:xfrm>
          <a:prstGeom prst="rect">
            <a:avLst/>
          </a:prstGeom>
          <a:solidFill>
            <a:srgbClr val="66FF66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M1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Linguagens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sp>
        <p:nvSpPr>
          <p:cNvPr id="463" name="Google Shape;463;p46"/>
          <p:cNvSpPr txBox="1"/>
          <p:nvPr/>
        </p:nvSpPr>
        <p:spPr>
          <a:xfrm>
            <a:off x="3048000" y="2057400"/>
            <a:ext cx="2209800" cy="831850"/>
          </a:xfrm>
          <a:prstGeom prst="rect">
            <a:avLst/>
          </a:prstGeom>
          <a:solidFill>
            <a:srgbClr val="66FF66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M2a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(Profissional)</a:t>
            </a:r>
            <a:endParaRPr/>
          </a:p>
        </p:txBody>
      </p:sp>
      <p:cxnSp>
        <p:nvCxnSpPr>
          <p:cNvPr id="464" name="Google Shape;464;p46"/>
          <p:cNvCxnSpPr/>
          <p:nvPr/>
        </p:nvCxnSpPr>
        <p:spPr>
          <a:xfrm>
            <a:off x="2743200" y="2362200"/>
            <a:ext cx="0" cy="10668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465" name="Google Shape;465;p46"/>
          <p:cNvCxnSpPr/>
          <p:nvPr/>
        </p:nvCxnSpPr>
        <p:spPr>
          <a:xfrm>
            <a:off x="5410200" y="2438400"/>
            <a:ext cx="0" cy="13716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466" name="Google Shape;466;p46"/>
          <p:cNvCxnSpPr/>
          <p:nvPr/>
        </p:nvCxnSpPr>
        <p:spPr>
          <a:xfrm>
            <a:off x="2514600" y="2362200"/>
            <a:ext cx="533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467" name="Google Shape;467;p46"/>
          <p:cNvSpPr txBox="1"/>
          <p:nvPr/>
        </p:nvSpPr>
        <p:spPr>
          <a:xfrm>
            <a:off x="304800" y="1917700"/>
            <a:ext cx="8610600" cy="4800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46"/>
          <p:cNvSpPr txBox="1"/>
          <p:nvPr/>
        </p:nvSpPr>
        <p:spPr>
          <a:xfrm>
            <a:off x="3505200" y="3810000"/>
            <a:ext cx="2209800" cy="1016000"/>
          </a:xfrm>
          <a:prstGeom prst="rect">
            <a:avLst/>
          </a:prstGeom>
          <a:solidFill>
            <a:srgbClr val="FF414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Certificação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Programacao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Básica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</p:txBody>
      </p:sp>
      <p:sp>
        <p:nvSpPr>
          <p:cNvPr id="469" name="Google Shape;469;p46"/>
          <p:cNvSpPr txBox="1"/>
          <p:nvPr/>
        </p:nvSpPr>
        <p:spPr>
          <a:xfrm>
            <a:off x="5715000" y="2057400"/>
            <a:ext cx="2362200" cy="1138237"/>
          </a:xfrm>
          <a:prstGeom prst="rect">
            <a:avLst/>
          </a:prstGeom>
          <a:solidFill>
            <a:srgbClr val="66FF66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M2b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(Profissional + Estágio em empresa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cxnSp>
        <p:nvCxnSpPr>
          <p:cNvPr id="470" name="Google Shape;470;p46"/>
          <p:cNvCxnSpPr/>
          <p:nvPr/>
        </p:nvCxnSpPr>
        <p:spPr>
          <a:xfrm>
            <a:off x="5181600" y="2438400"/>
            <a:ext cx="533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471" name="Google Shape;471;p46"/>
          <p:cNvCxnSpPr/>
          <p:nvPr/>
        </p:nvCxnSpPr>
        <p:spPr>
          <a:xfrm>
            <a:off x="8382000" y="2438400"/>
            <a:ext cx="0" cy="17526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472" name="Google Shape;472;p46"/>
          <p:cNvSpPr txBox="1"/>
          <p:nvPr/>
        </p:nvSpPr>
        <p:spPr>
          <a:xfrm>
            <a:off x="1066800" y="3413125"/>
            <a:ext cx="2057400" cy="1016000"/>
          </a:xfrm>
          <a:prstGeom prst="rect">
            <a:avLst/>
          </a:prstGeom>
          <a:solidFill>
            <a:srgbClr val="FF414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Certificação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Informática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Básica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dirty="0"/>
          </a:p>
        </p:txBody>
      </p:sp>
      <p:sp>
        <p:nvSpPr>
          <p:cNvPr id="473" name="Google Shape;473;p46"/>
          <p:cNvSpPr txBox="1"/>
          <p:nvPr/>
        </p:nvSpPr>
        <p:spPr>
          <a:xfrm>
            <a:off x="6096000" y="4191000"/>
            <a:ext cx="2590800" cy="1077912"/>
          </a:xfrm>
          <a:prstGeom prst="rect">
            <a:avLst/>
          </a:prstGeom>
          <a:solidFill>
            <a:srgbClr val="FF414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DIPLOMA: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Técnico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Desenvolvimento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Software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</p:txBody>
      </p:sp>
      <p:cxnSp>
        <p:nvCxnSpPr>
          <p:cNvPr id="474" name="Google Shape;474;p46"/>
          <p:cNvCxnSpPr/>
          <p:nvPr/>
        </p:nvCxnSpPr>
        <p:spPr>
          <a:xfrm>
            <a:off x="8077200" y="2438400"/>
            <a:ext cx="304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475" name="Google Shape;475;p46"/>
          <p:cNvCxnSpPr/>
          <p:nvPr/>
        </p:nvCxnSpPr>
        <p:spPr>
          <a:xfrm>
            <a:off x="814387" y="5516562"/>
            <a:ext cx="7543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pic>
        <p:nvPicPr>
          <p:cNvPr id="476" name="Google Shape;476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" y="34925"/>
            <a:ext cx="9134475" cy="6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46"/>
          <p:cNvSpPr txBox="1"/>
          <p:nvPr/>
        </p:nvSpPr>
        <p:spPr>
          <a:xfrm>
            <a:off x="2193925" y="5605462"/>
            <a:ext cx="5602287" cy="5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000"/>
              <a:buFont typeface="Arial"/>
              <a:buNone/>
            </a:pPr>
            <a:r>
              <a:rPr lang="en-US" sz="3000" b="1" i="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Plataforma REVIVE Jovem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923663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7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</p:txBody>
      </p:sp>
      <p:sp>
        <p:nvSpPr>
          <p:cNvPr id="483" name="Google Shape;483;p4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/>
          </a:p>
        </p:txBody>
      </p:sp>
      <p:sp>
        <p:nvSpPr>
          <p:cNvPr id="484" name="Google Shape;484;p47"/>
          <p:cNvSpPr txBox="1"/>
          <p:nvPr/>
        </p:nvSpPr>
        <p:spPr>
          <a:xfrm>
            <a:off x="1676400" y="76200"/>
            <a:ext cx="58674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40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C-J</a:t>
            </a:r>
            <a:r>
              <a:rPr lang="en-US" sz="4000" b="1" i="0" u="none">
                <a:solidFill>
                  <a:srgbClr val="FFFF66"/>
                </a:solidFill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lang="en-US" sz="4000" b="1" i="0" u="none">
                <a:solidFill>
                  <a:srgbClr val="66FF33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V</a:t>
            </a:r>
            <a:r>
              <a:rPr lang="en-US" sz="4000" b="1" i="0" u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en-US" sz="40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M</a:t>
            </a:r>
            <a:endParaRPr/>
          </a:p>
        </p:txBody>
      </p:sp>
      <p:sp>
        <p:nvSpPr>
          <p:cNvPr id="485" name="Google Shape;485;p47"/>
          <p:cNvSpPr txBox="1"/>
          <p:nvPr/>
        </p:nvSpPr>
        <p:spPr>
          <a:xfrm>
            <a:off x="990600" y="914400"/>
            <a:ext cx="7620000" cy="1173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Modelo Adotado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>
              <a:solidFill>
                <a:srgbClr val="00009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endParaRPr/>
          </a:p>
        </p:txBody>
      </p:sp>
      <p:sp>
        <p:nvSpPr>
          <p:cNvPr id="486" name="Google Shape;486;p47"/>
          <p:cNvSpPr txBox="1"/>
          <p:nvPr/>
        </p:nvSpPr>
        <p:spPr>
          <a:xfrm>
            <a:off x="2727325" y="4156075"/>
            <a:ext cx="23018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47"/>
          <p:cNvSpPr txBox="1"/>
          <p:nvPr/>
        </p:nvSpPr>
        <p:spPr>
          <a:xfrm>
            <a:off x="1219200" y="1905000"/>
            <a:ext cx="4572000" cy="466725"/>
          </a:xfrm>
          <a:prstGeom prst="rect">
            <a:avLst/>
          </a:prstGeom>
          <a:solidFill>
            <a:srgbClr val="FBF57D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M3 (Social no Bairro)</a:t>
            </a:r>
            <a:endParaRPr/>
          </a:p>
        </p:txBody>
      </p:sp>
      <p:sp>
        <p:nvSpPr>
          <p:cNvPr id="488" name="Google Shape;488;p47"/>
          <p:cNvSpPr txBox="1"/>
          <p:nvPr/>
        </p:nvSpPr>
        <p:spPr>
          <a:xfrm>
            <a:off x="1219200" y="2819400"/>
            <a:ext cx="1905000" cy="762000"/>
          </a:xfrm>
          <a:prstGeom prst="rect">
            <a:avLst/>
          </a:prstGeom>
          <a:solidFill>
            <a:srgbClr val="66FF66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M1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Linguagens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sp>
        <p:nvSpPr>
          <p:cNvPr id="489" name="Google Shape;489;p47"/>
          <p:cNvSpPr txBox="1"/>
          <p:nvPr/>
        </p:nvSpPr>
        <p:spPr>
          <a:xfrm>
            <a:off x="3581400" y="2819400"/>
            <a:ext cx="2209800" cy="831850"/>
          </a:xfrm>
          <a:prstGeom prst="rect">
            <a:avLst/>
          </a:prstGeom>
          <a:solidFill>
            <a:srgbClr val="66FF66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M2a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(Profissional)</a:t>
            </a:r>
            <a:endParaRPr/>
          </a:p>
        </p:txBody>
      </p:sp>
      <p:sp>
        <p:nvSpPr>
          <p:cNvPr id="490" name="Google Shape;490;p47"/>
          <p:cNvSpPr txBox="1"/>
          <p:nvPr/>
        </p:nvSpPr>
        <p:spPr>
          <a:xfrm>
            <a:off x="1219200" y="4114800"/>
            <a:ext cx="7391400" cy="457200"/>
          </a:xfrm>
          <a:prstGeom prst="rect">
            <a:avLst/>
          </a:prstGeom>
          <a:solidFill>
            <a:srgbClr val="3366FF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Ações Empreendedoras     +    Empregabilidade</a:t>
            </a:r>
            <a:endParaRPr/>
          </a:p>
        </p:txBody>
      </p:sp>
      <p:cxnSp>
        <p:nvCxnSpPr>
          <p:cNvPr id="491" name="Google Shape;491;p47"/>
          <p:cNvCxnSpPr/>
          <p:nvPr/>
        </p:nvCxnSpPr>
        <p:spPr>
          <a:xfrm>
            <a:off x="2590800" y="2362200"/>
            <a:ext cx="0" cy="381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492" name="Google Shape;492;p47"/>
          <p:cNvCxnSpPr/>
          <p:nvPr/>
        </p:nvCxnSpPr>
        <p:spPr>
          <a:xfrm>
            <a:off x="4724400" y="2362200"/>
            <a:ext cx="0" cy="381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493" name="Google Shape;493;p47"/>
          <p:cNvCxnSpPr/>
          <p:nvPr/>
        </p:nvCxnSpPr>
        <p:spPr>
          <a:xfrm>
            <a:off x="2057400" y="3657600"/>
            <a:ext cx="0" cy="457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494" name="Google Shape;494;p47"/>
          <p:cNvCxnSpPr/>
          <p:nvPr/>
        </p:nvCxnSpPr>
        <p:spPr>
          <a:xfrm>
            <a:off x="4724400" y="3657600"/>
            <a:ext cx="0" cy="457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495" name="Google Shape;495;p47"/>
          <p:cNvCxnSpPr/>
          <p:nvPr/>
        </p:nvCxnSpPr>
        <p:spPr>
          <a:xfrm>
            <a:off x="3048000" y="3124200"/>
            <a:ext cx="533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496" name="Google Shape;496;p47"/>
          <p:cNvSpPr txBox="1"/>
          <p:nvPr/>
        </p:nvSpPr>
        <p:spPr>
          <a:xfrm>
            <a:off x="838200" y="1447800"/>
            <a:ext cx="8077200" cy="49085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7" name="Google Shape;497;p47"/>
          <p:cNvCxnSpPr/>
          <p:nvPr/>
        </p:nvCxnSpPr>
        <p:spPr>
          <a:xfrm>
            <a:off x="1143000" y="5562600"/>
            <a:ext cx="7543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498" name="Google Shape;498;p47"/>
          <p:cNvSpPr txBox="1"/>
          <p:nvPr/>
        </p:nvSpPr>
        <p:spPr>
          <a:xfrm>
            <a:off x="1333500" y="5529262"/>
            <a:ext cx="746760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 768 horas adicionais ao ensino medio</a:t>
            </a:r>
            <a:endParaRPr/>
          </a:p>
        </p:txBody>
      </p:sp>
      <p:sp>
        <p:nvSpPr>
          <p:cNvPr id="499" name="Google Shape;499;p47"/>
          <p:cNvSpPr txBox="1"/>
          <p:nvPr/>
        </p:nvSpPr>
        <p:spPr>
          <a:xfrm>
            <a:off x="6248400" y="2819400"/>
            <a:ext cx="2362200" cy="831850"/>
          </a:xfrm>
          <a:prstGeom prst="rect">
            <a:avLst/>
          </a:prstGeom>
          <a:solidFill>
            <a:srgbClr val="66FF66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M2b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(Profissional + Estágio</a:t>
            </a: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cxnSp>
        <p:nvCxnSpPr>
          <p:cNvPr id="500" name="Google Shape;500;p47"/>
          <p:cNvCxnSpPr/>
          <p:nvPr/>
        </p:nvCxnSpPr>
        <p:spPr>
          <a:xfrm>
            <a:off x="5715000" y="3276600"/>
            <a:ext cx="533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501" name="Google Shape;501;p47"/>
          <p:cNvCxnSpPr/>
          <p:nvPr/>
        </p:nvCxnSpPr>
        <p:spPr>
          <a:xfrm>
            <a:off x="7239000" y="3657600"/>
            <a:ext cx="0" cy="457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502" name="Google Shape;502;p47"/>
          <p:cNvSpPr txBox="1"/>
          <p:nvPr/>
        </p:nvSpPr>
        <p:spPr>
          <a:xfrm>
            <a:off x="2532062" y="4679950"/>
            <a:ext cx="5602287" cy="5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000"/>
              <a:buFont typeface="Arial"/>
              <a:buNone/>
            </a:pPr>
            <a:r>
              <a:rPr lang="en-US" sz="3000" b="1" i="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Plataforma REVIVE Jovem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065112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9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</p:txBody>
      </p:sp>
      <p:sp>
        <p:nvSpPr>
          <p:cNvPr id="517" name="Google Shape;517;p4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/>
          </a:p>
        </p:txBody>
      </p:sp>
      <p:sp>
        <p:nvSpPr>
          <p:cNvPr id="518" name="Google Shape;518;p49"/>
          <p:cNvSpPr txBox="1"/>
          <p:nvPr/>
        </p:nvSpPr>
        <p:spPr>
          <a:xfrm>
            <a:off x="0" y="842962"/>
            <a:ext cx="9144000" cy="5878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400"/>
              <a:buFont typeface="Verdana"/>
              <a:buNone/>
            </a:pPr>
            <a:r>
              <a:rPr lang="en-US" sz="2400" b="1" i="0" u="none" dirty="0" smtClean="0">
                <a:solidFill>
                  <a:srgbClr val="CC0000"/>
                </a:solidFill>
                <a:latin typeface="Verdana"/>
                <a:ea typeface="Verdana"/>
                <a:cs typeface="Verdana"/>
                <a:sym typeface="Verdana"/>
              </a:rPr>
              <a:t>         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None/>
            </a:pPr>
            <a:r>
              <a:rPr lang="en-US" sz="2400" b="1" i="0" u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METAS </a:t>
            </a:r>
            <a:r>
              <a:rPr lang="en-US" sz="2400" b="1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r>
              <a:rPr lang="en-US" sz="24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</a:t>
            </a:r>
            <a:r>
              <a:rPr lang="en-US" sz="2400" b="1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EMERGENCIAIS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sng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OCUPAÇÃO </a:t>
            </a: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 </a:t>
            </a:r>
            <a:r>
              <a:rPr lang="en-US" sz="1600" b="0" i="0" u="sng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milhares</a:t>
            </a: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de </a:t>
            </a:r>
            <a:r>
              <a:rPr lang="en-US" sz="1600" b="0" i="0" u="sng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jovens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na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perspectiva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de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sua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realização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pessoal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lang="en-US" sz="1600" b="0" i="0" u="none" dirty="0" smtClean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(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SER FELIZ) e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profissional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(PRODUZIR RENDA)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None/>
            </a:pPr>
            <a:r>
              <a:rPr lang="en-US" sz="2400" b="1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  </a:t>
            </a:r>
            <a:endParaRPr lang="en-US" sz="2400" b="1" i="0" u="none" dirty="0" smtClean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None/>
            </a:pPr>
            <a:r>
              <a:rPr lang="en-US" sz="2400" b="1" i="0" u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METAS </a:t>
            </a:r>
            <a:r>
              <a:rPr lang="en-US" sz="2400" b="1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r>
              <a:rPr lang="en-US" sz="24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</a:t>
            </a:r>
            <a:r>
              <a:rPr lang="en-US" sz="2400" b="1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CURTO PRAZO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CRIAÇÃO </a:t>
            </a:r>
            <a:r>
              <a:rPr lang="en-US" sz="1600" b="0" i="0" u="sng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uma</a:t>
            </a: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“</a:t>
            </a:r>
            <a:r>
              <a:rPr lang="en-US" sz="1600" b="0" i="0" u="sng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cultura</a:t>
            </a: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” de </a:t>
            </a:r>
            <a:r>
              <a:rPr lang="en-US" sz="1600" b="0" i="0" u="sng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responsabilidade</a:t>
            </a: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social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ao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envolver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jovem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com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os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dirty="0" err="1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roblemas</a:t>
            </a:r>
            <a:r>
              <a:rPr lang="en-US" sz="1600" b="0" i="0" u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socias</a:t>
            </a:r>
            <a:r>
              <a:rPr lang="en-US" sz="1600" b="0" i="0" u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preferencialmente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de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seu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bairro</a:t>
            </a:r>
            <a:endParaRPr lang="en-US" dirty="0">
              <a:ea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endParaRPr lang="en-US" sz="2400" b="1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2400" b="1" i="0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METAS 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MÉDIO PRAZO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AUMENTO do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nível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de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empregabilidade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dos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jovens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em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diversas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áreas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onde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conhecimento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de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informática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atua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como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um saber transversal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importante</a:t>
            </a:r>
            <a:r>
              <a:rPr lang="en-US" sz="1600" b="0" i="0" u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lang="en-US" dirty="0">
              <a:ea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endParaRPr lang="en-US" sz="2400" b="1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2400" b="1" i="0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METAS 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LONGO PRAZO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INSTALAÇÃO de </a:t>
            </a:r>
            <a:r>
              <a:rPr lang="en-US" sz="1600" b="0" i="0" u="sng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uma</a:t>
            </a: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sng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indústria</a:t>
            </a: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de software no </a:t>
            </a:r>
            <a:r>
              <a:rPr lang="en-US" sz="1600" b="0" i="0" u="sng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Ceará</a:t>
            </a: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sng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capaz</a:t>
            </a: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de responder </a:t>
            </a:r>
            <a:r>
              <a:rPr lang="en-US" sz="1600" b="0" i="0" u="sng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por</a:t>
            </a: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10% </a:t>
            </a:r>
            <a:endParaRPr lang="en-US" sz="1600" b="0" i="0" u="sng" dirty="0" smtClean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sng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do </a:t>
            </a:r>
            <a:r>
              <a:rPr lang="en-US" sz="1600" b="0" i="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PIB do </a:t>
            </a:r>
            <a:r>
              <a:rPr lang="en-US" sz="1600" b="0" i="0" u="sng" dirty="0" err="1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Ceará</a:t>
            </a:r>
            <a:r>
              <a:rPr lang="en-US" sz="1600" b="0" i="0" u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distribuída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nos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municípios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motivano</a:t>
            </a:r>
            <a:r>
              <a:rPr lang="en-US" sz="1600" b="0" i="0" u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 </a:t>
            </a:r>
            <a:r>
              <a:rPr lang="en-US" sz="16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fixação</a:t>
            </a:r>
            <a:r>
              <a:rPr lang="en-US" sz="16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do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jovem</a:t>
            </a:r>
            <a:r>
              <a:rPr lang="en-US" sz="1600" b="0" i="0" u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9" name="Google Shape;519;p49"/>
          <p:cNvSpPr/>
          <p:nvPr/>
        </p:nvSpPr>
        <p:spPr>
          <a:xfrm>
            <a:off x="3282950" y="0"/>
            <a:ext cx="508000" cy="493712"/>
          </a:xfrm>
          <a:prstGeom prst="ellipse">
            <a:avLst/>
          </a:prstGeom>
          <a:noFill/>
          <a:ln w="38100" cap="flat" cmpd="sng">
            <a:solidFill>
              <a:srgbClr val="CC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49"/>
          <p:cNvSpPr txBox="1"/>
          <p:nvPr/>
        </p:nvSpPr>
        <p:spPr>
          <a:xfrm>
            <a:off x="4035425" y="152400"/>
            <a:ext cx="1200150" cy="33655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METAS 1</a:t>
            </a:r>
            <a:endParaRPr/>
          </a:p>
        </p:txBody>
      </p:sp>
      <p:sp>
        <p:nvSpPr>
          <p:cNvPr id="521" name="Google Shape;521;p49"/>
          <p:cNvSpPr txBox="1"/>
          <p:nvPr/>
        </p:nvSpPr>
        <p:spPr>
          <a:xfrm>
            <a:off x="5332412" y="153987"/>
            <a:ext cx="1136650" cy="33655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METAS 2</a:t>
            </a:r>
            <a:endParaRPr/>
          </a:p>
        </p:txBody>
      </p:sp>
      <p:sp>
        <p:nvSpPr>
          <p:cNvPr id="522" name="Google Shape;522;p49"/>
          <p:cNvSpPr txBox="1"/>
          <p:nvPr/>
        </p:nvSpPr>
        <p:spPr>
          <a:xfrm>
            <a:off x="6640512" y="166687"/>
            <a:ext cx="1085850" cy="33655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METAS 3</a:t>
            </a:r>
            <a:endParaRPr/>
          </a:p>
        </p:txBody>
      </p:sp>
      <p:sp>
        <p:nvSpPr>
          <p:cNvPr id="523" name="Google Shape;523;p49"/>
          <p:cNvSpPr txBox="1"/>
          <p:nvPr/>
        </p:nvSpPr>
        <p:spPr>
          <a:xfrm>
            <a:off x="7943850" y="153987"/>
            <a:ext cx="1200150" cy="336550"/>
          </a:xfrm>
          <a:prstGeom prst="rect">
            <a:avLst/>
          </a:prstGeom>
          <a:solidFill>
            <a:srgbClr val="0099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METAS 4</a:t>
            </a:r>
            <a:endParaRPr/>
          </a:p>
        </p:txBody>
      </p:sp>
      <p:sp>
        <p:nvSpPr>
          <p:cNvPr id="524" name="Google Shape;524;p49"/>
          <p:cNvSpPr txBox="1"/>
          <p:nvPr/>
        </p:nvSpPr>
        <p:spPr>
          <a:xfrm>
            <a:off x="-28575" y="-100012"/>
            <a:ext cx="9172575" cy="914400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Projeto  C-</a:t>
            </a:r>
            <a:r>
              <a:rPr lang="en-US" sz="4000" b="0" i="1" u="none">
                <a:solidFill>
                  <a:srgbClr val="3366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</a:t>
            </a:r>
            <a:r>
              <a:rPr lang="en-US" sz="4000" b="1" i="0" u="none">
                <a:solidFill>
                  <a:srgbClr val="FFFF66"/>
                </a:solidFill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lang="en-US" sz="4000" b="0" i="0" u="none">
                <a:solidFill>
                  <a:srgbClr val="66FF33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V</a:t>
            </a:r>
            <a:r>
              <a:rPr lang="en-US" sz="4000" b="1" i="0" u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en-US" sz="40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M  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1400"/>
              <a:buFont typeface="Garamond"/>
              <a:buNone/>
            </a:pPr>
            <a:r>
              <a:rPr lang="en-US" sz="14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              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565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5" y="218042"/>
            <a:ext cx="6851175" cy="627916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055474" y="3180650"/>
            <a:ext cx="37160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700" b="1" dirty="0">
                <a:solidFill>
                  <a:srgbClr val="FF0000"/>
                </a:solidFill>
              </a:rPr>
              <a:t>7</a:t>
            </a:r>
            <a:r>
              <a:rPr lang="pt-BR" sz="1700" b="1" dirty="0" smtClean="0">
                <a:solidFill>
                  <a:srgbClr val="FF0000"/>
                </a:solidFill>
              </a:rPr>
              <a:t>. Qual a plataforma do C-Jovem?</a:t>
            </a:r>
            <a:endParaRPr lang="pt-BR" sz="1700" b="1" dirty="0">
              <a:solidFill>
                <a:srgbClr val="FF0000"/>
              </a:solidFill>
            </a:endParaRPr>
          </a:p>
        </p:txBody>
      </p:sp>
      <p:pic>
        <p:nvPicPr>
          <p:cNvPr id="4" name="Google Shape;439;p43" descr="4 plataformas digitais para alavancar suas vendas B2B | Exporta Mai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2982" y="4137218"/>
            <a:ext cx="3514725" cy="1757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995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7" y="1341437"/>
            <a:ext cx="8713787" cy="3709987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42"/>
          <p:cNvSpPr txBox="1"/>
          <p:nvPr/>
        </p:nvSpPr>
        <p:spPr>
          <a:xfrm>
            <a:off x="468312" y="503237"/>
            <a:ext cx="79914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C- </a:t>
            </a:r>
            <a:r>
              <a:rPr lang="en-US" sz="1800" b="1" i="0" u="none" dirty="0" err="1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Jovem</a:t>
            </a:r>
            <a:r>
              <a:rPr lang="en-US" sz="1800" b="1" i="0" u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usará</a:t>
            </a: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plataforma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REVIVE </a:t>
            </a:r>
            <a:r>
              <a:rPr lang="en-US" sz="1800" b="1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Jovem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desenvolvida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JOVENS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estudantes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mestrado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Ciência</a:t>
            </a: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 </a:t>
            </a:r>
            <a:r>
              <a:rPr lang="en-US" sz="18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Computação</a:t>
            </a: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IFCE</a:t>
            </a:r>
            <a:endParaRPr dirty="0"/>
          </a:p>
        </p:txBody>
      </p:sp>
      <p:sp>
        <p:nvSpPr>
          <p:cNvPr id="434" name="Google Shape;434;p42"/>
          <p:cNvSpPr txBox="1"/>
          <p:nvPr/>
        </p:nvSpPr>
        <p:spPr>
          <a:xfrm>
            <a:off x="660400" y="5373687"/>
            <a:ext cx="7750175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Nesta plataforma os jovens podem se cadastrar suas ideias e ter seus projetos transformados em novos NEGOCIOS, via “aconselhamento” das SEDET e SECITECE, apoiados por atividades de empreendedorismo!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905160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3552"/>
            <a:ext cx="8850023" cy="5404448"/>
          </a:xfrm>
          <a:prstGeom prst="rect">
            <a:avLst/>
          </a:prstGeom>
        </p:spPr>
      </p:pic>
      <p:sp>
        <p:nvSpPr>
          <p:cNvPr id="6" name="Google Shape;433;p42"/>
          <p:cNvSpPr txBox="1"/>
          <p:nvPr/>
        </p:nvSpPr>
        <p:spPr>
          <a:xfrm>
            <a:off x="468312" y="503237"/>
            <a:ext cx="79914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C- </a:t>
            </a:r>
            <a:r>
              <a:rPr lang="en-US" sz="1800" b="1" i="0" u="none" dirty="0" err="1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Jovem</a:t>
            </a:r>
            <a:r>
              <a:rPr lang="en-US" sz="1800" b="1" i="0" u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usará</a:t>
            </a: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plataforma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REVIVE</a:t>
            </a: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desenvolvida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JOVENS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estudantes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mestrado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Ciência</a:t>
            </a: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 </a:t>
            </a:r>
            <a:r>
              <a:rPr lang="en-US" sz="18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Computação</a:t>
            </a: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IFCE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87162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43" descr="4 plataformas digitais para alavancar suas vendas B2B | Exporta Mai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0425" y="25400"/>
            <a:ext cx="3514725" cy="1757362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43"/>
          <p:cNvSpPr txBox="1"/>
          <p:nvPr/>
        </p:nvSpPr>
        <p:spPr>
          <a:xfrm>
            <a:off x="323850" y="333375"/>
            <a:ext cx="8135937" cy="609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Plataforma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REVIVE JOVEM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possui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SETE NÍVEIS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ESPIRAL,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desde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concepção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 IDEIA,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chegar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materialização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um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empreendimento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Nível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1: Ponto de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Encontro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CONHECIMENTO  Este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nível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e’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caracterizado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pelo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cadastramento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 IDEIA.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Nível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2:Ponto de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Encontro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ACONSELHAMENTO 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Aqui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IDEIA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cadastrada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pode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melhorada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Nível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3: Ponto de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Encontro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PLANO de NEGÓCIO A IDEIA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melhorada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pode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seu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Plano de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Negócio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Nível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4: Ponto de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Encontro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EMPREENDIMENTO A IDEIA com um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bom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Plano de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Negócio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pode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transformada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produto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comercializado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Nível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5: Ponto de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Encontro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MARKETING A IDEIA, agora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produto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é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enriquecida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com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estratégias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publicidade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 marketing para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mais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facilmente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vendida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Nível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6: Ponto de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Encontro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MERCADO 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Procura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-se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aqui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consolidação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produto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Nível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7: Ponto de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Encontro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RESPONSABILIDADE SOCIAL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Produto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com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sucesso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comercial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e’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hora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ativar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políticas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Responsabilidade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Social.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83764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934" y="218042"/>
            <a:ext cx="6851175" cy="627916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009636" y="3180652"/>
            <a:ext cx="202972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700" b="1" dirty="0">
                <a:solidFill>
                  <a:srgbClr val="FF0000"/>
                </a:solidFill>
              </a:rPr>
              <a:t>8</a:t>
            </a:r>
            <a:r>
              <a:rPr lang="pt-BR" sz="1700" b="1" dirty="0" smtClean="0">
                <a:solidFill>
                  <a:srgbClr val="FF0000"/>
                </a:solidFill>
              </a:rPr>
              <a:t>. Por que a TIC ?</a:t>
            </a:r>
            <a:endParaRPr lang="pt-BR" sz="1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4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9"/>
          <p:cNvSpPr txBox="1"/>
          <p:nvPr/>
        </p:nvSpPr>
        <p:spPr>
          <a:xfrm>
            <a:off x="1258887" y="3081337"/>
            <a:ext cx="7200900" cy="1385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Tecnologia</a:t>
            </a:r>
            <a:r>
              <a:rPr lang="en-US" sz="2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lang="en-US" sz="2400" b="1" i="0" u="none" strike="noStrike" cap="none" dirty="0" err="1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Informação</a:t>
            </a:r>
            <a:r>
              <a:rPr lang="en-US" sz="2400" b="1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lang="en-US" sz="2400" b="1" i="0" u="none" strike="noStrike" cap="none" dirty="0" err="1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Comunicação</a:t>
            </a:r>
            <a:r>
              <a:rPr lang="en-US" sz="2400" b="1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…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cada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vez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mais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responsável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pelo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crescimento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do PIB dos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chamados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paises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[2]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oferecem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melhor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qualidade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0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vida</a:t>
            </a:r>
            <a:r>
              <a:rPr lang="en-US" sz="20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</p:txBody>
      </p:sp>
      <p:sp>
        <p:nvSpPr>
          <p:cNvPr id="331" name="Google Shape;331;p29"/>
          <p:cNvSpPr txBox="1"/>
          <p:nvPr/>
        </p:nvSpPr>
        <p:spPr>
          <a:xfrm>
            <a:off x="881062" y="4581525"/>
            <a:ext cx="7961312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 i="0" u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Empresas</a:t>
            </a:r>
            <a:r>
              <a:rPr lang="en-US" sz="2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</a:t>
            </a:r>
            <a:r>
              <a:rPr lang="en-US" sz="2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Tecnologia</a:t>
            </a:r>
            <a:r>
              <a:rPr lang="en-US" sz="2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lang="en-US" sz="2200" b="1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Informação</a:t>
            </a:r>
            <a:r>
              <a:rPr lang="en-US" sz="2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lang="en-US" sz="2200" b="1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Comunicação</a:t>
            </a:r>
            <a:r>
              <a:rPr lang="en-US" sz="2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chegam</a:t>
            </a:r>
            <a:r>
              <a:rPr lang="en-US" sz="2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2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maiores</a:t>
            </a:r>
            <a:r>
              <a:rPr lang="en-US" sz="2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2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2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paises</a:t>
            </a:r>
            <a:r>
              <a:rPr lang="en-US" sz="2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[3]…</a:t>
            </a:r>
            <a:endParaRPr dirty="0"/>
          </a:p>
        </p:txBody>
      </p:sp>
      <p:pic>
        <p:nvPicPr>
          <p:cNvPr id="332" name="Google Shape;33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287" y="1273175"/>
            <a:ext cx="1944687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00337" y="6021387"/>
            <a:ext cx="432435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9"/>
          <p:cNvSpPr txBox="1"/>
          <p:nvPr/>
        </p:nvSpPr>
        <p:spPr>
          <a:xfrm>
            <a:off x="1454150" y="404812"/>
            <a:ext cx="681513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Tecnologia</a:t>
            </a:r>
            <a:r>
              <a:rPr lang="en-US" sz="2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lang="en-US" sz="2400" b="1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Informação</a:t>
            </a:r>
            <a:r>
              <a:rPr lang="en-US" sz="24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lang="en-US" sz="2400" b="1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Comunicação</a:t>
            </a:r>
            <a:endParaRPr dirty="0"/>
          </a:p>
        </p:txBody>
      </p:sp>
      <p:sp>
        <p:nvSpPr>
          <p:cNvPr id="335" name="Google Shape;335;p29"/>
          <p:cNvSpPr txBox="1"/>
          <p:nvPr/>
        </p:nvSpPr>
        <p:spPr>
          <a:xfrm>
            <a:off x="2555875" y="1273175"/>
            <a:ext cx="6284912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Voce conhece alguma tecnologia que …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produzir geracao de renda, mesmo em tempo de crises?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nao exige infra estrutura extremamente cara?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pode ser executada de qualquer local? O nome dela e’…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2150" y="765175"/>
            <a:ext cx="3629025" cy="2744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765175"/>
            <a:ext cx="3987800" cy="2744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4212" y="3789362"/>
            <a:ext cx="3636962" cy="26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72000" y="3860800"/>
            <a:ext cx="3744912" cy="2563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7087" y="765175"/>
            <a:ext cx="3457575" cy="2744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6462" y="765175"/>
            <a:ext cx="3978275" cy="2744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8037" y="3933825"/>
            <a:ext cx="3479800" cy="253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16462" y="3956050"/>
            <a:ext cx="3643312" cy="249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5" y="218042"/>
            <a:ext cx="6851175" cy="627916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055474" y="3180650"/>
            <a:ext cx="340029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700" b="1" dirty="0" smtClean="0">
                <a:solidFill>
                  <a:srgbClr val="FF0000"/>
                </a:solidFill>
              </a:rPr>
              <a:t>9. Orçamento &amp; Financiamento</a:t>
            </a:r>
            <a:endParaRPr lang="pt-BR" sz="1700" b="1" dirty="0">
              <a:solidFill>
                <a:srgbClr val="FF0000"/>
              </a:solidFill>
            </a:endParaRPr>
          </a:p>
        </p:txBody>
      </p:sp>
      <p:pic>
        <p:nvPicPr>
          <p:cNvPr id="4" name="Google Shape;439;p43" descr="4 plataformas digitais para alavancar suas vendas B2B | Exporta Mai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2982" y="4137218"/>
            <a:ext cx="3514725" cy="1757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73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0"/>
          <p:cNvSpPr txBox="1"/>
          <p:nvPr/>
        </p:nvSpPr>
        <p:spPr>
          <a:xfrm>
            <a:off x="1403350" y="4189412"/>
            <a:ext cx="6670675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Arial"/>
              <a:buNone/>
            </a:pPr>
            <a:r>
              <a:rPr lang="en-US" sz="4000" b="1" i="0" u="none" dirty="0" err="1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Orçamento</a:t>
            </a:r>
            <a:r>
              <a:rPr lang="en-US" sz="4000" b="1" i="0" u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en-US" sz="4000" b="1" i="0" u="none" dirty="0" err="1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Finaciamento</a:t>
            </a:r>
            <a:endParaRPr dirty="0"/>
          </a:p>
        </p:txBody>
      </p:sp>
      <p:pic>
        <p:nvPicPr>
          <p:cNvPr id="530" name="Google Shape;530;p50" descr="Lançamento T.O.P. na Internet para iniciantes - Shop247 - learn a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9112" y="2332037"/>
            <a:ext cx="2787650" cy="18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5" y="218042"/>
            <a:ext cx="6851175" cy="627916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055474" y="3180650"/>
            <a:ext cx="274786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700" b="1" dirty="0" smtClean="0">
                <a:solidFill>
                  <a:srgbClr val="FF0000"/>
                </a:solidFill>
              </a:rPr>
              <a:t>10. Considerações finais</a:t>
            </a:r>
            <a:endParaRPr lang="pt-BR" sz="1700" b="1" dirty="0">
              <a:solidFill>
                <a:srgbClr val="FF0000"/>
              </a:solidFill>
            </a:endParaRPr>
          </a:p>
        </p:txBody>
      </p:sp>
      <p:pic>
        <p:nvPicPr>
          <p:cNvPr id="4" name="Google Shape;439;p43" descr="4 plataformas digitais para alavancar suas vendas B2B | Exporta Mai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2982" y="4137218"/>
            <a:ext cx="3514725" cy="1757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757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2"/>
          <p:cNvSpPr txBox="1"/>
          <p:nvPr/>
        </p:nvSpPr>
        <p:spPr>
          <a:xfrm>
            <a:off x="1166812" y="1670050"/>
            <a:ext cx="7007225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5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2" name="Google Shape;542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750" y="3284537"/>
            <a:ext cx="5235575" cy="3179762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52"/>
          <p:cNvSpPr txBox="1"/>
          <p:nvPr/>
        </p:nvSpPr>
        <p:spPr>
          <a:xfrm flipH="1">
            <a:off x="6443662" y="3048000"/>
            <a:ext cx="2443162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revista Business Week elegeu o Porto Digital como um dos dez locais do mundo onde o futuro está sendo pensado!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empresa A.T.Kearney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classificou o parque como o maior e mais rentável do Brasil</a:t>
            </a:r>
            <a:endParaRPr/>
          </a:p>
        </p:txBody>
      </p:sp>
      <p:sp>
        <p:nvSpPr>
          <p:cNvPr id="544" name="Google Shape;544;p52"/>
          <p:cNvSpPr txBox="1"/>
          <p:nvPr/>
        </p:nvSpPr>
        <p:spPr>
          <a:xfrm flipH="1">
            <a:off x="611187" y="1163637"/>
            <a:ext cx="6759575" cy="11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Exemplo a ser observado: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Parque Tecnológico PORTO DIGITAL do RECIFE</a:t>
            </a:r>
            <a:endParaRPr/>
          </a:p>
        </p:txBody>
      </p:sp>
      <p:sp>
        <p:nvSpPr>
          <p:cNvPr id="545" name="Google Shape;545;p52"/>
          <p:cNvSpPr txBox="1"/>
          <p:nvPr/>
        </p:nvSpPr>
        <p:spPr>
          <a:xfrm>
            <a:off x="-28575" y="-100012"/>
            <a:ext cx="9172575" cy="914400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Projeto  C-</a:t>
            </a:r>
            <a:r>
              <a:rPr lang="en-US" sz="4000" b="0" i="1" u="none">
                <a:solidFill>
                  <a:srgbClr val="3366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</a:t>
            </a:r>
            <a:r>
              <a:rPr lang="en-US" sz="4000" b="1" i="0" u="none">
                <a:solidFill>
                  <a:srgbClr val="FFFF66"/>
                </a:solidFill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lang="en-US" sz="4000" b="0" i="0" u="none">
                <a:solidFill>
                  <a:srgbClr val="66FF33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V</a:t>
            </a:r>
            <a:r>
              <a:rPr lang="en-US" sz="4000" b="1" i="0" u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en-US" sz="40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M  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1400"/>
              <a:buFont typeface="Garamond"/>
              <a:buNone/>
            </a:pPr>
            <a:r>
              <a:rPr lang="en-US" sz="14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              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53"/>
          <p:cNvSpPr txBox="1"/>
          <p:nvPr/>
        </p:nvSpPr>
        <p:spPr>
          <a:xfrm>
            <a:off x="1166812" y="1670050"/>
            <a:ext cx="7007225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5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1" name="Google Shape;551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287" y="92392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53"/>
          <p:cNvSpPr txBox="1"/>
          <p:nvPr/>
        </p:nvSpPr>
        <p:spPr>
          <a:xfrm>
            <a:off x="-28575" y="0"/>
            <a:ext cx="9172575" cy="923925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40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Projeto  C-</a:t>
            </a:r>
            <a:r>
              <a:rPr lang="en-US" sz="4000" b="0" i="1" u="none">
                <a:solidFill>
                  <a:srgbClr val="3366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</a:t>
            </a:r>
            <a:r>
              <a:rPr lang="en-US" sz="4000" b="1" i="0" u="none">
                <a:solidFill>
                  <a:srgbClr val="FFFF66"/>
                </a:solidFill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lang="en-US" sz="4000" b="0" i="0" u="none">
                <a:solidFill>
                  <a:srgbClr val="66FF33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V</a:t>
            </a:r>
            <a:r>
              <a:rPr lang="en-US" sz="4000" b="1" i="0" u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en-US" sz="40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M </a:t>
            </a:r>
            <a:r>
              <a:rPr lang="en-US" sz="4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 </a:t>
            </a:r>
            <a:r>
              <a:rPr lang="en-US" sz="2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“do tamanho do nosso sonho”</a:t>
            </a:r>
            <a:r>
              <a:rPr lang="en-US" sz="40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  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1400"/>
              <a:buFont typeface="Garamond"/>
              <a:buNone/>
            </a:pPr>
            <a:r>
              <a:rPr lang="en-US" sz="1400" b="1" i="1" u="none">
                <a:solidFill>
                  <a:srgbClr val="FF3300"/>
                </a:solidFill>
                <a:latin typeface="Garamond"/>
                <a:ea typeface="Garamond"/>
                <a:cs typeface="Garamond"/>
                <a:sym typeface="Garamond"/>
              </a:rPr>
              <a:t>               </a:t>
            </a:r>
            <a:endParaRPr/>
          </a:p>
        </p:txBody>
      </p:sp>
      <p:sp>
        <p:nvSpPr>
          <p:cNvPr id="553" name="Google Shape;553;p53"/>
          <p:cNvSpPr txBox="1"/>
          <p:nvPr/>
        </p:nvSpPr>
        <p:spPr>
          <a:xfrm>
            <a:off x="2268537" y="6308725"/>
            <a:ext cx="80645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“Ousadia tem genialidade, poder e magia 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 (Goethe)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1989</Words>
  <Application>Microsoft Office PowerPoint</Application>
  <PresentationFormat>Apresentação na tela (4:3)</PresentationFormat>
  <Paragraphs>426</Paragraphs>
  <Slides>52</Slides>
  <Notes>52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52</vt:i4>
      </vt:variant>
    </vt:vector>
  </HeadingPairs>
  <TitlesOfParts>
    <vt:vector size="61" baseType="lpstr">
      <vt:lpstr>Palatino Linotype</vt:lpstr>
      <vt:lpstr>Arial</vt:lpstr>
      <vt:lpstr>Libre Franklin Thin</vt:lpstr>
      <vt:lpstr>Garamond</vt:lpstr>
      <vt:lpstr>Calibri</vt:lpstr>
      <vt:lpstr>Verdana</vt:lpstr>
      <vt:lpstr>Wingdings</vt:lpstr>
      <vt:lpstr>Times New Roman</vt:lpstr>
      <vt:lpstr>Tema do Office</vt:lpstr>
      <vt:lpstr>Projeto C-JovEM 2020 A retomada Inteligente da economia Drfat 02 (25/ago/20200</vt:lpstr>
      <vt:lpstr>Projeto C-JovEM 2020 A retomada Inteligente da economia Drfat 02 (25/ago/20200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 C-JovEM 2020 A retomada Inteligente da economia Drfat 02 (25/ago/20200</dc:title>
  <dc:creator>Lenovo</dc:creator>
  <cp:lastModifiedBy>Conta da Microsoft</cp:lastModifiedBy>
  <cp:revision>42</cp:revision>
  <dcterms:modified xsi:type="dcterms:W3CDTF">2021-03-13T21:02:55Z</dcterms:modified>
</cp:coreProperties>
</file>