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05" r:id="rId2"/>
    <p:sldId id="348" r:id="rId3"/>
    <p:sldId id="352" r:id="rId4"/>
    <p:sldId id="349" r:id="rId5"/>
    <p:sldId id="333" r:id="rId6"/>
    <p:sldId id="334" r:id="rId7"/>
    <p:sldId id="332" r:id="rId8"/>
    <p:sldId id="335" r:id="rId9"/>
    <p:sldId id="336" r:id="rId10"/>
    <p:sldId id="264" r:id="rId11"/>
    <p:sldId id="337" r:id="rId12"/>
    <p:sldId id="355" r:id="rId13"/>
    <p:sldId id="290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uro Oliveira" initials="MO" lastIdx="1" clrIdx="0">
    <p:extLst>
      <p:ext uri="{19B8F6BF-5375-455C-9EA6-DF929625EA0E}">
        <p15:presenceInfo xmlns:p15="http://schemas.microsoft.com/office/powerpoint/2012/main" userId="Mauro Olivei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0" autoAdjust="0"/>
    <p:restoredTop sz="94660"/>
  </p:normalViewPr>
  <p:slideViewPr>
    <p:cSldViewPr snapToGrid="0">
      <p:cViewPr varScale="1">
        <p:scale>
          <a:sx n="70" d="100"/>
          <a:sy n="70" d="100"/>
        </p:scale>
        <p:origin x="3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51FB8-67B3-4FDF-BBE5-F8E64A4E1572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023C5-E91C-4B7D-B58E-09F7B4506E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9103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3A83D4-2965-458F-8CD5-0976246827B2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1</a:t>
            </a:fld>
            <a:endParaRPr lang="pt-BR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79875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6386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3A83D4-2965-458F-8CD5-0976246827B2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2</a:t>
            </a:fld>
            <a:endParaRPr lang="pt-BR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79875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0607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3A83D4-2965-458F-8CD5-0976246827B2}" type="slidenum">
              <a:rPr lang="pt-BR" smtClean="0">
                <a:latin typeface="Times New Roman" pitchFamily="18" charset="0"/>
                <a:ea typeface="ＭＳ Ｐゴシック" pitchFamily="34" charset="-128"/>
              </a:rPr>
              <a:pPr/>
              <a:t>3</a:t>
            </a:fld>
            <a:endParaRPr lang="pt-BR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79875" name="Text Box 2"/>
          <p:cNvSpPr txBox="1">
            <a:spLocks noChangeArrowheads="1"/>
          </p:cNvSpPr>
          <p:nvPr/>
        </p:nvSpPr>
        <p:spPr bwMode="auto">
          <a:xfrm>
            <a:off x="933427" y="767596"/>
            <a:ext cx="5235734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9038" tIns="49520" rIns="99038" bIns="49520" anchor="ctr"/>
          <a:lstStyle/>
          <a:p>
            <a:endParaRPr lang="pt-BR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/>
          </p:nvPr>
        </p:nvSpPr>
        <p:spPr>
          <a:xfrm>
            <a:off x="944931" y="4861441"/>
            <a:ext cx="5204509" cy="4605576"/>
          </a:xfrm>
          <a:noFill/>
          <a:ln/>
        </p:spPr>
        <p:txBody>
          <a:bodyPr wrap="none" anchor="ctr"/>
          <a:lstStyle/>
          <a:p>
            <a:endParaRPr lang="pt-BR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929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807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00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400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3888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2796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499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8541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134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6455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753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295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FF224-7957-49E5-9C72-B317F1FF822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737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E4FF8-1B9A-45A6-AA4C-E670817A2B38}" type="datetimeFigureOut">
              <a:rPr lang="pt-BR" smtClean="0"/>
              <a:t>14/03/2020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00771-B7D5-460E-993C-0B86B8D7FA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7431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../../4.%20Videos%20(Ensino)/Louis%20Armstrong%20What%20A%20Wonderful%20World.mp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../../4.%20Videos%20(Ensino)/Louis%20Armstrong%20What%20A%20Wonderful%20World.mp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ed.com/talks/george_dyson_the_birth_of_the_computer" TargetMode="External"/><Relationship Id="rId3" Type="http://schemas.openxmlformats.org/officeDocument/2006/relationships/hyperlink" Target="https://www.cs.virginia.edu/~robins/Turing_Paper_1936.pdf" TargetMode="External"/><Relationship Id="rId7" Type="http://schemas.openxmlformats.org/officeDocument/2006/relationships/hyperlink" Target="https://www.entrepreneur.com/article/341626" TargetMode="External"/><Relationship Id="rId2" Type="http://schemas.openxmlformats.org/officeDocument/2006/relationships/hyperlink" Target="http://courses.cs.vt.edu/~csonline/MachineArchitecture/Lessons/index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latworldsolutions.com/healthcare/articles/top-10-applications-of-machine-learning-in-healthcare.php" TargetMode="External"/><Relationship Id="rId5" Type="http://schemas.openxmlformats.org/officeDocument/2006/relationships/hyperlink" Target="https://builtin.com/artificial-intelligence/machine-learning-healthcare" TargetMode="External"/><Relationship Id="rId4" Type="http://schemas.openxmlformats.org/officeDocument/2006/relationships/hyperlink" Target="https://www.arthroplastyjournal.org/action/showPdf?pii=S0883-5403(18)30215-8" TargetMode="External"/><Relationship Id="rId9" Type="http://schemas.openxmlformats.org/officeDocument/2006/relationships/hyperlink" Target="https://www.youtube.com/watch?v=Nj2YSLPn6O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2895600" y="4704332"/>
            <a:ext cx="6400800" cy="387798"/>
          </a:xfrm>
        </p:spPr>
        <p:txBody>
          <a:bodyPr vert="horz" lIns="0" tIns="0" rIns="0" bIns="0" rtlCol="0" anchor="ctr">
            <a:spAutoFit/>
          </a:bodyPr>
          <a:lstStyle/>
          <a:p>
            <a:pPr marL="0" indent="0" algn="ctr">
              <a:buNone/>
            </a:pPr>
            <a:endParaRPr lang="pt-BR">
              <a:ea typeface="ＭＳ Ｐゴシック" pitchFamily="34" charset="-128"/>
            </a:endParaRPr>
          </a:p>
        </p:txBody>
      </p:sp>
      <p:pic>
        <p:nvPicPr>
          <p:cNvPr id="4099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48" y="0"/>
            <a:ext cx="12192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7857977" y="6092826"/>
            <a:ext cx="2578248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r" defTabSz="449263">
              <a:buClr>
                <a:srgbClr val="FFFFFF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Chico Anysio</a:t>
            </a:r>
          </a:p>
          <a:p>
            <a:pPr algn="r" defTabSz="449263">
              <a:buClr>
                <a:srgbClr val="FFFFFF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Óleo sobre tela  60x40 cm</a:t>
            </a:r>
          </a:p>
        </p:txBody>
      </p:sp>
      <p:pic>
        <p:nvPicPr>
          <p:cNvPr id="6150" name="Picture 6" descr="\\192.168.0.110\desktop\GREAT Palestra\evolu%C3%A7%C3%A3o-do-home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81189" y="2672258"/>
            <a:ext cx="3881437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130857" y="2753296"/>
            <a:ext cx="1022377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20000" dirty="0" smtClean="0">
                <a:solidFill>
                  <a:srgbClr val="FFFF00"/>
                </a:solidFill>
                <a:ea typeface="ＭＳ Ｐゴシック" pitchFamily="34" charset="-128"/>
              </a:rPr>
              <a:t>INSTITUTO FEDERAL DO CEARÁ</a:t>
            </a:r>
            <a:br>
              <a:rPr lang="pt-BR" sz="20000" dirty="0" smtClean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sz="16000" dirty="0" smtClean="0">
                <a:solidFill>
                  <a:srgbClr val="FFFF00"/>
                </a:solidFill>
                <a:ea typeface="ＭＳ Ｐゴシック" pitchFamily="34" charset="-128"/>
              </a:rPr>
              <a:t>Bacharelado em </a:t>
            </a:r>
            <a:r>
              <a:rPr lang="pt-BR" sz="16000" dirty="0" err="1" smtClean="0">
                <a:solidFill>
                  <a:srgbClr val="FFFF00"/>
                </a:solidFill>
                <a:ea typeface="ＭＳ Ｐゴシック" pitchFamily="34" charset="-128"/>
              </a:rPr>
              <a:t>Ciencia</a:t>
            </a:r>
            <a:r>
              <a:rPr lang="pt-BR" sz="16000" dirty="0" smtClean="0">
                <a:solidFill>
                  <a:srgbClr val="FFFF00"/>
                </a:solidFill>
                <a:ea typeface="ＭＳ Ｐゴシック" pitchFamily="34" charset="-128"/>
              </a:rPr>
              <a:t> da </a:t>
            </a:r>
            <a:r>
              <a:rPr lang="pt-BR" sz="16000" dirty="0" err="1" smtClean="0">
                <a:solidFill>
                  <a:srgbClr val="FFFF00"/>
                </a:solidFill>
                <a:ea typeface="ＭＳ Ｐゴシック" pitchFamily="34" charset="-128"/>
              </a:rPr>
              <a:t>Computacao</a:t>
            </a:r>
            <a:endParaRPr lang="pt-BR" sz="16000" dirty="0" smtClean="0">
              <a:solidFill>
                <a:srgbClr val="FFFF00"/>
              </a:solidFill>
              <a:ea typeface="ＭＳ Ｐゴシック" pitchFamily="34" charset="-128"/>
            </a:endParaRPr>
          </a:p>
          <a:p>
            <a:r>
              <a:rPr lang="pt-BR" sz="12000" dirty="0" smtClean="0">
                <a:solidFill>
                  <a:srgbClr val="FFFF00"/>
                </a:solidFill>
                <a:ea typeface="ＭＳ Ｐゴシック" pitchFamily="34" charset="-128"/>
              </a:rPr>
              <a:t>Disciplina: Sociedade e Tecnologia da </a:t>
            </a:r>
            <a:r>
              <a:rPr lang="pt-BR" sz="12000" dirty="0" err="1" smtClean="0">
                <a:solidFill>
                  <a:srgbClr val="FFFF00"/>
                </a:solidFill>
                <a:ea typeface="ＭＳ Ｐゴシック" pitchFamily="34" charset="-128"/>
              </a:rPr>
              <a:t>Informacao</a:t>
            </a:r>
            <a:r>
              <a:rPr lang="pt-BR" sz="12000" dirty="0" smtClean="0">
                <a:solidFill>
                  <a:srgbClr val="FFFF00"/>
                </a:solidFill>
                <a:ea typeface="ＭＳ Ｐゴシック" pitchFamily="34" charset="-128"/>
              </a:rPr>
              <a:t> – março 2020</a:t>
            </a:r>
          </a:p>
          <a:p>
            <a:endParaRPr lang="pt-BR" sz="20000" dirty="0">
              <a:solidFill>
                <a:srgbClr val="FFFF00"/>
              </a:solidFill>
              <a:ea typeface="ＭＳ Ｐゴシック" pitchFamily="34" charset="-128"/>
            </a:endParaRPr>
          </a:p>
          <a:p>
            <a:endParaRPr lang="pt-BR" sz="20000" dirty="0" smtClean="0">
              <a:solidFill>
                <a:srgbClr val="FFFF00"/>
              </a:solidFill>
              <a:ea typeface="ＭＳ Ｐゴシック" pitchFamily="34" charset="-128"/>
            </a:endParaRPr>
          </a:p>
          <a:p>
            <a:r>
              <a:rPr lang="pt-BR" sz="20000" dirty="0" smtClean="0">
                <a:solidFill>
                  <a:srgbClr val="FFFF00"/>
                </a:solidFill>
                <a:ea typeface="ＭＳ Ｐゴシック" pitchFamily="34" charset="-128"/>
              </a:rPr>
              <a:t/>
            </a:r>
            <a:br>
              <a:rPr lang="pt-BR" sz="20000" dirty="0" smtClean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sz="20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20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20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20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30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2400" b="1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2400" b="1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2400" b="1" dirty="0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pt-BR" sz="2400" b="1" dirty="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pt-BR" sz="12000" b="1" dirty="0" smtClean="0">
                <a:ea typeface="ＭＳ Ｐゴシック" pitchFamily="34" charset="-128"/>
              </a:rPr>
              <a:t>Mauro Oliveira</a:t>
            </a:r>
            <a:br>
              <a:rPr lang="pt-BR" sz="12000" b="1" dirty="0" smtClean="0">
                <a:ea typeface="ＭＳ Ｐゴシック" pitchFamily="34" charset="-128"/>
              </a:rPr>
            </a:br>
            <a:r>
              <a:rPr lang="pt-BR" sz="12000" b="1" dirty="0" smtClean="0">
                <a:ea typeface="ＭＳ Ｐゴシック" pitchFamily="34" charset="-128"/>
              </a:rPr>
              <a:t>www.maurooliveira.com.br </a:t>
            </a:r>
            <a:endParaRPr lang="pt-BR" sz="12000" b="1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99820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1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2895600" y="4704332"/>
            <a:ext cx="6400800" cy="387798"/>
          </a:xfrm>
        </p:spPr>
        <p:txBody>
          <a:bodyPr vert="horz" lIns="0" tIns="0" rIns="0" bIns="0" rtlCol="0" anchor="ctr">
            <a:spAutoFit/>
          </a:bodyPr>
          <a:lstStyle/>
          <a:p>
            <a:pPr marL="0" indent="0" algn="ctr">
              <a:buNone/>
            </a:pPr>
            <a:endParaRPr lang="pt-BR">
              <a:ea typeface="ＭＳ Ｐゴシック" pitchFamily="34" charset="-128"/>
            </a:endParaRPr>
          </a:p>
        </p:txBody>
      </p:sp>
      <p:pic>
        <p:nvPicPr>
          <p:cNvPr id="4099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14300" y="-184103"/>
            <a:ext cx="12192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7857977" y="6092826"/>
            <a:ext cx="2578248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r" defTabSz="449263">
              <a:buClr>
                <a:srgbClr val="FFFFFF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Chico Anysio</a:t>
            </a:r>
          </a:p>
          <a:p>
            <a:pPr algn="r" defTabSz="449263">
              <a:buClr>
                <a:srgbClr val="FFFFFF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i="1">
                <a:solidFill>
                  <a:srgbClr val="FFFFFF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Óleo sobre tela  60x40 cm</a:t>
            </a:r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title"/>
          </p:nvPr>
        </p:nvSpPr>
        <p:spPr>
          <a:xfrm>
            <a:off x="2895600" y="17145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FFFF00"/>
                </a:solidFill>
                <a:ea typeface="ＭＳ Ｐゴシック" pitchFamily="34" charset="-128"/>
              </a:rPr>
              <a:t/>
            </a:r>
            <a:br>
              <a:rPr lang="pt-BR" b="1" dirty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b="1" dirty="0" smtClean="0">
                <a:solidFill>
                  <a:srgbClr val="FFFF00"/>
                </a:solidFill>
                <a:ea typeface="ＭＳ Ｐゴシック" pitchFamily="34" charset="-128"/>
              </a:rPr>
              <a:t>Aula 12 – Data Science em Saúde </a:t>
            </a:r>
            <a:r>
              <a:rPr lang="pt-BR" b="1" dirty="0">
                <a:solidFill>
                  <a:srgbClr val="FFFF00"/>
                </a:solidFill>
                <a:ea typeface="ＭＳ Ｐゴシック" pitchFamily="34" charset="-128"/>
              </a:rPr>
              <a:t/>
            </a:r>
            <a:br>
              <a:rPr lang="pt-BR" b="1" dirty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sz="3200" dirty="0">
                <a:solidFill>
                  <a:srgbClr val="FFFF00"/>
                </a:solidFill>
                <a:ea typeface="ＭＳ Ｐゴシック" pitchFamily="34" charset="-128"/>
              </a:rPr>
              <a:t/>
            </a:r>
            <a:br>
              <a:rPr lang="pt-BR" sz="3200" dirty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sz="3200" b="1" i="1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</a:br>
            <a:endParaRPr lang="pt-BR" sz="2400" b="1" i="1" dirty="0">
              <a:solidFill>
                <a:srgbClr val="FFFFFF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079500" y="1955800"/>
            <a:ext cx="7734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1. What Is a computer? 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079500" y="2744857"/>
            <a:ext cx="7734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2. What is Artificial Intelligence?  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079500" y="3576937"/>
            <a:ext cx="6515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3. What Is Data Science? 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117599" y="4340040"/>
            <a:ext cx="67784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4. Applications </a:t>
            </a:r>
            <a:r>
              <a:rPr lang="en-US" sz="4000" dirty="0"/>
              <a:t>of </a:t>
            </a:r>
            <a:r>
              <a:rPr lang="en-US" sz="4000" dirty="0" smtClean="0"/>
              <a:t>Data Science </a:t>
            </a:r>
            <a:r>
              <a:rPr lang="en-US" sz="4000" dirty="0"/>
              <a:t>in Healthcare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8505999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 descr="Revolução da Saúde 4.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101"/>
            <a:ext cx="12192000" cy="686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-212834" y="415620"/>
            <a:ext cx="12617668" cy="8411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b="1" dirty="0"/>
              <a:t>4. Applications of Data Science in Healthcare?</a:t>
            </a:r>
            <a:endParaRPr lang="pt-BR" sz="4500" b="1" dirty="0"/>
          </a:p>
        </p:txBody>
      </p:sp>
    </p:spTree>
    <p:extLst>
      <p:ext uri="{BB962C8B-B14F-4D97-AF65-F5344CB8AC3E}">
        <p14:creationId xmlns:p14="http://schemas.microsoft.com/office/powerpoint/2010/main" val="11767902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-212835" y="425669"/>
            <a:ext cx="12617668" cy="8411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dirty="0"/>
              <a:t>4. Applications of Data Science in Healthcare?</a:t>
            </a:r>
            <a:endParaRPr lang="pt-BR" sz="45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974" y="2709601"/>
            <a:ext cx="5548314" cy="2796896"/>
          </a:xfrm>
          <a:prstGeom prst="rect">
            <a:avLst/>
          </a:prstGeom>
        </p:spPr>
      </p:pic>
      <p:pic>
        <p:nvPicPr>
          <p:cNvPr id="7" name="Picture 2" descr="https://miro.medium.com/max/1068/1*7028nczY_imZrWUtkDlDZQ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493" y="1624385"/>
            <a:ext cx="2569861" cy="143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O futuro da saúde e da medicin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493" y="3292659"/>
            <a:ext cx="2569861" cy="144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Saúde Digital - o que é, legislação, benefícios e desafio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493" y="5061440"/>
            <a:ext cx="2569861" cy="1462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75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-212835" y="425669"/>
            <a:ext cx="12617668" cy="8411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dirty="0"/>
              <a:t>4. Applications of Data Science in Healthcare?</a:t>
            </a:r>
            <a:endParaRPr lang="pt-BR" sz="45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80" y="1419389"/>
            <a:ext cx="8889032" cy="452421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0812" y="5310265"/>
            <a:ext cx="1864336" cy="93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31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-212835" y="425669"/>
            <a:ext cx="12617668" cy="8411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dirty="0"/>
              <a:t>4. Applications of Data Science in Healthcare?</a:t>
            </a:r>
            <a:endParaRPr lang="pt-BR" sz="45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081" y="1676892"/>
            <a:ext cx="8675730" cy="3967163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0812" y="5310265"/>
            <a:ext cx="1864336" cy="93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61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-212835" y="425669"/>
            <a:ext cx="12617668" cy="8411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dirty="0"/>
              <a:t>4. Applications of Data Science in Healthcare?</a:t>
            </a:r>
            <a:endParaRPr lang="pt-BR" sz="45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976" y="1608246"/>
            <a:ext cx="8749280" cy="4109017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0812" y="5310265"/>
            <a:ext cx="1864336" cy="93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54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-212835" y="425669"/>
            <a:ext cx="12617668" cy="8411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dirty="0"/>
              <a:t>4. Applications of Data Science in Healthcare?</a:t>
            </a:r>
            <a:endParaRPr lang="pt-BR" sz="45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321" y="1393769"/>
            <a:ext cx="9532898" cy="40611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0812" y="5310265"/>
            <a:ext cx="1864336" cy="93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5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-212835" y="425669"/>
            <a:ext cx="12617668" cy="8411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dirty="0"/>
              <a:t>4. Applications of Data Science in Healthcare?</a:t>
            </a:r>
            <a:endParaRPr lang="pt-BR" sz="45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496" y="1650616"/>
            <a:ext cx="9787006" cy="350470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0812" y="5310265"/>
            <a:ext cx="1864336" cy="93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97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169" y="2364657"/>
            <a:ext cx="7202480" cy="3493531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-212835" y="425669"/>
            <a:ext cx="12617668" cy="8411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dirty="0"/>
              <a:t>4. Applications of Data Science in Healthcare?</a:t>
            </a:r>
            <a:endParaRPr lang="pt-BR" sz="4500" dirty="0"/>
          </a:p>
        </p:txBody>
      </p:sp>
      <p:pic>
        <p:nvPicPr>
          <p:cNvPr id="7" name="Picture 2" descr="https://miro.medium.com/max/1068/1*7028nczY_imZrWUtkDlDZQ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694" y="1624385"/>
            <a:ext cx="2569861" cy="143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O futuro da saúde e da medicin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694" y="3292659"/>
            <a:ext cx="2569861" cy="144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Saúde Digital - o que é, legislação, benefícios e desafio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694" y="5061440"/>
            <a:ext cx="2569861" cy="1462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389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-212835" y="425669"/>
            <a:ext cx="12617668" cy="8411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dirty="0"/>
              <a:t>4. Applications of Data Science in Healthcare?</a:t>
            </a:r>
            <a:endParaRPr lang="pt-BR" sz="45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099" y="1424534"/>
            <a:ext cx="9631825" cy="2768984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4638566" y="4351283"/>
            <a:ext cx="100426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Understanding Gap			Fragmented Data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Appropriated Security		Data Governance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Bias					Software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301354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1485900" y="-1286821"/>
            <a:ext cx="9144000" cy="2387600"/>
          </a:xfrm>
        </p:spPr>
        <p:txBody>
          <a:bodyPr/>
          <a:lstStyle/>
          <a:p>
            <a:r>
              <a:rPr lang="en-US" sz="5000" b="1" dirty="0"/>
              <a:t>What Is Data Science?</a:t>
            </a:r>
            <a:endParaRPr lang="pt-BR" sz="5000" b="1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2755899" y="-13727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5000" b="1" dirty="0" smtClean="0">
                <a:solidFill>
                  <a:srgbClr val="00B0F0"/>
                </a:solidFill>
              </a:rPr>
              <a:t>What Is Machine </a:t>
            </a:r>
          </a:p>
          <a:p>
            <a:pPr algn="r"/>
            <a:r>
              <a:rPr lang="en-US" sz="5000" b="1" dirty="0" smtClean="0">
                <a:solidFill>
                  <a:srgbClr val="00B0F0"/>
                </a:solidFill>
              </a:rPr>
              <a:t>Learning?</a:t>
            </a:r>
            <a:endParaRPr lang="pt-BR" sz="5000" b="1" dirty="0">
              <a:solidFill>
                <a:srgbClr val="00B0F0"/>
              </a:solidFill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749298" y="186565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000" dirty="0" smtClean="0">
                <a:solidFill>
                  <a:srgbClr val="FFC000"/>
                </a:solidFill>
              </a:rPr>
              <a:t>What Is </a:t>
            </a:r>
          </a:p>
          <a:p>
            <a:pPr algn="l"/>
            <a:r>
              <a:rPr lang="en-US" sz="5000" dirty="0" smtClean="0">
                <a:solidFill>
                  <a:srgbClr val="FFC000"/>
                </a:solidFill>
              </a:rPr>
              <a:t>Data </a:t>
            </a:r>
          </a:p>
          <a:p>
            <a:pPr algn="l"/>
            <a:r>
              <a:rPr lang="en-US" sz="5000" dirty="0" smtClean="0">
                <a:solidFill>
                  <a:srgbClr val="FFC000"/>
                </a:solidFill>
              </a:rPr>
              <a:t>Mining?</a:t>
            </a:r>
            <a:endParaRPr lang="pt-BR" sz="5000" dirty="0">
              <a:solidFill>
                <a:srgbClr val="FFC000"/>
              </a:solidFill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304799" y="3868572"/>
            <a:ext cx="11150601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000" b="1" dirty="0" smtClean="0">
                <a:solidFill>
                  <a:srgbClr val="FF0000"/>
                </a:solidFill>
              </a:rPr>
              <a:t>What Is </a:t>
            </a:r>
          </a:p>
          <a:p>
            <a:pPr algn="l"/>
            <a:r>
              <a:rPr lang="en-US" sz="5000" b="1" dirty="0" smtClean="0">
                <a:solidFill>
                  <a:srgbClr val="FF0000"/>
                </a:solidFill>
              </a:rPr>
              <a:t>Artificial Intelligence?</a:t>
            </a:r>
            <a:endParaRPr lang="pt-BR" sz="5000" b="1" dirty="0">
              <a:solidFill>
                <a:srgbClr val="FF0000"/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749298" y="4428114"/>
            <a:ext cx="11150601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5000" dirty="0" smtClean="0">
                <a:solidFill>
                  <a:srgbClr val="00B050"/>
                </a:solidFill>
              </a:rPr>
              <a:t>What Is </a:t>
            </a:r>
          </a:p>
          <a:p>
            <a:pPr algn="r"/>
            <a:r>
              <a:rPr lang="en-US" sz="5000" dirty="0" smtClean="0">
                <a:solidFill>
                  <a:srgbClr val="00B050"/>
                </a:solidFill>
              </a:rPr>
              <a:t>Computer Science?</a:t>
            </a:r>
            <a:endParaRPr lang="pt-BR" sz="5000" dirty="0">
              <a:solidFill>
                <a:srgbClr val="00B050"/>
              </a:solidFill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101" y="2153256"/>
            <a:ext cx="7848600" cy="332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856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89186" y="0"/>
            <a:ext cx="11855669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Material </a:t>
            </a:r>
            <a:r>
              <a:rPr lang="pt-BR" sz="1600" b="1" dirty="0">
                <a:solidFill>
                  <a:srgbClr val="FF0000"/>
                </a:solidFill>
              </a:rPr>
              <a:t>bibliográfico </a:t>
            </a:r>
            <a:r>
              <a:rPr lang="en-US" sz="1600" b="1" dirty="0" smtClean="0">
                <a:solidFill>
                  <a:srgbClr val="FF0000"/>
                </a:solidFill>
              </a:rPr>
              <a:t>:</a:t>
            </a:r>
          </a:p>
          <a:p>
            <a:endParaRPr lang="en-US" sz="1600" dirty="0" smtClean="0"/>
          </a:p>
          <a:p>
            <a:pPr marL="457200" indent="-457200">
              <a:buAutoNum type="arabicParenR"/>
            </a:pPr>
            <a:r>
              <a:rPr lang="en-US" sz="1600" dirty="0" smtClean="0"/>
              <a:t>Virginia Tech Courses:</a:t>
            </a:r>
          </a:p>
          <a:p>
            <a:r>
              <a:rPr lang="pt-BR" sz="1600" dirty="0" smtClean="0">
                <a:hlinkClick r:id="rId2"/>
              </a:rPr>
              <a:t>http://courses.cs.vt.edu/~csonline/MachineArchitecture/Lessons/index.html</a:t>
            </a:r>
            <a:endParaRPr lang="pt-BR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2) </a:t>
            </a:r>
            <a:r>
              <a:rPr lang="en-US" sz="1600" dirty="0" err="1" smtClean="0"/>
              <a:t>Livro</a:t>
            </a:r>
            <a:r>
              <a:rPr lang="en-US" sz="1600" dirty="0" smtClean="0"/>
              <a:t> </a:t>
            </a:r>
            <a:r>
              <a:rPr lang="en-US" sz="1600" dirty="0" err="1" smtClean="0"/>
              <a:t>Texto</a:t>
            </a:r>
            <a:r>
              <a:rPr lang="en-US" sz="1600" dirty="0" smtClean="0"/>
              <a:t>: Machine </a:t>
            </a:r>
            <a:r>
              <a:rPr lang="en-US" sz="1600" dirty="0"/>
              <a:t>Learning and AI for Healthcare: Big Data for Improved Health Outcomes - Arjun </a:t>
            </a:r>
            <a:r>
              <a:rPr lang="en-US" sz="1600" dirty="0" err="1"/>
              <a:t>Panesar</a:t>
            </a:r>
            <a:r>
              <a:rPr lang="en-US" sz="1600" dirty="0"/>
              <a:t>. </a:t>
            </a:r>
            <a:r>
              <a:rPr lang="en-US" sz="1600" dirty="0" err="1"/>
              <a:t>APress</a:t>
            </a:r>
            <a:r>
              <a:rPr lang="en-US" sz="1600" dirty="0"/>
              <a:t>, </a:t>
            </a:r>
            <a:r>
              <a:rPr lang="en-US" sz="1600" dirty="0" smtClean="0"/>
              <a:t>2019</a:t>
            </a:r>
          </a:p>
          <a:p>
            <a:endParaRPr lang="en-US" sz="1600" dirty="0" smtClean="0"/>
          </a:p>
          <a:p>
            <a:r>
              <a:rPr lang="en-US" sz="1600" dirty="0" smtClean="0"/>
              <a:t>3) </a:t>
            </a:r>
            <a:r>
              <a:rPr lang="en-US" sz="1600" dirty="0" err="1" smtClean="0"/>
              <a:t>Artigos</a:t>
            </a:r>
            <a:r>
              <a:rPr lang="en-US" sz="1600" dirty="0" smtClean="0"/>
              <a:t>: </a:t>
            </a:r>
          </a:p>
          <a:p>
            <a:r>
              <a:rPr lang="en-US" sz="1600" dirty="0" smtClean="0"/>
              <a:t>Turing: “On </a:t>
            </a:r>
            <a:r>
              <a:rPr lang="en-US" sz="1600" dirty="0"/>
              <a:t>Computable Numbers, With An Application To The </a:t>
            </a:r>
            <a:r>
              <a:rPr lang="en-US" sz="1600" dirty="0" err="1"/>
              <a:t>Entscheidungsproblem</a:t>
            </a:r>
            <a:r>
              <a:rPr lang="en-US" sz="1600" dirty="0"/>
              <a:t>”</a:t>
            </a:r>
            <a:r>
              <a:rPr lang="pt-BR" altLang="pt-BR" sz="1600" dirty="0"/>
              <a:t> </a:t>
            </a:r>
            <a:endParaRPr lang="en-US" sz="1600" dirty="0"/>
          </a:p>
          <a:p>
            <a:r>
              <a:rPr lang="pt-BR" sz="1600" dirty="0" smtClean="0">
                <a:hlinkClick r:id="rId3"/>
              </a:rPr>
              <a:t>https</a:t>
            </a:r>
            <a:r>
              <a:rPr lang="pt-BR" sz="1600" dirty="0">
                <a:hlinkClick r:id="rId3"/>
              </a:rPr>
              <a:t>://www.cs.virginia.edu/~</a:t>
            </a:r>
            <a:r>
              <a:rPr lang="pt-BR" sz="1600" dirty="0" smtClean="0">
                <a:hlinkClick r:id="rId3"/>
              </a:rPr>
              <a:t>robins/Turing_Paper_1936.pdf</a:t>
            </a:r>
            <a:endParaRPr lang="pt-BR" sz="1600" dirty="0" smtClean="0"/>
          </a:p>
          <a:p>
            <a:r>
              <a:rPr lang="en-US" sz="1600" dirty="0"/>
              <a:t>Artificial Intelligence, Machine Learning, Deep Learning, and Cognitive Computing: What Do These Terms Mean and How Will They Impact Health Care</a:t>
            </a:r>
            <a:r>
              <a:rPr lang="en-US" sz="1600" dirty="0" smtClean="0"/>
              <a:t>? </a:t>
            </a:r>
            <a:r>
              <a:rPr lang="pt-BR" sz="1600" dirty="0" smtClean="0">
                <a:hlinkClick r:id="rId4"/>
              </a:rPr>
              <a:t>https</a:t>
            </a:r>
            <a:r>
              <a:rPr lang="pt-BR" sz="1600" dirty="0">
                <a:hlinkClick r:id="rId4"/>
              </a:rPr>
              <a:t>://</a:t>
            </a:r>
            <a:r>
              <a:rPr lang="pt-BR" sz="1600" dirty="0" smtClean="0">
                <a:hlinkClick r:id="rId4"/>
              </a:rPr>
              <a:t>www.arthroplastyjournal.org/action/showPdf?pii=S0883-5403%2818%2930215-8</a:t>
            </a:r>
            <a:endParaRPr lang="pt-BR" sz="1600" dirty="0" smtClean="0"/>
          </a:p>
          <a:p>
            <a:endParaRPr lang="pt-BR" sz="1600" dirty="0" smtClean="0"/>
          </a:p>
          <a:p>
            <a:r>
              <a:rPr lang="en-US" sz="1600" dirty="0" smtClean="0"/>
              <a:t>4) Slides: </a:t>
            </a:r>
          </a:p>
          <a:p>
            <a:r>
              <a:rPr lang="en-US" sz="1600" dirty="0" smtClean="0"/>
              <a:t>Ultra-modern medicine: examples of machine learning in healthcare</a:t>
            </a:r>
          </a:p>
          <a:p>
            <a:r>
              <a:rPr lang="pt-BR" sz="1600" dirty="0" smtClean="0">
                <a:hlinkClick r:id="rId5"/>
              </a:rPr>
              <a:t>https</a:t>
            </a:r>
            <a:r>
              <a:rPr lang="pt-BR" sz="1600" dirty="0">
                <a:hlinkClick r:id="rId5"/>
              </a:rPr>
              <a:t>://builtin.com/artificial-intelligence/machine-learning-healthcare</a:t>
            </a:r>
            <a:endParaRPr lang="pt-BR" sz="1600" dirty="0" smtClean="0"/>
          </a:p>
          <a:p>
            <a:r>
              <a:rPr lang="en-US" sz="1600" dirty="0"/>
              <a:t>Top 10 applications of machine learning in </a:t>
            </a:r>
            <a:r>
              <a:rPr lang="en-US" sz="1600" dirty="0" smtClean="0"/>
              <a:t>healthcare</a:t>
            </a:r>
          </a:p>
          <a:p>
            <a:r>
              <a:rPr lang="pt-BR" sz="1600" dirty="0">
                <a:hlinkClick r:id="rId6"/>
              </a:rPr>
              <a:t>https://</a:t>
            </a:r>
            <a:r>
              <a:rPr lang="pt-BR" sz="1600" dirty="0" smtClean="0">
                <a:hlinkClick r:id="rId6"/>
              </a:rPr>
              <a:t>www.flatworldsolutions.com/healthcare/articles/top-10-applications-of-machine-learning-in-healthcare.php</a:t>
            </a:r>
            <a:endParaRPr lang="pt-BR" sz="1600" dirty="0" smtClean="0"/>
          </a:p>
          <a:p>
            <a:r>
              <a:rPr lang="en-US" sz="1600" dirty="0" smtClean="0"/>
              <a:t>5 Ways Machine learning is Redefining Healthcare</a:t>
            </a:r>
          </a:p>
          <a:p>
            <a:r>
              <a:rPr lang="pt-BR" sz="1600" dirty="0" smtClean="0">
                <a:hlinkClick r:id="rId7"/>
              </a:rPr>
              <a:t>https://www.entrepreneur.com/article/341626</a:t>
            </a:r>
            <a:endParaRPr lang="pt-BR" sz="1600" dirty="0" smtClean="0"/>
          </a:p>
          <a:p>
            <a:endParaRPr lang="en-US" sz="1600" dirty="0" smtClean="0"/>
          </a:p>
          <a:p>
            <a:r>
              <a:rPr lang="en-US" sz="1600" dirty="0"/>
              <a:t>5</a:t>
            </a:r>
            <a:r>
              <a:rPr lang="en-US" sz="1600" dirty="0" smtClean="0"/>
              <a:t>) Video: </a:t>
            </a:r>
          </a:p>
          <a:p>
            <a:r>
              <a:rPr lang="en-US" sz="1600" dirty="0" smtClean="0"/>
              <a:t>George </a:t>
            </a:r>
            <a:r>
              <a:rPr lang="en-US" sz="1600" dirty="0"/>
              <a:t>Dyson at the birth of the computer” </a:t>
            </a:r>
            <a:r>
              <a:rPr lang="en-US" sz="1600" dirty="0" smtClean="0"/>
              <a:t>            </a:t>
            </a:r>
          </a:p>
          <a:p>
            <a:r>
              <a:rPr lang="pt-BR" sz="1600" dirty="0" smtClean="0">
                <a:hlinkClick r:id="rId8"/>
              </a:rPr>
              <a:t>https</a:t>
            </a:r>
            <a:r>
              <a:rPr lang="pt-BR" sz="1600" dirty="0">
                <a:hlinkClick r:id="rId8"/>
              </a:rPr>
              <a:t>://</a:t>
            </a:r>
            <a:r>
              <a:rPr lang="pt-BR" sz="1600" dirty="0" smtClean="0">
                <a:hlinkClick r:id="rId8"/>
              </a:rPr>
              <a:t>www.ted.com/talks/george_dyson_the_birth_of_the_computer</a:t>
            </a:r>
            <a:endParaRPr lang="pt-BR" sz="1600" dirty="0" smtClean="0"/>
          </a:p>
          <a:p>
            <a:r>
              <a:rPr lang="en-US" sz="1600" dirty="0"/>
              <a:t>Better Medicine Through Machine Learning | </a:t>
            </a:r>
            <a:r>
              <a:rPr lang="en-US" sz="1600" dirty="0" err="1"/>
              <a:t>Suchi</a:t>
            </a:r>
            <a:r>
              <a:rPr lang="en-US" sz="1600" dirty="0"/>
              <a:t> </a:t>
            </a:r>
            <a:r>
              <a:rPr lang="en-US" sz="1600" dirty="0" err="1"/>
              <a:t>Saria</a:t>
            </a:r>
            <a:r>
              <a:rPr lang="en-US" sz="1600" dirty="0"/>
              <a:t> | </a:t>
            </a:r>
            <a:r>
              <a:rPr lang="en-US" sz="1600" dirty="0" err="1" smtClean="0"/>
              <a:t>TEDxBoston</a:t>
            </a:r>
            <a:endParaRPr lang="en-US" sz="1600" dirty="0" smtClean="0"/>
          </a:p>
          <a:p>
            <a:r>
              <a:rPr lang="pt-BR" sz="1600" dirty="0">
                <a:hlinkClick r:id="rId9"/>
              </a:rPr>
              <a:t>https://www.youtube.com/watch?v=Nj2YSLPn6OY</a:t>
            </a:r>
            <a:endParaRPr lang="en-US" sz="16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4700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309</Words>
  <Application>Microsoft Office PowerPoint</Application>
  <PresentationFormat>Widescreen</PresentationFormat>
  <Paragraphs>67</Paragraphs>
  <Slides>13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0" baseType="lpstr">
      <vt:lpstr>Arial Unicode MS</vt:lpstr>
      <vt:lpstr>ＭＳ Ｐゴシック</vt:lpstr>
      <vt:lpstr>Arial</vt:lpstr>
      <vt:lpstr>Calibri</vt:lpstr>
      <vt:lpstr>Calibri Light</vt:lpstr>
      <vt:lpstr>Times New Roman</vt:lpstr>
      <vt:lpstr>Tema do Office</vt:lpstr>
      <vt:lpstr>Apresentação do PowerPoint</vt:lpstr>
      <vt:lpstr> Aula 12 – Data Science em Saúde      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What Is Data Science?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Conta da Microsoft</cp:lastModifiedBy>
  <cp:revision>125</cp:revision>
  <cp:lastPrinted>2020-03-02T19:54:52Z</cp:lastPrinted>
  <dcterms:created xsi:type="dcterms:W3CDTF">2020-03-01T14:50:03Z</dcterms:created>
  <dcterms:modified xsi:type="dcterms:W3CDTF">2020-03-14T19:53:10Z</dcterms:modified>
</cp:coreProperties>
</file>