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5" r:id="rId2"/>
    <p:sldId id="348" r:id="rId3"/>
    <p:sldId id="320" r:id="rId4"/>
    <p:sldId id="311" r:id="rId5"/>
    <p:sldId id="295" r:id="rId6"/>
    <p:sldId id="314" r:id="rId7"/>
    <p:sldId id="315" r:id="rId8"/>
    <p:sldId id="321" r:id="rId9"/>
    <p:sldId id="317" r:id="rId10"/>
    <p:sldId id="310" r:id="rId11"/>
    <p:sldId id="326" r:id="rId12"/>
    <p:sldId id="327" r:id="rId13"/>
    <p:sldId id="329" r:id="rId14"/>
    <p:sldId id="318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o Oliveira" initials="MO" lastIdx="1" clrIdx="0">
    <p:extLst>
      <p:ext uri="{19B8F6BF-5375-455C-9EA6-DF929625EA0E}">
        <p15:presenceInfo xmlns:p15="http://schemas.microsoft.com/office/powerpoint/2012/main" userId="Mauro Olivei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0" autoAdjust="0"/>
    <p:restoredTop sz="94660"/>
  </p:normalViewPr>
  <p:slideViewPr>
    <p:cSldViewPr snapToGrid="0">
      <p:cViewPr varScale="1">
        <p:scale>
          <a:sx n="70" d="100"/>
          <a:sy n="70" d="100"/>
        </p:scale>
        <p:origin x="3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5-23T07:55:44.738" idx="1">
    <p:pos x="5329" y="981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51FB8-67B3-4FDF-BBE5-F8E64A4E1572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023C5-E91C-4B7D-B58E-09F7B4506E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103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1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6386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2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0607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3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7884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807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00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40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88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2796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499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54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134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45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753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295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FF224-7957-49E5-9C72-B317F1FF822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37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431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Louis%20Armstrong%20What%20A%20Wonderful%20World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Louis%20Armstrong%20What%20A%20Wonderful%20World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courses.cs.vt.edu/~csonline/MachineArchitecture/Lessons/CPU/index.html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courses.cs.vt.edu/~csonline/MachineArchitecture/Lessons/CPU/index.html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dcc.ufrj.br/~luisms/turing/TuringMachines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895600" y="4704332"/>
            <a:ext cx="6400800" cy="387798"/>
          </a:xfrm>
        </p:spPr>
        <p:txBody>
          <a:bodyPr vert="horz" lIns="0" tIns="0" rIns="0" bIns="0" rtlCol="0" anchor="ctr">
            <a:spAutoFit/>
          </a:bodyPr>
          <a:lstStyle/>
          <a:p>
            <a:pPr marL="0" indent="0" algn="ctr">
              <a:buNone/>
            </a:pPr>
            <a:endParaRPr lang="pt-BR">
              <a:ea typeface="ＭＳ Ｐゴシック" pitchFamily="34" charset="-128"/>
            </a:endParaRPr>
          </a:p>
        </p:txBody>
      </p:sp>
      <p:pic>
        <p:nvPicPr>
          <p:cNvPr id="4099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48" y="0"/>
            <a:ext cx="12192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857977" y="6092826"/>
            <a:ext cx="2578248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pic>
        <p:nvPicPr>
          <p:cNvPr id="6150" name="Picture 6" descr="\\192.168.0.110\desktop\GREAT Palestra\evolu%C3%A7%C3%A3o-do-home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81189" y="2672258"/>
            <a:ext cx="3881437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130857" y="2753296"/>
            <a:ext cx="1022377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  <a:t>INSTITUTO FEDERAL DO CEARÁ</a:t>
            </a:r>
            <a:b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16000" dirty="0" smtClean="0">
                <a:solidFill>
                  <a:srgbClr val="FFFF00"/>
                </a:solidFill>
                <a:ea typeface="ＭＳ Ｐゴシック" pitchFamily="34" charset="-128"/>
              </a:rPr>
              <a:t>Bacharelado em </a:t>
            </a:r>
            <a:r>
              <a:rPr lang="pt-BR" sz="16000" dirty="0" err="1" smtClean="0">
                <a:solidFill>
                  <a:srgbClr val="FFFF00"/>
                </a:solidFill>
                <a:ea typeface="ＭＳ Ｐゴシック" pitchFamily="34" charset="-128"/>
              </a:rPr>
              <a:t>Ciencia</a:t>
            </a:r>
            <a:r>
              <a:rPr lang="pt-BR" sz="16000" dirty="0" smtClean="0">
                <a:solidFill>
                  <a:srgbClr val="FFFF00"/>
                </a:solidFill>
                <a:ea typeface="ＭＳ Ｐゴシック" pitchFamily="34" charset="-128"/>
              </a:rPr>
              <a:t> da </a:t>
            </a:r>
            <a:r>
              <a:rPr lang="pt-BR" sz="16000" dirty="0" err="1" smtClean="0">
                <a:solidFill>
                  <a:srgbClr val="FFFF00"/>
                </a:solidFill>
                <a:ea typeface="ＭＳ Ｐゴシック" pitchFamily="34" charset="-128"/>
              </a:rPr>
              <a:t>Computacao</a:t>
            </a:r>
            <a:endParaRPr lang="pt-BR" sz="16000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r>
              <a:rPr lang="pt-BR" sz="12000" dirty="0" smtClean="0">
                <a:solidFill>
                  <a:srgbClr val="FFFF00"/>
                </a:solidFill>
                <a:ea typeface="ＭＳ Ｐゴシック" pitchFamily="34" charset="-128"/>
              </a:rPr>
              <a:t>Disciplina: Sociedade e Tecnologia da </a:t>
            </a:r>
            <a:r>
              <a:rPr lang="pt-BR" sz="12000" dirty="0" err="1" smtClean="0">
                <a:solidFill>
                  <a:srgbClr val="FFFF00"/>
                </a:solidFill>
                <a:ea typeface="ＭＳ Ｐゴシック" pitchFamily="34" charset="-128"/>
              </a:rPr>
              <a:t>Informacao</a:t>
            </a:r>
            <a:r>
              <a:rPr lang="pt-BR" sz="12000" dirty="0" smtClean="0">
                <a:solidFill>
                  <a:srgbClr val="FFFF00"/>
                </a:solidFill>
                <a:ea typeface="ＭＳ Ｐゴシック" pitchFamily="34" charset="-128"/>
              </a:rPr>
              <a:t> – março 2020</a:t>
            </a:r>
          </a:p>
          <a:p>
            <a:endParaRPr lang="pt-BR" sz="20000" dirty="0">
              <a:solidFill>
                <a:srgbClr val="FFFF00"/>
              </a:solidFill>
              <a:ea typeface="ＭＳ Ｐゴシック" pitchFamily="34" charset="-128"/>
            </a:endParaRPr>
          </a:p>
          <a:p>
            <a:endParaRPr lang="pt-BR" sz="20000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12000" b="1" dirty="0" smtClean="0">
                <a:ea typeface="ＭＳ Ｐゴシック" pitchFamily="34" charset="-128"/>
              </a:rPr>
              <a:t>Mauro Oliveira</a:t>
            </a:r>
            <a:br>
              <a:rPr lang="pt-BR" sz="12000" b="1" dirty="0" smtClean="0">
                <a:ea typeface="ＭＳ Ｐゴシック" pitchFamily="34" charset="-128"/>
              </a:rPr>
            </a:br>
            <a:r>
              <a:rPr lang="pt-BR" sz="12000" b="1" dirty="0" smtClean="0">
                <a:ea typeface="ＭＳ Ｐゴシック" pitchFamily="34" charset="-128"/>
              </a:rPr>
              <a:t>www.maurooliveira.com.br </a:t>
            </a:r>
            <a:endParaRPr lang="pt-BR" sz="12000" b="1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99820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895600" y="4704332"/>
            <a:ext cx="6400800" cy="387798"/>
          </a:xfrm>
        </p:spPr>
        <p:txBody>
          <a:bodyPr vert="horz" lIns="0" tIns="0" rIns="0" bIns="0" rtlCol="0" anchor="ctr">
            <a:spAutoFit/>
          </a:bodyPr>
          <a:lstStyle/>
          <a:p>
            <a:pPr marL="0" indent="0" algn="ctr">
              <a:buNone/>
            </a:pPr>
            <a:endParaRPr lang="pt-BR">
              <a:ea typeface="ＭＳ Ｐゴシック" pitchFamily="34" charset="-128"/>
            </a:endParaRPr>
          </a:p>
        </p:txBody>
      </p:sp>
      <p:pic>
        <p:nvPicPr>
          <p:cNvPr id="4099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14300" y="-184103"/>
            <a:ext cx="12192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857977" y="6092826"/>
            <a:ext cx="2578248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title"/>
          </p:nvPr>
        </p:nvSpPr>
        <p:spPr>
          <a:xfrm>
            <a:off x="2895600" y="17145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b="1" dirty="0" smtClean="0">
                <a:solidFill>
                  <a:srgbClr val="FFFF00"/>
                </a:solidFill>
                <a:ea typeface="ＭＳ Ｐゴシック" pitchFamily="34" charset="-128"/>
              </a:rPr>
              <a:t>Aula 12 – Data Science em Saúde </a:t>
            </a:r>
            <a: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endParaRPr lang="pt-BR" sz="2400" b="1" i="1" dirty="0">
              <a:solidFill>
                <a:srgbClr val="FFFF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79500" y="1955800"/>
            <a:ext cx="773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1. What Is a computer?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079500" y="2744857"/>
            <a:ext cx="773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2. What is Artificial Intelligence? 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079500" y="3576937"/>
            <a:ext cx="6515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3. What Is Data Science?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117599" y="4340040"/>
            <a:ext cx="67784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4. Applications </a:t>
            </a:r>
            <a:r>
              <a:rPr lang="en-US" sz="4000" dirty="0"/>
              <a:t>of </a:t>
            </a:r>
            <a:r>
              <a:rPr lang="en-US" sz="4000" dirty="0" smtClean="0"/>
              <a:t>Data Science </a:t>
            </a:r>
            <a:r>
              <a:rPr lang="en-US" sz="4000" dirty="0"/>
              <a:t>in Healthcare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8505999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iro.medium.com/max/1068/1*7028nczY_imZrWUtkDlDZQ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2391787" y="4340887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>
                <a:solidFill>
                  <a:schemeClr val="bg1"/>
                </a:solidFill>
              </a:rPr>
              <a:t>1.What Is a Computer?</a:t>
            </a:r>
            <a:endParaRPr lang="pt-BR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532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6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6" y="2312988"/>
            <a:ext cx="3529013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8" descr="Resultado de imagem para maquina de calcul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3019425"/>
            <a:ext cx="211455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CaixaDeTexto 5"/>
          <p:cNvSpPr txBox="1">
            <a:spLocks noChangeArrowheads="1"/>
          </p:cNvSpPr>
          <p:nvPr/>
        </p:nvSpPr>
        <p:spPr bwMode="auto">
          <a:xfrm>
            <a:off x="5808664" y="4076701"/>
            <a:ext cx="5540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4000"/>
              <a:t>X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311400" y="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/>
              <a:t>1. What Is a Computer?</a:t>
            </a:r>
            <a:endParaRPr lang="pt-BR" sz="6000" dirty="0"/>
          </a:p>
        </p:txBody>
      </p:sp>
      <p:sp>
        <p:nvSpPr>
          <p:cNvPr id="2" name="CaixaDeTexto 1"/>
          <p:cNvSpPr txBox="1"/>
          <p:nvPr/>
        </p:nvSpPr>
        <p:spPr>
          <a:xfrm flipH="1">
            <a:off x="3286089" y="5565001"/>
            <a:ext cx="8028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rgbClr val="FF0000"/>
                </a:solidFill>
              </a:rPr>
              <a:t>Is an electronic calculator a computer?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32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1485900" y="-1286821"/>
            <a:ext cx="9144000" cy="2387600"/>
          </a:xfrm>
        </p:spPr>
        <p:txBody>
          <a:bodyPr/>
          <a:lstStyle/>
          <a:p>
            <a:r>
              <a:rPr lang="en-US" sz="5000" b="1" dirty="0"/>
              <a:t>What Is Data Science?</a:t>
            </a:r>
            <a:endParaRPr lang="pt-BR" sz="5000" b="1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755899" y="-13727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000" b="1" dirty="0" smtClean="0">
                <a:solidFill>
                  <a:srgbClr val="00B0F0"/>
                </a:solidFill>
              </a:rPr>
              <a:t>What Is Machine </a:t>
            </a:r>
          </a:p>
          <a:p>
            <a:pPr algn="r"/>
            <a:r>
              <a:rPr lang="en-US" sz="5000" b="1" dirty="0" smtClean="0">
                <a:solidFill>
                  <a:srgbClr val="00B0F0"/>
                </a:solidFill>
              </a:rPr>
              <a:t>Learning?</a:t>
            </a:r>
            <a:endParaRPr lang="pt-BR" sz="5000" b="1" dirty="0">
              <a:solidFill>
                <a:srgbClr val="00B0F0"/>
              </a:solidFill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749298" y="186565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000" dirty="0" smtClean="0">
                <a:solidFill>
                  <a:srgbClr val="FFC000"/>
                </a:solidFill>
              </a:rPr>
              <a:t>What Is </a:t>
            </a:r>
          </a:p>
          <a:p>
            <a:pPr algn="l"/>
            <a:r>
              <a:rPr lang="en-US" sz="5000" dirty="0" smtClean="0">
                <a:solidFill>
                  <a:srgbClr val="FFC000"/>
                </a:solidFill>
              </a:rPr>
              <a:t>Data </a:t>
            </a:r>
          </a:p>
          <a:p>
            <a:pPr algn="l"/>
            <a:r>
              <a:rPr lang="en-US" sz="5000" dirty="0" smtClean="0">
                <a:solidFill>
                  <a:srgbClr val="FFC000"/>
                </a:solidFill>
              </a:rPr>
              <a:t>Mining?</a:t>
            </a:r>
            <a:endParaRPr lang="pt-BR" sz="5000" dirty="0">
              <a:solidFill>
                <a:srgbClr val="FFC000"/>
              </a:solidFill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304799" y="3868572"/>
            <a:ext cx="11150601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000" b="1" dirty="0" smtClean="0">
                <a:solidFill>
                  <a:srgbClr val="FF0000"/>
                </a:solidFill>
              </a:rPr>
              <a:t>What Is </a:t>
            </a:r>
          </a:p>
          <a:p>
            <a:pPr algn="l"/>
            <a:r>
              <a:rPr lang="en-US" sz="5000" b="1" dirty="0" smtClean="0">
                <a:solidFill>
                  <a:srgbClr val="FF0000"/>
                </a:solidFill>
              </a:rPr>
              <a:t>Artificial Intelligence?</a:t>
            </a:r>
            <a:endParaRPr lang="pt-BR" sz="5000" b="1" dirty="0">
              <a:solidFill>
                <a:srgbClr val="FF0000"/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749298" y="4428114"/>
            <a:ext cx="11150601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000" dirty="0" smtClean="0">
                <a:solidFill>
                  <a:srgbClr val="00B050"/>
                </a:solidFill>
              </a:rPr>
              <a:t>What Is </a:t>
            </a:r>
          </a:p>
          <a:p>
            <a:pPr algn="r"/>
            <a:r>
              <a:rPr lang="en-US" sz="5000" dirty="0" smtClean="0">
                <a:solidFill>
                  <a:srgbClr val="00B050"/>
                </a:solidFill>
              </a:rPr>
              <a:t>Computer Science?</a:t>
            </a:r>
            <a:endParaRPr lang="pt-BR" sz="5000" dirty="0">
              <a:solidFill>
                <a:srgbClr val="00B050"/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1" y="2153256"/>
            <a:ext cx="7848600" cy="332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78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8584" y="5311776"/>
            <a:ext cx="10992915" cy="1162050"/>
          </a:xfrm>
          <a:noFill/>
        </p:spPr>
        <p:txBody>
          <a:bodyPr vert="horz" lIns="90488" tIns="44450" rIns="90488" bIns="44450" rtlCol="0" anchor="ctr">
            <a:normAutofit fontScale="90000"/>
          </a:bodyPr>
          <a:lstStyle/>
          <a:p>
            <a:pPr defTabSz="762000"/>
            <a:r>
              <a:rPr lang="pt-BR" altLang="pt-BR" sz="3200" b="1" dirty="0">
                <a:solidFill>
                  <a:srgbClr val="FF0000"/>
                </a:solidFill>
              </a:rPr>
              <a:t>Alan </a:t>
            </a:r>
            <a:r>
              <a:rPr lang="pt-BR" altLang="pt-BR" sz="3200" b="1" dirty="0" smtClean="0">
                <a:solidFill>
                  <a:srgbClr val="FF0000"/>
                </a:solidFill>
              </a:rPr>
              <a:t>Turing		Turing </a:t>
            </a:r>
            <a:r>
              <a:rPr lang="pt-BR" altLang="pt-BR" sz="3200" b="1" dirty="0" err="1" smtClean="0">
                <a:solidFill>
                  <a:srgbClr val="FF0000"/>
                </a:solidFill>
              </a:rPr>
              <a:t>Machine</a:t>
            </a:r>
            <a:r>
              <a:rPr lang="pt-BR" altLang="pt-BR" sz="3200" b="1" dirty="0" smtClean="0">
                <a:solidFill>
                  <a:srgbClr val="FF0000"/>
                </a:solidFill>
              </a:rPr>
              <a:t/>
            </a:r>
            <a:br>
              <a:rPr lang="pt-BR" altLang="pt-BR" sz="3200" b="1" dirty="0" smtClean="0">
                <a:solidFill>
                  <a:srgbClr val="FF0000"/>
                </a:solidFill>
              </a:rPr>
            </a:br>
            <a:r>
              <a:rPr lang="pt-BR" altLang="pt-BR" sz="3200" b="1" dirty="0">
                <a:solidFill>
                  <a:srgbClr val="FF0000"/>
                </a:solidFill>
              </a:rPr>
              <a:t/>
            </a:r>
            <a:br>
              <a:rPr lang="pt-BR" altLang="pt-BR" sz="3200" b="1" dirty="0">
                <a:solidFill>
                  <a:srgbClr val="FF0000"/>
                </a:solidFill>
              </a:rPr>
            </a:br>
            <a:r>
              <a:rPr lang="pt-BR" altLang="pt-BR" sz="2400" b="1" dirty="0" smtClean="0">
                <a:solidFill>
                  <a:srgbClr val="FF0000"/>
                </a:solidFill>
              </a:rPr>
              <a:t>PAPER (1936): “</a:t>
            </a:r>
            <a:r>
              <a:rPr lang="en-US" sz="2400" b="1" dirty="0" smtClean="0">
                <a:solidFill>
                  <a:srgbClr val="FF0000"/>
                </a:solidFill>
              </a:rPr>
              <a:t>On Computable Numbers, With An Application To The </a:t>
            </a:r>
            <a:r>
              <a:rPr lang="en-US" sz="2400" b="1" dirty="0" err="1" smtClean="0">
                <a:solidFill>
                  <a:srgbClr val="FF0000"/>
                </a:solidFill>
              </a:rPr>
              <a:t>Entscheidungsproblem</a:t>
            </a:r>
            <a:r>
              <a:rPr lang="en-US" sz="2400" b="1" dirty="0" smtClean="0">
                <a:solidFill>
                  <a:srgbClr val="FF0000"/>
                </a:solidFill>
              </a:rPr>
              <a:t>”</a:t>
            </a:r>
            <a:r>
              <a:rPr lang="pt-BR" altLang="pt-BR" sz="2400" b="1" dirty="0" smtClean="0">
                <a:solidFill>
                  <a:srgbClr val="FF0000"/>
                </a:solidFill>
              </a:rPr>
              <a:t>  </a:t>
            </a:r>
            <a:endParaRPr lang="pt-BR" altLang="pt-BR" sz="2400" b="1" dirty="0">
              <a:solidFill>
                <a:srgbClr val="FF0000"/>
              </a:solidFill>
            </a:endParaRPr>
          </a:p>
        </p:txBody>
      </p:sp>
      <p:sp>
        <p:nvSpPr>
          <p:cNvPr id="15365" name="AutoShape 8" descr="Resultado de imagem para alan turing"/>
          <p:cNvSpPr>
            <a:spLocks noChangeAspect="1" noChangeArrowheads="1"/>
          </p:cNvSpPr>
          <p:nvPr/>
        </p:nvSpPr>
        <p:spPr bwMode="auto">
          <a:xfrm>
            <a:off x="1692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sp>
        <p:nvSpPr>
          <p:cNvPr id="15366" name="AutoShape 10" descr="Resultado de imagem para alan turing"/>
          <p:cNvSpPr>
            <a:spLocks noChangeAspect="1" noChangeArrowheads="1"/>
          </p:cNvSpPr>
          <p:nvPr/>
        </p:nvSpPr>
        <p:spPr bwMode="auto">
          <a:xfrm>
            <a:off x="1844675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sp>
        <p:nvSpPr>
          <p:cNvPr id="15367" name="AutoShape 12" descr="Resultado de imagem para alan turing"/>
          <p:cNvSpPr>
            <a:spLocks noChangeAspect="1" noChangeArrowheads="1"/>
          </p:cNvSpPr>
          <p:nvPr/>
        </p:nvSpPr>
        <p:spPr bwMode="auto">
          <a:xfrm>
            <a:off x="1997075" y="1222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pic>
        <p:nvPicPr>
          <p:cNvPr id="15368" name="Picture 14" descr="http://upload.wikimedia.org/wikipedia/pt/c/c8/Alan_Turing_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85" y="2276476"/>
            <a:ext cx="2213443" cy="2638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2" descr="http://www.ricbit.com/uploaded_images/logo_turing-7010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075" y="2511544"/>
            <a:ext cx="3349625" cy="240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AutoShape 15" descr="{\displaystyle M=(Q,\Sigma ,\Gamma ,s,b,F,\delta )}"/>
          <p:cNvSpPr>
            <a:spLocks noChangeAspect="1" noChangeArrowheads="1"/>
          </p:cNvSpPr>
          <p:nvPr/>
        </p:nvSpPr>
        <p:spPr bwMode="auto">
          <a:xfrm>
            <a:off x="21002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pt-BR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2118481" y="-46355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/>
              <a:t>1. What Is a Computer?</a:t>
            </a:r>
            <a:endParaRPr lang="pt-BR" sz="60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2846" y="1034316"/>
            <a:ext cx="4004054" cy="503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57896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039100" y="5362575"/>
            <a:ext cx="8305800" cy="1162050"/>
          </a:xfrm>
          <a:noFill/>
        </p:spPr>
        <p:txBody>
          <a:bodyPr vert="horz" lIns="90488" tIns="44450" rIns="90488" bIns="44450" rtlCol="0" anchor="ctr">
            <a:normAutofit/>
          </a:bodyPr>
          <a:lstStyle/>
          <a:p>
            <a:pPr defTabSz="762000"/>
            <a:r>
              <a:rPr lang="pt-BR" altLang="pt-BR" sz="3200" b="1" dirty="0">
                <a:solidFill>
                  <a:srgbClr val="FF0000"/>
                </a:solidFill>
              </a:rPr>
              <a:t>Von Neumann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828800"/>
            <a:ext cx="8534400" cy="4114800"/>
          </a:xfrm>
          <a:noFill/>
        </p:spPr>
        <p:txBody>
          <a:bodyPr vert="horz" lIns="90488" tIns="44450" rIns="90488" bIns="44450" rtlCol="0">
            <a:normAutofit/>
          </a:bodyPr>
          <a:lstStyle/>
          <a:p>
            <a:pPr defTabSz="762000">
              <a:buNone/>
            </a:pPr>
            <a:r>
              <a:rPr lang="pt-BR" altLang="pt-BR"/>
              <a:t> </a:t>
            </a:r>
          </a:p>
        </p:txBody>
      </p:sp>
      <p:sp>
        <p:nvSpPr>
          <p:cNvPr id="16389" name="AutoShape 8" descr="Resultado de imagem para alan turing"/>
          <p:cNvSpPr>
            <a:spLocks noChangeAspect="1" noChangeArrowheads="1"/>
          </p:cNvSpPr>
          <p:nvPr/>
        </p:nvSpPr>
        <p:spPr bwMode="auto">
          <a:xfrm>
            <a:off x="1692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sp>
        <p:nvSpPr>
          <p:cNvPr id="16390" name="AutoShape 10" descr="Resultado de imagem para alan turing"/>
          <p:cNvSpPr>
            <a:spLocks noChangeAspect="1" noChangeArrowheads="1"/>
          </p:cNvSpPr>
          <p:nvPr/>
        </p:nvSpPr>
        <p:spPr bwMode="auto">
          <a:xfrm>
            <a:off x="1844675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sp>
        <p:nvSpPr>
          <p:cNvPr id="16391" name="AutoShape 12" descr="Resultado de imagem para alan turing"/>
          <p:cNvSpPr>
            <a:spLocks noChangeAspect="1" noChangeArrowheads="1"/>
          </p:cNvSpPr>
          <p:nvPr/>
        </p:nvSpPr>
        <p:spPr bwMode="auto">
          <a:xfrm>
            <a:off x="1997075" y="1222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311400" y="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/>
              <a:t>1. What Is a Computer?</a:t>
            </a:r>
            <a:endParaRPr lang="pt-BR" sz="6000" dirty="0"/>
          </a:p>
        </p:txBody>
      </p:sp>
      <p:pic>
        <p:nvPicPr>
          <p:cNvPr id="5124" name="Picture 4" descr="Resultado de imagem para von neumann mach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2255838"/>
            <a:ext cx="506730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6762972" y="2961918"/>
            <a:ext cx="43688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i="1" dirty="0" smtClean="0"/>
              <a:t>“If people do not believe that mathematics is simple, it is only because they do not realize how complicate life is” </a:t>
            </a:r>
            <a:endParaRPr lang="pt-BR" sz="3000" i="1" dirty="0"/>
          </a:p>
        </p:txBody>
      </p:sp>
    </p:spTree>
    <p:extLst>
      <p:ext uri="{BB962C8B-B14F-4D97-AF65-F5344CB8AC3E}">
        <p14:creationId xmlns:p14="http://schemas.microsoft.com/office/powerpoint/2010/main" val="117625359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603" y="1193800"/>
            <a:ext cx="5712993" cy="4085952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874192" y="5279752"/>
            <a:ext cx="1028910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/>
              <a:t>The von Neumann architecture, or Princeton architecture, is a computer architecture based on a 1945 description by the mathematician and physicist John von Neumann and others in the First Draft of a Report on the EDVAC</a:t>
            </a:r>
            <a:endParaRPr lang="pt-BR" sz="25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311400" y="-4699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/>
              <a:t>1. What Is a Computer?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72890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115" descr="imag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924" y="1705663"/>
            <a:ext cx="6772975" cy="442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572444" y="3807173"/>
            <a:ext cx="5522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Visão TÉCNICA 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smtClean="0">
                <a:solidFill>
                  <a:srgbClr val="FF0000"/>
                </a:solidFill>
              </a:rPr>
              <a:t>de </a:t>
            </a:r>
            <a:r>
              <a:rPr lang="pt-BR" b="1" dirty="0">
                <a:solidFill>
                  <a:srgbClr val="FF0000"/>
                </a:solidFill>
              </a:rPr>
              <a:t>um computador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311400" y="-4699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/>
              <a:t>1. What Is a Computer?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159209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680" y="2153618"/>
            <a:ext cx="5893689" cy="4230117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374948" y="3122082"/>
            <a:ext cx="63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Visão de ENGENHARIA 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smtClean="0">
                <a:solidFill>
                  <a:srgbClr val="FF0000"/>
                </a:solidFill>
              </a:rPr>
              <a:t>de </a:t>
            </a:r>
            <a:r>
              <a:rPr lang="pt-BR" b="1" dirty="0">
                <a:solidFill>
                  <a:srgbClr val="FF0000"/>
                </a:solidFill>
              </a:rPr>
              <a:t>um computador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311400" y="-4699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/>
              <a:t>1. What Is a Computer?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97126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ixaDeTexto 8"/>
          <p:cNvSpPr txBox="1">
            <a:spLocks noChangeArrowheads="1"/>
          </p:cNvSpPr>
          <p:nvPr/>
        </p:nvSpPr>
        <p:spPr bwMode="auto">
          <a:xfrm>
            <a:off x="3071814" y="476251"/>
            <a:ext cx="63150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pt-BR" altLang="pt-BR" b="1"/>
              <a:t>Execução de um programa na CPU</a:t>
            </a:r>
          </a:p>
        </p:txBody>
      </p:sp>
      <p:pic>
        <p:nvPicPr>
          <p:cNvPr id="1536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1125539"/>
            <a:ext cx="82391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6" y="4365626"/>
            <a:ext cx="591502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95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ixaDeTexto 8"/>
          <p:cNvSpPr txBox="1">
            <a:spLocks noChangeArrowheads="1"/>
          </p:cNvSpPr>
          <p:nvPr/>
        </p:nvSpPr>
        <p:spPr bwMode="auto">
          <a:xfrm>
            <a:off x="3071814" y="476251"/>
            <a:ext cx="63150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pt-BR" altLang="pt-BR" b="1"/>
              <a:t>Execução de um programa na CPU</a:t>
            </a:r>
          </a:p>
        </p:txBody>
      </p:sp>
      <p:pic>
        <p:nvPicPr>
          <p:cNvPr id="16387" name="Imagem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9" y="1785939"/>
            <a:ext cx="892492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58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2" name="Picture 12" descr="Resultado de imagem para babb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1" y="2631280"/>
            <a:ext cx="523240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Resultado de imagem para ada love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204" y="2052636"/>
            <a:ext cx="5433495" cy="441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2311400" y="-4699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/>
              <a:t>1. What Is a Computer?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248634992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/>
          <p:cNvSpPr txBox="1">
            <a:spLocks/>
          </p:cNvSpPr>
          <p:nvPr/>
        </p:nvSpPr>
        <p:spPr>
          <a:xfrm>
            <a:off x="2311400" y="-4699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/>
              <a:t>1. What Is a Computer?</a:t>
            </a:r>
            <a:endParaRPr lang="pt-BR" sz="6000" dirty="0"/>
          </a:p>
        </p:txBody>
      </p:sp>
      <p:sp>
        <p:nvSpPr>
          <p:cNvPr id="2" name="Retângulo 1"/>
          <p:cNvSpPr/>
          <p:nvPr/>
        </p:nvSpPr>
        <p:spPr>
          <a:xfrm>
            <a:off x="620110" y="1557590"/>
            <a:ext cx="81297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hlinkClick r:id="rId2"/>
              </a:rPr>
              <a:t>"</a:t>
            </a:r>
            <a:r>
              <a:rPr lang="pt-BR" dirty="0" err="1">
                <a:latin typeface="Times New Roman" panose="02020603050405020304" pitchFamily="18" charset="0"/>
                <a:hlinkClick r:id="rId2"/>
              </a:rPr>
              <a:t>On</a:t>
            </a:r>
            <a:r>
              <a:rPr lang="pt-BR" dirty="0">
                <a:latin typeface="Times New Roman" panose="02020603050405020304" pitchFamily="18" charset="0"/>
                <a:hlinkClick r:id="rId2"/>
              </a:rPr>
              <a:t> </a:t>
            </a:r>
            <a:r>
              <a:rPr lang="pt-BR" dirty="0" err="1">
                <a:latin typeface="Times New Roman" panose="02020603050405020304" pitchFamily="18" charset="0"/>
                <a:hlinkClick r:id="rId2"/>
              </a:rPr>
              <a:t>Computable</a:t>
            </a:r>
            <a:r>
              <a:rPr lang="pt-BR" dirty="0">
                <a:latin typeface="Times New Roman" panose="02020603050405020304" pitchFamily="18" charset="0"/>
                <a:hlinkClick r:id="rId2"/>
              </a:rPr>
              <a:t> </a:t>
            </a:r>
            <a:r>
              <a:rPr lang="pt-BR" dirty="0" err="1">
                <a:latin typeface="Times New Roman" panose="02020603050405020304" pitchFamily="18" charset="0"/>
                <a:hlinkClick r:id="rId2"/>
              </a:rPr>
              <a:t>Numbers</a:t>
            </a:r>
            <a:r>
              <a:rPr lang="pt-BR" dirty="0">
                <a:latin typeface="Times New Roman" panose="02020603050405020304" pitchFamily="18" charset="0"/>
                <a:hlinkClick r:id="rId2"/>
              </a:rPr>
              <a:t>, </a:t>
            </a:r>
            <a:r>
              <a:rPr lang="pt-BR" dirty="0" err="1">
                <a:latin typeface="Times New Roman" panose="02020603050405020304" pitchFamily="18" charset="0"/>
                <a:hlinkClick r:id="rId2"/>
              </a:rPr>
              <a:t>with</a:t>
            </a:r>
            <a:r>
              <a:rPr lang="pt-BR" dirty="0">
                <a:latin typeface="Times New Roman" panose="02020603050405020304" pitchFamily="18" charset="0"/>
                <a:hlinkClick r:id="rId2"/>
              </a:rPr>
              <a:t> </a:t>
            </a:r>
            <a:r>
              <a:rPr lang="pt-BR" dirty="0" err="1">
                <a:latin typeface="Times New Roman" panose="02020603050405020304" pitchFamily="18" charset="0"/>
                <a:hlinkClick r:id="rId2"/>
              </a:rPr>
              <a:t>an</a:t>
            </a:r>
            <a:r>
              <a:rPr lang="pt-BR" dirty="0">
                <a:latin typeface="Times New Roman" panose="02020603050405020304" pitchFamily="18" charset="0"/>
                <a:hlinkClick r:id="rId2"/>
              </a:rPr>
              <a:t> </a:t>
            </a:r>
            <a:r>
              <a:rPr lang="pt-BR" dirty="0" err="1">
                <a:latin typeface="Times New Roman" panose="02020603050405020304" pitchFamily="18" charset="0"/>
                <a:hlinkClick r:id="rId2"/>
              </a:rPr>
              <a:t>Application</a:t>
            </a:r>
            <a:r>
              <a:rPr lang="pt-BR" dirty="0">
                <a:latin typeface="Times New Roman" panose="02020603050405020304" pitchFamily="18" charset="0"/>
                <a:hlinkClick r:id="rId2"/>
              </a:rPr>
              <a:t> </a:t>
            </a:r>
            <a:r>
              <a:rPr lang="pt-BR" dirty="0" err="1">
                <a:latin typeface="Times New Roman" panose="02020603050405020304" pitchFamily="18" charset="0"/>
                <a:hlinkClick r:id="rId2"/>
              </a:rPr>
              <a:t>to</a:t>
            </a:r>
            <a:r>
              <a:rPr lang="pt-BR" dirty="0">
                <a:latin typeface="Times New Roman" panose="02020603050405020304" pitchFamily="18" charset="0"/>
                <a:hlinkClick r:id="rId2"/>
              </a:rPr>
              <a:t> </a:t>
            </a:r>
            <a:r>
              <a:rPr lang="pt-BR" dirty="0" err="1">
                <a:latin typeface="Times New Roman" panose="02020603050405020304" pitchFamily="18" charset="0"/>
                <a:hlinkClick r:id="rId2"/>
              </a:rPr>
              <a:t>the</a:t>
            </a:r>
            <a:r>
              <a:rPr lang="pt-BR" dirty="0">
                <a:latin typeface="Times New Roman" panose="02020603050405020304" pitchFamily="18" charset="0"/>
                <a:hlinkClick r:id="rId2"/>
              </a:rPr>
              <a:t> </a:t>
            </a:r>
            <a:r>
              <a:rPr lang="pt-BR" dirty="0" err="1">
                <a:latin typeface="Times New Roman" panose="02020603050405020304" pitchFamily="18" charset="0"/>
                <a:hlinkClick r:id="rId2"/>
              </a:rPr>
              <a:t>Entscheidungsproblem</a:t>
            </a:r>
            <a:r>
              <a:rPr lang="pt-BR" dirty="0">
                <a:latin typeface="Times New Roman" panose="02020603050405020304" pitchFamily="18" charset="0"/>
                <a:hlinkClick r:id="rId2"/>
              </a:rPr>
              <a:t>" (1936</a:t>
            </a:r>
            <a:r>
              <a:rPr lang="pt-BR" dirty="0" smtClean="0">
                <a:latin typeface="Times New Roman" panose="02020603050405020304" pitchFamily="18" charset="0"/>
                <a:hlinkClick r:id="rId2"/>
              </a:rPr>
              <a:t>)</a:t>
            </a:r>
            <a:endParaRPr lang="pt-BR" dirty="0" smtClean="0">
              <a:latin typeface="Times New Roman" panose="02020603050405020304" pitchFamily="18" charset="0"/>
            </a:endParaRPr>
          </a:p>
          <a:p>
            <a:endParaRPr lang="pt-BR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pt-BR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Artigo </a:t>
            </a: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em que Turing apresenta quatro pontos fundamentais da Teoria da Computação</a:t>
            </a:r>
            <a:r>
              <a:rPr lang="pt-BR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endParaRPr lang="pt-BR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Formalização de um "procedimento mecânico", ou um algoritmo, como uma tarefa que pode ser executada por uma Máquina de Turing</a:t>
            </a:r>
            <a:r>
              <a:rPr lang="pt-BR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endParaRPr lang="pt-BR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Apresentação da Máquina de Turing Universal, uma Máquina de Turing capaz de simular o funcionamento de qualquer outra Máquina de Turing</a:t>
            </a:r>
            <a:r>
              <a:rPr lang="pt-BR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endParaRPr lang="pt-BR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Prova de que existem problemas que não são algoritmicamente solúveis, mostrando que o Problema da Parada é um destes problemas</a:t>
            </a:r>
            <a:r>
              <a:rPr lang="pt-BR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endParaRPr lang="pt-BR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Prova (no apêndice) de que o seu modelo de Máquinas de Turing é completamente equivalente ao modelo do Lambda-Cálculo de </a:t>
            </a:r>
            <a:r>
              <a:rPr lang="pt-BR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Church</a:t>
            </a: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pt-BR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2926" y="2218477"/>
            <a:ext cx="3071585" cy="386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7922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314</Words>
  <Application>Microsoft Office PowerPoint</Application>
  <PresentationFormat>Widescreen</PresentationFormat>
  <Paragraphs>60</Paragraphs>
  <Slides>14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Arial Unicode MS</vt:lpstr>
      <vt:lpstr>ＭＳ Ｐゴシック</vt:lpstr>
      <vt:lpstr>Arial</vt:lpstr>
      <vt:lpstr>Calibri</vt:lpstr>
      <vt:lpstr>Calibri Light</vt:lpstr>
      <vt:lpstr>Times New Roman</vt:lpstr>
      <vt:lpstr>Tema do Office</vt:lpstr>
      <vt:lpstr>Apresentação do PowerPoint</vt:lpstr>
      <vt:lpstr> Aula 12 – Data Science em Saúde        </vt:lpstr>
      <vt:lpstr>Apresentação do PowerPoint</vt:lpstr>
      <vt:lpstr>Apresentação do PowerPoint</vt:lpstr>
      <vt:lpstr>What Is Data Science?</vt:lpstr>
      <vt:lpstr>Alan Turing  Turing Machine  PAPER (1936): “On Computable Numbers, With An Application To The Entscheidungsproblem”  </vt:lpstr>
      <vt:lpstr>Von Neumann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125</cp:revision>
  <cp:lastPrinted>2020-03-02T19:54:52Z</cp:lastPrinted>
  <dcterms:created xsi:type="dcterms:W3CDTF">2020-03-01T14:50:03Z</dcterms:created>
  <dcterms:modified xsi:type="dcterms:W3CDTF">2020-03-14T19:50:09Z</dcterms:modified>
</cp:coreProperties>
</file>