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4"/>
  </p:notesMasterIdLst>
  <p:sldIdLst>
    <p:sldId id="1429" r:id="rId2"/>
    <p:sldId id="1378" r:id="rId3"/>
    <p:sldId id="1399" r:id="rId4"/>
    <p:sldId id="1325" r:id="rId5"/>
    <p:sldId id="1413" r:id="rId6"/>
    <p:sldId id="1419" r:id="rId7"/>
    <p:sldId id="1414" r:id="rId8"/>
    <p:sldId id="1415" r:id="rId9"/>
    <p:sldId id="1416" r:id="rId10"/>
    <p:sldId id="1417" r:id="rId11"/>
    <p:sldId id="1373" r:id="rId12"/>
    <p:sldId id="1403" r:id="rId13"/>
    <p:sldId id="1418" r:id="rId14"/>
    <p:sldId id="1324" r:id="rId15"/>
    <p:sldId id="1321" r:id="rId16"/>
    <p:sldId id="1376" r:id="rId17"/>
    <p:sldId id="1420" r:id="rId18"/>
    <p:sldId id="1328" r:id="rId19"/>
    <p:sldId id="1327" r:id="rId20"/>
    <p:sldId id="1331" r:id="rId21"/>
    <p:sldId id="1322" r:id="rId22"/>
    <p:sldId id="1405" r:id="rId23"/>
    <p:sldId id="1421" r:id="rId24"/>
    <p:sldId id="1430" r:id="rId25"/>
    <p:sldId id="1431" r:id="rId26"/>
    <p:sldId id="1436" r:id="rId27"/>
    <p:sldId id="1434" r:id="rId28"/>
    <p:sldId id="1435" r:id="rId29"/>
    <p:sldId id="1433" r:id="rId30"/>
    <p:sldId id="1432" r:id="rId31"/>
    <p:sldId id="1341" r:id="rId32"/>
    <p:sldId id="1298" r:id="rId33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85" autoAdjust="0"/>
  </p:normalViewPr>
  <p:slideViewPr>
    <p:cSldViewPr>
      <p:cViewPr>
        <p:scale>
          <a:sx n="60" d="100"/>
          <a:sy n="60" d="100"/>
        </p:scale>
        <p:origin x="-834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82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20" rIns="99038" bIns="49520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20" rIns="99038" bIns="49520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20" rIns="99038" bIns="495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20" rIns="99038" bIns="49520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20" rIns="99038" bIns="49520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21D0F75E-FB9B-4A07-B114-43FBCC51D34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81581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D007FD-27FC-4DBB-AC78-BD51A6675B9F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1</a:t>
            </a:fld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8851" name="Text Box 2"/>
          <p:cNvSpPr txBox="1">
            <a:spLocks noChangeArrowheads="1"/>
          </p:cNvSpPr>
          <p:nvPr/>
        </p:nvSpPr>
        <p:spPr bwMode="auto">
          <a:xfrm>
            <a:off x="933428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28" tIns="49515" rIns="99028" bIns="49515" anchor="ctr"/>
          <a:lstStyle/>
          <a:p>
            <a:endParaRPr lang="pt-BR"/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2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7E088-4E1D-40D7-8361-8A3E4D1B2CB9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2</a:t>
            </a:fld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8371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BC09B8-6AB9-472D-8FC0-00F2FC495AAE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6</a:t>
            </a:fld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60419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A74745-DB8E-471F-943B-3632CC3EFAE5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7</a:t>
            </a:fld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574" y="4863219"/>
            <a:ext cx="5206153" cy="4603798"/>
          </a:xfrm>
          <a:noFill/>
          <a:ln/>
        </p:spPr>
        <p:txBody>
          <a:bodyPr lIns="99003" tIns="49503" rIns="99003" bIns="49503"/>
          <a:lstStyle/>
          <a:p>
            <a:endParaRPr lang="pt-PT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FA8286-D7B9-48C0-9357-5A6CFADE3659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13</a:t>
            </a:fld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81923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180791-79AE-45A3-B804-4F9D96FC7903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14</a:t>
            </a:fld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61443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55C675-3245-41DB-9295-F2E0F3E7A41A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15</a:t>
            </a:fld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A326E-481B-40E1-8FE6-3F24057682EB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18</a:t>
            </a:fld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6451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AF520F-7D06-4CB7-BB52-8C9A90147C13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20</a:t>
            </a:fld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66563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CBCDB5-982A-4307-BF66-65D37E335F73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21</a:t>
            </a:fld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67587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54A059-72FB-430F-891D-920082FA9284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31</a:t>
            </a:fld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14925" cy="3836988"/>
          </a:xfrm>
          <a:solidFill>
            <a:srgbClr val="FFFFFF"/>
          </a:solidFill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8D6D9-6DD5-4A1E-8934-A3CA4D84463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F5298-D547-482A-8C0C-F4385B54E53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1DB710-D6DB-45B1-BA78-FECD3C7CE92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DADF0-2F17-4281-8074-75AEBDDFFAC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245BA-0E31-4879-8384-3069D1D915F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E0355-4F5D-400D-ADDC-0DB2B53F864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4EF2D-6CC9-47BD-A8A0-9D9E30882F1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D7E1F-F9DD-4EE1-A726-BDC5905FAFC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8FCF1-95C4-4889-BF8E-42ACB0CFA0C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0B114-3DF8-4462-856C-DF45B33A703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2AB34-28D7-4306-8914-B8BF63FE407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B73CA-72D4-45C7-B0E0-B2E288433E0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e 4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B02FC-36D4-41DF-89B7-024367AC21C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5360C-4261-4746-8F48-D0C3F1E4F6B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1D293-CD56-437B-BBC3-FC0EB8465F9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ítulo e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Gráfico 2"/>
          <p:cNvSpPr>
            <a:spLocks noGrp="1"/>
          </p:cNvSpPr>
          <p:nvPr>
            <p:ph type="chart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65A9B-29BF-4627-8C08-FB5B2B93A04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 estilo do título mestre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os estilos do texto mestre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7CF1D051-6EA2-4C74-9A4B-B5432664B58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019550"/>
            <a:ext cx="6400800" cy="1757363"/>
          </a:xfrm>
        </p:spPr>
        <p:txBody>
          <a:bodyPr lIns="0" tIns="0" rIns="0" bIns="0" anchor="ctr">
            <a:spAutoFit/>
          </a:bodyPr>
          <a:lstStyle/>
          <a:p>
            <a:pPr marL="0" indent="0" algn="ctr">
              <a:buFontTx/>
              <a:buNone/>
            </a:pPr>
            <a:endParaRPr lang="pt-BR" smtClean="0">
              <a:ea typeface="ＭＳ Ｐゴシック" pitchFamily="34" charset="-128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357938" y="6092825"/>
            <a:ext cx="2554287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sp>
        <p:nvSpPr>
          <p:cNvPr id="3077" name="Título 1"/>
          <p:cNvSpPr>
            <a:spLocks noGrp="1"/>
          </p:cNvSpPr>
          <p:nvPr>
            <p:ph type="title"/>
          </p:nvPr>
        </p:nvSpPr>
        <p:spPr>
          <a:xfrm>
            <a:off x="685800" y="3870176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pt-BR" sz="3400" b="1" dirty="0" smtClean="0">
                <a:solidFill>
                  <a:schemeClr val="bg1"/>
                </a:solidFill>
                <a:ea typeface="ＭＳ Ｐゴシック" pitchFamily="34" charset="-128"/>
              </a:rPr>
              <a:t>Instituto Federal do Ceará - IFCE</a:t>
            </a:r>
            <a: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400" dirty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400" dirty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  <a:t>Campus Aracati</a:t>
            </a:r>
            <a:b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400" dirty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400" dirty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</a:br>
            <a:endParaRPr lang="pt-BR" sz="2400" b="1" dirty="0" smtClean="0">
              <a:solidFill>
                <a:schemeClr val="tx1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91710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019550"/>
            <a:ext cx="6400800" cy="1757363"/>
          </a:xfrm>
        </p:spPr>
        <p:txBody>
          <a:bodyPr lIns="0" tIns="0" rIns="0" bIns="0" anchor="ctr">
            <a:spAutoFit/>
          </a:bodyPr>
          <a:lstStyle/>
          <a:p>
            <a:pPr marL="0" indent="0" algn="ctr">
              <a:buFontTx/>
              <a:buNone/>
            </a:pPr>
            <a:endParaRPr lang="pt-BR" smtClean="0">
              <a:ea typeface="ＭＳ Ｐゴシック" pitchFamily="34" charset="-128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6357938" y="6092825"/>
            <a:ext cx="2554287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title"/>
          </p:nvPr>
        </p:nvSpPr>
        <p:spPr>
          <a:xfrm>
            <a:off x="1371600" y="1714500"/>
            <a:ext cx="7772400" cy="1143000"/>
          </a:xfrm>
        </p:spPr>
        <p:txBody>
          <a:bodyPr/>
          <a:lstStyle/>
          <a:p>
            <a:r>
              <a:rPr lang="pt-BR" sz="3200" dirty="0" smtClean="0">
                <a:solidFill>
                  <a:srgbClr val="FFFF00"/>
                </a:solidFill>
                <a:ea typeface="ＭＳ Ｐゴシック" pitchFamily="34" charset="-128"/>
              </a:rPr>
              <a:t>Metodologia do</a:t>
            </a:r>
            <a:br>
              <a:rPr lang="pt-BR" sz="3200" dirty="0" smtClean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3200" dirty="0" smtClean="0">
                <a:solidFill>
                  <a:srgbClr val="FFFF00"/>
                </a:solidFill>
                <a:ea typeface="ＭＳ Ｐゴシック" pitchFamily="34" charset="-128"/>
              </a:rPr>
              <a:t>Trabalho Científico</a:t>
            </a:r>
            <a:r>
              <a:rPr lang="pt-BR" sz="3200" b="1" i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2400" b="1" i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Mauro Oliveira</a:t>
            </a:r>
          </a:p>
        </p:txBody>
      </p:sp>
      <p:pic>
        <p:nvPicPr>
          <p:cNvPr id="6150" name="Picture 6" descr="\\192.168.0.110\desktop\GREAT Palestra\evolu%C3%A7%C3%A3o-do-home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1714500"/>
            <a:ext cx="3881437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4275931" y="1557685"/>
            <a:ext cx="735806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pt-BR" sz="3200" b="1" dirty="0">
                <a:latin typeface="Calibri" pitchFamily="34" charset="0"/>
              </a:rPr>
              <a:t> </a:t>
            </a:r>
            <a:r>
              <a:rPr lang="pt-BR" sz="3200" b="1" dirty="0" smtClean="0">
                <a:latin typeface="Calibri" pitchFamily="34" charset="0"/>
              </a:rPr>
              <a:t>PROGRAMAÇÂO</a:t>
            </a:r>
            <a:endParaRPr lang="pt-BR" sz="3200" b="1" dirty="0">
              <a:latin typeface="Calibri" pitchFamily="34" charset="0"/>
            </a:endParaRPr>
          </a:p>
          <a:p>
            <a:pPr algn="ctr"/>
            <a:r>
              <a:rPr lang="pt-BR" sz="3200" b="1" dirty="0">
                <a:latin typeface="Calibri" pitchFamily="34" charset="0"/>
              </a:rPr>
              <a:t>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15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188" y="5143500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1692275" y="3071813"/>
            <a:ext cx="23391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/>
              <a:t>PROGRAMA…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03444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2847 -0.11468 0.25712 -0.22937 0.25642 -0.19861 C 0.25573 -0.16786 0.03976 0.12023 -0.00365 0.18405 " pathEditMode="relative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187" y="1124744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517912" y="188640"/>
            <a:ext cx="7571560" cy="729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b="1" dirty="0" smtClean="0"/>
              <a:t>PROGRAMAÇÃO</a:t>
            </a:r>
          </a:p>
          <a:p>
            <a:r>
              <a:rPr lang="pt-BR" sz="2000" u="sng" dirty="0" smtClean="0"/>
              <a:t>PARTE 1:</a:t>
            </a:r>
          </a:p>
          <a:p>
            <a:r>
              <a:rPr lang="pt-BR" sz="2000" dirty="0" smtClean="0"/>
              <a:t>1. O que é um </a:t>
            </a:r>
            <a:r>
              <a:rPr lang="pt-BR" sz="2000" dirty="0" smtClean="0"/>
              <a:t>T</a:t>
            </a:r>
            <a:r>
              <a:rPr lang="pt-BR" sz="2000" dirty="0" smtClean="0"/>
              <a:t>rabalho Científico?</a:t>
            </a:r>
          </a:p>
          <a:p>
            <a:r>
              <a:rPr lang="pt-BR" sz="2000" dirty="0" smtClean="0"/>
              <a:t>2. Ciência, Tecnologia e Inovação</a:t>
            </a:r>
          </a:p>
          <a:p>
            <a:r>
              <a:rPr lang="pt-BR" sz="2000" dirty="0" smtClean="0"/>
              <a:t>3. Estrutura de um Trabalho científico</a:t>
            </a:r>
            <a:endParaRPr lang="pt-BR" sz="2000" dirty="0"/>
          </a:p>
          <a:p>
            <a:r>
              <a:rPr lang="pt-BR" sz="2000" dirty="0" smtClean="0"/>
              <a:t>3</a:t>
            </a:r>
            <a:r>
              <a:rPr lang="pt-BR" sz="2000" dirty="0"/>
              <a:t>. </a:t>
            </a:r>
            <a:r>
              <a:rPr lang="pt-BR" sz="2000" dirty="0" smtClean="0"/>
              <a:t>Metodologia Científica</a:t>
            </a:r>
          </a:p>
          <a:p>
            <a:r>
              <a:rPr lang="pt-BR" sz="2000" dirty="0" smtClean="0"/>
              <a:t>4</a:t>
            </a:r>
            <a:r>
              <a:rPr lang="pt-BR" sz="2000" dirty="0"/>
              <a:t>. </a:t>
            </a:r>
            <a:r>
              <a:rPr lang="pt-BR" sz="2000" dirty="0" smtClean="0"/>
              <a:t>Projeto, Artigo, </a:t>
            </a:r>
            <a:r>
              <a:rPr lang="pt-BR" sz="2000" dirty="0" err="1" smtClean="0"/>
              <a:t>Paper</a:t>
            </a:r>
            <a:r>
              <a:rPr lang="pt-BR" sz="2000" dirty="0" smtClean="0"/>
              <a:t> / Monografia, Dissertação e Tese</a:t>
            </a:r>
          </a:p>
          <a:p>
            <a:endParaRPr lang="pt-BR" sz="2000" dirty="0"/>
          </a:p>
          <a:p>
            <a:r>
              <a:rPr lang="pt-BR" sz="2000" u="sng" dirty="0" smtClean="0"/>
              <a:t>PARTE 2:</a:t>
            </a:r>
            <a:endParaRPr lang="pt-BR" sz="2000" u="sng" dirty="0"/>
          </a:p>
          <a:p>
            <a:r>
              <a:rPr lang="pt-BR" sz="2000" dirty="0" smtClean="0"/>
              <a:t>5</a:t>
            </a:r>
            <a:r>
              <a:rPr lang="pt-BR" sz="2000" dirty="0" smtClean="0"/>
              <a:t>. Principais </a:t>
            </a:r>
            <a:r>
              <a:rPr lang="pt-BR" sz="2000" dirty="0" smtClean="0"/>
              <a:t>erros cometidos num trabalho científico</a:t>
            </a:r>
          </a:p>
          <a:p>
            <a:r>
              <a:rPr lang="pt-BR" sz="2000" dirty="0"/>
              <a:t>6</a:t>
            </a:r>
            <a:r>
              <a:rPr lang="pt-BR" sz="2000" dirty="0" smtClean="0"/>
              <a:t>. Recomendações para se escrever um bom trabalho científico</a:t>
            </a:r>
          </a:p>
          <a:p>
            <a:r>
              <a:rPr lang="pt-BR" sz="2000" dirty="0"/>
              <a:t>7</a:t>
            </a:r>
            <a:r>
              <a:rPr lang="pt-BR" sz="2000" dirty="0" smtClean="0"/>
              <a:t>. Como elaborar uma apresentação de um trabalho científico (em PPT)</a:t>
            </a:r>
          </a:p>
          <a:p>
            <a:r>
              <a:rPr lang="pt-BR" sz="2000" dirty="0" smtClean="0"/>
              <a:t>8. Como elaborar um projeto de pesquisa</a:t>
            </a:r>
          </a:p>
          <a:p>
            <a:r>
              <a:rPr lang="pt-BR" sz="2000" dirty="0" smtClean="0"/>
              <a:t>9. Propriedade Intelectual: registros e patentes</a:t>
            </a:r>
          </a:p>
          <a:p>
            <a:r>
              <a:rPr lang="pt-BR" sz="2000" dirty="0" smtClean="0"/>
              <a:t>10. Agências de financiamento de projetos nacionais e internacionais &amp; </a:t>
            </a:r>
          </a:p>
          <a:p>
            <a:r>
              <a:rPr lang="pt-BR" sz="2000" dirty="0" smtClean="0"/>
              <a:t>      eventos para publicação e apresentação de trabalhos científicos</a:t>
            </a:r>
            <a:endParaRPr lang="pt-BR" sz="2000" dirty="0" smtClean="0"/>
          </a:p>
          <a:p>
            <a:endParaRPr lang="pt-BR" sz="2000" dirty="0"/>
          </a:p>
          <a:p>
            <a:r>
              <a:rPr lang="pt-BR" sz="2000" u="sng" dirty="0" smtClean="0"/>
              <a:t>PARTE 3:</a:t>
            </a:r>
            <a:endParaRPr lang="pt-BR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 smtClean="0"/>
              <a:t>Apresentação </a:t>
            </a:r>
            <a:r>
              <a:rPr lang="pt-BR" sz="2000" dirty="0"/>
              <a:t>(em PPT) dos trabalhos científicos </a:t>
            </a:r>
            <a:endParaRPr lang="pt-BR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pt-BR" sz="2000" dirty="0" smtClean="0"/>
              <a:t>Análise </a:t>
            </a:r>
            <a:r>
              <a:rPr lang="pt-BR" sz="2000" dirty="0"/>
              <a:t>dos trabalhos apresentados</a:t>
            </a:r>
          </a:p>
          <a:p>
            <a:endParaRPr lang="pt-BR" sz="2000" dirty="0"/>
          </a:p>
          <a:p>
            <a:r>
              <a:rPr lang="pt-BR" sz="2000" dirty="0"/>
              <a:t> </a:t>
            </a:r>
          </a:p>
          <a:p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3869792" y="1557685"/>
            <a:ext cx="735806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pt-BR" sz="3200" b="1" dirty="0">
                <a:latin typeface="Calibri" pitchFamily="34" charset="0"/>
              </a:rPr>
              <a:t> </a:t>
            </a:r>
            <a:r>
              <a:rPr lang="pt-BR" sz="3200" b="1" dirty="0" smtClean="0">
                <a:latin typeface="Calibri" pitchFamily="34" charset="0"/>
              </a:rPr>
              <a:t>1. </a:t>
            </a:r>
            <a:r>
              <a:rPr lang="pt-BR" sz="3200" b="1" dirty="0" smtClean="0">
                <a:latin typeface="Calibri" pitchFamily="34" charset="0"/>
              </a:rPr>
              <a:t>O QUE É UM </a:t>
            </a:r>
          </a:p>
          <a:p>
            <a:pPr algn="ctr"/>
            <a:r>
              <a:rPr lang="pt-BR" sz="3200" b="1" dirty="0" smtClean="0">
                <a:latin typeface="Calibri" pitchFamily="34" charset="0"/>
              </a:rPr>
              <a:t>TRABALHO CIENTÍFICO ? </a:t>
            </a:r>
            <a:endParaRPr lang="pt-BR" sz="3200" b="1" dirty="0">
              <a:latin typeface="Calibri" pitchFamily="34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15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188" y="5143500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1115616" y="3071813"/>
            <a:ext cx="34185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dirty="0" smtClean="0"/>
              <a:t>1. TRABALHO CIENTÍFICO…</a:t>
            </a:r>
            <a:endParaRPr lang="pt-BR" sz="1800" b="1" dirty="0"/>
          </a:p>
        </p:txBody>
      </p:sp>
    </p:spTree>
    <p:extLst>
      <p:ext uri="{BB962C8B-B14F-4D97-AF65-F5344CB8AC3E}">
        <p14:creationId xmlns:p14="http://schemas.microsoft.com/office/powerpoint/2010/main" val="120938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2847 -0.11468 0.25712 -0.22937 0.25642 -0.19861 C 0.25573 -0.16786 0.03976 0.12023 -0.00365 0.18405 " pathEditMode="relative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6357938" y="6092825"/>
            <a:ext cx="2554287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6357938" y="6380163"/>
            <a:ext cx="2554287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290638"/>
            <a:ext cx="3025775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475" y="1773238"/>
            <a:ext cx="28003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588" y="3578225"/>
            <a:ext cx="3021012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72225" y="4375150"/>
            <a:ext cx="2603500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16238" y="3949700"/>
            <a:ext cx="3887787" cy="273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72225" y="2327275"/>
            <a:ext cx="2489200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6" name="CaixaDeTexto 2"/>
          <p:cNvSpPr txBox="1">
            <a:spLocks noChangeArrowheads="1"/>
          </p:cNvSpPr>
          <p:nvPr/>
        </p:nvSpPr>
        <p:spPr bwMode="auto">
          <a:xfrm>
            <a:off x="552450" y="363538"/>
            <a:ext cx="2867025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800" b="1"/>
              <a:t>E assim caminha </a:t>
            </a:r>
          </a:p>
          <a:p>
            <a:r>
              <a:rPr lang="pt-BR" sz="2800" b="1"/>
              <a:t>a humanidade ...</a:t>
            </a:r>
          </a:p>
        </p:txBody>
      </p:sp>
      <p:pic>
        <p:nvPicPr>
          <p:cNvPr id="6150" name="Picture 6" descr="\\192.168.0.110\desktop\GREAT Palestra\evolu%C3%A7%C3%A3o-do-homem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7188" y="152400"/>
            <a:ext cx="3881437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81794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274 0.00278 L 0.37274 0.0027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3"/>
          <p:cNvSpPr>
            <a:spLocks/>
          </p:cNvSpPr>
          <p:nvPr/>
        </p:nvSpPr>
        <p:spPr bwMode="auto">
          <a:xfrm>
            <a:off x="1411288" y="5222875"/>
            <a:ext cx="3175" cy="1588"/>
          </a:xfrm>
          <a:custGeom>
            <a:avLst/>
            <a:gdLst>
              <a:gd name="T0" fmla="*/ 0 w 12"/>
              <a:gd name="T1" fmla="*/ 6 h 6"/>
              <a:gd name="T2" fmla="*/ 12 w 12"/>
              <a:gd name="T3" fmla="*/ 0 h 6"/>
              <a:gd name="T4" fmla="*/ 3 w 12"/>
              <a:gd name="T5" fmla="*/ 6 h 6"/>
              <a:gd name="T6" fmla="*/ 0 w 12"/>
              <a:gd name="T7" fmla="*/ 6 h 6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6"/>
              <a:gd name="T14" fmla="*/ 12 w 12"/>
              <a:gd name="T15" fmla="*/ 6 h 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6">
                <a:moveTo>
                  <a:pt x="0" y="6"/>
                </a:moveTo>
                <a:lnTo>
                  <a:pt x="12" y="0"/>
                </a:lnTo>
                <a:lnTo>
                  <a:pt x="3" y="6"/>
                </a:lnTo>
                <a:lnTo>
                  <a:pt x="0" y="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9459" name="Freeform 4"/>
          <p:cNvSpPr>
            <a:spLocks/>
          </p:cNvSpPr>
          <p:nvPr/>
        </p:nvSpPr>
        <p:spPr bwMode="auto">
          <a:xfrm>
            <a:off x="1584325" y="5246688"/>
            <a:ext cx="1588" cy="4762"/>
          </a:xfrm>
          <a:custGeom>
            <a:avLst/>
            <a:gdLst>
              <a:gd name="T0" fmla="*/ 0 w 3"/>
              <a:gd name="T1" fmla="*/ 17 h 17"/>
              <a:gd name="T2" fmla="*/ 0 w 3"/>
              <a:gd name="T3" fmla="*/ 0 h 17"/>
              <a:gd name="T4" fmla="*/ 3 w 3"/>
              <a:gd name="T5" fmla="*/ 3 h 17"/>
              <a:gd name="T6" fmla="*/ 0 w 3"/>
              <a:gd name="T7" fmla="*/ 17 h 17"/>
              <a:gd name="T8" fmla="*/ 0 60000 65536"/>
              <a:gd name="T9" fmla="*/ 0 60000 65536"/>
              <a:gd name="T10" fmla="*/ 0 60000 65536"/>
              <a:gd name="T11" fmla="*/ 0 60000 65536"/>
              <a:gd name="T12" fmla="*/ 0 w 3"/>
              <a:gd name="T13" fmla="*/ 0 h 17"/>
              <a:gd name="T14" fmla="*/ 3 w 3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" h="17">
                <a:moveTo>
                  <a:pt x="0" y="17"/>
                </a:moveTo>
                <a:lnTo>
                  <a:pt x="0" y="0"/>
                </a:lnTo>
                <a:lnTo>
                  <a:pt x="3" y="3"/>
                </a:lnTo>
                <a:lnTo>
                  <a:pt x="0" y="1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9460" name="Freeform 5"/>
          <p:cNvSpPr>
            <a:spLocks/>
          </p:cNvSpPr>
          <p:nvPr/>
        </p:nvSpPr>
        <p:spPr bwMode="auto">
          <a:xfrm>
            <a:off x="1479550" y="5372100"/>
            <a:ext cx="1588" cy="4763"/>
          </a:xfrm>
          <a:custGeom>
            <a:avLst/>
            <a:gdLst>
              <a:gd name="T0" fmla="*/ 3 w 3"/>
              <a:gd name="T1" fmla="*/ 18 h 18"/>
              <a:gd name="T2" fmla="*/ 0 w 3"/>
              <a:gd name="T3" fmla="*/ 10 h 18"/>
              <a:gd name="T4" fmla="*/ 3 w 3"/>
              <a:gd name="T5" fmla="*/ 0 h 18"/>
              <a:gd name="T6" fmla="*/ 3 w 3"/>
              <a:gd name="T7" fmla="*/ 18 h 18"/>
              <a:gd name="T8" fmla="*/ 0 60000 65536"/>
              <a:gd name="T9" fmla="*/ 0 60000 65536"/>
              <a:gd name="T10" fmla="*/ 0 60000 65536"/>
              <a:gd name="T11" fmla="*/ 0 60000 65536"/>
              <a:gd name="T12" fmla="*/ 0 w 3"/>
              <a:gd name="T13" fmla="*/ 0 h 18"/>
              <a:gd name="T14" fmla="*/ 3 w 3"/>
              <a:gd name="T15" fmla="*/ 18 h 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" h="18">
                <a:moveTo>
                  <a:pt x="3" y="18"/>
                </a:moveTo>
                <a:lnTo>
                  <a:pt x="0" y="10"/>
                </a:lnTo>
                <a:lnTo>
                  <a:pt x="3" y="0"/>
                </a:lnTo>
                <a:lnTo>
                  <a:pt x="3" y="18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9461" name="Oval 6"/>
          <p:cNvSpPr>
            <a:spLocks noChangeArrowheads="1"/>
          </p:cNvSpPr>
          <p:nvPr/>
        </p:nvSpPr>
        <p:spPr bwMode="auto">
          <a:xfrm>
            <a:off x="304800" y="1371600"/>
            <a:ext cx="8610600" cy="4876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4000" b="1">
                <a:solidFill>
                  <a:schemeClr val="bg1"/>
                </a:solidFill>
                <a:latin typeface="Tahoma" pitchFamily="34" charset="0"/>
              </a:rPr>
              <a:t>Abstração</a:t>
            </a:r>
          </a:p>
          <a:p>
            <a:pPr algn="ctr">
              <a:lnSpc>
                <a:spcPct val="70000"/>
              </a:lnSpc>
            </a:pPr>
            <a:r>
              <a:rPr lang="pt-BR" sz="4000" b="1">
                <a:solidFill>
                  <a:schemeClr val="bg1"/>
                </a:solidFill>
                <a:latin typeface="Tahoma" pitchFamily="34" charset="0"/>
              </a:rPr>
              <a:t>=</a:t>
            </a:r>
          </a:p>
          <a:p>
            <a:pPr algn="ctr"/>
            <a:r>
              <a:rPr lang="pt-BR" sz="4000">
                <a:solidFill>
                  <a:schemeClr val="bg1"/>
                </a:solidFill>
                <a:latin typeface="Tahoma" pitchFamily="34" charset="0"/>
              </a:rPr>
              <a:t>Operação mental que </a:t>
            </a:r>
            <a:br>
              <a:rPr lang="pt-BR" sz="4000">
                <a:solidFill>
                  <a:schemeClr val="bg1"/>
                </a:solidFill>
                <a:latin typeface="Tahoma" pitchFamily="34" charset="0"/>
              </a:rPr>
            </a:br>
            <a:r>
              <a:rPr lang="pt-BR" sz="4000">
                <a:solidFill>
                  <a:schemeClr val="bg1"/>
                </a:solidFill>
                <a:latin typeface="Tahoma" pitchFamily="34" charset="0"/>
              </a:rPr>
              <a:t>observa a realidade e </a:t>
            </a:r>
            <a:br>
              <a:rPr lang="pt-BR" sz="4000">
                <a:solidFill>
                  <a:schemeClr val="bg1"/>
                </a:solidFill>
                <a:latin typeface="Tahoma" pitchFamily="34" charset="0"/>
              </a:rPr>
            </a:br>
            <a:r>
              <a:rPr lang="pt-BR" sz="4000">
                <a:solidFill>
                  <a:schemeClr val="bg1"/>
                </a:solidFill>
                <a:latin typeface="Tahoma" pitchFamily="34" charset="0"/>
              </a:rPr>
              <a:t>captura apenas os </a:t>
            </a:r>
            <a:br>
              <a:rPr lang="pt-BR" sz="4000">
                <a:solidFill>
                  <a:schemeClr val="bg1"/>
                </a:solidFill>
                <a:latin typeface="Tahoma" pitchFamily="34" charset="0"/>
              </a:rPr>
            </a:br>
            <a:r>
              <a:rPr lang="pt-BR" sz="4000">
                <a:solidFill>
                  <a:schemeClr val="bg1"/>
                </a:solidFill>
                <a:latin typeface="Tahoma" pitchFamily="34" charset="0"/>
              </a:rPr>
              <a:t>aspectos relevantes </a:t>
            </a:r>
            <a:br>
              <a:rPr lang="pt-BR" sz="4000">
                <a:solidFill>
                  <a:schemeClr val="bg1"/>
                </a:solidFill>
                <a:latin typeface="Tahoma" pitchFamily="34" charset="0"/>
              </a:rPr>
            </a:br>
            <a:r>
              <a:rPr lang="pt-BR" sz="4000">
                <a:solidFill>
                  <a:schemeClr val="bg1"/>
                </a:solidFill>
                <a:latin typeface="Tahoma" pitchFamily="34" charset="0"/>
              </a:rPr>
              <a:t>para um contexto</a:t>
            </a:r>
          </a:p>
        </p:txBody>
      </p:sp>
      <p:sp>
        <p:nvSpPr>
          <p:cNvPr id="19462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007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748088" y="2476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pic>
        <p:nvPicPr>
          <p:cNvPr id="20483" name="Picture 3" descr="pi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838200"/>
            <a:ext cx="48768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968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024188" y="1295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pic>
        <p:nvPicPr>
          <p:cNvPr id="21507" name="Picture 3" descr="dv-indim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914400"/>
            <a:ext cx="431165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5915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390900" y="1762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pic>
        <p:nvPicPr>
          <p:cNvPr id="22531" name="Picture 3" descr="origmai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685800"/>
            <a:ext cx="4265613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0778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460375"/>
            <a:ext cx="6696075" cy="541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CaixaDeTexto 4"/>
          <p:cNvSpPr txBox="1">
            <a:spLocks noChangeArrowheads="1"/>
          </p:cNvSpPr>
          <p:nvPr/>
        </p:nvSpPr>
        <p:spPr bwMode="auto">
          <a:xfrm>
            <a:off x="684213" y="6270625"/>
            <a:ext cx="77962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200" b="1"/>
              <a:t>O MÉTODO CIENTÍFICO  é a LÓGICA aplicada à CIÊNCIA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4207107" y="1403796"/>
            <a:ext cx="735806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pt-BR" sz="2600" b="1" dirty="0">
                <a:latin typeface="Calibri" pitchFamily="34" charset="0"/>
              </a:rPr>
              <a:t> 1</a:t>
            </a:r>
            <a:r>
              <a:rPr lang="pt-BR" sz="2600" b="1" dirty="0" smtClean="0">
                <a:latin typeface="Calibri" pitchFamily="34" charset="0"/>
              </a:rPr>
              <a:t>. CIÊNCIA TECNOLOGIA</a:t>
            </a:r>
          </a:p>
          <a:p>
            <a:pPr algn="ctr"/>
            <a:r>
              <a:rPr lang="pt-BR" sz="2600" b="1" dirty="0" smtClean="0">
                <a:latin typeface="Calibri" pitchFamily="34" charset="0"/>
              </a:rPr>
              <a:t>INOVAÇÃO</a:t>
            </a:r>
            <a:endParaRPr lang="pt-BR" sz="2600" b="1" dirty="0">
              <a:latin typeface="Calibri" pitchFamily="34" charset="0"/>
            </a:endParaRPr>
          </a:p>
          <a:p>
            <a:pPr algn="ctr"/>
            <a:r>
              <a:rPr lang="pt-BR" sz="3200" b="1" dirty="0">
                <a:latin typeface="Calibri" pitchFamily="34" charset="0"/>
              </a:rPr>
              <a:t>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15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188" y="5143500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1137920" y="3172906"/>
            <a:ext cx="31121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smtClean="0"/>
              <a:t>CIÊNCIA TECNOLOGIA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63861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2847 -0.11468 0.25712 -0.22937 0.25642 -0.19861 C 0.25573 -0.16786 0.03976 0.12023 -0.00365 0.18405 " pathEditMode="relative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1268413"/>
            <a:ext cx="5832475" cy="529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6513" y="0"/>
            <a:ext cx="33845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40" name="CaixaDeTexto 2"/>
          <p:cNvSpPr txBox="1">
            <a:spLocks noChangeArrowheads="1"/>
          </p:cNvSpPr>
          <p:nvPr/>
        </p:nvSpPr>
        <p:spPr bwMode="auto">
          <a:xfrm>
            <a:off x="3995738" y="188913"/>
            <a:ext cx="4968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 b="1"/>
              <a:t>VOCÊ CONCORDA QUE NEM SEMPRE </a:t>
            </a:r>
          </a:p>
          <a:p>
            <a:r>
              <a:rPr lang="pt-BR" sz="2000" b="1"/>
              <a:t>É FÁCIL USAR A TECNOLOGIA ?</a:t>
            </a:r>
          </a:p>
        </p:txBody>
      </p:sp>
    </p:spTree>
    <p:extLst>
      <p:ext uri="{BB962C8B-B14F-4D97-AF65-F5344CB8AC3E}">
        <p14:creationId xmlns:p14="http://schemas.microsoft.com/office/powerpoint/2010/main" val="1941952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323850" y="404813"/>
            <a:ext cx="8820150" cy="606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 b="1"/>
              <a:t>CIÊNCIA</a:t>
            </a:r>
            <a:r>
              <a:rPr lang="pt-BR" sz="2200" b="1"/>
              <a:t> (</a:t>
            </a:r>
            <a:r>
              <a:rPr lang="pt-BR" sz="2200"/>
              <a:t>do latim </a:t>
            </a:r>
            <a:r>
              <a:rPr lang="pt-BR" sz="2200" i="1"/>
              <a:t>scientia)</a:t>
            </a:r>
            <a:r>
              <a:rPr lang="pt-BR" sz="2200" b="1"/>
              <a:t> </a:t>
            </a:r>
          </a:p>
          <a:p>
            <a:pPr algn="ctr"/>
            <a:r>
              <a:rPr lang="pt-BR" b="1"/>
              <a:t>é o esforço para descobrir e aumentar </a:t>
            </a:r>
          </a:p>
          <a:p>
            <a:pPr algn="ctr"/>
            <a:r>
              <a:rPr lang="pt-BR" b="1"/>
              <a:t>o CONHECIMENTO HUMANO de como funciona a realidade</a:t>
            </a:r>
          </a:p>
          <a:p>
            <a:endParaRPr lang="pt-BR"/>
          </a:p>
          <a:p>
            <a:endParaRPr lang="pt-BR"/>
          </a:p>
          <a:p>
            <a:endParaRPr lang="pt-BR"/>
          </a:p>
          <a:p>
            <a:endParaRPr lang="pt-BR"/>
          </a:p>
          <a:p>
            <a:endParaRPr lang="pt-BR"/>
          </a:p>
          <a:p>
            <a:r>
              <a:rPr lang="pt-BR" u="sng"/>
              <a:t>Em sentido amplo: </a:t>
            </a:r>
          </a:p>
          <a:p>
            <a:r>
              <a:rPr lang="pt-BR"/>
              <a:t>Refere-se a qualquer conhecimento </a:t>
            </a:r>
          </a:p>
          <a:p>
            <a:r>
              <a:rPr lang="pt-BR"/>
              <a:t>ou prática sistemáticos. </a:t>
            </a:r>
          </a:p>
          <a:p>
            <a:endParaRPr lang="pt-BR"/>
          </a:p>
          <a:p>
            <a:r>
              <a:rPr lang="pt-BR" u="sng"/>
              <a:t>Em sentido mais restrito</a:t>
            </a:r>
            <a:r>
              <a:rPr lang="pt-BR"/>
              <a:t>:</a:t>
            </a:r>
          </a:p>
          <a:p>
            <a:r>
              <a:rPr lang="pt-BR"/>
              <a:t>Refere-se a um sistema de adquirir </a:t>
            </a:r>
          </a:p>
          <a:p>
            <a:r>
              <a:rPr lang="pt-BR"/>
              <a:t>conhecimento baseado no método científico</a:t>
            </a:r>
          </a:p>
          <a:p>
            <a:endParaRPr lang="pt-BR"/>
          </a:p>
        </p:txBody>
      </p:sp>
      <p:pic>
        <p:nvPicPr>
          <p:cNvPr id="25603" name="Picture 6" descr="\\192.168.0.110\desktop\GREAT Palestra\evolu%C3%A7%C3%A3o-do-home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833563"/>
            <a:ext cx="3376613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0663" y="404813"/>
            <a:ext cx="2573337" cy="251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1"/>
          <p:cNvSpPr txBox="1"/>
          <p:nvPr/>
        </p:nvSpPr>
        <p:spPr>
          <a:xfrm>
            <a:off x="593725" y="836613"/>
            <a:ext cx="6426200" cy="5632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dirty="0"/>
              <a:t>A </a:t>
            </a:r>
            <a:r>
              <a:rPr lang="pt-BR" b="1" dirty="0"/>
              <a:t>CIÊNCIA</a:t>
            </a:r>
            <a:r>
              <a:rPr lang="pt-BR" dirty="0"/>
              <a:t> e uma produção humana.</a:t>
            </a:r>
          </a:p>
          <a:p>
            <a:pPr>
              <a:defRPr/>
            </a:pPr>
            <a:r>
              <a:rPr lang="pt-BR" dirty="0"/>
              <a:t>Portanto, não se faz ciência sem </a:t>
            </a:r>
            <a:r>
              <a:rPr lang="pt-BR" b="1" dirty="0"/>
              <a:t>CIENTISTA</a:t>
            </a:r>
            <a:r>
              <a:rPr lang="pt-BR" dirty="0"/>
              <a:t>.</a:t>
            </a:r>
          </a:p>
          <a:p>
            <a:pPr>
              <a:defRPr/>
            </a:pPr>
            <a:endParaRPr lang="pt-BR" dirty="0"/>
          </a:p>
          <a:p>
            <a:pPr>
              <a:defRPr/>
            </a:pPr>
            <a:r>
              <a:rPr lang="pt-BR" dirty="0"/>
              <a:t>É a investigação RACIONAL ou estudo da natureza, direcionado à descoberta da VERDADE. </a:t>
            </a:r>
          </a:p>
          <a:p>
            <a:pPr>
              <a:defRPr/>
            </a:pPr>
            <a:endParaRPr lang="pt-BR" dirty="0"/>
          </a:p>
          <a:p>
            <a:pPr>
              <a:defRPr/>
            </a:pPr>
            <a:r>
              <a:rPr lang="pt-BR" dirty="0"/>
              <a:t>Tal </a:t>
            </a:r>
            <a:r>
              <a:rPr lang="pt-BR"/>
              <a:t>investigação é </a:t>
            </a:r>
            <a:r>
              <a:rPr lang="pt-BR" dirty="0"/>
              <a:t>de acordo com o MÉTODO CIENTÍFICO </a:t>
            </a:r>
            <a:r>
              <a:rPr lang="pt-BR"/>
              <a:t>– um </a:t>
            </a:r>
            <a:r>
              <a:rPr lang="pt-BR" dirty="0"/>
              <a:t>processo de avaliar o CONHECIMENTO EMPÍRICO;</a:t>
            </a:r>
          </a:p>
          <a:p>
            <a:pPr>
              <a:defRPr/>
            </a:pPr>
            <a:endParaRPr lang="pt-BR" dirty="0"/>
          </a:p>
          <a:p>
            <a:pPr>
              <a:defRPr/>
            </a:pPr>
            <a:endParaRPr lang="pt-BR" dirty="0"/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dirty="0"/>
              <a:t>Ciência Experimental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dirty="0"/>
              <a:t>Ciência Aplicada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pt-BR" dirty="0"/>
          </a:p>
        </p:txBody>
      </p:sp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1500" y="4514850"/>
            <a:ext cx="32766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684213" y="404813"/>
            <a:ext cx="6911975" cy="606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 b="1"/>
              <a:t>EMPIRISMO</a:t>
            </a:r>
          </a:p>
          <a:p>
            <a:endParaRPr lang="pt-BR"/>
          </a:p>
          <a:p>
            <a:r>
              <a:rPr lang="pt-BR"/>
              <a:t>Na FILOSOFIA é um movimento que acredita nas experiências como únicas (ou principais) formadoras das ideias, discordando, portanto, da noção de ideias inatas (Racionalismo).</a:t>
            </a:r>
          </a:p>
          <a:p>
            <a:endParaRPr lang="pt-BR"/>
          </a:p>
          <a:p>
            <a:endParaRPr lang="pt-BR"/>
          </a:p>
          <a:p>
            <a:endParaRPr lang="pt-BR"/>
          </a:p>
          <a:p>
            <a:endParaRPr lang="pt-BR"/>
          </a:p>
          <a:p>
            <a:endParaRPr lang="pt-BR"/>
          </a:p>
          <a:p>
            <a:endParaRPr lang="pt-BR"/>
          </a:p>
          <a:p>
            <a:r>
              <a:rPr lang="pt-BR"/>
              <a:t>Na CIÊNCIA é utilizado quando falamos no método científico tradicional, o qual defende que as teorias científicas devem ser baseadas na observação do mundo, em vez da intuição ou da fé.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4213" y="2420938"/>
            <a:ext cx="4244975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460375"/>
            <a:ext cx="6696075" cy="541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CaixaDeTexto 4"/>
          <p:cNvSpPr txBox="1">
            <a:spLocks noChangeArrowheads="1"/>
          </p:cNvSpPr>
          <p:nvPr/>
        </p:nvSpPr>
        <p:spPr bwMode="auto">
          <a:xfrm>
            <a:off x="684213" y="6270625"/>
            <a:ext cx="77962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200" b="1"/>
              <a:t>O MÉTODO CIENTÍFICO  é a LÓGICA aplicada à CIÊNCIA</a:t>
            </a:r>
          </a:p>
        </p:txBody>
      </p:sp>
    </p:spTree>
    <p:extLst>
      <p:ext uri="{BB962C8B-B14F-4D97-AF65-F5344CB8AC3E}">
        <p14:creationId xmlns:p14="http://schemas.microsoft.com/office/powerpoint/2010/main" val="162605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23850" y="404813"/>
            <a:ext cx="8820150" cy="61547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800" b="1" dirty="0"/>
              <a:t>TECNOLOGIA</a:t>
            </a:r>
            <a:r>
              <a:rPr lang="pt-BR" dirty="0"/>
              <a:t> </a:t>
            </a:r>
          </a:p>
          <a:p>
            <a:pPr algn="ctr">
              <a:defRPr/>
            </a:pPr>
            <a:r>
              <a:rPr lang="pt-BR" sz="2000" dirty="0"/>
              <a:t>(do grego </a:t>
            </a:r>
            <a:r>
              <a:rPr lang="pt-BR" sz="2000" dirty="0" err="1"/>
              <a:t>τεχνη</a:t>
            </a:r>
            <a:r>
              <a:rPr lang="pt-BR" sz="2000" dirty="0"/>
              <a:t> — "técnica, arte, ofício" e </a:t>
            </a:r>
            <a:r>
              <a:rPr lang="pt-BR" sz="2000" dirty="0" err="1"/>
              <a:t>λογι</a:t>
            </a:r>
            <a:r>
              <a:rPr lang="pt-BR" sz="2000" dirty="0"/>
              <a:t>α — "estudo")</a:t>
            </a:r>
          </a:p>
          <a:p>
            <a:pPr algn="ctr">
              <a:defRPr/>
            </a:pPr>
            <a:endParaRPr lang="pt-BR" sz="2000" dirty="0"/>
          </a:p>
          <a:p>
            <a:pPr algn="ctr">
              <a:defRPr/>
            </a:pPr>
            <a:r>
              <a:rPr lang="pt-BR" dirty="0"/>
              <a:t> </a:t>
            </a:r>
            <a:r>
              <a:rPr lang="pt-BR" sz="2200" b="1" dirty="0"/>
              <a:t>envolve o conhecimento técnico e científico e as </a:t>
            </a:r>
          </a:p>
          <a:p>
            <a:pPr algn="ctr">
              <a:defRPr/>
            </a:pPr>
            <a:r>
              <a:rPr lang="pt-BR" sz="2200" b="1" dirty="0"/>
              <a:t>FERRAMENTAS, PROCESSOS E MATERIAIS </a:t>
            </a:r>
          </a:p>
          <a:p>
            <a:pPr algn="ctr">
              <a:defRPr/>
            </a:pPr>
            <a:r>
              <a:rPr lang="pt-BR" sz="2200" b="1" dirty="0"/>
              <a:t>criados e/ou utilizados a partir de tal CONHECIMENTO</a:t>
            </a:r>
            <a:r>
              <a:rPr lang="pt-BR" b="1" dirty="0"/>
              <a:t>.</a:t>
            </a:r>
          </a:p>
          <a:p>
            <a:pPr>
              <a:defRPr/>
            </a:pPr>
            <a:endParaRPr lang="pt-BR" dirty="0"/>
          </a:p>
          <a:p>
            <a:pPr>
              <a:defRPr/>
            </a:pPr>
            <a:endParaRPr lang="pt-BR" dirty="0"/>
          </a:p>
          <a:p>
            <a:pPr>
              <a:defRPr/>
            </a:pPr>
            <a:endParaRPr lang="pt-BR" dirty="0"/>
          </a:p>
          <a:p>
            <a:pPr>
              <a:defRPr/>
            </a:pPr>
            <a:endParaRPr lang="pt-BR" sz="2000" dirty="0"/>
          </a:p>
          <a:p>
            <a:pPr marL="342900" indent="-342900">
              <a:buFont typeface="Arial" pitchFamily="34" charset="0"/>
              <a:buChar char="•"/>
              <a:defRPr/>
            </a:pPr>
            <a:endParaRPr lang="pt-BR" sz="2000" dirty="0"/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000" dirty="0"/>
              <a:t>As ferramentas e as máquinas que ajudam a resolver problemas;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000" dirty="0"/>
              <a:t>As técnicas, conhecimentos, métodos, materiais, ferramentas e processos usados facilitar a solução dos problemas;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000" dirty="0"/>
              <a:t>A aplicação de recursos para a resolução de problemas;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000" dirty="0"/>
              <a:t>Descrição do nível de conhecimento científico, matemático e técnico de uma determinada cultura;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pt-BR" sz="2000" dirty="0"/>
              <a:t>Combinar recursos para produzir produtos desejados, na economia</a:t>
            </a:r>
            <a:r>
              <a:rPr lang="pt-BR" dirty="0"/>
              <a:t>.</a:t>
            </a:r>
          </a:p>
        </p:txBody>
      </p:sp>
      <p:pic>
        <p:nvPicPr>
          <p:cNvPr id="30723" name="Picture 6" descr="\\192.168.0.110\desktop\GREAT Palestra\evolu%C3%A7%C3%A3o-do-home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2781300"/>
            <a:ext cx="2397125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>
                <a:ea typeface="ＭＳ Ｐゴシック" pitchFamily="34" charset="-128"/>
              </a:rPr>
              <a:t>Evolução dos princípios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50825" y="1341438"/>
          <a:ext cx="6942138" cy="392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" name="Gráfico" r:id="rId3" imgW="7191495" imgH="4067089" progId="MSGraph.Chart.8">
                  <p:embed followColorScheme="full"/>
                </p:oleObj>
              </mc:Choice>
              <mc:Fallback>
                <p:oleObj name="Gráfico" r:id="rId3" imgW="7191495" imgH="4067089" progId="MSGraph.Chart.8">
                  <p:embed followColorScheme="full"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341438"/>
                        <a:ext cx="6942138" cy="3925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250825" y="5445125"/>
            <a:ext cx="8312150" cy="720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304925" indent="-3952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+mn-lt"/>
              </a:defRPr>
            </a:lvl3pPr>
            <a:lvl4pPr marL="1693863" indent="-3873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939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pt-BR" sz="1800" b="1" dirty="0"/>
              <a:t>Ciência</a:t>
            </a:r>
            <a:r>
              <a:rPr lang="pt-BR" sz="1800" dirty="0"/>
              <a:t>, como fator dominante nas crenças do homem, existe há cerca de 350 anos</a:t>
            </a:r>
          </a:p>
          <a:p>
            <a:pPr>
              <a:lnSpc>
                <a:spcPct val="90000"/>
              </a:lnSpc>
              <a:defRPr/>
            </a:pPr>
            <a:r>
              <a:rPr lang="pt-BR" sz="1800" b="1" dirty="0"/>
              <a:t>Tecnologia</a:t>
            </a:r>
            <a:r>
              <a:rPr lang="pt-BR" sz="1800" dirty="0"/>
              <a:t>, como fator preponderante na indústria e na economia, há 200 </a:t>
            </a:r>
            <a:r>
              <a:rPr lang="pt-BR" sz="1800" dirty="0" smtClean="0"/>
              <a:t>anos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t-BR" dirty="0" smtClean="0"/>
              <a:t>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aixaDeTexto 1"/>
          <p:cNvSpPr txBox="1">
            <a:spLocks noChangeArrowheads="1"/>
          </p:cNvSpPr>
          <p:nvPr/>
        </p:nvSpPr>
        <p:spPr bwMode="auto">
          <a:xfrm>
            <a:off x="323850" y="404813"/>
            <a:ext cx="882015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 b="1"/>
              <a:t>INOVAÇÃO TECNOLÓGICA</a:t>
            </a:r>
            <a:r>
              <a:rPr lang="pt-BR" sz="2200" b="1"/>
              <a:t> </a:t>
            </a:r>
          </a:p>
          <a:p>
            <a:pPr algn="ctr"/>
            <a:r>
              <a:rPr lang="pt-BR"/>
              <a:t>é toda novidade por meio que aumenta a eficiência do processo produtivo ou que implica em um novo ou aprimorado produto. </a:t>
            </a:r>
          </a:p>
          <a:p>
            <a:endParaRPr lang="pt-BR"/>
          </a:p>
          <a:p>
            <a:endParaRPr lang="pt-BR"/>
          </a:p>
          <a:p>
            <a:endParaRPr lang="pt-BR"/>
          </a:p>
          <a:p>
            <a:endParaRPr lang="pt-BR"/>
          </a:p>
          <a:p>
            <a:endParaRPr lang="pt-BR"/>
          </a:p>
        </p:txBody>
      </p:sp>
      <p:pic>
        <p:nvPicPr>
          <p:cNvPr id="32771" name="Picture 6" descr="\\192.168.0.110\desktop\GREAT Palestra\evolu%C3%A7%C3%A3o-do-home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844675"/>
            <a:ext cx="3376612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900113" y="3213100"/>
            <a:ext cx="7632700" cy="335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/>
              <a:t>Inovação de produto:</a:t>
            </a:r>
            <a:endParaRPr lang="pt-BR"/>
          </a:p>
          <a:p>
            <a:r>
              <a:rPr lang="pt-BR" sz="2000"/>
              <a:t>Consiste em modificações nos atributos do produto, com mudança na forma como ele é percebido pelos consumidores.</a:t>
            </a:r>
          </a:p>
          <a:p>
            <a:r>
              <a:rPr lang="pt-BR" sz="2000"/>
              <a:t>	Exemplo: automóvel com câmbio automático.</a:t>
            </a:r>
          </a:p>
          <a:p>
            <a:r>
              <a:rPr lang="pt-BR" b="1"/>
              <a:t>Inovação de processo:</a:t>
            </a:r>
            <a:endParaRPr lang="pt-BR"/>
          </a:p>
          <a:p>
            <a:r>
              <a:rPr lang="pt-BR" sz="2000"/>
              <a:t>Produz benefícios no processo de produção, geralmente com aumentos de produtividade e redução de custos.</a:t>
            </a:r>
          </a:p>
          <a:p>
            <a:r>
              <a:rPr lang="pt-BR" sz="2000"/>
              <a:t>	Exemplo: automóvel produzido por robôs.</a:t>
            </a:r>
          </a:p>
          <a:p>
            <a:r>
              <a:rPr lang="pt-BR" b="1"/>
              <a:t>Inovação de modelo de negócio:</a:t>
            </a:r>
          </a:p>
          <a:p>
            <a:r>
              <a:rPr lang="pt-BR" sz="2000"/>
              <a:t>Forma como o produto ou serviço é oferecido ao mercado.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900113" y="836613"/>
            <a:ext cx="7632700" cy="547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/>
              <a:t>INVENÇÃO  x  INOVAÇÃO</a:t>
            </a:r>
          </a:p>
          <a:p>
            <a:pPr algn="ctr"/>
            <a:r>
              <a:rPr lang="pt-BR"/>
              <a:t>(Prof Vasco Furtado)</a:t>
            </a:r>
          </a:p>
          <a:p>
            <a:endParaRPr lang="pt-BR"/>
          </a:p>
          <a:p>
            <a:r>
              <a:rPr lang="pt-BR" b="1"/>
              <a:t>INVENÇÃO</a:t>
            </a:r>
            <a:r>
              <a:rPr lang="pt-BR"/>
              <a:t> refere-se ao lançamento da idéia nova e nunca antes pensada, mas que não obrigatoriamente levará a geração de riqueza e, por isso, não obrigatoriamente é uma inovação</a:t>
            </a:r>
          </a:p>
          <a:p>
            <a:endParaRPr lang="pt-BR"/>
          </a:p>
          <a:p>
            <a:r>
              <a:rPr lang="pt-BR" b="1"/>
              <a:t>INOVAÇÃO</a:t>
            </a:r>
            <a:r>
              <a:rPr lang="pt-BR"/>
              <a:t> está intimamente relacionada com agregação de valor a um produto, processo ou idéia e, assim, geração de riqueza (ou bem estar social, no caso de inovações sociais).</a:t>
            </a:r>
          </a:p>
          <a:p>
            <a:endParaRPr lang="pt-BR" sz="2200"/>
          </a:p>
          <a:p>
            <a:r>
              <a:rPr lang="pt-BR" sz="2000" i="1"/>
              <a:t>A inovação pode ser medida por indicadores diversos como o aumento da produção, do emprego e mudança do comportamento do mercado</a:t>
            </a:r>
            <a:r>
              <a:rPr lang="pt-BR" sz="2000"/>
              <a:t>. </a:t>
            </a:r>
            <a:endParaRPr lang="pt-BR" sz="22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4346816" y="1811907"/>
            <a:ext cx="735806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pt-BR" sz="3200" b="1" dirty="0" smtClean="0">
                <a:latin typeface="Calibri" pitchFamily="34" charset="0"/>
              </a:rPr>
              <a:t> </a:t>
            </a:r>
            <a:r>
              <a:rPr lang="pt-BR" sz="2800" b="1" dirty="0">
                <a:latin typeface="Calibri" pitchFamily="34" charset="0"/>
              </a:rPr>
              <a:t>3</a:t>
            </a:r>
            <a:r>
              <a:rPr lang="pt-BR" sz="2800" b="1" dirty="0" smtClean="0">
                <a:latin typeface="Calibri" pitchFamily="34" charset="0"/>
              </a:rPr>
              <a:t>. </a:t>
            </a:r>
            <a:r>
              <a:rPr lang="pt-BR" sz="2800" b="1" dirty="0" smtClean="0">
                <a:latin typeface="Calibri" pitchFamily="34" charset="0"/>
              </a:rPr>
              <a:t>Estrutura de um</a:t>
            </a:r>
          </a:p>
          <a:p>
            <a:pPr algn="ctr"/>
            <a:r>
              <a:rPr lang="pt-BR" sz="2800" b="1" dirty="0" smtClean="0">
                <a:latin typeface="Calibri" pitchFamily="34" charset="0"/>
              </a:rPr>
              <a:t>Trabalho Científico</a:t>
            </a:r>
            <a:r>
              <a:rPr lang="pt-BR" sz="3200" b="1" dirty="0" smtClean="0">
                <a:latin typeface="Calibri" pitchFamily="34" charset="0"/>
              </a:rPr>
              <a:t> </a:t>
            </a:r>
            <a:endParaRPr lang="pt-BR" sz="3200" b="1" dirty="0">
              <a:latin typeface="Calibri" pitchFamily="34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15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188" y="5143500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1115616" y="3172906"/>
            <a:ext cx="20281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smtClean="0"/>
              <a:t>ESTRUTURA</a:t>
            </a:r>
            <a:r>
              <a:rPr lang="en-US" sz="2000" b="1" dirty="0" smtClean="0"/>
              <a:t>…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117175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2847 -0.11468 0.25712 -0.22937 0.25642 -0.19861 C 0.25573 -0.16786 0.03976 0.12023 -0.00365 0.18405 " pathEditMode="relative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2565" y="1628800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971600" y="573648"/>
            <a:ext cx="607268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smtClean="0"/>
              <a:t>ESPECIALIZAÇÃO / MESTRADO / DOUTORADO</a:t>
            </a:r>
          </a:p>
          <a:p>
            <a:endParaRPr lang="en-US" sz="2000" b="1" dirty="0"/>
          </a:p>
          <a:p>
            <a:r>
              <a:rPr lang="en-US" sz="2000" dirty="0" err="1" smtClean="0"/>
              <a:t>Graduação</a:t>
            </a:r>
            <a:r>
              <a:rPr lang="en-US" sz="2000" dirty="0" smtClean="0"/>
              <a:t> 	</a:t>
            </a:r>
            <a:r>
              <a:rPr lang="en-US" sz="2000" dirty="0" smtClean="0">
                <a:sym typeface="Wingdings" pitchFamily="2" charset="2"/>
              </a:rPr>
              <a:t> </a:t>
            </a:r>
            <a:r>
              <a:rPr lang="en-US" sz="2000" dirty="0" err="1" smtClean="0">
                <a:sym typeface="Wingdings" pitchFamily="2" charset="2"/>
              </a:rPr>
              <a:t>Trabalho</a:t>
            </a:r>
            <a:r>
              <a:rPr lang="en-US" sz="2000" dirty="0" smtClean="0">
                <a:sym typeface="Wingdings" pitchFamily="2" charset="2"/>
              </a:rPr>
              <a:t> Final de </a:t>
            </a:r>
            <a:r>
              <a:rPr lang="en-US" sz="2000" dirty="0" err="1" smtClean="0">
                <a:sym typeface="Wingdings" pitchFamily="2" charset="2"/>
              </a:rPr>
              <a:t>Curso</a:t>
            </a:r>
            <a:endParaRPr lang="en-US" sz="2000" dirty="0" smtClean="0">
              <a:sym typeface="Wingdings" pitchFamily="2" charset="2"/>
            </a:endParaRPr>
          </a:p>
          <a:p>
            <a:r>
              <a:rPr lang="en-US" sz="2000" dirty="0" err="1" smtClean="0">
                <a:sym typeface="Wingdings" pitchFamily="2" charset="2"/>
              </a:rPr>
              <a:t>Especialização</a:t>
            </a:r>
            <a:r>
              <a:rPr lang="en-US" sz="2000" dirty="0" smtClean="0">
                <a:sym typeface="Wingdings" pitchFamily="2" charset="2"/>
              </a:rPr>
              <a:t> 	 </a:t>
            </a:r>
            <a:r>
              <a:rPr lang="en-US" sz="2000" dirty="0" err="1" smtClean="0">
                <a:sym typeface="Wingdings" pitchFamily="2" charset="2"/>
              </a:rPr>
              <a:t>Monografia</a:t>
            </a:r>
            <a:endParaRPr lang="en-US" sz="2000" dirty="0" smtClean="0">
              <a:sym typeface="Wingdings" pitchFamily="2" charset="2"/>
            </a:endParaRPr>
          </a:p>
          <a:p>
            <a:r>
              <a:rPr lang="en-US" sz="2000" dirty="0" err="1" smtClean="0">
                <a:sym typeface="Wingdings" pitchFamily="2" charset="2"/>
              </a:rPr>
              <a:t>Mestrado</a:t>
            </a:r>
            <a:r>
              <a:rPr lang="en-US" sz="2000" dirty="0" smtClean="0">
                <a:sym typeface="Wingdings" pitchFamily="2" charset="2"/>
              </a:rPr>
              <a:t>  	 </a:t>
            </a:r>
            <a:r>
              <a:rPr lang="en-US" sz="2000" dirty="0" err="1" smtClean="0">
                <a:sym typeface="Wingdings" pitchFamily="2" charset="2"/>
              </a:rPr>
              <a:t>Dissertação</a:t>
            </a:r>
            <a:endParaRPr lang="en-US" sz="2000" dirty="0" smtClean="0">
              <a:sym typeface="Wingdings" pitchFamily="2" charset="2"/>
            </a:endParaRPr>
          </a:p>
          <a:p>
            <a:r>
              <a:rPr lang="en-US" sz="2000" dirty="0" err="1" smtClean="0">
                <a:sym typeface="Wingdings" pitchFamily="2" charset="2"/>
              </a:rPr>
              <a:t>Doutorado</a:t>
            </a:r>
            <a:r>
              <a:rPr lang="en-US" sz="2000" dirty="0" smtClean="0">
                <a:sym typeface="Wingdings" pitchFamily="2" charset="2"/>
              </a:rPr>
              <a:t> 	 </a:t>
            </a:r>
            <a:r>
              <a:rPr lang="en-US" sz="2000" dirty="0" err="1" smtClean="0">
                <a:sym typeface="Wingdings" pitchFamily="2" charset="2"/>
              </a:rPr>
              <a:t>Tese</a:t>
            </a:r>
            <a:endParaRPr lang="en-US" sz="2000" dirty="0" smtClean="0">
              <a:sym typeface="Wingdings" pitchFamily="2" charset="2"/>
            </a:endParaRPr>
          </a:p>
          <a:p>
            <a:endParaRPr lang="en-US" sz="2000" b="1" dirty="0"/>
          </a:p>
          <a:p>
            <a:r>
              <a:rPr lang="en-US" sz="2000" b="1" dirty="0" smtClean="0"/>
              <a:t>Uma </a:t>
            </a:r>
            <a:r>
              <a:rPr lang="en-US" sz="2000" b="1" dirty="0" smtClean="0"/>
              <a:t>ESPECIALIZAÇÃO </a:t>
            </a:r>
            <a:r>
              <a:rPr lang="en-US" sz="2000" b="1" dirty="0" err="1" smtClean="0"/>
              <a:t>pode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ter</a:t>
            </a:r>
            <a:r>
              <a:rPr lang="en-US" sz="2000" b="1" dirty="0" smtClean="0"/>
              <a:t> o </a:t>
            </a:r>
            <a:r>
              <a:rPr lang="en-US" sz="2000" b="1" dirty="0" err="1" smtClean="0"/>
              <a:t>mesmo</a:t>
            </a:r>
            <a:endParaRPr lang="en-US" sz="2000" b="1" dirty="0" smtClean="0"/>
          </a:p>
          <a:p>
            <a:r>
              <a:rPr lang="en-US" sz="2000" b="1" dirty="0" err="1" smtClean="0"/>
              <a:t>processo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cognitivo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uma</a:t>
            </a:r>
            <a:r>
              <a:rPr lang="en-US" sz="2000" b="1" dirty="0" smtClean="0"/>
              <a:t> GRADUAÇÃO.</a:t>
            </a:r>
          </a:p>
          <a:p>
            <a:r>
              <a:rPr lang="en-US" sz="2000" b="1" dirty="0" err="1" smtClean="0"/>
              <a:t>Ambas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são</a:t>
            </a:r>
            <a:r>
              <a:rPr lang="en-US" sz="2000" b="1" dirty="0" smtClean="0"/>
              <a:t> “</a:t>
            </a:r>
            <a:r>
              <a:rPr lang="en-US" sz="2000" b="1" dirty="0" err="1" smtClean="0"/>
              <a:t>lineares</a:t>
            </a:r>
            <a:r>
              <a:rPr lang="en-US" sz="2000" b="1" dirty="0" smtClean="0"/>
              <a:t>”.</a:t>
            </a:r>
            <a:endParaRPr lang="pt-BR" sz="2000" b="1" dirty="0"/>
          </a:p>
        </p:txBody>
      </p:sp>
      <p:sp>
        <p:nvSpPr>
          <p:cNvPr id="6" name="CaixaDeTexto 4"/>
          <p:cNvSpPr txBox="1">
            <a:spLocks noChangeArrowheads="1"/>
          </p:cNvSpPr>
          <p:nvPr/>
        </p:nvSpPr>
        <p:spPr bwMode="auto">
          <a:xfrm>
            <a:off x="971600" y="3964994"/>
            <a:ext cx="66241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smtClean="0"/>
              <a:t>NÃO é o </a:t>
            </a:r>
            <a:r>
              <a:rPr lang="en-US" sz="2000" b="1" dirty="0" err="1" smtClean="0"/>
              <a:t>caso</a:t>
            </a:r>
            <a:r>
              <a:rPr lang="en-US" sz="2000" b="1" dirty="0" smtClean="0"/>
              <a:t> de um MESTRADO e de um DOUTORADO</a:t>
            </a:r>
            <a:endParaRPr lang="pt-BR" sz="2000" b="1" dirty="0"/>
          </a:p>
        </p:txBody>
      </p:sp>
      <p:sp>
        <p:nvSpPr>
          <p:cNvPr id="7" name="CaixaDeTexto 4"/>
          <p:cNvSpPr txBox="1">
            <a:spLocks noChangeArrowheads="1"/>
          </p:cNvSpPr>
          <p:nvPr/>
        </p:nvSpPr>
        <p:spPr bwMode="auto">
          <a:xfrm>
            <a:off x="971600" y="4697849"/>
            <a:ext cx="581460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smtClean="0"/>
              <a:t>MESTRADO e DOUTORADO </a:t>
            </a:r>
            <a:endParaRPr lang="en-US" sz="2000" b="1" dirty="0" smtClean="0"/>
          </a:p>
          <a:p>
            <a:r>
              <a:rPr lang="en-US" sz="2000" b="1" dirty="0" err="1" smtClean="0"/>
              <a:t>são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atividades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científicas</a:t>
            </a:r>
            <a:r>
              <a:rPr lang="en-US" sz="2000" b="1" dirty="0" smtClean="0"/>
              <a:t>. </a:t>
            </a:r>
            <a:r>
              <a:rPr lang="en-US" sz="2000" b="1" dirty="0" err="1" smtClean="0"/>
              <a:t>Portanto</a:t>
            </a:r>
            <a:r>
              <a:rPr lang="en-US" sz="2000" b="1" dirty="0" smtClean="0"/>
              <a:t>, </a:t>
            </a:r>
            <a:r>
              <a:rPr lang="en-US" sz="2000" b="1" dirty="0" smtClean="0"/>
              <a:t>… </a:t>
            </a:r>
          </a:p>
          <a:p>
            <a:endParaRPr lang="en-US" sz="2000" b="1" dirty="0"/>
          </a:p>
          <a:p>
            <a:r>
              <a:rPr lang="en-US" sz="2000" b="1" dirty="0" smtClean="0"/>
              <a:t>EXIGEM </a:t>
            </a:r>
            <a:r>
              <a:rPr lang="en-US" sz="2000" b="1" dirty="0" smtClean="0"/>
              <a:t>um </a:t>
            </a:r>
            <a:r>
              <a:rPr lang="en-US" sz="2000" b="1" dirty="0" err="1" smtClean="0"/>
              <a:t>procedimento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metodológico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científico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23922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2565" y="1628800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467544" y="635198"/>
            <a:ext cx="8676456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PRINCIPAIS PARTES DE UM TRABALHO CIENTÍFICO</a:t>
            </a:r>
          </a:p>
          <a:p>
            <a:endParaRPr lang="en-US" sz="2000" b="1" dirty="0"/>
          </a:p>
          <a:p>
            <a:pPr marL="457200" indent="-457200">
              <a:buAutoNum type="arabicPeriod"/>
            </a:pPr>
            <a:endParaRPr lang="en-US" sz="2000" b="1" dirty="0" smtClean="0"/>
          </a:p>
          <a:p>
            <a:pPr lvl="1"/>
            <a:r>
              <a:rPr lang="en-US" sz="2000" dirty="0" smtClean="0"/>
              <a:t>TÍTULO</a:t>
            </a:r>
          </a:p>
          <a:p>
            <a:pPr lvl="1"/>
            <a:r>
              <a:rPr lang="en-US" sz="2000" dirty="0" smtClean="0"/>
              <a:t>RESUMO</a:t>
            </a:r>
          </a:p>
          <a:p>
            <a:pPr lvl="1"/>
            <a:r>
              <a:rPr lang="en-US" sz="2000" dirty="0" smtClean="0"/>
              <a:t>SUMÁRIO / CONTEÚDO</a:t>
            </a:r>
          </a:p>
          <a:p>
            <a:pPr marL="914400" lvl="1" indent="-457200">
              <a:buAutoNum type="arabicPeriod"/>
            </a:pPr>
            <a:endParaRPr lang="en-US" sz="2000" b="1" dirty="0"/>
          </a:p>
          <a:p>
            <a:pPr marL="914400" lvl="1" indent="-457200">
              <a:buAutoNum type="arabicPeriod"/>
            </a:pPr>
            <a:r>
              <a:rPr lang="en-US" sz="2000" b="1" dirty="0" smtClean="0"/>
              <a:t>INTRODUÇÃO  </a:t>
            </a:r>
          </a:p>
          <a:p>
            <a:pPr marL="914400" lvl="1" indent="-457200">
              <a:buAutoNum type="arabicPeriod"/>
            </a:pPr>
            <a:r>
              <a:rPr lang="en-US" sz="2000" b="1" dirty="0" smtClean="0"/>
              <a:t>REFERENCIAL TEÓRICO</a:t>
            </a:r>
          </a:p>
          <a:p>
            <a:pPr marL="914400" lvl="1" indent="-457200"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TRABALHOS RELACIONADOS</a:t>
            </a:r>
          </a:p>
          <a:p>
            <a:pPr marL="914400" lvl="1" indent="-457200">
              <a:buAutoNum type="arabicPeriod"/>
            </a:pPr>
            <a:r>
              <a:rPr lang="en-US" sz="2000" b="1" dirty="0" smtClean="0"/>
              <a:t>PROPOSTA DO TRABALHO</a:t>
            </a:r>
          </a:p>
          <a:p>
            <a:pPr marL="914400" lvl="1" indent="-457200">
              <a:buAutoNum type="arabicPeriod"/>
            </a:pPr>
            <a:r>
              <a:rPr lang="en-US" sz="2000" b="1" dirty="0" smtClean="0"/>
              <a:t>DETALHAMENTO DA PROPOSTA</a:t>
            </a:r>
          </a:p>
          <a:p>
            <a:pPr marL="914400" lvl="1" indent="-457200">
              <a:buAutoNum type="arabicPeriod"/>
            </a:pPr>
            <a:r>
              <a:rPr lang="en-US" sz="2000" b="1" dirty="0" smtClean="0"/>
              <a:t>ASPECTOS DE APLICAÇÃO/ INOVAÇÃO/ IMPLEMENTAÇÃO</a:t>
            </a:r>
          </a:p>
          <a:p>
            <a:pPr marL="914400" lvl="1" indent="-457200">
              <a:buAutoNum type="arabicPeriod"/>
            </a:pPr>
            <a:r>
              <a:rPr lang="en-US" sz="2000" b="1" dirty="0" smtClean="0"/>
              <a:t>CONCLUSÃO</a:t>
            </a:r>
          </a:p>
          <a:p>
            <a:pPr marL="914400" lvl="1" indent="-457200">
              <a:buAutoNum type="arabicPeriod"/>
            </a:pPr>
            <a:endParaRPr lang="en-US" sz="2000" b="1" dirty="0"/>
          </a:p>
          <a:p>
            <a:pPr lvl="1"/>
            <a:r>
              <a:rPr lang="en-US" sz="2000" dirty="0" smtClean="0"/>
              <a:t>REFERÊNCIAS BIBLIOGRÁFICAS</a:t>
            </a:r>
          </a:p>
          <a:p>
            <a:pPr lvl="1"/>
            <a:r>
              <a:rPr lang="en-US" sz="2000" dirty="0" smtClean="0"/>
              <a:t>ANEXOS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6776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0729" y="3546294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439240" y="404664"/>
            <a:ext cx="8165208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PRINCIPAIS PARTES DE UM TRABALHO CIENTÍFICO</a:t>
            </a:r>
          </a:p>
          <a:p>
            <a:endParaRPr lang="en-US" sz="20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TÍTULO</a:t>
            </a:r>
          </a:p>
          <a:p>
            <a:pPr marL="457200" indent="-457200">
              <a:buAutoNum type="arabicPeriod"/>
            </a:pPr>
            <a:endParaRPr lang="en-US" sz="2000" b="1" dirty="0" smtClean="0"/>
          </a:p>
          <a:p>
            <a:r>
              <a:rPr lang="en-US" sz="2000" b="1" dirty="0" smtClean="0"/>
              <a:t>	</a:t>
            </a:r>
            <a:r>
              <a:rPr lang="en-US" sz="2000" b="1" dirty="0" err="1" smtClean="0"/>
              <a:t>Deve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claro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objetivo</a:t>
            </a:r>
            <a:r>
              <a:rPr lang="en-US" sz="2000" b="1" dirty="0" smtClean="0"/>
              <a:t> e </a:t>
            </a:r>
            <a:r>
              <a:rPr lang="en-US" sz="2000" b="1" dirty="0" err="1" smtClean="0"/>
              <a:t>utilizar</a:t>
            </a:r>
            <a:r>
              <a:rPr lang="en-US" sz="2000" b="1" dirty="0" smtClean="0"/>
              <a:t>, de </a:t>
            </a:r>
            <a:r>
              <a:rPr lang="en-US" sz="2000" b="1" dirty="0" err="1" smtClean="0"/>
              <a:t>preferência</a:t>
            </a:r>
            <a:r>
              <a:rPr lang="en-US" sz="2000" b="1" dirty="0" smtClean="0"/>
              <a:t>, as </a:t>
            </a:r>
            <a:r>
              <a:rPr lang="en-US" sz="2000" b="1" dirty="0" err="1" smtClean="0"/>
              <a:t>palavas</a:t>
            </a:r>
            <a:r>
              <a:rPr lang="en-US" sz="2000" b="1" dirty="0" smtClean="0"/>
              <a:t>-	</a:t>
            </a:r>
            <a:r>
              <a:rPr lang="en-US" sz="2000" b="1" dirty="0" err="1" smtClean="0"/>
              <a:t>chave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trabalho</a:t>
            </a:r>
            <a:r>
              <a:rPr lang="en-US" sz="2000" b="1" dirty="0" smtClean="0"/>
              <a:t>.</a:t>
            </a:r>
          </a:p>
          <a:p>
            <a:endParaRPr lang="en-US" sz="2000" b="1" dirty="0"/>
          </a:p>
          <a:p>
            <a:r>
              <a:rPr lang="en-US" sz="2000" b="1" dirty="0" smtClean="0"/>
              <a:t>	</a:t>
            </a:r>
            <a:r>
              <a:rPr lang="en-US" sz="2000" b="1" dirty="0" err="1" smtClean="0"/>
              <a:t>Deve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tentar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traduzir</a:t>
            </a:r>
            <a:r>
              <a:rPr lang="en-US" sz="2000" b="1" dirty="0" smtClean="0"/>
              <a:t> a principal </a:t>
            </a:r>
            <a:r>
              <a:rPr lang="en-US" sz="2000" b="1" dirty="0" err="1" smtClean="0"/>
              <a:t>contribuição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trabalho</a:t>
            </a:r>
            <a:r>
              <a:rPr lang="en-US" sz="2000" b="1" dirty="0" smtClean="0"/>
              <a:t>:</a:t>
            </a:r>
          </a:p>
          <a:p>
            <a:endParaRPr lang="en-US" sz="2000" b="1" dirty="0"/>
          </a:p>
          <a:p>
            <a:pPr marL="1714500" lvl="3" indent="-342900">
              <a:buFont typeface="Arial" pitchFamily="34" charset="0"/>
              <a:buChar char="•"/>
            </a:pPr>
            <a:r>
              <a:rPr lang="en-US" sz="2000" dirty="0" err="1" smtClean="0"/>
              <a:t>Estudo</a:t>
            </a:r>
            <a:endParaRPr lang="en-US" sz="2000" dirty="0" smtClean="0"/>
          </a:p>
          <a:p>
            <a:pPr marL="1714500" lvl="3" indent="-342900">
              <a:buFont typeface="Arial" pitchFamily="34" charset="0"/>
              <a:buChar char="•"/>
            </a:pPr>
            <a:r>
              <a:rPr lang="en-US" sz="2000" dirty="0" err="1" smtClean="0"/>
              <a:t>Metodologia</a:t>
            </a:r>
            <a:endParaRPr lang="en-US" sz="2000" dirty="0" smtClean="0"/>
          </a:p>
          <a:p>
            <a:pPr marL="1714500" lvl="3" indent="-342900">
              <a:buFont typeface="Arial" pitchFamily="34" charset="0"/>
              <a:buChar char="•"/>
            </a:pPr>
            <a:r>
              <a:rPr lang="en-US" sz="2000" dirty="0" err="1" smtClean="0"/>
              <a:t>Especificação</a:t>
            </a:r>
            <a:endParaRPr lang="en-US" sz="2000" dirty="0" smtClean="0"/>
          </a:p>
          <a:p>
            <a:pPr marL="1714500" lvl="3" indent="-342900">
              <a:buFont typeface="Arial" pitchFamily="34" charset="0"/>
              <a:buChar char="•"/>
            </a:pPr>
            <a:r>
              <a:rPr lang="en-US" sz="2000" dirty="0" err="1" smtClean="0"/>
              <a:t>Arquitetura</a:t>
            </a:r>
            <a:endParaRPr lang="en-US" sz="2000" dirty="0" smtClean="0"/>
          </a:p>
          <a:p>
            <a:pPr marL="1714500" lvl="3" indent="-342900">
              <a:buFont typeface="Arial" pitchFamily="34" charset="0"/>
              <a:buChar char="•"/>
            </a:pPr>
            <a:r>
              <a:rPr lang="en-US" sz="2000" dirty="0" err="1" smtClean="0"/>
              <a:t>Implementação</a:t>
            </a:r>
            <a:r>
              <a:rPr lang="en-US" sz="2000" dirty="0" smtClean="0"/>
              <a:t> (?) </a:t>
            </a:r>
            <a:endParaRPr lang="en-US" sz="2000" dirty="0"/>
          </a:p>
          <a:p>
            <a:pPr marL="457200" indent="-457200">
              <a:buAutoNum type="arabicPeriod"/>
            </a:pPr>
            <a:endParaRPr lang="en-US" sz="2000" b="1" dirty="0" smtClean="0"/>
          </a:p>
          <a:p>
            <a:r>
              <a:rPr lang="en-US" sz="2000" b="1" dirty="0" err="1" smtClean="0"/>
              <a:t>Exemplo</a:t>
            </a:r>
            <a:r>
              <a:rPr lang="en-US" sz="2000" b="1" dirty="0" smtClean="0"/>
              <a:t>:</a:t>
            </a:r>
          </a:p>
          <a:p>
            <a:endParaRPr lang="en-US" sz="2000" b="1" dirty="0" smtClean="0"/>
          </a:p>
          <a:p>
            <a:pPr marL="457200" indent="-457200">
              <a:buAutoNum type="arabicPeriod"/>
            </a:pPr>
            <a:endParaRPr lang="en-US" sz="2000" b="1" dirty="0" smtClean="0"/>
          </a:p>
          <a:p>
            <a:pPr marL="800100" lvl="1" indent="-342900">
              <a:buFont typeface="Arial" pitchFamily="34" charset="0"/>
              <a:buChar char="•"/>
            </a:pPr>
            <a:endParaRPr lang="en-US" sz="2000" b="1" dirty="0"/>
          </a:p>
          <a:p>
            <a:pPr lvl="1"/>
            <a:endParaRPr lang="en-US" sz="2000" b="1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435708"/>
              </p:ext>
            </p:extLst>
          </p:nvPr>
        </p:nvGraphicFramePr>
        <p:xfrm>
          <a:off x="1979712" y="5301208"/>
          <a:ext cx="6768752" cy="13347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68752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kern="1400" dirty="0" smtClean="0">
                          <a:effectLst/>
                        </a:rPr>
                        <a:t>Paola,</a:t>
                      </a:r>
                      <a:r>
                        <a:rPr lang="pt-BR" sz="2400" kern="1400" baseline="0" dirty="0" smtClean="0">
                          <a:effectLst/>
                        </a:rPr>
                        <a:t> </a:t>
                      </a:r>
                      <a:r>
                        <a:rPr lang="pt-BR" sz="2400" kern="1400" dirty="0" smtClean="0">
                          <a:effectLst/>
                        </a:rPr>
                        <a:t>Uma </a:t>
                      </a:r>
                      <a:r>
                        <a:rPr lang="pt-BR" sz="2400" kern="1400" dirty="0">
                          <a:effectLst/>
                        </a:rPr>
                        <a:t>Ferramenta para o Desenvolvimento de Aplicações Sensíveis ao </a:t>
                      </a:r>
                      <a:r>
                        <a:rPr lang="pt-BR" sz="2400" kern="1400" dirty="0" smtClean="0">
                          <a:effectLst/>
                        </a:rPr>
                        <a:t>Contexto, </a:t>
                      </a:r>
                      <a:r>
                        <a:rPr lang="pt-BR" sz="2400" kern="1400" dirty="0">
                          <a:effectLst/>
                        </a:rPr>
                        <a:t>baseadas em </a:t>
                      </a:r>
                      <a:r>
                        <a:rPr lang="pt-BR" sz="2400" kern="1400" dirty="0" smtClean="0">
                          <a:effectLst/>
                        </a:rPr>
                        <a:t>Ontologias, </a:t>
                      </a:r>
                      <a:r>
                        <a:rPr lang="pt-BR" sz="2400" kern="1400" dirty="0">
                          <a:effectLst/>
                        </a:rPr>
                        <a:t>para a Governança de </a:t>
                      </a:r>
                      <a:r>
                        <a:rPr lang="pt-BR" sz="2400" kern="1400" dirty="0" smtClean="0">
                          <a:effectLst/>
                        </a:rPr>
                        <a:t>Saúde.</a:t>
                      </a:r>
                      <a:endParaRPr lang="pt-BR" sz="2400" kern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8745" marR="118745" marT="118745" marB="118745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43050" y="3187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74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13" y="5024257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439240" y="404664"/>
            <a:ext cx="8525248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PRINCIPAIS PARTES DE UM TRABALHO CIENTÍFICO</a:t>
            </a:r>
          </a:p>
          <a:p>
            <a:endParaRPr lang="en-US" sz="20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RESUMO / ABSTRACT</a:t>
            </a:r>
          </a:p>
          <a:p>
            <a:pPr marL="457200" indent="-457200">
              <a:buAutoNum type="arabicPeriod"/>
            </a:pPr>
            <a:endParaRPr lang="en-US" sz="2000" b="1" dirty="0" smtClean="0"/>
          </a:p>
          <a:p>
            <a:r>
              <a:rPr lang="en-US" sz="2000" b="1" dirty="0" smtClean="0"/>
              <a:t>	</a:t>
            </a:r>
            <a:r>
              <a:rPr lang="en-US" sz="2000" dirty="0" smtClean="0"/>
              <a:t>O QUE É…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</a:t>
            </a:r>
            <a:r>
              <a:rPr lang="en-US" sz="2000" dirty="0" err="1" smtClean="0"/>
              <a:t>Descreve</a:t>
            </a:r>
            <a:r>
              <a:rPr lang="en-US" sz="2000" dirty="0" smtClean="0"/>
              <a:t> o </a:t>
            </a:r>
            <a:r>
              <a:rPr lang="en-US" sz="2000" dirty="0" err="1" smtClean="0"/>
              <a:t>contexto</a:t>
            </a:r>
            <a:r>
              <a:rPr lang="en-US" sz="2000" dirty="0" smtClean="0"/>
              <a:t> e a principal </a:t>
            </a:r>
            <a:r>
              <a:rPr lang="en-US" sz="2000" dirty="0" err="1" smtClean="0"/>
              <a:t>contribuição</a:t>
            </a:r>
            <a:r>
              <a:rPr lang="en-US" sz="2000" dirty="0" smtClean="0"/>
              <a:t> do </a:t>
            </a:r>
            <a:r>
              <a:rPr lang="en-US" sz="2000" dirty="0" err="1" smtClean="0"/>
              <a:t>trabalho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	</a:t>
            </a:r>
          </a:p>
          <a:p>
            <a:r>
              <a:rPr lang="en-US" sz="2000" dirty="0" smtClean="0"/>
              <a:t>	O QUE NÃO É …</a:t>
            </a:r>
            <a:endParaRPr lang="en-US" sz="2000" dirty="0"/>
          </a:p>
          <a:p>
            <a:r>
              <a:rPr lang="en-US" sz="2000" dirty="0" smtClean="0"/>
              <a:t>		</a:t>
            </a:r>
            <a:r>
              <a:rPr lang="en-US" sz="2000" dirty="0" err="1" smtClean="0"/>
              <a:t>Não</a:t>
            </a:r>
            <a:r>
              <a:rPr lang="en-US" sz="2000" dirty="0" smtClean="0"/>
              <a:t> é a </a:t>
            </a:r>
            <a:r>
              <a:rPr lang="en-US" sz="2000" dirty="0" err="1" smtClean="0"/>
              <a:t>sequência</a:t>
            </a:r>
            <a:r>
              <a:rPr lang="en-US" sz="2000" dirty="0" smtClean="0"/>
              <a:t> de </a:t>
            </a:r>
            <a:r>
              <a:rPr lang="en-US" sz="2000" dirty="0" err="1" smtClean="0"/>
              <a:t>passos</a:t>
            </a:r>
            <a:r>
              <a:rPr lang="en-US" sz="2000" dirty="0" smtClean="0"/>
              <a:t> </a:t>
            </a:r>
            <a:r>
              <a:rPr lang="en-US" sz="2000" dirty="0" err="1" smtClean="0"/>
              <a:t>executados</a:t>
            </a:r>
            <a:endParaRPr lang="en-US" sz="2000" dirty="0" smtClean="0"/>
          </a:p>
          <a:p>
            <a:r>
              <a:rPr lang="en-US" sz="2000" dirty="0" smtClean="0"/>
              <a:t>		</a:t>
            </a:r>
            <a:r>
              <a:rPr lang="en-US" sz="2000" dirty="0" err="1" smtClean="0"/>
              <a:t>Não</a:t>
            </a:r>
            <a:r>
              <a:rPr lang="en-US" sz="2000" dirty="0" smtClean="0"/>
              <a:t> é o </a:t>
            </a:r>
            <a:r>
              <a:rPr lang="en-US" sz="2000" dirty="0" err="1" smtClean="0"/>
              <a:t>detalhamento</a:t>
            </a:r>
            <a:r>
              <a:rPr lang="en-US" sz="2000" dirty="0" smtClean="0"/>
              <a:t> do </a:t>
            </a:r>
            <a:r>
              <a:rPr lang="en-US" sz="2000" dirty="0" err="1" smtClean="0"/>
              <a:t>sumário</a:t>
            </a:r>
            <a:r>
              <a:rPr lang="en-US" sz="2000" dirty="0" smtClean="0"/>
              <a:t> </a:t>
            </a:r>
          </a:p>
          <a:p>
            <a:endParaRPr lang="en-US" sz="2000" dirty="0"/>
          </a:p>
          <a:p>
            <a:r>
              <a:rPr lang="en-US" sz="2000" dirty="0" smtClean="0"/>
              <a:t>	OBS.:     </a:t>
            </a:r>
            <a:r>
              <a:rPr lang="en-US" sz="2000" dirty="0" err="1" smtClean="0"/>
              <a:t>Cuidado</a:t>
            </a:r>
            <a:r>
              <a:rPr lang="en-US" sz="2000" dirty="0" smtClean="0"/>
              <a:t> com o ABSTRACT (use </a:t>
            </a:r>
            <a:r>
              <a:rPr lang="en-US" sz="2000" dirty="0" err="1" smtClean="0"/>
              <a:t>uma</a:t>
            </a:r>
            <a:r>
              <a:rPr lang="en-US" sz="2000" dirty="0" smtClean="0"/>
              <a:t> </a:t>
            </a:r>
            <a:r>
              <a:rPr lang="en-US" sz="2000" dirty="0" err="1" smtClean="0"/>
              <a:t>tradução</a:t>
            </a:r>
            <a:r>
              <a:rPr lang="en-US" sz="2000" dirty="0" smtClean="0"/>
              <a:t> </a:t>
            </a:r>
            <a:r>
              <a:rPr lang="en-US" sz="2000" dirty="0" err="1" smtClean="0"/>
              <a:t>profissional</a:t>
            </a:r>
            <a:r>
              <a:rPr lang="en-US" sz="2000" dirty="0" smtClean="0"/>
              <a:t>)</a:t>
            </a:r>
            <a:endParaRPr lang="en-US" sz="2000" dirty="0"/>
          </a:p>
          <a:p>
            <a:pPr marL="457200" indent="-457200">
              <a:buAutoNum type="arabicPeriod"/>
            </a:pPr>
            <a:endParaRPr lang="en-US" sz="2000" b="1" dirty="0" smtClean="0"/>
          </a:p>
          <a:p>
            <a:endParaRPr lang="en-US" sz="2000" b="1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000" b="1" dirty="0"/>
              <a:t>SUMÁRIO / CONTEÚDO</a:t>
            </a:r>
          </a:p>
          <a:p>
            <a:pPr marL="457200" indent="-457200">
              <a:buAutoNum type="arabicPeriod"/>
            </a:pPr>
            <a:endParaRPr lang="en-US" sz="2000" b="1" dirty="0" smtClean="0"/>
          </a:p>
          <a:p>
            <a:pPr lvl="1"/>
            <a:r>
              <a:rPr lang="en-US" sz="2000" dirty="0" smtClean="0"/>
              <a:t>	</a:t>
            </a:r>
            <a:r>
              <a:rPr lang="en-US" sz="2000" dirty="0" err="1" smtClean="0"/>
              <a:t>Contém</a:t>
            </a:r>
            <a:r>
              <a:rPr lang="en-US" sz="2000" dirty="0" smtClean="0"/>
              <a:t> </a:t>
            </a:r>
            <a:r>
              <a:rPr lang="en-US" sz="2000" dirty="0" err="1" smtClean="0"/>
              <a:t>os</a:t>
            </a:r>
            <a:r>
              <a:rPr lang="en-US" sz="2000" dirty="0" smtClean="0"/>
              <a:t> </a:t>
            </a:r>
            <a:r>
              <a:rPr lang="en-US" sz="2000" dirty="0" err="1" smtClean="0"/>
              <a:t>capítulos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constituem</a:t>
            </a:r>
            <a:r>
              <a:rPr lang="en-US" sz="2000" dirty="0" smtClean="0"/>
              <a:t> o </a:t>
            </a:r>
            <a:r>
              <a:rPr lang="en-US" sz="2000" dirty="0" err="1" smtClean="0"/>
              <a:t>trabalho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/>
              <a:t>	</a:t>
            </a:r>
            <a:r>
              <a:rPr lang="en-US" sz="2000" dirty="0" err="1" smtClean="0"/>
              <a:t>Devem</a:t>
            </a:r>
            <a:r>
              <a:rPr lang="en-US" sz="2000" dirty="0" smtClean="0"/>
              <a:t> </a:t>
            </a:r>
            <a:r>
              <a:rPr lang="en-US" sz="2000" dirty="0" err="1" smtClean="0"/>
              <a:t>abordar</a:t>
            </a:r>
            <a:r>
              <a:rPr lang="en-US" sz="2000" dirty="0" smtClean="0"/>
              <a:t> </a:t>
            </a:r>
            <a:r>
              <a:rPr lang="en-US" sz="2000" dirty="0" err="1" smtClean="0"/>
              <a:t>os</a:t>
            </a:r>
            <a:r>
              <a:rPr lang="en-US" sz="2000" dirty="0" smtClean="0"/>
              <a:t> </a:t>
            </a:r>
            <a:r>
              <a:rPr lang="en-US" sz="2000" dirty="0" err="1" smtClean="0"/>
              <a:t>seguintes</a:t>
            </a:r>
            <a:r>
              <a:rPr lang="en-US" sz="2000" dirty="0" smtClean="0"/>
              <a:t> </a:t>
            </a:r>
            <a:r>
              <a:rPr lang="en-US" sz="2000" dirty="0" err="1" smtClean="0"/>
              <a:t>itens</a:t>
            </a:r>
            <a:r>
              <a:rPr lang="en-US" sz="2000" dirty="0" smtClean="0"/>
              <a:t>: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sz="2000" b="1" dirty="0"/>
          </a:p>
          <a:p>
            <a:pPr lvl="1"/>
            <a:endParaRPr lang="en-US" sz="2000" b="1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43050" y="3187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95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0729" y="3546294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439240" y="404664"/>
            <a:ext cx="8165208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PRINCIPAIS PARTES DE UM TRABALHO CIENTÍFICO</a:t>
            </a:r>
          </a:p>
          <a:p>
            <a:endParaRPr lang="en-US" sz="2000" b="1" dirty="0"/>
          </a:p>
          <a:p>
            <a:pPr marL="457200" indent="-457200">
              <a:buAutoNum type="arabicPeriod"/>
            </a:pPr>
            <a:r>
              <a:rPr lang="en-US" sz="2000" b="1" dirty="0" smtClean="0"/>
              <a:t>INTRODUÇÃO  </a:t>
            </a:r>
          </a:p>
          <a:p>
            <a:pPr marL="457200" indent="-457200">
              <a:buAutoNum type="arabicPeriod"/>
            </a:pPr>
            <a:endParaRPr lang="en-US" sz="2000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err="1" smtClean="0"/>
              <a:t>Contexto</a:t>
            </a:r>
            <a:endParaRPr lang="en-US" sz="2000" b="1" dirty="0" smtClean="0"/>
          </a:p>
          <a:p>
            <a:endParaRPr lang="en-US" sz="2000" b="1" dirty="0" smtClean="0"/>
          </a:p>
          <a:p>
            <a:pPr lvl="1"/>
            <a:r>
              <a:rPr lang="en-US" sz="2000" dirty="0" smtClean="0"/>
              <a:t>- </a:t>
            </a:r>
            <a:r>
              <a:rPr lang="en-US" sz="2000" dirty="0" err="1" smtClean="0"/>
              <a:t>Identifica</a:t>
            </a:r>
            <a:r>
              <a:rPr lang="en-US" sz="2000" dirty="0" smtClean="0"/>
              <a:t> a </a:t>
            </a:r>
            <a:r>
              <a:rPr lang="en-US" sz="2000" dirty="0" err="1" smtClean="0"/>
              <a:t>área</a:t>
            </a:r>
            <a:r>
              <a:rPr lang="en-US" sz="2000" dirty="0" smtClean="0"/>
              <a:t> de </a:t>
            </a:r>
            <a:r>
              <a:rPr lang="en-US" sz="2000" dirty="0" err="1" smtClean="0"/>
              <a:t>interesse</a:t>
            </a:r>
            <a:r>
              <a:rPr lang="en-US" sz="2000" dirty="0" smtClean="0"/>
              <a:t> do </a:t>
            </a:r>
            <a:r>
              <a:rPr lang="en-US" sz="2000" dirty="0" err="1" smtClean="0"/>
              <a:t>trabalho</a:t>
            </a:r>
            <a:r>
              <a:rPr lang="en-US" sz="2000" dirty="0" smtClean="0"/>
              <a:t> </a:t>
            </a:r>
          </a:p>
          <a:p>
            <a:pPr lvl="1"/>
            <a:r>
              <a:rPr lang="en-US" sz="2000" dirty="0" smtClean="0"/>
              <a:t>- </a:t>
            </a:r>
            <a:r>
              <a:rPr lang="en-US" sz="2000" dirty="0" err="1" smtClean="0"/>
              <a:t>Deve</a:t>
            </a:r>
            <a:r>
              <a:rPr lang="en-US" sz="2000" dirty="0" smtClean="0"/>
              <a:t> </a:t>
            </a:r>
            <a:r>
              <a:rPr lang="en-US" sz="2000" dirty="0" err="1" smtClean="0"/>
              <a:t>ser</a:t>
            </a:r>
            <a:r>
              <a:rPr lang="en-US" sz="2000" dirty="0" smtClean="0"/>
              <a:t> </a:t>
            </a:r>
            <a:r>
              <a:rPr lang="en-US" sz="2000" dirty="0" err="1" smtClean="0"/>
              <a:t>compreendido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qualquer</a:t>
            </a:r>
            <a:r>
              <a:rPr lang="en-US" sz="2000" dirty="0" smtClean="0"/>
              <a:t> NÃO </a:t>
            </a:r>
            <a:r>
              <a:rPr lang="en-US" sz="2000" dirty="0" err="1" smtClean="0"/>
              <a:t>especialista</a:t>
            </a:r>
            <a:r>
              <a:rPr lang="en-US" sz="2000" dirty="0" smtClean="0"/>
              <a:t> da </a:t>
            </a:r>
            <a:r>
              <a:rPr lang="en-US" sz="2000" dirty="0" err="1" smtClean="0"/>
              <a:t>área</a:t>
            </a:r>
            <a:endParaRPr lang="en-US" sz="2000" dirty="0" smtClean="0"/>
          </a:p>
          <a:p>
            <a:pPr lvl="1"/>
            <a:r>
              <a:rPr lang="en-US" sz="2000" dirty="0"/>
              <a:t> </a:t>
            </a:r>
            <a:r>
              <a:rPr lang="en-US" sz="2000" dirty="0" smtClean="0"/>
              <a:t>  (</a:t>
            </a:r>
            <a:r>
              <a:rPr lang="en-US" sz="2000" dirty="0" err="1" smtClean="0"/>
              <a:t>ponto</a:t>
            </a:r>
            <a:r>
              <a:rPr lang="en-US" sz="2000" dirty="0"/>
              <a:t> </a:t>
            </a:r>
            <a:r>
              <a:rPr lang="en-US" sz="2000" dirty="0" err="1" smtClean="0"/>
              <a:t>onde</a:t>
            </a:r>
            <a:r>
              <a:rPr lang="en-US" sz="2000" dirty="0" smtClean="0"/>
              <a:t> o </a:t>
            </a:r>
            <a:r>
              <a:rPr lang="en-US" sz="2000" dirty="0" err="1" smtClean="0"/>
              <a:t>leitor</a:t>
            </a:r>
            <a:r>
              <a:rPr lang="en-US" sz="2000" dirty="0" smtClean="0"/>
              <a:t> decide se continua </a:t>
            </a:r>
            <a:r>
              <a:rPr lang="en-US" sz="2000" dirty="0" err="1" smtClean="0"/>
              <a:t>ou</a:t>
            </a:r>
            <a:r>
              <a:rPr lang="en-US" sz="2000" dirty="0" smtClean="0"/>
              <a:t> </a:t>
            </a:r>
            <a:r>
              <a:rPr lang="en-US" sz="2000" dirty="0" err="1" smtClean="0"/>
              <a:t>não</a:t>
            </a:r>
            <a:r>
              <a:rPr lang="en-US" sz="2000" dirty="0" smtClean="0"/>
              <a:t> a </a:t>
            </a:r>
            <a:r>
              <a:rPr lang="en-US" sz="2000" dirty="0" err="1" smtClean="0"/>
              <a:t>ler</a:t>
            </a:r>
            <a:r>
              <a:rPr lang="en-US" sz="2000" dirty="0" smtClean="0"/>
              <a:t> o </a:t>
            </a:r>
            <a:r>
              <a:rPr lang="en-US" sz="2000" dirty="0" err="1" smtClean="0"/>
              <a:t>resto</a:t>
            </a:r>
            <a:r>
              <a:rPr lang="en-US" sz="2000" dirty="0" smtClean="0"/>
              <a:t> do </a:t>
            </a:r>
            <a:r>
              <a:rPr lang="en-US" sz="2000" dirty="0" err="1" smtClean="0"/>
              <a:t>trabalho</a:t>
            </a:r>
            <a:r>
              <a:rPr lang="en-US" sz="2000" dirty="0" smtClean="0"/>
              <a:t>)</a:t>
            </a:r>
          </a:p>
          <a:p>
            <a:pPr lvl="1"/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err="1" smtClean="0"/>
              <a:t>Motivação</a:t>
            </a:r>
            <a:endParaRPr lang="en-US" sz="2000" b="1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err="1" smtClean="0"/>
              <a:t>Justificativa</a:t>
            </a:r>
            <a:endParaRPr lang="en-US" sz="2000" b="1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err="1" smtClean="0"/>
              <a:t>Objetivos</a:t>
            </a:r>
            <a:endParaRPr lang="en-US" sz="2000" b="1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err="1"/>
              <a:t>Geral</a:t>
            </a:r>
            <a:endParaRPr lang="en-US" sz="2000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err="1"/>
              <a:t>Específicos</a:t>
            </a:r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endParaRPr lang="en-US" sz="2000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err="1" smtClean="0"/>
              <a:t>Organização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trabalho</a:t>
            </a:r>
            <a:endParaRPr lang="en-US" sz="2000" b="1" dirty="0" smtClean="0"/>
          </a:p>
          <a:p>
            <a:pPr marL="800100" lvl="1" indent="-342900">
              <a:buFont typeface="Arial" pitchFamily="34" charset="0"/>
              <a:buChar char="•"/>
            </a:pPr>
            <a:endParaRPr lang="en-US" sz="2000" b="1" dirty="0"/>
          </a:p>
          <a:p>
            <a:pPr lvl="1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7659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4541" y="5191397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179512" y="260648"/>
            <a:ext cx="8165208" cy="69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PRINCIPAIS PARTES DE UM TRABALHO CIENTÍFICO</a:t>
            </a:r>
          </a:p>
          <a:p>
            <a:endParaRPr lang="en-US" sz="2000" b="1" dirty="0"/>
          </a:p>
          <a:p>
            <a:pPr marL="457200" indent="-457200">
              <a:buAutoNum type="arabicPeriod" startAt="2"/>
            </a:pPr>
            <a:r>
              <a:rPr lang="en-US" sz="2000" b="1" dirty="0" smtClean="0"/>
              <a:t>REFERENCIAL TEÓRICO</a:t>
            </a:r>
          </a:p>
          <a:p>
            <a:pPr marL="457200" indent="-457200">
              <a:buAutoNum type="arabicPeriod" startAt="2"/>
            </a:pPr>
            <a:endParaRPr lang="en-US" sz="2000" b="1" dirty="0"/>
          </a:p>
          <a:p>
            <a:r>
              <a:rPr lang="en-US" sz="2000" b="1" dirty="0"/>
              <a:t>	</a:t>
            </a:r>
            <a:r>
              <a:rPr lang="en-US" sz="2000" b="1" dirty="0" err="1" smtClean="0"/>
              <a:t>Abordagem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teórica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não</a:t>
            </a:r>
            <a:r>
              <a:rPr lang="en-US" sz="2000" b="1" dirty="0" smtClean="0"/>
              <a:t>, de </a:t>
            </a:r>
            <a:r>
              <a:rPr lang="en-US" sz="2000" b="1" dirty="0" err="1" smtClean="0"/>
              <a:t>aspectos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relevantes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trabalho</a:t>
            </a:r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sz="2000" b="1" dirty="0"/>
              <a:t>	</a:t>
            </a:r>
            <a:r>
              <a:rPr lang="en-US" sz="2000" b="1" dirty="0" smtClean="0"/>
              <a:t>Tem </a:t>
            </a:r>
            <a:r>
              <a:rPr lang="en-US" sz="2000" b="1" dirty="0" err="1" smtClean="0"/>
              <a:t>como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objetivo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facilitar</a:t>
            </a:r>
            <a:r>
              <a:rPr lang="en-US" sz="2000" b="1" dirty="0" smtClean="0"/>
              <a:t> a </a:t>
            </a:r>
            <a:r>
              <a:rPr lang="en-US" sz="2000" b="1" dirty="0" err="1" smtClean="0"/>
              <a:t>leitura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trabalho</a:t>
            </a:r>
            <a:r>
              <a:rPr lang="en-US" sz="2000" b="1" dirty="0" smtClean="0"/>
              <a:t>, mas …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	</a:t>
            </a:r>
            <a:r>
              <a:rPr lang="en-US" sz="2000" b="1" i="1" dirty="0" smtClean="0"/>
              <a:t>NÃO CONFUNDIR COM UM TUTORIAL SOBRE O TEMA</a:t>
            </a:r>
          </a:p>
          <a:p>
            <a:endParaRPr lang="en-US" sz="2000" b="1" dirty="0"/>
          </a:p>
          <a:p>
            <a:r>
              <a:rPr lang="en-US" sz="2000" b="1" dirty="0" smtClean="0"/>
              <a:t>3.    </a:t>
            </a:r>
            <a:r>
              <a:rPr lang="en-US" sz="2000" b="1" dirty="0" smtClean="0">
                <a:solidFill>
                  <a:srgbClr val="FF0000"/>
                </a:solidFill>
              </a:rPr>
              <a:t>TRABALHOS RELACIONADOS</a:t>
            </a:r>
            <a:r>
              <a:rPr lang="en-US" sz="2000" b="1" dirty="0" smtClean="0"/>
              <a:t>	</a:t>
            </a:r>
          </a:p>
          <a:p>
            <a:endParaRPr lang="en-US" sz="2000" b="1" dirty="0"/>
          </a:p>
          <a:p>
            <a:r>
              <a:rPr lang="en-US" sz="2000" b="1" dirty="0" smtClean="0"/>
              <a:t>	</a:t>
            </a:r>
            <a:r>
              <a:rPr lang="en-US" sz="2000" b="1" dirty="0" err="1" smtClean="0"/>
              <a:t>Resumo</a:t>
            </a:r>
            <a:r>
              <a:rPr lang="en-US" sz="2000" b="1" dirty="0" smtClean="0"/>
              <a:t> de outros </a:t>
            </a:r>
            <a:r>
              <a:rPr lang="en-US" sz="2000" b="1" dirty="0" err="1" smtClean="0"/>
              <a:t>existentes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que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tenham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relevância</a:t>
            </a:r>
            <a:r>
              <a:rPr lang="en-US" sz="2000" b="1" dirty="0" smtClean="0"/>
              <a:t> com o </a:t>
            </a:r>
            <a:r>
              <a:rPr lang="en-US" sz="2000" b="1" dirty="0" err="1" smtClean="0"/>
              <a:t>tema</a:t>
            </a:r>
            <a:endParaRPr lang="en-US" sz="2000" b="1" dirty="0" smtClean="0"/>
          </a:p>
          <a:p>
            <a:endParaRPr lang="en-US" sz="2000" b="1" dirty="0"/>
          </a:p>
          <a:p>
            <a:r>
              <a:rPr lang="en-US" sz="2000" b="1" dirty="0" smtClean="0"/>
              <a:t>	Serve </a:t>
            </a:r>
            <a:r>
              <a:rPr lang="en-US" sz="2000" b="1" dirty="0" err="1" smtClean="0"/>
              <a:t>como</a:t>
            </a:r>
            <a:r>
              <a:rPr lang="en-US" sz="2000" b="1" dirty="0" smtClean="0"/>
              <a:t> PRINCIPAL </a:t>
            </a:r>
            <a:r>
              <a:rPr lang="en-US" sz="2000" b="1" dirty="0" err="1" smtClean="0"/>
              <a:t>referencial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para</a:t>
            </a:r>
            <a:r>
              <a:rPr lang="en-US" sz="2000" b="1" dirty="0" smtClean="0"/>
              <a:t> a </a:t>
            </a:r>
            <a:r>
              <a:rPr lang="en-US" sz="2000" b="1" dirty="0" err="1" smtClean="0"/>
              <a:t>relevância</a:t>
            </a:r>
            <a:r>
              <a:rPr lang="en-US" sz="2000" b="1" dirty="0" smtClean="0"/>
              <a:t> da 	</a:t>
            </a:r>
            <a:r>
              <a:rPr lang="en-US" sz="2000" b="1" dirty="0" err="1" smtClean="0"/>
              <a:t>contribuição</a:t>
            </a:r>
            <a:r>
              <a:rPr lang="en-US" sz="2000" b="1" dirty="0" smtClean="0"/>
              <a:t> da </a:t>
            </a:r>
            <a:r>
              <a:rPr lang="en-US" sz="2000" b="1" dirty="0" err="1" smtClean="0"/>
              <a:t>proposta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apresentada</a:t>
            </a:r>
            <a:r>
              <a:rPr lang="en-US" sz="2000" b="1" dirty="0" smtClean="0"/>
              <a:t> no </a:t>
            </a:r>
            <a:r>
              <a:rPr lang="en-US" sz="2000" b="1" dirty="0" err="1" smtClean="0"/>
              <a:t>trabalho</a:t>
            </a:r>
            <a:r>
              <a:rPr lang="en-US" sz="2000" b="1" dirty="0" smtClean="0"/>
              <a:t>.</a:t>
            </a:r>
          </a:p>
          <a:p>
            <a:endParaRPr lang="en-US" sz="2000" b="1" dirty="0"/>
          </a:p>
          <a:p>
            <a:r>
              <a:rPr lang="en-US" sz="2000" b="1" dirty="0" smtClean="0"/>
              <a:t>         PORTANTO…</a:t>
            </a:r>
          </a:p>
          <a:p>
            <a:endParaRPr lang="en-US" sz="2000" b="1" dirty="0"/>
          </a:p>
          <a:p>
            <a:r>
              <a:rPr lang="en-US" sz="2000" b="1" dirty="0" smtClean="0"/>
              <a:t>	</a:t>
            </a:r>
            <a:r>
              <a:rPr lang="en-US" sz="2000" b="1" dirty="0">
                <a:solidFill>
                  <a:srgbClr val="FF0000"/>
                </a:solidFill>
              </a:rPr>
              <a:t>E</a:t>
            </a:r>
            <a:r>
              <a:rPr lang="en-US" sz="2000" b="1" dirty="0" smtClean="0">
                <a:solidFill>
                  <a:srgbClr val="FF0000"/>
                </a:solidFill>
              </a:rPr>
              <a:t>ste </a:t>
            </a:r>
            <a:r>
              <a:rPr lang="en-US" sz="2000" b="1" dirty="0" err="1" smtClean="0">
                <a:solidFill>
                  <a:srgbClr val="FF0000"/>
                </a:solidFill>
              </a:rPr>
              <a:t>itém</a:t>
            </a:r>
            <a:r>
              <a:rPr lang="en-US" sz="2000" b="1" dirty="0" smtClean="0">
                <a:solidFill>
                  <a:srgbClr val="FF0000"/>
                </a:solidFill>
              </a:rPr>
              <a:t> é FUNDAMENTAL </a:t>
            </a:r>
            <a:r>
              <a:rPr lang="en-US" sz="2000" b="1" dirty="0" err="1" smtClean="0">
                <a:solidFill>
                  <a:srgbClr val="FF0000"/>
                </a:solidFill>
              </a:rPr>
              <a:t>para</a:t>
            </a:r>
            <a:r>
              <a:rPr lang="en-US" sz="2000" b="1" dirty="0" smtClean="0">
                <a:solidFill>
                  <a:srgbClr val="FF0000"/>
                </a:solidFill>
              </a:rPr>
              <a:t> um </a:t>
            </a:r>
            <a:r>
              <a:rPr lang="en-US" sz="2000" b="1" dirty="0" err="1" smtClean="0">
                <a:solidFill>
                  <a:srgbClr val="FF0000"/>
                </a:solidFill>
              </a:rPr>
              <a:t>trabalho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científico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endParaRPr lang="en-US" sz="2000" b="1" dirty="0"/>
          </a:p>
          <a:p>
            <a:pPr lvl="1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7659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5441" y="1903593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21628" y="226300"/>
            <a:ext cx="9122372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PRINCIPAIS PARTES DE UM TRABALHO CIENTÍFICO</a:t>
            </a:r>
          </a:p>
          <a:p>
            <a:endParaRPr lang="en-US" sz="2000" b="1" dirty="0"/>
          </a:p>
          <a:p>
            <a:pPr marL="914400" lvl="1" indent="-457200">
              <a:buAutoNum type="arabicPeriod"/>
            </a:pPr>
            <a:endParaRPr lang="en-US" sz="2000" b="1" dirty="0" smtClean="0"/>
          </a:p>
          <a:p>
            <a:pPr lvl="1"/>
            <a:r>
              <a:rPr lang="en-US" sz="2000" b="1" dirty="0" err="1" smtClean="0"/>
              <a:t>Os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itens</a:t>
            </a:r>
            <a:r>
              <a:rPr lang="en-US" sz="2000" b="1" dirty="0" smtClean="0"/>
              <a:t>, a </a:t>
            </a:r>
            <a:r>
              <a:rPr lang="en-US" sz="2000" b="1" dirty="0" err="1" smtClean="0"/>
              <a:t>seguir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devem</a:t>
            </a:r>
            <a:r>
              <a:rPr lang="en-US" sz="2000" b="1" dirty="0" smtClean="0"/>
              <a:t>  </a:t>
            </a:r>
            <a:r>
              <a:rPr lang="en-US" sz="2000" b="1" dirty="0" err="1" smtClean="0"/>
              <a:t>traduzir</a:t>
            </a:r>
            <a:r>
              <a:rPr lang="en-US" sz="2000" b="1" dirty="0" smtClean="0"/>
              <a:t> a </a:t>
            </a:r>
            <a:r>
              <a:rPr lang="en-US" sz="2000" b="1" dirty="0" smtClean="0">
                <a:solidFill>
                  <a:srgbClr val="FF0000"/>
                </a:solidFill>
              </a:rPr>
              <a:t>CONTRIBUIÇÂO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trabalho</a:t>
            </a:r>
            <a:r>
              <a:rPr lang="en-US" sz="2000" b="1" dirty="0" smtClean="0"/>
              <a:t>:</a:t>
            </a:r>
            <a:endParaRPr lang="en-US" sz="2000" b="1" dirty="0"/>
          </a:p>
          <a:p>
            <a:pPr marL="914400" lvl="1" indent="-457200">
              <a:buAutoNum type="arabicPeriod"/>
            </a:pPr>
            <a:endParaRPr lang="en-US" sz="2000" b="1" dirty="0" smtClean="0"/>
          </a:p>
          <a:p>
            <a:pPr marL="914400" lvl="1" indent="-457200">
              <a:buAutoNum type="arabicPeriod" startAt="4"/>
            </a:pPr>
            <a:r>
              <a:rPr lang="en-US" sz="2000" b="1" dirty="0" smtClean="0"/>
              <a:t>PROPOSTA </a:t>
            </a:r>
            <a:r>
              <a:rPr lang="en-US" sz="2000" b="1" dirty="0"/>
              <a:t>DO </a:t>
            </a:r>
            <a:r>
              <a:rPr lang="en-US" sz="2000" b="1" dirty="0" smtClean="0"/>
              <a:t>TRABALHO</a:t>
            </a:r>
          </a:p>
          <a:p>
            <a:pPr lvl="1"/>
            <a:r>
              <a:rPr lang="en-US" sz="2000" b="1" dirty="0" smtClean="0"/>
              <a:t>	</a:t>
            </a:r>
            <a:r>
              <a:rPr lang="en-US" sz="2000" b="1" dirty="0"/>
              <a:t> </a:t>
            </a:r>
            <a:r>
              <a:rPr lang="en-US" sz="2000" b="1" dirty="0" smtClean="0"/>
              <a:t>   </a:t>
            </a:r>
            <a:r>
              <a:rPr lang="en-US" sz="2000" dirty="0" err="1" smtClean="0"/>
              <a:t>Descrição</a:t>
            </a:r>
            <a:r>
              <a:rPr lang="en-US" sz="2000" dirty="0" smtClean="0"/>
              <a:t> </a:t>
            </a:r>
            <a:r>
              <a:rPr lang="en-US" sz="2000" dirty="0" err="1" smtClean="0"/>
              <a:t>clara</a:t>
            </a:r>
            <a:r>
              <a:rPr lang="en-US" sz="2000" dirty="0" smtClean="0"/>
              <a:t> e </a:t>
            </a:r>
            <a:r>
              <a:rPr lang="en-US" sz="2000" dirty="0" err="1" smtClean="0"/>
              <a:t>objetiva</a:t>
            </a:r>
            <a:r>
              <a:rPr lang="en-US" sz="2000" dirty="0" smtClean="0"/>
              <a:t> da </a:t>
            </a:r>
            <a:r>
              <a:rPr lang="en-US" sz="2000" dirty="0" err="1" smtClean="0"/>
              <a:t>contribuição</a:t>
            </a:r>
            <a:r>
              <a:rPr lang="en-US" sz="2000" dirty="0" smtClean="0"/>
              <a:t> do </a:t>
            </a:r>
            <a:r>
              <a:rPr lang="en-US" sz="2000" dirty="0" err="1" smtClean="0"/>
              <a:t>trabalho</a:t>
            </a:r>
            <a:r>
              <a:rPr lang="en-US" sz="2000" dirty="0" smtClean="0"/>
              <a:t>, à </a:t>
            </a:r>
            <a:r>
              <a:rPr lang="en-US" sz="2000" dirty="0" err="1" smtClean="0"/>
              <a:t>luz</a:t>
            </a:r>
            <a:r>
              <a:rPr lang="en-US" sz="2000" dirty="0" smtClean="0"/>
              <a:t> 		    dos </a:t>
            </a:r>
            <a:r>
              <a:rPr lang="en-US" sz="2000" dirty="0" err="1" smtClean="0">
                <a:solidFill>
                  <a:srgbClr val="FF0000"/>
                </a:solidFill>
              </a:rPr>
              <a:t>trabalhos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relacionados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/>
              <a:t>apresentados</a:t>
            </a:r>
            <a:r>
              <a:rPr lang="en-US" sz="2000" dirty="0" smtClean="0"/>
              <a:t> </a:t>
            </a:r>
            <a:r>
              <a:rPr lang="en-US" sz="2000" dirty="0" err="1" smtClean="0"/>
              <a:t>anteriormente</a:t>
            </a:r>
            <a:endParaRPr lang="en-US" sz="2000" dirty="0"/>
          </a:p>
          <a:p>
            <a:pPr lvl="1"/>
            <a:endParaRPr lang="en-US" sz="2000" b="1" dirty="0"/>
          </a:p>
          <a:p>
            <a:pPr marL="914400" lvl="1" indent="-457200">
              <a:buAutoNum type="arabicPeriod" startAt="5"/>
            </a:pPr>
            <a:r>
              <a:rPr lang="en-US" sz="2000" b="1" dirty="0" smtClean="0"/>
              <a:t>DETALHAMENTO </a:t>
            </a:r>
            <a:r>
              <a:rPr lang="en-US" sz="2000" b="1" dirty="0"/>
              <a:t>DA </a:t>
            </a:r>
            <a:r>
              <a:rPr lang="en-US" sz="2000" b="1" dirty="0" smtClean="0"/>
              <a:t>PROPOSTA</a:t>
            </a:r>
          </a:p>
          <a:p>
            <a:pPr lvl="1"/>
            <a:r>
              <a:rPr lang="en-US" sz="2000" b="1" dirty="0" smtClean="0"/>
              <a:t>    	    - </a:t>
            </a:r>
            <a:r>
              <a:rPr lang="en-US" sz="2000" dirty="0" smtClean="0"/>
              <a:t>Uma </a:t>
            </a:r>
            <a:r>
              <a:rPr lang="en-US" sz="2000" dirty="0" err="1" smtClean="0"/>
              <a:t>vez</a:t>
            </a:r>
            <a:r>
              <a:rPr lang="en-US" sz="2000" dirty="0" smtClean="0"/>
              <a:t> </a:t>
            </a:r>
            <a:r>
              <a:rPr lang="en-US" sz="2000" dirty="0" err="1" smtClean="0"/>
              <a:t>descrita</a:t>
            </a:r>
            <a:r>
              <a:rPr lang="en-US" sz="2000" dirty="0" smtClean="0"/>
              <a:t>, a </a:t>
            </a:r>
            <a:r>
              <a:rPr lang="en-US" sz="2000" dirty="0" err="1" smtClean="0"/>
              <a:t>proposta</a:t>
            </a:r>
            <a:r>
              <a:rPr lang="en-US" sz="2000" dirty="0" smtClean="0"/>
              <a:t> </a:t>
            </a:r>
            <a:r>
              <a:rPr lang="en-US" sz="2000" dirty="0" err="1" smtClean="0"/>
              <a:t>deve</a:t>
            </a:r>
            <a:r>
              <a:rPr lang="en-US" sz="2000" dirty="0" smtClean="0"/>
              <a:t> </a:t>
            </a:r>
            <a:r>
              <a:rPr lang="en-US" sz="2000" dirty="0" err="1" smtClean="0"/>
              <a:t>ser</a:t>
            </a:r>
            <a:r>
              <a:rPr lang="en-US" sz="2000" dirty="0" smtClean="0"/>
              <a:t> </a:t>
            </a:r>
            <a:r>
              <a:rPr lang="en-US" sz="2000" dirty="0" err="1" smtClean="0"/>
              <a:t>detalhada</a:t>
            </a:r>
            <a:r>
              <a:rPr lang="en-US" sz="2000" dirty="0" smtClean="0"/>
              <a:t>, </a:t>
            </a:r>
            <a:r>
              <a:rPr lang="en-US" sz="2000" dirty="0" err="1" smtClean="0"/>
              <a:t>modelada</a:t>
            </a:r>
            <a:r>
              <a:rPr lang="en-US" sz="2000" dirty="0" smtClean="0"/>
              <a:t>, etc.</a:t>
            </a:r>
            <a:endParaRPr lang="en-US" sz="2000" dirty="0"/>
          </a:p>
          <a:p>
            <a:pPr lvl="1"/>
            <a:r>
              <a:rPr lang="en-US" sz="2000" dirty="0" smtClean="0"/>
              <a:t>	    - É </a:t>
            </a:r>
            <a:r>
              <a:rPr lang="en-US" sz="2000" dirty="0" err="1" smtClean="0"/>
              <a:t>extremamente</a:t>
            </a:r>
            <a:r>
              <a:rPr lang="en-US" sz="2000" dirty="0" smtClean="0"/>
              <a:t> </a:t>
            </a:r>
            <a:r>
              <a:rPr lang="en-US" sz="2000" dirty="0" err="1" smtClean="0"/>
              <a:t>aconselhável</a:t>
            </a:r>
            <a:r>
              <a:rPr lang="en-US" sz="2000" dirty="0" smtClean="0"/>
              <a:t>, e as </a:t>
            </a:r>
            <a:r>
              <a:rPr lang="en-US" sz="2000" dirty="0" err="1" smtClean="0"/>
              <a:t>vezes</a:t>
            </a:r>
            <a:r>
              <a:rPr lang="en-US" sz="2000" dirty="0" smtClean="0"/>
              <a:t> </a:t>
            </a:r>
            <a:r>
              <a:rPr lang="en-US" sz="2000" dirty="0" err="1" smtClean="0"/>
              <a:t>indispesável</a:t>
            </a:r>
            <a:r>
              <a:rPr lang="en-US" sz="2000" dirty="0"/>
              <a:t>,</a:t>
            </a:r>
            <a:r>
              <a:rPr lang="en-US" sz="2000" dirty="0" smtClean="0"/>
              <a:t> a  	  	           	       </a:t>
            </a:r>
            <a:r>
              <a:rPr lang="en-US" sz="2000" dirty="0" err="1" smtClean="0">
                <a:solidFill>
                  <a:srgbClr val="FF0000"/>
                </a:solidFill>
              </a:rPr>
              <a:t>especificação</a:t>
            </a:r>
            <a:r>
              <a:rPr lang="en-US" sz="2000" dirty="0" smtClean="0">
                <a:solidFill>
                  <a:srgbClr val="FF0000"/>
                </a:solidFill>
              </a:rPr>
              <a:t> formal </a:t>
            </a:r>
            <a:r>
              <a:rPr lang="en-US" sz="2000" dirty="0" smtClean="0"/>
              <a:t>da </a:t>
            </a:r>
            <a:r>
              <a:rPr lang="en-US" sz="2000" dirty="0" err="1" smtClean="0"/>
              <a:t>proposta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/>
              <a:t>	 </a:t>
            </a:r>
            <a:r>
              <a:rPr lang="en-US" sz="2000" dirty="0" smtClean="0"/>
              <a:t>      (ex: </a:t>
            </a:r>
            <a:r>
              <a:rPr lang="en-US" sz="2000" dirty="0" err="1" smtClean="0"/>
              <a:t>Máquinas</a:t>
            </a:r>
            <a:r>
              <a:rPr lang="en-US" sz="2000" dirty="0" smtClean="0"/>
              <a:t> de </a:t>
            </a:r>
            <a:r>
              <a:rPr lang="en-US" sz="2000" dirty="0" err="1" smtClean="0"/>
              <a:t>estados</a:t>
            </a:r>
            <a:r>
              <a:rPr lang="en-US" sz="2000" dirty="0" smtClean="0"/>
              <a:t> </a:t>
            </a:r>
            <a:r>
              <a:rPr lang="en-US" sz="2000" dirty="0" err="1" smtClean="0"/>
              <a:t>finitos</a:t>
            </a:r>
            <a:r>
              <a:rPr lang="en-US" sz="2000" dirty="0" smtClean="0"/>
              <a:t>, </a:t>
            </a:r>
            <a:r>
              <a:rPr lang="en-US" sz="2000" dirty="0" err="1" smtClean="0"/>
              <a:t>Redes</a:t>
            </a:r>
            <a:r>
              <a:rPr lang="en-US" sz="2000" dirty="0" smtClean="0"/>
              <a:t> de Petri, </a:t>
            </a:r>
            <a:r>
              <a:rPr lang="en-US" sz="2000" dirty="0" err="1" smtClean="0"/>
              <a:t>modelagem</a:t>
            </a:r>
            <a:r>
              <a:rPr lang="en-US" sz="2000" dirty="0" smtClean="0"/>
              <a:t>) </a:t>
            </a:r>
            <a:endParaRPr lang="en-US" sz="2000" dirty="0"/>
          </a:p>
          <a:p>
            <a:pPr lvl="1"/>
            <a:endParaRPr lang="en-US" sz="2000" b="1" dirty="0"/>
          </a:p>
          <a:p>
            <a:pPr lvl="1"/>
            <a:r>
              <a:rPr lang="en-US" sz="2000" b="1" dirty="0" smtClean="0"/>
              <a:t>6.	ASPECTOS </a:t>
            </a:r>
            <a:r>
              <a:rPr lang="en-US" sz="2000" b="1" dirty="0"/>
              <a:t>DE </a:t>
            </a:r>
            <a:r>
              <a:rPr lang="en-US" sz="2000" b="1" dirty="0" smtClean="0"/>
              <a:t>INOVAÇÃO</a:t>
            </a:r>
            <a:r>
              <a:rPr lang="en-US" sz="2000" b="1" dirty="0"/>
              <a:t>/ APLICAÇÃO/ </a:t>
            </a:r>
            <a:r>
              <a:rPr lang="en-US" sz="2000" b="1" dirty="0" smtClean="0"/>
              <a:t>IMPLEMENTAÇÃO</a:t>
            </a:r>
            <a:endParaRPr lang="en-US" sz="2000" b="1" dirty="0"/>
          </a:p>
          <a:p>
            <a:pPr lvl="1"/>
            <a:r>
              <a:rPr lang="en-US" sz="2000" b="1" dirty="0" smtClean="0"/>
              <a:t>	     -  </a:t>
            </a:r>
            <a:r>
              <a:rPr lang="en-US" sz="2000" dirty="0" err="1" smtClean="0"/>
              <a:t>Neste</a:t>
            </a:r>
            <a:r>
              <a:rPr lang="en-US" sz="2000" dirty="0" smtClean="0"/>
              <a:t> item a COLABORAÇÃO do </a:t>
            </a:r>
            <a:r>
              <a:rPr lang="en-US" sz="2000" dirty="0" err="1" smtClean="0"/>
              <a:t>trabalho</a:t>
            </a:r>
            <a:r>
              <a:rPr lang="en-US" sz="2000" dirty="0" smtClean="0"/>
              <a:t> </a:t>
            </a:r>
            <a:r>
              <a:rPr lang="en-US" sz="2000" dirty="0" err="1" smtClean="0"/>
              <a:t>deve</a:t>
            </a:r>
            <a:r>
              <a:rPr lang="en-US" sz="2000" dirty="0" smtClean="0"/>
              <a:t> </a:t>
            </a:r>
            <a:r>
              <a:rPr lang="en-US" sz="2000" dirty="0" err="1" smtClean="0"/>
              <a:t>ser</a:t>
            </a:r>
            <a:r>
              <a:rPr lang="en-US" sz="2000" dirty="0" smtClean="0"/>
              <a:t> </a:t>
            </a:r>
            <a:r>
              <a:rPr lang="en-US" sz="2000" dirty="0" err="1" smtClean="0"/>
              <a:t>evidenciada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/>
              <a:t>	</a:t>
            </a:r>
            <a:r>
              <a:rPr lang="en-US" sz="2000" dirty="0" smtClean="0"/>
              <a:t>     -  Para </a:t>
            </a:r>
            <a:r>
              <a:rPr lang="en-US" sz="2000" dirty="0" err="1" smtClean="0"/>
              <a:t>tanto</a:t>
            </a:r>
            <a:r>
              <a:rPr lang="en-US" sz="2000" dirty="0" smtClean="0"/>
              <a:t>, </a:t>
            </a:r>
            <a:r>
              <a:rPr lang="en-US" sz="2000" dirty="0" err="1" smtClean="0"/>
              <a:t>devem</a:t>
            </a:r>
            <a:r>
              <a:rPr lang="en-US" sz="2000" dirty="0" smtClean="0"/>
              <a:t> </a:t>
            </a:r>
            <a:r>
              <a:rPr lang="en-US" sz="2000" dirty="0" err="1" smtClean="0"/>
              <a:t>ser</a:t>
            </a:r>
            <a:r>
              <a:rPr lang="en-US" sz="2000" dirty="0" smtClean="0"/>
              <a:t> </a:t>
            </a:r>
            <a:r>
              <a:rPr lang="en-US" sz="2000" dirty="0" err="1" smtClean="0"/>
              <a:t>utilizado</a:t>
            </a:r>
            <a:r>
              <a:rPr lang="en-US" sz="2000" dirty="0" smtClean="0"/>
              <a:t> </a:t>
            </a:r>
            <a:r>
              <a:rPr lang="en-US" sz="2000" dirty="0" err="1" smtClean="0"/>
              <a:t>os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TRABALHOS RELACIONADOS.</a:t>
            </a:r>
          </a:p>
          <a:p>
            <a:pPr lvl="1"/>
            <a:r>
              <a:rPr lang="en-US" sz="2000" dirty="0"/>
              <a:t>	 </a:t>
            </a:r>
            <a:r>
              <a:rPr lang="en-US" sz="2000" dirty="0" smtClean="0"/>
              <a:t>    -  </a:t>
            </a:r>
            <a:r>
              <a:rPr lang="en-US" sz="2000" dirty="0" err="1" smtClean="0"/>
              <a:t>Apesar</a:t>
            </a:r>
            <a:r>
              <a:rPr lang="en-US" sz="2000" dirty="0" smtClean="0"/>
              <a:t> de </a:t>
            </a:r>
            <a:r>
              <a:rPr lang="en-US" sz="2000" dirty="0" err="1" smtClean="0"/>
              <a:t>não</a:t>
            </a:r>
            <a:r>
              <a:rPr lang="en-US" sz="2000" dirty="0" smtClean="0"/>
              <a:t> </a:t>
            </a:r>
            <a:r>
              <a:rPr lang="en-US" sz="2000" dirty="0" err="1" smtClean="0"/>
              <a:t>mandatório</a:t>
            </a:r>
            <a:r>
              <a:rPr lang="en-US" sz="2000" dirty="0" smtClean="0"/>
              <a:t>, </a:t>
            </a:r>
            <a:r>
              <a:rPr lang="en-US" sz="2000" dirty="0" err="1" smtClean="0"/>
              <a:t>este</a:t>
            </a:r>
            <a:r>
              <a:rPr lang="en-US" sz="2000" dirty="0" smtClean="0"/>
              <a:t> item </a:t>
            </a:r>
            <a:r>
              <a:rPr lang="en-US" sz="2000" dirty="0" err="1" smtClean="0"/>
              <a:t>enriquece</a:t>
            </a:r>
            <a:r>
              <a:rPr lang="en-US" sz="2000" dirty="0" smtClean="0"/>
              <a:t> </a:t>
            </a:r>
            <a:r>
              <a:rPr lang="en-US" sz="2000" dirty="0" err="1" smtClean="0"/>
              <a:t>muito</a:t>
            </a:r>
            <a:r>
              <a:rPr lang="en-US" sz="2000" dirty="0" smtClean="0"/>
              <a:t> a </a:t>
            </a:r>
            <a:r>
              <a:rPr lang="en-US" sz="2000" dirty="0" err="1" smtClean="0"/>
              <a:t>proposta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/>
              <a:t>	 </a:t>
            </a:r>
            <a:r>
              <a:rPr lang="en-US" sz="2000" dirty="0" smtClean="0"/>
              <a:t>      </a:t>
            </a:r>
            <a:endParaRPr lang="en-US" sz="2000" dirty="0"/>
          </a:p>
          <a:p>
            <a:pPr lvl="1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7659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8304" y="4941168"/>
            <a:ext cx="15001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323528" y="260648"/>
            <a:ext cx="8676456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PRINCIPAIS PARTES DE UM TRABALHO CIENTÍFICO</a:t>
            </a:r>
          </a:p>
          <a:p>
            <a:endParaRPr lang="en-US" sz="2000" b="1" dirty="0" smtClean="0"/>
          </a:p>
          <a:p>
            <a:pPr marL="457200" indent="-457200">
              <a:buAutoNum type="arabicPeriod" startAt="7"/>
            </a:pPr>
            <a:r>
              <a:rPr lang="en-US" sz="2000" b="1" dirty="0" smtClean="0"/>
              <a:t>CONCLUSÃO</a:t>
            </a:r>
          </a:p>
          <a:p>
            <a:pPr marL="457200" indent="-457200">
              <a:buAutoNum type="arabicPeriod" startAt="7"/>
            </a:pPr>
            <a:endParaRPr lang="en-US" sz="2000" b="1" dirty="0" smtClean="0"/>
          </a:p>
          <a:p>
            <a:r>
              <a:rPr lang="en-US" sz="2000" b="1" dirty="0" smtClean="0"/>
              <a:t>	A </a:t>
            </a:r>
            <a:r>
              <a:rPr lang="en-US" sz="2000" b="1" dirty="0" err="1" smtClean="0"/>
              <a:t>Conclusão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não</a:t>
            </a:r>
            <a:r>
              <a:rPr lang="en-US" sz="2000" b="1" dirty="0" smtClean="0"/>
              <a:t> é um RESUMO do </a:t>
            </a:r>
            <a:r>
              <a:rPr lang="en-US" sz="2000" b="1" dirty="0" err="1" smtClean="0"/>
              <a:t>trabalho</a:t>
            </a:r>
            <a:endParaRPr lang="en-US" sz="2000" b="1" dirty="0" smtClean="0"/>
          </a:p>
          <a:p>
            <a:r>
              <a:rPr lang="en-US" sz="2000" dirty="0" smtClean="0"/>
              <a:t>	(</a:t>
            </a:r>
            <a:r>
              <a:rPr lang="en-US" sz="2000" dirty="0" err="1" smtClean="0"/>
              <a:t>erro</a:t>
            </a:r>
            <a:r>
              <a:rPr lang="en-US" sz="2000" dirty="0" smtClean="0"/>
              <a:t> </a:t>
            </a:r>
            <a:r>
              <a:rPr lang="en-US" sz="2000" dirty="0" err="1" smtClean="0"/>
              <a:t>muito</a:t>
            </a:r>
            <a:r>
              <a:rPr lang="en-US" sz="2000" dirty="0" smtClean="0"/>
              <a:t> </a:t>
            </a:r>
            <a:r>
              <a:rPr lang="en-US" sz="2000" dirty="0" err="1" smtClean="0"/>
              <a:t>comum</a:t>
            </a:r>
            <a:r>
              <a:rPr lang="en-US" sz="2000" dirty="0" smtClean="0"/>
              <a:t>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dirty="0" err="1" smtClean="0"/>
              <a:t>muitos</a:t>
            </a:r>
            <a:r>
              <a:rPr lang="en-US" sz="2000" dirty="0" smtClean="0"/>
              <a:t> </a:t>
            </a:r>
            <a:r>
              <a:rPr lang="en-US" sz="2000" dirty="0" err="1" smtClean="0"/>
              <a:t>trabalhos</a:t>
            </a:r>
            <a:r>
              <a:rPr lang="en-US" sz="2000" dirty="0" smtClean="0"/>
              <a:t> </a:t>
            </a:r>
            <a:r>
              <a:rPr lang="en-US" sz="2000" dirty="0" err="1" smtClean="0"/>
              <a:t>científico</a:t>
            </a:r>
            <a:r>
              <a:rPr lang="en-US" sz="2000" b="1" dirty="0" smtClean="0"/>
              <a:t>)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	É </a:t>
            </a:r>
            <a:r>
              <a:rPr lang="en-US" sz="2000" b="1" dirty="0" err="1" smtClean="0"/>
              <a:t>na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Conclusão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que</a:t>
            </a:r>
            <a:r>
              <a:rPr lang="en-US" sz="2000" b="1" dirty="0" smtClean="0"/>
              <a:t> se </a:t>
            </a:r>
            <a:r>
              <a:rPr lang="en-US" sz="2000" b="1" dirty="0" err="1" smtClean="0"/>
              <a:t>deve</a:t>
            </a:r>
            <a:r>
              <a:rPr lang="en-US" sz="2000" b="1" dirty="0" smtClean="0"/>
              <a:t> VALORIZAR o </a:t>
            </a:r>
            <a:r>
              <a:rPr lang="en-US" sz="2000" b="1" dirty="0" err="1" smtClean="0"/>
              <a:t>trabalho</a:t>
            </a:r>
            <a:r>
              <a:rPr lang="en-US" sz="2000" b="1" dirty="0" smtClean="0"/>
              <a:t> …</a:t>
            </a:r>
          </a:p>
          <a:p>
            <a:r>
              <a:rPr lang="en-US" sz="2000" b="1" dirty="0" smtClean="0"/>
              <a:t>	</a:t>
            </a:r>
            <a:r>
              <a:rPr lang="en-US" sz="2000" dirty="0" smtClean="0"/>
              <a:t>-  Como </a:t>
            </a:r>
            <a:r>
              <a:rPr lang="en-US" sz="2000" dirty="0" err="1" smtClean="0"/>
              <a:t>contribuição</a:t>
            </a:r>
            <a:r>
              <a:rPr lang="en-US" sz="2000" dirty="0" smtClean="0"/>
              <a:t> </a:t>
            </a:r>
            <a:r>
              <a:rPr lang="en-US" sz="2000" dirty="0" err="1" smtClean="0"/>
              <a:t>tecnológica</a:t>
            </a:r>
            <a:r>
              <a:rPr lang="en-US" sz="2000" dirty="0" smtClean="0"/>
              <a:t> e/</a:t>
            </a:r>
            <a:r>
              <a:rPr lang="en-US" sz="2000" dirty="0" err="1" smtClean="0"/>
              <a:t>ou</a:t>
            </a:r>
            <a:r>
              <a:rPr lang="en-US" sz="2000" dirty="0" smtClean="0"/>
              <a:t> </a:t>
            </a:r>
            <a:r>
              <a:rPr lang="en-US" sz="2000" dirty="0" err="1" smtClean="0"/>
              <a:t>científica</a:t>
            </a:r>
            <a:endParaRPr lang="en-US" sz="2000" dirty="0" smtClean="0"/>
          </a:p>
          <a:p>
            <a:r>
              <a:rPr lang="en-US" sz="2000" dirty="0" smtClean="0"/>
              <a:t>	- 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dirty="0" err="1" smtClean="0"/>
              <a:t>seus</a:t>
            </a:r>
            <a:r>
              <a:rPr lang="en-US" sz="2000" dirty="0" smtClean="0"/>
              <a:t> </a:t>
            </a:r>
            <a:r>
              <a:rPr lang="en-US" sz="2000" dirty="0" err="1" smtClean="0"/>
              <a:t>aspectos</a:t>
            </a:r>
            <a:r>
              <a:rPr lang="en-US" sz="2000" dirty="0" smtClean="0"/>
              <a:t> de </a:t>
            </a:r>
            <a:r>
              <a:rPr lang="en-US" sz="2000" dirty="0" err="1" smtClean="0"/>
              <a:t>inovação</a:t>
            </a:r>
            <a:r>
              <a:rPr lang="en-US" sz="2000" dirty="0" smtClean="0"/>
              <a:t> </a:t>
            </a:r>
            <a:r>
              <a:rPr lang="en-US" sz="2000" dirty="0" err="1" smtClean="0"/>
              <a:t>tecnológica</a:t>
            </a:r>
            <a:r>
              <a:rPr lang="en-US" sz="2000" dirty="0" smtClean="0"/>
              <a:t>,</a:t>
            </a:r>
          </a:p>
          <a:p>
            <a:r>
              <a:rPr lang="en-US" sz="2000" dirty="0" smtClean="0"/>
              <a:t>	-  </a:t>
            </a:r>
            <a:r>
              <a:rPr lang="en-US" sz="2000" dirty="0" err="1" smtClean="0"/>
              <a:t>Impactos</a:t>
            </a:r>
            <a:r>
              <a:rPr lang="en-US" sz="2000" dirty="0" smtClean="0"/>
              <a:t> </a:t>
            </a:r>
            <a:r>
              <a:rPr lang="en-US" sz="2000" dirty="0" err="1" smtClean="0"/>
              <a:t>econômicos</a:t>
            </a:r>
            <a:r>
              <a:rPr lang="en-US" sz="2000" dirty="0" smtClean="0"/>
              <a:t>, </a:t>
            </a:r>
            <a:r>
              <a:rPr lang="en-US" sz="2000" dirty="0" err="1" smtClean="0"/>
              <a:t>sociais</a:t>
            </a:r>
            <a:r>
              <a:rPr lang="en-US" sz="2000" dirty="0" smtClean="0"/>
              <a:t>, </a:t>
            </a:r>
            <a:r>
              <a:rPr lang="en-US" sz="2000" dirty="0" err="1" smtClean="0"/>
              <a:t>culturais</a:t>
            </a:r>
            <a:r>
              <a:rPr lang="en-US" sz="2000" dirty="0" smtClean="0"/>
              <a:t>, etc.</a:t>
            </a:r>
          </a:p>
          <a:p>
            <a:r>
              <a:rPr lang="en-US" sz="2000" dirty="0" smtClean="0"/>
              <a:t>     </a:t>
            </a:r>
          </a:p>
          <a:p>
            <a:r>
              <a:rPr lang="en-US" sz="2000" dirty="0" smtClean="0"/>
              <a:t>	</a:t>
            </a:r>
            <a:r>
              <a:rPr lang="en-US" sz="2000" b="1" dirty="0" smtClean="0"/>
              <a:t>É </a:t>
            </a:r>
            <a:r>
              <a:rPr lang="en-US" sz="2000" b="1" dirty="0" err="1" smtClean="0"/>
              <a:t>indispensável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descrever</a:t>
            </a:r>
            <a:r>
              <a:rPr lang="en-US" sz="2000" b="1" dirty="0" smtClean="0"/>
              <a:t> as </a:t>
            </a:r>
            <a:r>
              <a:rPr lang="en-US" sz="2000" b="1" dirty="0" err="1" smtClean="0"/>
              <a:t>limitações</a:t>
            </a:r>
            <a:r>
              <a:rPr lang="en-US" sz="2000" b="1" dirty="0" smtClean="0"/>
              <a:t> da </a:t>
            </a:r>
            <a:r>
              <a:rPr lang="en-US" sz="2000" b="1" dirty="0" err="1" smtClean="0"/>
              <a:t>proposta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apresentada</a:t>
            </a:r>
            <a:endParaRPr lang="en-US" sz="2000" b="1" dirty="0" smtClean="0"/>
          </a:p>
          <a:p>
            <a:r>
              <a:rPr lang="en-US" sz="2000" b="1" dirty="0" smtClean="0"/>
              <a:t>	</a:t>
            </a:r>
            <a:r>
              <a:rPr lang="en-US" sz="2000" dirty="0" smtClean="0"/>
              <a:t>(</a:t>
            </a:r>
            <a:r>
              <a:rPr lang="en-US" sz="2000" dirty="0" err="1" smtClean="0"/>
              <a:t>esta</a:t>
            </a:r>
            <a:r>
              <a:rPr lang="en-US" sz="2000" dirty="0" smtClean="0"/>
              <a:t> </a:t>
            </a:r>
            <a:r>
              <a:rPr lang="en-US" sz="2000" dirty="0" err="1" smtClean="0"/>
              <a:t>abordagem</a:t>
            </a:r>
            <a:r>
              <a:rPr lang="en-US" sz="2000" dirty="0" smtClean="0"/>
              <a:t> </a:t>
            </a:r>
            <a:r>
              <a:rPr lang="en-US" sz="2000" dirty="0" err="1" smtClean="0"/>
              <a:t>aumenta</a:t>
            </a:r>
            <a:r>
              <a:rPr lang="en-US" sz="2000" dirty="0" smtClean="0"/>
              <a:t> a </a:t>
            </a:r>
            <a:r>
              <a:rPr lang="en-US" sz="2000" dirty="0" err="1" smtClean="0"/>
              <a:t>credibilidade</a:t>
            </a:r>
            <a:r>
              <a:rPr lang="en-US" sz="2000" dirty="0" smtClean="0"/>
              <a:t> da </a:t>
            </a:r>
            <a:r>
              <a:rPr lang="en-US" sz="2000" dirty="0" err="1" smtClean="0"/>
              <a:t>contribuição</a:t>
            </a:r>
            <a:r>
              <a:rPr lang="en-US" sz="2000" dirty="0" smtClean="0"/>
              <a:t>)</a:t>
            </a:r>
          </a:p>
          <a:p>
            <a:endParaRPr lang="en-US" sz="2000" dirty="0" smtClean="0"/>
          </a:p>
          <a:p>
            <a:r>
              <a:rPr lang="en-US" sz="2000" dirty="0" smtClean="0"/>
              <a:t>	</a:t>
            </a:r>
            <a:r>
              <a:rPr lang="en-US" sz="2000" b="1" dirty="0" smtClean="0"/>
              <a:t>É </a:t>
            </a:r>
            <a:r>
              <a:rPr lang="en-US" sz="2000" b="1" dirty="0" err="1" smtClean="0"/>
              <a:t>importante</a:t>
            </a:r>
            <a:r>
              <a:rPr lang="en-US" sz="2000" b="1" dirty="0" smtClean="0"/>
              <a:t> a </a:t>
            </a:r>
            <a:r>
              <a:rPr lang="en-US" sz="2000" b="1" dirty="0" err="1" smtClean="0"/>
              <a:t>finalização</a:t>
            </a:r>
            <a:r>
              <a:rPr lang="en-US" sz="2000" b="1" dirty="0" smtClean="0"/>
              <a:t> com </a:t>
            </a:r>
            <a:r>
              <a:rPr lang="en-US" sz="2000" b="1" dirty="0" err="1" smtClean="0"/>
              <a:t>proposta</a:t>
            </a:r>
            <a:r>
              <a:rPr lang="en-US" sz="2000" b="1" dirty="0" smtClean="0"/>
              <a:t> de …</a:t>
            </a:r>
          </a:p>
          <a:p>
            <a:r>
              <a:rPr lang="en-US" sz="2000" dirty="0" smtClean="0"/>
              <a:t>	TRABALHOS FUTUROS !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8174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06650"/>
            <a:ext cx="7772400" cy="889000"/>
          </a:xfrm>
        </p:spPr>
        <p:txBody>
          <a:bodyPr/>
          <a:lstStyle/>
          <a:p>
            <a:endParaRPr lang="pt-BR" sz="4000" b="1" smtClean="0">
              <a:solidFill>
                <a:srgbClr val="FFFF00"/>
              </a:solidFill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54275" name="Picture 3" descr="C:\Documents and Settings\Mauro\Desktop\Minhas imagens3\CAROLINA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468313" y="4724400"/>
            <a:ext cx="8207375" cy="16319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pt-BR" sz="4000" b="1">
              <a:solidFill>
                <a:srgbClr val="FFFF00"/>
              </a:solidFill>
              <a:latin typeface="Arial" charset="0"/>
            </a:endParaRPr>
          </a:p>
          <a:p>
            <a:r>
              <a:rPr lang="pt-BR" sz="2000" b="1">
                <a:solidFill>
                  <a:srgbClr val="FFC000"/>
                </a:solidFill>
                <a:latin typeface="Arial" charset="0"/>
              </a:rPr>
              <a:t>SITE: www.maurooliveira.com.br</a:t>
            </a:r>
          </a:p>
          <a:p>
            <a:r>
              <a:rPr lang="pt-BR" sz="2000" b="1">
                <a:solidFill>
                  <a:srgbClr val="FFC000"/>
                </a:solidFill>
                <a:latin typeface="Arial" charset="0"/>
              </a:rPr>
              <a:t>TWITTER: mauro_carolinas</a:t>
            </a:r>
          </a:p>
          <a:p>
            <a:r>
              <a:rPr lang="pt-BR" sz="2000" b="1">
                <a:solidFill>
                  <a:srgbClr val="FFC000"/>
                </a:solidFill>
                <a:latin typeface="Arial" charset="0"/>
              </a:rPr>
              <a:t>E1/2: amauroboliveira@gmail.com</a:t>
            </a:r>
          </a:p>
        </p:txBody>
      </p:sp>
      <p:sp>
        <p:nvSpPr>
          <p:cNvPr id="54277" name="Rectangle 4"/>
          <p:cNvSpPr>
            <a:spLocks noChangeArrowheads="1"/>
          </p:cNvSpPr>
          <p:nvPr/>
        </p:nvSpPr>
        <p:spPr bwMode="auto">
          <a:xfrm>
            <a:off x="-2124075" y="188913"/>
            <a:ext cx="8208963" cy="708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/>
            <a:r>
              <a:rPr lang="pt-BR" sz="4000" b="1">
                <a:solidFill>
                  <a:srgbClr val="FFC000"/>
                </a:solidFill>
                <a:latin typeface="Arial" charset="0"/>
              </a:rPr>
              <a:t>VALEU PAI 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56ADE6F7-1E50-4A99-9409-93C35C0E7200}" type="datetime1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11/03/2013</a:t>
            </a:fld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529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B847CD9-4C36-408F-9C18-38717CB3AFBA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32</a:t>
            </a:fld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5300" name="Rectangle 2"/>
          <p:cNvSpPr>
            <a:spLocks noChangeArrowheads="1"/>
          </p:cNvSpPr>
          <p:nvPr/>
        </p:nvSpPr>
        <p:spPr bwMode="auto">
          <a:xfrm>
            <a:off x="0" y="7019925"/>
            <a:ext cx="9144000" cy="3457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31427" name="Rectangle 3"/>
          <p:cNvSpPr>
            <a:spLocks noChangeArrowheads="1"/>
          </p:cNvSpPr>
          <p:nvPr/>
        </p:nvSpPr>
        <p:spPr bwMode="auto">
          <a:xfrm>
            <a:off x="762000" y="598488"/>
            <a:ext cx="7924800" cy="5662612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800" b="1" i="1">
                <a:solidFill>
                  <a:srgbClr val="CC0000"/>
                </a:solidFill>
                <a:latin typeface="Verdana" pitchFamily="34" charset="0"/>
              </a:rPr>
              <a:t>O jovem carrega PÓLVORA dentre de si. </a:t>
            </a:r>
          </a:p>
          <a:p>
            <a:endParaRPr lang="pt-BR" sz="1800" b="1" i="1">
              <a:solidFill>
                <a:srgbClr val="CC0000"/>
              </a:solidFill>
              <a:latin typeface="Verdana" pitchFamily="34" charset="0"/>
            </a:endParaRPr>
          </a:p>
          <a:p>
            <a:r>
              <a:rPr lang="pt-BR" sz="1800" b="1" i="1">
                <a:solidFill>
                  <a:srgbClr val="CC0000"/>
                </a:solidFill>
                <a:latin typeface="Verdana" pitchFamily="34" charset="0"/>
              </a:rPr>
              <a:t>No mundo moderno em que vivemos </a:t>
            </a:r>
          </a:p>
          <a:p>
            <a:r>
              <a:rPr lang="pt-BR" sz="1800" b="1" i="1">
                <a:solidFill>
                  <a:srgbClr val="CC0000"/>
                </a:solidFill>
                <a:latin typeface="Verdana" pitchFamily="34" charset="0"/>
              </a:rPr>
              <a:t>ela pode EXPLODIR com facilidade. </a:t>
            </a:r>
          </a:p>
          <a:p>
            <a:endParaRPr lang="pt-BR" sz="1800" b="1" i="1">
              <a:solidFill>
                <a:srgbClr val="CC0000"/>
              </a:solidFill>
              <a:latin typeface="Verdana" pitchFamily="34" charset="0"/>
            </a:endParaRPr>
          </a:p>
          <a:p>
            <a:r>
              <a:rPr lang="pt-BR" sz="1800" b="1" i="1">
                <a:solidFill>
                  <a:srgbClr val="CC0000"/>
                </a:solidFill>
                <a:latin typeface="Verdana" pitchFamily="34" charset="0"/>
              </a:rPr>
              <a:t>Ou ainda, pode MOFAR se ele atravessar o fantástico oceano de sua adolescência no “porão do navio”;</a:t>
            </a:r>
          </a:p>
          <a:p>
            <a:endParaRPr lang="pt-BR" sz="1800" b="1" i="1">
              <a:solidFill>
                <a:srgbClr val="CC0000"/>
              </a:solidFill>
              <a:latin typeface="Verdana" pitchFamily="34" charset="0"/>
            </a:endParaRPr>
          </a:p>
          <a:p>
            <a:r>
              <a:rPr lang="pt-BR" sz="1800" b="1" i="1">
                <a:solidFill>
                  <a:srgbClr val="CC0000"/>
                </a:solidFill>
                <a:latin typeface="Verdana" pitchFamily="34" charset="0"/>
              </a:rPr>
              <a:t>Senão, ela pode ser o ESTOPIM para a</a:t>
            </a:r>
          </a:p>
          <a:p>
            <a:r>
              <a:rPr lang="pt-BR" sz="1800" b="1" i="1">
                <a:solidFill>
                  <a:srgbClr val="CC0000"/>
                </a:solidFill>
                <a:latin typeface="Verdana" pitchFamily="34" charset="0"/>
              </a:rPr>
              <a:t>a realização de seus sonhos.”</a:t>
            </a:r>
          </a:p>
          <a:p>
            <a:endParaRPr lang="pt-BR" b="1" i="1">
              <a:solidFill>
                <a:srgbClr val="CC0000"/>
              </a:solidFill>
              <a:latin typeface="Verdana" pitchFamily="34" charset="0"/>
            </a:endParaRPr>
          </a:p>
          <a:p>
            <a:pPr algn="r"/>
            <a:r>
              <a:rPr lang="pt-BR" sz="1400" b="1">
                <a:solidFill>
                  <a:srgbClr val="CC0000"/>
                </a:solidFill>
                <a:latin typeface="Verdana" pitchFamily="34" charset="0"/>
              </a:rPr>
              <a:t>Antonio Barbosa</a:t>
            </a:r>
          </a:p>
          <a:p>
            <a:pPr algn="r"/>
            <a:endParaRPr lang="pt-BR" sz="1400" b="1">
              <a:solidFill>
                <a:srgbClr val="CC0000"/>
              </a:solidFill>
              <a:latin typeface="Verdana" pitchFamily="34" charset="0"/>
            </a:endParaRPr>
          </a:p>
          <a:p>
            <a:r>
              <a:rPr lang="pt-BR" sz="1400" b="1">
                <a:solidFill>
                  <a:srgbClr val="CC0000"/>
                </a:solidFill>
                <a:latin typeface="Verdana" pitchFamily="34" charset="0"/>
              </a:rPr>
              <a:t>“ Nunca diga aos jovens que seus sonhos são impossíveis. Nada seria mais dramático e seria uma tragédia se eles acreditassem nisso !</a:t>
            </a:r>
          </a:p>
          <a:p>
            <a:pPr algn="r"/>
            <a:r>
              <a:rPr lang="pt-BR" sz="1400" b="1">
                <a:solidFill>
                  <a:srgbClr val="CC0000"/>
                </a:solidFill>
                <a:latin typeface="Verdana" pitchFamily="34" charset="0"/>
              </a:rPr>
              <a:t>Shakespare</a:t>
            </a:r>
          </a:p>
          <a:p>
            <a:pPr algn="r"/>
            <a:endParaRPr lang="pt-BR" sz="1400" b="1">
              <a:solidFill>
                <a:srgbClr val="CC0000"/>
              </a:solidFill>
              <a:latin typeface="Verdana" pitchFamily="34" charset="0"/>
            </a:endParaRPr>
          </a:p>
          <a:p>
            <a:r>
              <a:rPr lang="pt-BR" sz="1400" b="1">
                <a:solidFill>
                  <a:srgbClr val="CC0000"/>
                </a:solidFill>
                <a:latin typeface="Verdana" pitchFamily="34" charset="0"/>
              </a:rPr>
              <a:t>“ Você tem a força”  </a:t>
            </a:r>
          </a:p>
          <a:p>
            <a:r>
              <a:rPr lang="pt-BR" sz="1400" b="1">
                <a:solidFill>
                  <a:srgbClr val="CC0000"/>
                </a:solidFill>
                <a:latin typeface="Verdana" pitchFamily="34" charset="0"/>
              </a:rPr>
              <a:t>		HI MAN</a:t>
            </a:r>
          </a:p>
          <a:p>
            <a:endParaRPr lang="pt-BR" sz="1400" b="1">
              <a:solidFill>
                <a:srgbClr val="CC0000"/>
              </a:solidFill>
              <a:latin typeface="Verdana" pitchFamily="34" charset="0"/>
            </a:endParaRPr>
          </a:p>
          <a:p>
            <a:endParaRPr lang="pt-BR" sz="1600">
              <a:latin typeface="Verdana" pitchFamily="34" charset="0"/>
            </a:endParaRPr>
          </a:p>
          <a:p>
            <a:endParaRPr lang="pt-BR" sz="1600">
              <a:latin typeface="Verdana" pitchFamily="34" charset="0"/>
            </a:endParaRPr>
          </a:p>
        </p:txBody>
      </p:sp>
      <p:sp>
        <p:nvSpPr>
          <p:cNvPr id="231433" name="Text Box 9"/>
          <p:cNvSpPr txBox="1">
            <a:spLocks noChangeArrowheads="1"/>
          </p:cNvSpPr>
          <p:nvPr/>
        </p:nvSpPr>
        <p:spPr bwMode="auto">
          <a:xfrm>
            <a:off x="0" y="6156325"/>
            <a:ext cx="9172575" cy="91440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 i="1">
                <a:cs typeface="Times New Roman" pitchFamily="18" charset="0"/>
              </a:rPr>
              <a:t>  Projeto  Pirambu Digital</a:t>
            </a:r>
            <a:endParaRPr lang="pt-BR" sz="4000" b="1" i="1">
              <a:solidFill>
                <a:srgbClr val="FF3300"/>
              </a:solidFill>
              <a:latin typeface="Garamond" pitchFamily="18" charset="0"/>
              <a:cs typeface="Times New Roman" pitchFamily="18" charset="0"/>
            </a:endParaRPr>
          </a:p>
          <a:p>
            <a:pPr algn="ctr"/>
            <a:r>
              <a:rPr lang="pt-BR" sz="1400" b="1" i="1">
                <a:solidFill>
                  <a:srgbClr val="FF3300"/>
                </a:solidFill>
                <a:latin typeface="Garamond" pitchFamily="18" charset="0"/>
                <a:cs typeface="Times New Roman" pitchFamily="18" charset="0"/>
              </a:rPr>
              <a:t>               </a:t>
            </a:r>
            <a:endParaRPr lang="pt-BR" sz="1400" i="1"/>
          </a:p>
        </p:txBody>
      </p:sp>
    </p:spTree>
  </p:cSld>
  <p:clrMapOvr>
    <a:masterClrMapping/>
  </p:clrMapOvr>
  <p:transition spd="med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1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1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31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31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14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314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3142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3142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3142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3142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3142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3142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33" grpId="0" animBg="1" autoUpdateAnimBg="0"/>
    </p:bldLst>
  </p:timing>
</p:sld>
</file>

<file path=ppt/theme/theme1.xml><?xml version="1.0" encoding="utf-8"?>
<a:theme xmlns:a="http://schemas.openxmlformats.org/drawingml/2006/main" name="tecnologia">
  <a:themeElements>
    <a:clrScheme name="tecnologi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cnologi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nologi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nologi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nologi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nologi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nologi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nologi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nologi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tecnologia</Template>
  <TotalTime>6480</TotalTime>
  <Words>751</Words>
  <Application>Microsoft Office PowerPoint</Application>
  <PresentationFormat>Apresentação na tela (4:3)</PresentationFormat>
  <Paragraphs>312</Paragraphs>
  <Slides>32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4" baseType="lpstr">
      <vt:lpstr>tecnologia</vt:lpstr>
      <vt:lpstr>Gráfico</vt:lpstr>
      <vt:lpstr>Instituto Federal do Ceará - IFCE  Campus Aracati          </vt:lpstr>
      <vt:lpstr>Metodologia do Trabalho Científico      Mauro Oliveira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Evolução dos princípios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Playboy LTDA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Renato Bertoldi Simões</dc:creator>
  <cp:lastModifiedBy>Mauro Oliveira</cp:lastModifiedBy>
  <cp:revision>587</cp:revision>
  <cp:lastPrinted>2013-03-11T13:19:50Z</cp:lastPrinted>
  <dcterms:created xsi:type="dcterms:W3CDTF">2010-11-04T01:27:45Z</dcterms:created>
  <dcterms:modified xsi:type="dcterms:W3CDTF">2013-03-11T13:39:38Z</dcterms:modified>
</cp:coreProperties>
</file>