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12"/>
  </p:notesMasterIdLst>
  <p:handoutMasterIdLst>
    <p:handoutMasterId r:id="rId13"/>
  </p:handoutMasterIdLst>
  <p:sldIdLst>
    <p:sldId id="275" r:id="rId2"/>
    <p:sldId id="276" r:id="rId3"/>
    <p:sldId id="279" r:id="rId4"/>
    <p:sldId id="277" r:id="rId5"/>
    <p:sldId id="286" r:id="rId6"/>
    <p:sldId id="281" r:id="rId7"/>
    <p:sldId id="280" r:id="rId8"/>
    <p:sldId id="283" r:id="rId9"/>
    <p:sldId id="285" r:id="rId10"/>
    <p:sldId id="28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8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3"/>
    <p:restoredTop sz="94750"/>
  </p:normalViewPr>
  <p:slideViewPr>
    <p:cSldViewPr snapToGrid="0" snapToObjects="1">
      <p:cViewPr varScale="1">
        <p:scale>
          <a:sx n="85" d="100"/>
          <a:sy n="85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03D21-B5A0-C84D-BB9F-83F99F038D6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FE75F-0705-2949-B9CE-AE65E807E9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455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39C8D-CCD6-934F-B577-FCA81BF95226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353BF-8E02-E248-B7E2-03B2C1977F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Ler</a:t>
            </a:r>
            <a:r>
              <a:rPr lang="en-US" dirty="0"/>
              <a:t> </a:t>
            </a:r>
            <a:r>
              <a:rPr lang="en-US" dirty="0" err="1"/>
              <a:t>texto</a:t>
            </a:r>
            <a:r>
              <a:rPr lang="en-US" dirty="0"/>
              <a:t> </a:t>
            </a:r>
            <a:r>
              <a:rPr lang="en-US" dirty="0" err="1"/>
              <a:t>livro</a:t>
            </a:r>
            <a:r>
              <a:rPr lang="en-US" baseline="0" dirty="0"/>
              <a:t> </a:t>
            </a:r>
            <a:r>
              <a:rPr lang="en-US" baseline="0"/>
              <a:t>silas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353BF-8E02-E248-B7E2-03B2C1977F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1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800" spc="-80" baseline="0">
                <a:solidFill>
                  <a:schemeClr val="tx1"/>
                </a:solidFill>
              </a:defRPr>
            </a:lvl1pPr>
          </a:lstStyle>
          <a:p>
            <a:br>
              <a:rPr lang="x-none" dirty="0"/>
            </a:br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87208" cy="914400"/>
          </a:xfrm>
        </p:spPr>
        <p:txBody>
          <a:bodyPr>
            <a:normAutofit/>
          </a:bodyPr>
          <a:lstStyle>
            <a:lvl1pPr marL="0" indent="0" algn="l">
              <a:buNone/>
              <a:defRPr sz="1400" b="0" cap="all" spc="12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8302-82AA-B241-B967-1E1BA9EB2C0A}" type="datetime1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6139" y="6484451"/>
            <a:ext cx="131572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 descr="Logo-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30" y="136083"/>
            <a:ext cx="4564697" cy="1180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1C0-563D-BB4F-A856-CD54200F3F40}" type="datetime1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6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B7541-FE90-F146-B823-D899D35D2855}" type="datetime1">
              <a:rPr lang="en-US" smtClean="0"/>
              <a:t>5/7/2019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5035-D7BE-9645-ACAC-45A675375421}" type="datetime1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12863" y="6467187"/>
            <a:ext cx="1315721" cy="36512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BC7B3-2625-0942-8BDC-EB1CDE2C3B1A}" type="datetime1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DEA8-5B46-684C-8754-AA22887DCDA1}" type="datetime1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7EA2B-87CE-1642-967B-650347962734}" type="datetime1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74ADE-5DE4-4146-A4A1-82712DA478F1}" type="datetime1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990B-9B86-7A43-8F2D-80E0759D5241}" type="datetime1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BBCD-DE71-6D4A-909B-65BF9E9A51A4}" type="datetime1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FCB7C-64E4-7148-B04E-4A69349275D4}" type="datetime1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0440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19256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95936" y="6453336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8B91A91-8805-8047-9B30-A715367EFE62}" type="datetime1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1" y="6467187"/>
            <a:ext cx="5051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00000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37636" y="0"/>
            <a:ext cx="142876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37636" y="1371600"/>
            <a:ext cx="142876" cy="548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rgbClr val="C0504D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npq.br/web/guest/bolsistas-vigente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42498" y="213227"/>
            <a:ext cx="8519654" cy="5290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4000" b="1" dirty="0"/>
            </a:br>
            <a:br>
              <a:rPr lang="pt-BR" sz="4000" b="1" dirty="0"/>
            </a:br>
            <a:br>
              <a:rPr lang="pt-BR" sz="4800" b="1" dirty="0"/>
            </a:br>
            <a:r>
              <a:rPr lang="pt-BR" b="1" dirty="0"/>
              <a:t>METODOLOGIA DO TRABALHO CIENTÍFICO</a:t>
            </a:r>
            <a:br>
              <a:rPr lang="pt-BR" sz="4800" dirty="0"/>
            </a:br>
            <a:br>
              <a:rPr lang="pt-BR" sz="4800" dirty="0"/>
            </a:b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PESQUISA CIENTÍFICA EM 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CIÊNCIA DA COMPUTAÇÃO</a:t>
            </a:r>
            <a:endParaRPr lang="pt-BR" sz="2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Subtitle 7"/>
          <p:cNvSpPr>
            <a:spLocks noGrp="1"/>
          </p:cNvSpPr>
          <p:nvPr>
            <p:ph type="subTitle" idx="1"/>
          </p:nvPr>
        </p:nvSpPr>
        <p:spPr>
          <a:xfrm>
            <a:off x="456665" y="6120190"/>
            <a:ext cx="7646267" cy="797098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Profa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Dra</a:t>
            </a:r>
            <a:r>
              <a:rPr lang="en-US" dirty="0">
                <a:solidFill>
                  <a:schemeClr val="tx1"/>
                </a:solidFill>
              </a:rPr>
              <a:t>. Carina Teixeira de Oliveira</a:t>
            </a:r>
          </a:p>
        </p:txBody>
      </p:sp>
    </p:spTree>
    <p:extLst>
      <p:ext uri="{BB962C8B-B14F-4D97-AF65-F5344CB8AC3E}">
        <p14:creationId xmlns:p14="http://schemas.microsoft.com/office/powerpoint/2010/main" val="4102655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POR ONDE COMEÇAR?</a:t>
            </a:r>
          </a:p>
        </p:txBody>
      </p:sp>
      <p:pic>
        <p:nvPicPr>
          <p:cNvPr id="6" name="Content Placeholder 5" descr="BB-ONDE COMECA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92" r="-14692"/>
          <a:stretch>
            <a:fillRect/>
          </a:stretch>
        </p:blipFill>
        <p:spPr>
          <a:xfrm>
            <a:off x="1616927" y="2106672"/>
            <a:ext cx="7203688" cy="4131003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14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10185" cy="1044034"/>
          </a:xfrm>
        </p:spPr>
        <p:txBody>
          <a:bodyPr>
            <a:normAutofit fontScale="90000"/>
          </a:bodyPr>
          <a:lstStyle/>
          <a:p>
            <a:r>
              <a:rPr lang="en-US" sz="3200" u="sng" dirty="0">
                <a:solidFill>
                  <a:srgbClr val="FF0000"/>
                </a:solidFill>
              </a:rPr>
              <a:t>PASSO 1: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ÁREAS DO CONHECIMENTO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 err="1"/>
              <a:t>Ciência</a:t>
            </a:r>
            <a:r>
              <a:rPr lang="en-US" sz="3200" dirty="0"/>
              <a:t> da </a:t>
            </a:r>
            <a:r>
              <a:rPr lang="en-US" sz="3200" dirty="0" err="1"/>
              <a:t>computação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938" y="1093572"/>
            <a:ext cx="8219256" cy="5504074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b="0" dirty="0" err="1">
                <a:solidFill>
                  <a:schemeClr val="tx1"/>
                </a:solidFill>
              </a:rPr>
              <a:t>Subárea</a:t>
            </a:r>
            <a:r>
              <a:rPr lang="en-US" sz="1600" b="0" dirty="0">
                <a:solidFill>
                  <a:schemeClr val="tx1"/>
                </a:solidFill>
              </a:rPr>
              <a:t>: </a:t>
            </a:r>
            <a:r>
              <a:rPr lang="en-US" u="sng" dirty="0">
                <a:solidFill>
                  <a:schemeClr val="tx1"/>
                </a:solidFill>
              </a:rPr>
              <a:t>Teoria da Computação </a:t>
            </a:r>
            <a:endParaRPr lang="en-US" sz="1600" u="sng" dirty="0">
              <a:solidFill>
                <a:schemeClr val="tx1"/>
              </a:solidFill>
            </a:endParaRPr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Computabilidade e Modelos de Computação </a:t>
            </a:r>
            <a:endParaRPr lang="en-US" b="1" dirty="0"/>
          </a:p>
          <a:p>
            <a:pPr lvl="1"/>
            <a:r>
              <a:rPr lang="en-US" sz="1400" dirty="0"/>
              <a:t>Especialidade:</a:t>
            </a:r>
            <a:r>
              <a:rPr lang="en-US" sz="1400" b="1" dirty="0"/>
              <a:t> Linguagem Formais e Automatos </a:t>
            </a:r>
            <a:endParaRPr lang="en-US" b="1" dirty="0"/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Análise de Algoritmos e Complexidade de Computação </a:t>
            </a:r>
            <a:endParaRPr lang="en-US" b="1" dirty="0"/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Lógicas e Semântica de </a:t>
            </a:r>
            <a:r>
              <a:rPr lang="en-US" sz="1400" b="1" dirty="0" err="1"/>
              <a:t>Programas</a:t>
            </a:r>
            <a:endParaRPr lang="en-US" sz="1400" b="1" dirty="0"/>
          </a:p>
          <a:p>
            <a:pPr marL="342900" indent="-342900">
              <a:buFont typeface="+mj-lt"/>
              <a:buAutoNum type="arabicPeriod"/>
            </a:pPr>
            <a:r>
              <a:rPr lang="en-US" sz="1600" b="0" dirty="0">
                <a:solidFill>
                  <a:schemeClr val="tx1"/>
                </a:solidFill>
              </a:rPr>
              <a:t> </a:t>
            </a:r>
            <a:r>
              <a:rPr lang="en-US" sz="1600" b="0" dirty="0" err="1">
                <a:solidFill>
                  <a:schemeClr val="tx1"/>
                </a:solidFill>
              </a:rPr>
              <a:t>Subárea</a:t>
            </a:r>
            <a:r>
              <a:rPr lang="en-US" sz="1600" b="0" dirty="0">
                <a:solidFill>
                  <a:schemeClr val="tx1"/>
                </a:solidFill>
              </a:rPr>
              <a:t>: </a:t>
            </a:r>
            <a:r>
              <a:rPr lang="en-US" u="sng" dirty="0">
                <a:solidFill>
                  <a:schemeClr val="tx1"/>
                </a:solidFill>
              </a:rPr>
              <a:t>Metodologia e Técnicas da Computação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Linguagens de </a:t>
            </a:r>
            <a:r>
              <a:rPr lang="en-US" sz="1400" b="1" dirty="0" err="1"/>
              <a:t>Programação</a:t>
            </a:r>
            <a:r>
              <a:rPr lang="en-US" sz="1400" b="1" dirty="0"/>
              <a:t>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Engenharia de Software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 err="1"/>
              <a:t>Banco</a:t>
            </a:r>
            <a:r>
              <a:rPr lang="en-US" sz="1400" b="1" dirty="0"/>
              <a:t> de Dados </a:t>
            </a:r>
          </a:p>
          <a:p>
            <a:pPr lvl="1"/>
            <a:r>
              <a:rPr lang="en-US" sz="1400" dirty="0"/>
              <a:t>Especialidade: </a:t>
            </a:r>
            <a:r>
              <a:rPr lang="pt-BR" sz="1400" b="1" dirty="0"/>
              <a:t>Sistemas</a:t>
            </a:r>
            <a:r>
              <a:rPr lang="en-US" sz="1400" b="1" dirty="0"/>
              <a:t> de </a:t>
            </a:r>
            <a:r>
              <a:rPr lang="en-US" sz="1400" b="1" dirty="0" err="1"/>
              <a:t>Informação</a:t>
            </a:r>
            <a:r>
              <a:rPr lang="en-US" sz="1400" b="1" dirty="0"/>
              <a:t>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 err="1"/>
              <a:t>Processamento</a:t>
            </a:r>
            <a:r>
              <a:rPr lang="en-US" sz="1400" b="1" dirty="0"/>
              <a:t> </a:t>
            </a:r>
            <a:r>
              <a:rPr lang="en-US" sz="1400" b="1" dirty="0" err="1"/>
              <a:t>Gráfico</a:t>
            </a:r>
            <a:r>
              <a:rPr lang="en-US" sz="1400" b="1" dirty="0"/>
              <a:t> (Graphics)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0" dirty="0" err="1">
                <a:solidFill>
                  <a:schemeClr val="tx1"/>
                </a:solidFill>
              </a:rPr>
              <a:t>Subárea</a:t>
            </a:r>
            <a:r>
              <a:rPr lang="en-US" sz="1600" b="0" dirty="0">
                <a:solidFill>
                  <a:schemeClr val="tx1"/>
                </a:solidFill>
              </a:rPr>
              <a:t>: </a:t>
            </a:r>
            <a:r>
              <a:rPr lang="en-US" u="sng" dirty="0">
                <a:solidFill>
                  <a:schemeClr val="tx1"/>
                </a:solidFill>
              </a:rPr>
              <a:t>Sistemas de Computação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Hardware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 err="1"/>
              <a:t>Arquitetura</a:t>
            </a:r>
            <a:r>
              <a:rPr lang="en-US" sz="1400" b="1" dirty="0"/>
              <a:t> de Sistemas de Computação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/>
              <a:t>Software </a:t>
            </a:r>
            <a:r>
              <a:rPr lang="en-US" sz="1400" b="1" dirty="0" err="1"/>
              <a:t>Básico</a:t>
            </a:r>
            <a:r>
              <a:rPr lang="en-US" sz="1400" b="1" dirty="0"/>
              <a:t> </a:t>
            </a:r>
          </a:p>
          <a:p>
            <a:pPr lvl="1"/>
            <a:r>
              <a:rPr lang="en-US" sz="1400" dirty="0"/>
              <a:t>Especialidade: </a:t>
            </a:r>
            <a:r>
              <a:rPr lang="en-US" sz="1400" b="1" dirty="0" err="1"/>
              <a:t>Teleinformática</a:t>
            </a:r>
            <a:endParaRPr lang="en-US" sz="1400" b="1" dirty="0"/>
          </a:p>
          <a:p>
            <a:pPr marL="342900" indent="-342900">
              <a:buFont typeface="+mj-lt"/>
              <a:buAutoNum type="arabicPeriod"/>
            </a:pPr>
            <a:r>
              <a:rPr lang="en-US" sz="1600" b="0" dirty="0" err="1">
                <a:solidFill>
                  <a:schemeClr val="tx1"/>
                </a:solidFill>
              </a:rPr>
              <a:t>Subárea</a:t>
            </a:r>
            <a:r>
              <a:rPr lang="en-US" sz="1600" b="0" dirty="0">
                <a:solidFill>
                  <a:schemeClr val="tx1"/>
                </a:solidFill>
              </a:rPr>
              <a:t>: </a:t>
            </a:r>
            <a:r>
              <a:rPr lang="en-US" u="sng" dirty="0" err="1">
                <a:solidFill>
                  <a:schemeClr val="tx1"/>
                </a:solidFill>
              </a:rPr>
              <a:t>Matemática</a:t>
            </a:r>
            <a:r>
              <a:rPr lang="en-US" u="sng" dirty="0">
                <a:solidFill>
                  <a:schemeClr val="tx1"/>
                </a:solidFill>
              </a:rPr>
              <a:t> da </a:t>
            </a:r>
            <a:r>
              <a:rPr lang="en-US" u="sng" dirty="0" err="1">
                <a:solidFill>
                  <a:schemeClr val="tx1"/>
                </a:solidFill>
              </a:rPr>
              <a:t>Computação</a:t>
            </a:r>
            <a:r>
              <a:rPr lang="en-US" u="sng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US" sz="1400" dirty="0" err="1"/>
              <a:t>Especialidade</a:t>
            </a:r>
            <a:r>
              <a:rPr lang="en-US" sz="1400" dirty="0"/>
              <a:t>: </a:t>
            </a:r>
            <a:r>
              <a:rPr lang="en-US" sz="1400" b="1" dirty="0" err="1"/>
              <a:t>Matemática</a:t>
            </a:r>
            <a:r>
              <a:rPr lang="en-US" sz="1400" b="1" dirty="0"/>
              <a:t> </a:t>
            </a:r>
            <a:r>
              <a:rPr lang="en-US" sz="1400" b="1" dirty="0" err="1"/>
              <a:t>Simbólica</a:t>
            </a:r>
            <a:r>
              <a:rPr lang="en-US" sz="1400" b="1" dirty="0"/>
              <a:t> </a:t>
            </a:r>
            <a:endParaRPr lang="en-US" b="1" dirty="0"/>
          </a:p>
          <a:p>
            <a:pPr lvl="1"/>
            <a:r>
              <a:rPr lang="en-US" sz="1400" dirty="0" err="1"/>
              <a:t>Especialidade</a:t>
            </a:r>
            <a:r>
              <a:rPr lang="en-US" sz="1400" dirty="0"/>
              <a:t>: </a:t>
            </a:r>
            <a:r>
              <a:rPr lang="en-US" sz="1400" b="1" dirty="0" err="1"/>
              <a:t>Modelos</a:t>
            </a:r>
            <a:r>
              <a:rPr lang="en-US" sz="1400" b="1" dirty="0"/>
              <a:t> </a:t>
            </a:r>
            <a:r>
              <a:rPr lang="en-US" sz="1400" b="1" dirty="0" err="1"/>
              <a:t>Analíticos</a:t>
            </a:r>
            <a:r>
              <a:rPr lang="en-US" sz="1400" b="1" dirty="0"/>
              <a:t> e de </a:t>
            </a:r>
            <a:r>
              <a:rPr lang="en-US" sz="1400" b="1" dirty="0" err="1"/>
              <a:t>Simulação</a:t>
            </a:r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cnpq_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58" y="6204110"/>
            <a:ext cx="1476162" cy="653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3758" y="5834778"/>
            <a:ext cx="8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Fonte</a:t>
            </a:r>
            <a:r>
              <a:rPr lang="en-US" dirty="0"/>
              <a:t>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896C9C-CEC4-9546-B425-8BE6EC2636D7}"/>
              </a:ext>
            </a:extLst>
          </p:cNvPr>
          <p:cNvSpPr/>
          <p:nvPr/>
        </p:nvSpPr>
        <p:spPr>
          <a:xfrm>
            <a:off x="7000240" y="3637280"/>
            <a:ext cx="1879600" cy="5892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Ver </a:t>
            </a:r>
            <a:r>
              <a:rPr lang="en-US" dirty="0" err="1">
                <a:solidFill>
                  <a:schemeClr val="tx1"/>
                </a:solidFill>
              </a:rPr>
              <a:t>Matriz</a:t>
            </a:r>
            <a:r>
              <a:rPr lang="en-US" dirty="0">
                <a:solidFill>
                  <a:schemeClr val="tx1"/>
                </a:solidFill>
              </a:rPr>
              <a:t> BCC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4CCD8C-BE43-524E-93E7-DAFB68110AFC}"/>
              </a:ext>
            </a:extLst>
          </p:cNvPr>
          <p:cNvSpPr/>
          <p:nvPr/>
        </p:nvSpPr>
        <p:spPr>
          <a:xfrm>
            <a:off x="6990080" y="4287520"/>
            <a:ext cx="1879600" cy="7924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Professores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Subárea</a:t>
            </a:r>
            <a:r>
              <a:rPr lang="en-US" dirty="0">
                <a:solidFill>
                  <a:schemeClr val="tx1"/>
                </a:solidFill>
              </a:rPr>
              <a:t> /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CV Lattes</a:t>
            </a:r>
          </a:p>
        </p:txBody>
      </p:sp>
    </p:spTree>
    <p:extLst>
      <p:ext uri="{BB962C8B-B14F-4D97-AF65-F5344CB8AC3E}">
        <p14:creationId xmlns:p14="http://schemas.microsoft.com/office/powerpoint/2010/main" val="420685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17" y="425331"/>
            <a:ext cx="8865219" cy="1044034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PASSO 2: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Conhecer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i="1" dirty="0">
                <a:solidFill>
                  <a:srgbClr val="0000FF"/>
                </a:solidFill>
              </a:rPr>
              <a:t>“HOT TOPICS”</a:t>
            </a:r>
            <a:r>
              <a:rPr lang="en-US" dirty="0"/>
              <a:t> 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ciência</a:t>
            </a:r>
            <a:r>
              <a:rPr lang="en-US" dirty="0"/>
              <a:t> da </a:t>
            </a:r>
            <a:r>
              <a:rPr lang="en-US" dirty="0" err="1"/>
              <a:t>computação</a:t>
            </a:r>
            <a:endParaRPr lang="en-US" dirty="0"/>
          </a:p>
        </p:txBody>
      </p:sp>
      <p:pic>
        <p:nvPicPr>
          <p:cNvPr id="11" name="Content Placeholder 10" descr="bb-duvid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83" r="-25883"/>
          <a:stretch>
            <a:fillRect/>
          </a:stretch>
        </p:blipFill>
        <p:spPr>
          <a:xfrm>
            <a:off x="3400086" y="2682255"/>
            <a:ext cx="6005524" cy="344390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8163B-041B-484F-8123-924273D4D45B}"/>
              </a:ext>
            </a:extLst>
          </p:cNvPr>
          <p:cNvSpPr txBox="1"/>
          <p:nvPr/>
        </p:nvSpPr>
        <p:spPr>
          <a:xfrm>
            <a:off x="4438186" y="390292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Como</a:t>
            </a:r>
          </a:p>
          <a:p>
            <a:r>
              <a:rPr lang="en-US" dirty="0" err="1"/>
              <a:t>Aonde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93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bb-duvid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83" r="-25883"/>
          <a:stretch>
            <a:fillRect/>
          </a:stretch>
        </p:blipFill>
        <p:spPr>
          <a:xfrm>
            <a:off x="3451630" y="2164095"/>
            <a:ext cx="6005524" cy="344390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1DF2AC-8C0F-5F41-9EEA-CC37DF103962}"/>
              </a:ext>
            </a:extLst>
          </p:cNvPr>
          <p:cNvSpPr txBox="1">
            <a:spLocks/>
          </p:cNvSpPr>
          <p:nvPr/>
        </p:nvSpPr>
        <p:spPr>
          <a:xfrm>
            <a:off x="297726" y="251829"/>
            <a:ext cx="8219256" cy="10440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Estudo</a:t>
            </a:r>
            <a:r>
              <a:rPr lang="en-US" dirty="0"/>
              <a:t> de </a:t>
            </a:r>
            <a:r>
              <a:rPr lang="en-US" dirty="0" err="1"/>
              <a:t>caso</a:t>
            </a:r>
            <a:r>
              <a:rPr lang="en-US" dirty="0"/>
              <a:t>: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r>
              <a:rPr lang="en-US" dirty="0">
                <a:solidFill>
                  <a:srgbClr val="C00000"/>
                </a:solidFill>
              </a:rPr>
              <a:t>REDES DE COMPUTADORES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560" y="3533422"/>
            <a:ext cx="3373120" cy="104403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i="1" dirty="0">
                <a:solidFill>
                  <a:srgbClr val="0000FF"/>
                </a:solidFill>
              </a:rPr>
              <a:t>“HOT TOPICS”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9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 </a:t>
            </a:r>
            <a:r>
              <a:rPr lang="en-US" dirty="0" err="1"/>
              <a:t>COMEçar</a:t>
            </a:r>
            <a:r>
              <a:rPr lang="en-US" dirty="0"/>
              <a:t>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219256" cy="5221699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1. </a:t>
            </a:r>
            <a:r>
              <a:rPr lang="en-US" sz="1800" i="1" dirty="0">
                <a:solidFill>
                  <a:schemeClr val="tx1"/>
                </a:solidFill>
              </a:rPr>
              <a:t>Call For Papers </a:t>
            </a:r>
            <a:r>
              <a:rPr lang="en-US" sz="1800" dirty="0">
                <a:solidFill>
                  <a:schemeClr val="tx1"/>
                </a:solidFill>
              </a:rPr>
              <a:t>(CFP) de </a:t>
            </a:r>
            <a:r>
              <a:rPr lang="en-US" sz="1800" dirty="0" err="1">
                <a:solidFill>
                  <a:schemeClr val="tx1"/>
                </a:solidFill>
              </a:rPr>
              <a:t>Conferências</a:t>
            </a:r>
            <a:r>
              <a:rPr lang="en-US" sz="1800" dirty="0">
                <a:solidFill>
                  <a:schemeClr val="tx1"/>
                </a:solidFill>
              </a:rPr>
              <a:t> e </a:t>
            </a:r>
            <a:r>
              <a:rPr lang="en-US" sz="1800" dirty="0" err="1">
                <a:solidFill>
                  <a:schemeClr val="tx1"/>
                </a:solidFill>
              </a:rPr>
              <a:t>Revistas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sz="1800" b="0" dirty="0"/>
          </a:p>
          <a:p>
            <a:pPr marL="285750">
              <a:buFont typeface="Wingdings" charset="2"/>
              <a:buChar char="§"/>
            </a:pPr>
            <a:r>
              <a:rPr lang="en-US" sz="1600" b="0" dirty="0"/>
              <a:t> </a:t>
            </a:r>
            <a:r>
              <a:rPr lang="en-US" sz="1600" b="0" dirty="0">
                <a:solidFill>
                  <a:schemeClr val="tx1"/>
                </a:solidFill>
              </a:rPr>
              <a:t>Ranking de </a:t>
            </a:r>
            <a:r>
              <a:rPr lang="en-US" sz="1600" b="0" dirty="0" err="1">
                <a:solidFill>
                  <a:schemeClr val="tx1"/>
                </a:solidFill>
              </a:rPr>
              <a:t>Conferências</a:t>
            </a:r>
            <a:r>
              <a:rPr lang="en-US" sz="1600" b="0" dirty="0">
                <a:solidFill>
                  <a:schemeClr val="tx1"/>
                </a:solidFill>
              </a:rPr>
              <a:t>/</a:t>
            </a:r>
            <a:r>
              <a:rPr lang="en-US" sz="1600" b="0" dirty="0" err="1">
                <a:solidFill>
                  <a:schemeClr val="tx1"/>
                </a:solidFill>
              </a:rPr>
              <a:t>Simpósios</a:t>
            </a:r>
            <a:r>
              <a:rPr lang="en-US" sz="1600" b="0" dirty="0">
                <a:solidFill>
                  <a:schemeClr val="tx1"/>
                </a:solidFill>
              </a:rPr>
              <a:t> e </a:t>
            </a:r>
            <a:r>
              <a:rPr lang="en-US" sz="1600" b="0" dirty="0" err="1">
                <a:solidFill>
                  <a:schemeClr val="tx1"/>
                </a:solidFill>
              </a:rPr>
              <a:t>Revistas</a:t>
            </a:r>
            <a:endParaRPr lang="en-US" sz="1600" b="0" dirty="0">
              <a:solidFill>
                <a:schemeClr val="tx1"/>
              </a:solidFill>
            </a:endParaRPr>
          </a:p>
          <a:p>
            <a:pPr marL="742950" lvl="1" indent="-285750"/>
            <a:r>
              <a:rPr lang="en-US" sz="1600" dirty="0" err="1"/>
              <a:t>Qualis</a:t>
            </a:r>
            <a:r>
              <a:rPr lang="en-US" sz="1600" dirty="0"/>
              <a:t> CAPES</a:t>
            </a:r>
          </a:p>
          <a:p>
            <a:pPr marL="742950" lvl="1" indent="-285750"/>
            <a:r>
              <a:rPr lang="en-US" sz="1600" dirty="0"/>
              <a:t>Ranking </a:t>
            </a:r>
            <a:r>
              <a:rPr lang="en-US" sz="1600" dirty="0" err="1"/>
              <a:t>Internacionais</a:t>
            </a:r>
            <a:endParaRPr lang="en-US" sz="1600" dirty="0"/>
          </a:p>
          <a:p>
            <a:pPr marL="285750">
              <a:buFont typeface="Wingdings" charset="2"/>
              <a:buChar char="§"/>
            </a:pPr>
            <a:endParaRPr lang="en-US" sz="1600" b="0" dirty="0">
              <a:solidFill>
                <a:schemeClr val="tx1"/>
              </a:solidFill>
            </a:endParaRPr>
          </a:p>
          <a:p>
            <a:pPr marL="285750">
              <a:buFont typeface="Wingdings" charset="2"/>
              <a:buChar char="§"/>
            </a:pP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err="1">
                <a:solidFill>
                  <a:schemeClr val="tx1"/>
                </a:solidFill>
              </a:rPr>
              <a:t>Tópicos</a:t>
            </a:r>
            <a:r>
              <a:rPr lang="en-US" sz="1600" b="0" dirty="0">
                <a:solidFill>
                  <a:schemeClr val="tx1"/>
                </a:solidFill>
              </a:rPr>
              <a:t> da </a:t>
            </a:r>
            <a:r>
              <a:rPr lang="en-US" sz="1600" b="0" dirty="0" err="1">
                <a:solidFill>
                  <a:schemeClr val="tx1"/>
                </a:solidFill>
              </a:rPr>
              <a:t>chamada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7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 </a:t>
            </a:r>
            <a:r>
              <a:rPr lang="en-US" dirty="0" err="1"/>
              <a:t>COMEçar</a:t>
            </a:r>
            <a:r>
              <a:rPr lang="en-US" dirty="0"/>
              <a:t>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219256" cy="522169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Grupos</a:t>
            </a:r>
            <a:r>
              <a:rPr lang="en-US" sz="1800" dirty="0">
                <a:solidFill>
                  <a:schemeClr val="tx1"/>
                </a:solidFill>
              </a:rPr>
              <a:t>/</a:t>
            </a:r>
            <a:r>
              <a:rPr lang="en-US" sz="1800" dirty="0" err="1">
                <a:solidFill>
                  <a:schemeClr val="tx1"/>
                </a:solidFill>
              </a:rPr>
              <a:t>Laboratórios</a:t>
            </a:r>
            <a:r>
              <a:rPr lang="en-US" sz="1800" dirty="0">
                <a:solidFill>
                  <a:schemeClr val="tx1"/>
                </a:solidFill>
              </a:rPr>
              <a:t> de </a:t>
            </a:r>
            <a:r>
              <a:rPr lang="en-US" sz="1800" dirty="0" err="1">
                <a:solidFill>
                  <a:schemeClr val="tx1"/>
                </a:solidFill>
              </a:rPr>
              <a:t>Pesquisa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Locais</a:t>
            </a:r>
            <a:r>
              <a:rPr lang="en-US" sz="1800" dirty="0">
                <a:solidFill>
                  <a:schemeClr val="tx1"/>
                </a:solidFill>
              </a:rPr>
              <a:t> e </a:t>
            </a:r>
            <a:r>
              <a:rPr lang="en-US" sz="1800" dirty="0" err="1">
                <a:solidFill>
                  <a:schemeClr val="tx1"/>
                </a:solidFill>
              </a:rPr>
              <a:t>Nacionais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1600" dirty="0" err="1">
                <a:solidFill>
                  <a:schemeClr val="tx1"/>
                </a:solidFill>
              </a:rPr>
              <a:t>Departamento</a:t>
            </a:r>
            <a:r>
              <a:rPr lang="en-US" sz="1600" dirty="0">
                <a:solidFill>
                  <a:schemeClr val="tx1"/>
                </a:solidFill>
              </a:rPr>
              <a:t> de Computação / Engenharia de Computação / Sistemas de Computação </a:t>
            </a:r>
            <a:r>
              <a:rPr lang="en-US" sz="1600" dirty="0" err="1">
                <a:solidFill>
                  <a:schemeClr val="tx1"/>
                </a:solidFill>
              </a:rPr>
              <a:t>etc</a:t>
            </a:r>
            <a:r>
              <a:rPr lang="en-US" sz="1600" dirty="0">
                <a:solidFill>
                  <a:schemeClr val="tx1"/>
                </a:solidFill>
              </a:rPr>
              <a:t> (Instituições reconhecidas)</a:t>
            </a:r>
          </a:p>
          <a:p>
            <a:pPr marL="742950" lvl="1" indent="-285750"/>
            <a:r>
              <a:rPr lang="en-US" sz="1600" dirty="0"/>
              <a:t>Local: IFCE Campus </a:t>
            </a:r>
            <a:r>
              <a:rPr lang="en-US" sz="1600" dirty="0" err="1"/>
              <a:t>Aracati</a:t>
            </a:r>
            <a:endParaRPr lang="en-US" sz="1600" dirty="0"/>
          </a:p>
          <a:p>
            <a:pPr marL="742950" lvl="1" indent="-285750"/>
            <a:r>
              <a:rPr lang="en-US" sz="1600" dirty="0" err="1"/>
              <a:t>Estadual</a:t>
            </a:r>
            <a:r>
              <a:rPr lang="en-US" sz="1600" dirty="0"/>
              <a:t>: IFCE, UFC, UECE e UNIFOR</a:t>
            </a:r>
          </a:p>
          <a:p>
            <a:pPr marL="742950" lvl="1" indent="-285750"/>
            <a:r>
              <a:rPr lang="en-US" sz="1600" dirty="0" err="1"/>
              <a:t>Nacional</a:t>
            </a:r>
            <a:r>
              <a:rPr lang="en-US" sz="1600" dirty="0"/>
              <a:t>: UFPE, UFRJ, UFMG, … </a:t>
            </a:r>
          </a:p>
          <a:p>
            <a:pPr marL="742950" lvl="1" indent="-285750"/>
            <a:endParaRPr lang="en-US" sz="1600" dirty="0"/>
          </a:p>
          <a:p>
            <a:pPr marL="285750" indent="-285750">
              <a:buFont typeface="Wingdings" charset="2"/>
              <a:buChar char="§"/>
            </a:pPr>
            <a:r>
              <a:rPr lang="en-US" sz="1600" dirty="0" err="1">
                <a:solidFill>
                  <a:schemeClr val="tx1"/>
                </a:solidFill>
              </a:rPr>
              <a:t>Líderes</a:t>
            </a:r>
            <a:r>
              <a:rPr lang="en-US" sz="1600" dirty="0">
                <a:solidFill>
                  <a:schemeClr val="tx1"/>
                </a:solidFill>
              </a:rPr>
              <a:t> de </a:t>
            </a:r>
            <a:r>
              <a:rPr lang="en-US" sz="1600" dirty="0" err="1">
                <a:solidFill>
                  <a:schemeClr val="tx1"/>
                </a:solidFill>
              </a:rPr>
              <a:t>Grupos</a:t>
            </a:r>
            <a:r>
              <a:rPr lang="en-US" sz="1600" dirty="0">
                <a:solidFill>
                  <a:schemeClr val="tx1"/>
                </a:solidFill>
              </a:rPr>
              <a:t> de </a:t>
            </a:r>
            <a:r>
              <a:rPr lang="en-US" sz="1600" dirty="0" err="1">
                <a:solidFill>
                  <a:schemeClr val="tx1"/>
                </a:solidFill>
              </a:rPr>
              <a:t>Pesquisa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  <a:p>
            <a:pPr marL="845820" lvl="1" indent="-285750"/>
            <a:r>
              <a:rPr lang="en-US" sz="1600" dirty="0"/>
              <a:t>CV Lattes e/</a:t>
            </a:r>
            <a:r>
              <a:rPr lang="en-US" sz="1600" dirty="0" err="1"/>
              <a:t>ou</a:t>
            </a:r>
            <a:r>
              <a:rPr lang="en-US" sz="1600" dirty="0"/>
              <a:t> home page</a:t>
            </a:r>
          </a:p>
          <a:p>
            <a:pPr marL="1531620" lvl="2" indent="-285750"/>
            <a:r>
              <a:rPr lang="en-US" sz="1400" b="0" dirty="0" err="1"/>
              <a:t>Tema</a:t>
            </a:r>
            <a:r>
              <a:rPr lang="en-US" sz="1400" b="0" dirty="0"/>
              <a:t> dos </a:t>
            </a:r>
            <a:r>
              <a:rPr lang="en-US" sz="1400" b="0" dirty="0" err="1"/>
              <a:t>projetos</a:t>
            </a:r>
            <a:r>
              <a:rPr lang="en-US" sz="1400" b="0" dirty="0"/>
              <a:t> </a:t>
            </a:r>
            <a:r>
              <a:rPr lang="en-US" sz="1400" b="0" dirty="0" err="1"/>
              <a:t>recentes</a:t>
            </a:r>
            <a:r>
              <a:rPr lang="en-US" sz="1400" b="0" dirty="0"/>
              <a:t> (</a:t>
            </a:r>
            <a:r>
              <a:rPr lang="en-US" sz="1400" b="0" dirty="0" err="1"/>
              <a:t>últimos</a:t>
            </a:r>
            <a:r>
              <a:rPr lang="en-US" sz="1400" b="0" dirty="0"/>
              <a:t> ~3 </a:t>
            </a:r>
            <a:r>
              <a:rPr lang="en-US" sz="1400" b="0" dirty="0" err="1"/>
              <a:t>anos</a:t>
            </a:r>
            <a:r>
              <a:rPr lang="en-US" sz="1400" b="0" dirty="0"/>
              <a:t>)</a:t>
            </a:r>
          </a:p>
          <a:p>
            <a:pPr marL="1531620" lvl="2" indent="-285750"/>
            <a:r>
              <a:rPr lang="en-US" sz="1400" b="0" dirty="0" err="1"/>
              <a:t>Publicações</a:t>
            </a:r>
            <a:r>
              <a:rPr lang="en-US" sz="1400" b="0" dirty="0"/>
              <a:t> (</a:t>
            </a:r>
            <a:r>
              <a:rPr lang="en-US" sz="1400" b="0" dirty="0" err="1"/>
              <a:t>últimos</a:t>
            </a:r>
            <a:r>
              <a:rPr lang="en-US" sz="1400" b="0" dirty="0"/>
              <a:t> ~3 </a:t>
            </a:r>
            <a:r>
              <a:rPr lang="en-US" sz="1400" b="0" dirty="0" err="1"/>
              <a:t>anos</a:t>
            </a:r>
            <a:r>
              <a:rPr lang="en-US" sz="1400" b="0" dirty="0"/>
              <a:t>)</a:t>
            </a:r>
          </a:p>
          <a:p>
            <a:pPr marL="1531620" lvl="2" indent="-285750"/>
            <a:r>
              <a:rPr lang="en-US" sz="1400" b="0" dirty="0" err="1"/>
              <a:t>Tema</a:t>
            </a:r>
            <a:r>
              <a:rPr lang="en-US" sz="1400" b="0" dirty="0"/>
              <a:t> de </a:t>
            </a:r>
            <a:r>
              <a:rPr lang="en-US" sz="1400" b="0" dirty="0" err="1"/>
              <a:t>estudo</a:t>
            </a:r>
            <a:r>
              <a:rPr lang="en-US" sz="1400" b="0" dirty="0"/>
              <a:t> dos </a:t>
            </a:r>
            <a:r>
              <a:rPr lang="en-US" sz="1400" b="0" dirty="0" err="1"/>
              <a:t>alunos</a:t>
            </a:r>
            <a:r>
              <a:rPr lang="en-US" sz="1400" b="0" dirty="0"/>
              <a:t> de </a:t>
            </a:r>
            <a:r>
              <a:rPr lang="en-US" sz="1400" b="0" dirty="0" err="1"/>
              <a:t>mestrado</a:t>
            </a:r>
            <a:r>
              <a:rPr lang="en-US" sz="1400" b="0" dirty="0"/>
              <a:t> e </a:t>
            </a:r>
            <a:r>
              <a:rPr lang="en-US" sz="1400" b="0" dirty="0" err="1"/>
              <a:t>doutorado</a:t>
            </a:r>
            <a:r>
              <a:rPr lang="en-US" sz="1400" b="0" dirty="0"/>
              <a:t> </a:t>
            </a:r>
          </a:p>
          <a:p>
            <a:pPr marL="1531620" lvl="2" indent="-285750"/>
            <a:r>
              <a:rPr lang="en-US" sz="1400" b="0" dirty="0" err="1"/>
              <a:t>Parceiros</a:t>
            </a:r>
            <a:r>
              <a:rPr lang="en-US" sz="1400" b="0" dirty="0"/>
              <a:t> (</a:t>
            </a:r>
            <a:r>
              <a:rPr lang="en-US" sz="1400" b="0" dirty="0" err="1"/>
              <a:t>locais</a:t>
            </a:r>
            <a:r>
              <a:rPr lang="en-US" sz="1400" b="0" dirty="0"/>
              <a:t>, </a:t>
            </a:r>
            <a:r>
              <a:rPr lang="en-US" sz="1400" b="0" dirty="0" err="1"/>
              <a:t>nacionais</a:t>
            </a:r>
            <a:r>
              <a:rPr lang="en-US" sz="1400" b="0" dirty="0"/>
              <a:t> e </a:t>
            </a:r>
            <a:r>
              <a:rPr lang="en-US" sz="1400" b="0" dirty="0" err="1"/>
              <a:t>internacionais</a:t>
            </a:r>
            <a:r>
              <a:rPr lang="en-US" sz="1400" b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2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 </a:t>
            </a:r>
            <a:r>
              <a:rPr lang="en-US" dirty="0" err="1"/>
              <a:t>COMEçar</a:t>
            </a:r>
            <a:r>
              <a:rPr lang="en-US" dirty="0"/>
              <a:t>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219256" cy="5221699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2. </a:t>
            </a:r>
            <a:r>
              <a:rPr lang="en-US" sz="1800" dirty="0" err="1">
                <a:solidFill>
                  <a:schemeClr val="tx1"/>
                </a:solidFill>
              </a:rPr>
              <a:t>Bolsistas</a:t>
            </a:r>
            <a:r>
              <a:rPr lang="en-US" sz="1800" dirty="0">
                <a:solidFill>
                  <a:schemeClr val="tx1"/>
                </a:solidFill>
              </a:rPr>
              <a:t> de </a:t>
            </a:r>
            <a:r>
              <a:rPr lang="en-US" sz="1800" dirty="0" err="1">
                <a:solidFill>
                  <a:schemeClr val="tx1"/>
                </a:solidFill>
              </a:rPr>
              <a:t>Produtividade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sz="1800" dirty="0"/>
          </a:p>
          <a:p>
            <a:pPr marL="342900" indent="-342900">
              <a:buFont typeface="Wingdings" charset="2"/>
              <a:buChar char="§"/>
            </a:pPr>
            <a:r>
              <a:rPr lang="en-US" sz="1600" b="0" i="1" dirty="0">
                <a:hlinkClick r:id="rId2"/>
              </a:rPr>
              <a:t>http://</a:t>
            </a:r>
            <a:r>
              <a:rPr lang="en-US" sz="1600" b="0" i="1" dirty="0" err="1">
                <a:hlinkClick r:id="rId2"/>
              </a:rPr>
              <a:t>www.cnpq.br</a:t>
            </a:r>
            <a:r>
              <a:rPr lang="en-US" sz="1600" b="0" i="1" dirty="0">
                <a:hlinkClick r:id="rId2"/>
              </a:rPr>
              <a:t>/web/guest/</a:t>
            </a:r>
            <a:r>
              <a:rPr lang="en-US" sz="1600" b="0" i="1" dirty="0" err="1">
                <a:hlinkClick r:id="rId2"/>
              </a:rPr>
              <a:t>bolsistas-vigentes</a:t>
            </a:r>
            <a:endParaRPr lang="en-US" sz="1600" b="0" i="1" dirty="0"/>
          </a:p>
          <a:p>
            <a:pPr lvl="1" indent="0">
              <a:buNone/>
            </a:pPr>
            <a:r>
              <a:rPr lang="en-US" sz="1600" dirty="0"/>
              <a:t> </a:t>
            </a:r>
          </a:p>
          <a:p>
            <a:pPr marL="742950" lvl="1" indent="-285750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07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Estudo</a:t>
            </a:r>
            <a:r>
              <a:rPr lang="en-US" dirty="0"/>
              <a:t> de </a:t>
            </a:r>
            <a:r>
              <a:rPr lang="en-US" dirty="0" err="1"/>
              <a:t>caso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Redes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Computadores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AutoNum type="arabicParenR"/>
            </a:pPr>
            <a:r>
              <a:rPr lang="en-US" b="0" dirty="0" err="1">
                <a:solidFill>
                  <a:schemeClr val="tx1"/>
                </a:solidFill>
              </a:rPr>
              <a:t>Identifique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os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principais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grupos</a:t>
            </a:r>
            <a:r>
              <a:rPr lang="en-US" b="0" dirty="0">
                <a:solidFill>
                  <a:schemeClr val="tx1"/>
                </a:solidFill>
              </a:rPr>
              <a:t> de </a:t>
            </a:r>
            <a:r>
              <a:rPr lang="en-US" b="0" dirty="0" err="1">
                <a:solidFill>
                  <a:schemeClr val="tx1"/>
                </a:solidFill>
              </a:rPr>
              <a:t>pesquisa</a:t>
            </a:r>
            <a:r>
              <a:rPr lang="en-US" b="0" dirty="0">
                <a:solidFill>
                  <a:schemeClr val="tx1"/>
                </a:solidFill>
              </a:rPr>
              <a:t> da </a:t>
            </a:r>
            <a:r>
              <a:rPr lang="en-US" b="0" dirty="0" err="1">
                <a:solidFill>
                  <a:schemeClr val="tx1"/>
                </a:solidFill>
              </a:rPr>
              <a:t>área</a:t>
            </a:r>
            <a:r>
              <a:rPr lang="en-US" b="0" dirty="0">
                <a:solidFill>
                  <a:schemeClr val="tx1"/>
                </a:solidFill>
              </a:rPr>
              <a:t> no </a:t>
            </a:r>
            <a:r>
              <a:rPr lang="en-US" b="0" dirty="0" err="1">
                <a:solidFill>
                  <a:schemeClr val="tx1"/>
                </a:solidFill>
              </a:rPr>
              <a:t>Brasil</a:t>
            </a:r>
            <a:r>
              <a:rPr lang="en-US" b="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arenR"/>
            </a:pPr>
            <a:r>
              <a:rPr lang="en-US" b="0" dirty="0" err="1">
                <a:solidFill>
                  <a:schemeClr val="tx1"/>
                </a:solidFill>
              </a:rPr>
              <a:t>Identifique</a:t>
            </a:r>
            <a:r>
              <a:rPr lang="en-US" b="0" dirty="0">
                <a:solidFill>
                  <a:schemeClr val="tx1"/>
                </a:solidFill>
              </a:rPr>
              <a:t> um </a:t>
            </a:r>
            <a:r>
              <a:rPr lang="en-US" b="0" dirty="0" err="1">
                <a:solidFill>
                  <a:schemeClr val="tx1"/>
                </a:solidFill>
              </a:rPr>
              <a:t>pesquisador</a:t>
            </a:r>
            <a:r>
              <a:rPr lang="en-US" b="0" dirty="0">
                <a:solidFill>
                  <a:schemeClr val="tx1"/>
                </a:solidFill>
              </a:rPr>
              <a:t> de </a:t>
            </a:r>
            <a:r>
              <a:rPr lang="en-US" b="0" dirty="0" err="1">
                <a:solidFill>
                  <a:schemeClr val="tx1"/>
                </a:solidFill>
              </a:rPr>
              <a:t>referência</a:t>
            </a:r>
            <a:r>
              <a:rPr lang="en-US" b="0" dirty="0">
                <a:solidFill>
                  <a:schemeClr val="tx1"/>
                </a:solidFill>
              </a:rPr>
              <a:t> da </a:t>
            </a:r>
            <a:r>
              <a:rPr lang="en-US" b="0" dirty="0" err="1">
                <a:solidFill>
                  <a:schemeClr val="tx1"/>
                </a:solidFill>
              </a:rPr>
              <a:t>área</a:t>
            </a:r>
            <a:r>
              <a:rPr lang="en-US" b="0" dirty="0">
                <a:solidFill>
                  <a:schemeClr val="tx1"/>
                </a:solidFill>
              </a:rPr>
              <a:t> no </a:t>
            </a:r>
            <a:r>
              <a:rPr lang="en-US" b="0" dirty="0" err="1">
                <a:solidFill>
                  <a:schemeClr val="tx1"/>
                </a:solidFill>
              </a:rPr>
              <a:t>Brasil</a:t>
            </a:r>
            <a:r>
              <a:rPr lang="en-US" b="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AutoNum type="arabicParenR"/>
            </a:pPr>
            <a:r>
              <a:rPr lang="en-US" b="0" dirty="0" err="1">
                <a:solidFill>
                  <a:schemeClr val="tx1"/>
                </a:solidFill>
              </a:rPr>
              <a:t>Quais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os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principais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tópicos</a:t>
            </a:r>
            <a:r>
              <a:rPr lang="en-US" b="0" dirty="0">
                <a:solidFill>
                  <a:schemeClr val="tx1"/>
                </a:solidFill>
              </a:rPr>
              <a:t> de </a:t>
            </a:r>
            <a:r>
              <a:rPr lang="en-US" b="0" dirty="0" err="1">
                <a:solidFill>
                  <a:schemeClr val="tx1"/>
                </a:solidFill>
              </a:rPr>
              <a:t>estudo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desse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pesquisador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nos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últimos</a:t>
            </a:r>
            <a:r>
              <a:rPr lang="en-US" b="0" dirty="0">
                <a:solidFill>
                  <a:schemeClr val="tx1"/>
                </a:solidFill>
              </a:rPr>
              <a:t> 3 </a:t>
            </a:r>
            <a:r>
              <a:rPr lang="en-US" b="0" dirty="0" err="1">
                <a:solidFill>
                  <a:schemeClr val="tx1"/>
                </a:solidFill>
              </a:rPr>
              <a:t>anos</a:t>
            </a:r>
            <a:r>
              <a:rPr lang="en-US" b="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Arial" pitchFamily="34" charset="0"/>
              <a:buAutoNum type="arabicParenR"/>
            </a:pPr>
            <a:r>
              <a:rPr lang="en-US" b="0" dirty="0" err="1">
                <a:solidFill>
                  <a:schemeClr val="tx1"/>
                </a:solidFill>
              </a:rPr>
              <a:t>Em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qual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conferência</a:t>
            </a:r>
            <a:r>
              <a:rPr lang="en-US" b="0" dirty="0">
                <a:solidFill>
                  <a:schemeClr val="tx1"/>
                </a:solidFill>
              </a:rPr>
              <a:t>/</a:t>
            </a:r>
            <a:r>
              <a:rPr lang="en-US" b="0" dirty="0" err="1">
                <a:solidFill>
                  <a:schemeClr val="tx1"/>
                </a:solidFill>
              </a:rPr>
              <a:t>revista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ele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geralmente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publica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seus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trabalhos</a:t>
            </a:r>
            <a:r>
              <a:rPr lang="en-US" b="0" dirty="0">
                <a:solidFill>
                  <a:schemeClr val="tx1"/>
                </a:solidFill>
              </a:rPr>
              <a:t>? </a:t>
            </a:r>
          </a:p>
          <a:p>
            <a:pPr marL="457200" indent="-457200">
              <a:buFont typeface="Arial" pitchFamily="34" charset="0"/>
              <a:buAutoNum type="arabicParenR"/>
            </a:pPr>
            <a:r>
              <a:rPr lang="en-US" b="0" dirty="0" err="1">
                <a:solidFill>
                  <a:schemeClr val="tx1"/>
                </a:solidFill>
              </a:rPr>
              <a:t>Quais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os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tópicos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em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comum</a:t>
            </a:r>
            <a:r>
              <a:rPr lang="en-US" b="0" dirty="0">
                <a:solidFill>
                  <a:schemeClr val="tx1"/>
                </a:solidFill>
              </a:rPr>
              <a:t> do CFP </a:t>
            </a:r>
            <a:r>
              <a:rPr lang="en-US" b="0" dirty="0" err="1">
                <a:solidFill>
                  <a:schemeClr val="tx1"/>
                </a:solidFill>
              </a:rPr>
              <a:t>dessas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conferências</a:t>
            </a:r>
            <a:r>
              <a:rPr lang="en-US" b="0" dirty="0">
                <a:solidFill>
                  <a:schemeClr val="tx1"/>
                </a:solidFill>
              </a:rPr>
              <a:t>/</a:t>
            </a:r>
            <a:r>
              <a:rPr lang="en-US" b="0" dirty="0" err="1">
                <a:solidFill>
                  <a:schemeClr val="tx1"/>
                </a:solidFill>
              </a:rPr>
              <a:t>revistas</a:t>
            </a:r>
            <a:r>
              <a:rPr lang="en-US" b="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Arial" pitchFamily="34" charset="0"/>
              <a:buAutoNum type="arabicParenR"/>
            </a:pPr>
            <a:endParaRPr lang="en-US" b="0" dirty="0"/>
          </a:p>
          <a:p>
            <a:pPr marL="457200" indent="-4572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06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PASSO 3: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Para a </a:t>
            </a:r>
            <a:r>
              <a:rPr lang="en-US" dirty="0" err="1"/>
              <a:t>próxima</a:t>
            </a:r>
            <a:r>
              <a:rPr lang="en-US" dirty="0"/>
              <a:t> aula…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Escolher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área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pesquisa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ciência</a:t>
            </a:r>
            <a:r>
              <a:rPr lang="en-US" dirty="0">
                <a:solidFill>
                  <a:schemeClr val="tx1"/>
                </a:solidFill>
              </a:rPr>
              <a:t> da </a:t>
            </a:r>
            <a:r>
              <a:rPr lang="en-US" dirty="0" err="1">
                <a:solidFill>
                  <a:schemeClr val="tx1"/>
                </a:solidFill>
              </a:rPr>
              <a:t>computação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seu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interesse</a:t>
            </a:r>
            <a:r>
              <a:rPr lang="en-US" dirty="0">
                <a:solidFill>
                  <a:schemeClr val="tx1"/>
                </a:solidFill>
              </a:rPr>
              <a:t> e </a:t>
            </a:r>
            <a:r>
              <a:rPr lang="en-US" dirty="0" err="1">
                <a:solidFill>
                  <a:schemeClr val="tx1"/>
                </a:solidFill>
              </a:rPr>
              <a:t>indicar</a:t>
            </a:r>
            <a:r>
              <a:rPr lang="en-US" dirty="0">
                <a:solidFill>
                  <a:schemeClr val="tx1"/>
                </a:solidFill>
              </a:rPr>
              <a:t>: </a:t>
            </a:r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b="0" dirty="0" err="1">
                <a:solidFill>
                  <a:schemeClr val="tx1"/>
                </a:solidFill>
              </a:rPr>
              <a:t>Grupos</a:t>
            </a:r>
            <a:r>
              <a:rPr lang="en-US" b="0" dirty="0">
                <a:solidFill>
                  <a:schemeClr val="tx1"/>
                </a:solidFill>
              </a:rPr>
              <a:t> de </a:t>
            </a:r>
            <a:r>
              <a:rPr lang="en-US" b="0" dirty="0" err="1">
                <a:solidFill>
                  <a:schemeClr val="tx1"/>
                </a:solidFill>
              </a:rPr>
              <a:t>Pesquisa</a:t>
            </a:r>
            <a:r>
              <a:rPr lang="en-US" b="0" dirty="0">
                <a:solidFill>
                  <a:schemeClr val="tx1"/>
                </a:solidFill>
              </a:rPr>
              <a:t> no </a:t>
            </a:r>
            <a:r>
              <a:rPr lang="en-US" b="0" dirty="0" err="1">
                <a:solidFill>
                  <a:schemeClr val="tx1"/>
                </a:solidFill>
              </a:rPr>
              <a:t>Brasil</a:t>
            </a:r>
            <a:endParaRPr lang="en-US" b="0" dirty="0">
              <a:solidFill>
                <a:schemeClr val="tx1"/>
              </a:solidFill>
            </a:endParaRPr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r>
              <a:rPr lang="en-US" b="0" dirty="0">
                <a:solidFill>
                  <a:schemeClr val="tx1"/>
                </a:solidFill>
              </a:rPr>
              <a:t>	</a:t>
            </a:r>
            <a:r>
              <a:rPr lang="en-US" b="0" dirty="0" err="1">
                <a:solidFill>
                  <a:schemeClr val="tx1"/>
                </a:solidFill>
              </a:rPr>
              <a:t>Pesquisadores</a:t>
            </a:r>
            <a:r>
              <a:rPr lang="en-US" b="0" dirty="0">
                <a:solidFill>
                  <a:schemeClr val="tx1"/>
                </a:solidFill>
              </a:rPr>
              <a:t> de </a:t>
            </a:r>
            <a:r>
              <a:rPr lang="en-US" b="0" dirty="0" err="1">
                <a:solidFill>
                  <a:schemeClr val="tx1"/>
                </a:solidFill>
              </a:rPr>
              <a:t>Referência</a:t>
            </a:r>
            <a:endParaRPr lang="en-US" b="0" dirty="0">
              <a:solidFill>
                <a:schemeClr val="tx1"/>
              </a:solidFill>
            </a:endParaRPr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r>
              <a:rPr lang="en-US" b="0" dirty="0">
                <a:solidFill>
                  <a:schemeClr val="tx1"/>
                </a:solidFill>
              </a:rPr>
              <a:t>	</a:t>
            </a:r>
            <a:r>
              <a:rPr lang="en-US" b="0" dirty="0" err="1">
                <a:solidFill>
                  <a:schemeClr val="tx1"/>
                </a:solidFill>
              </a:rPr>
              <a:t>Principais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err="1">
                <a:solidFill>
                  <a:schemeClr val="tx1"/>
                </a:solidFill>
              </a:rPr>
              <a:t>conferências</a:t>
            </a:r>
            <a:r>
              <a:rPr lang="en-US" b="0" dirty="0">
                <a:solidFill>
                  <a:schemeClr val="tx1"/>
                </a:solidFill>
              </a:rPr>
              <a:t>/</a:t>
            </a:r>
            <a:r>
              <a:rPr lang="en-US" b="0" dirty="0" err="1">
                <a:solidFill>
                  <a:schemeClr val="tx1"/>
                </a:solidFill>
              </a:rPr>
              <a:t>revistas</a:t>
            </a:r>
            <a:r>
              <a:rPr lang="en-US" b="0" dirty="0">
                <a:solidFill>
                  <a:schemeClr val="tx1"/>
                </a:solidFill>
              </a:rPr>
              <a:t> </a:t>
            </a:r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r>
              <a:rPr lang="en-US" b="0" dirty="0">
                <a:solidFill>
                  <a:schemeClr val="tx1"/>
                </a:solidFill>
              </a:rPr>
              <a:t>	</a:t>
            </a:r>
            <a:r>
              <a:rPr lang="en-US" b="0" dirty="0" err="1">
                <a:solidFill>
                  <a:schemeClr val="tx1"/>
                </a:solidFill>
              </a:rPr>
              <a:t>Principais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i="1" dirty="0">
                <a:solidFill>
                  <a:schemeClr val="tx1"/>
                </a:solidFill>
              </a:rPr>
              <a:t>hot topics</a:t>
            </a:r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r>
              <a:rPr lang="en-US" b="0" u="sng" dirty="0" err="1">
                <a:solidFill>
                  <a:schemeClr val="tx1"/>
                </a:solidFill>
              </a:rPr>
              <a:t>Escrever</a:t>
            </a:r>
            <a:r>
              <a:rPr lang="en-US" b="0" u="sng" dirty="0">
                <a:solidFill>
                  <a:schemeClr val="tx1"/>
                </a:solidFill>
              </a:rPr>
              <a:t> um </a:t>
            </a:r>
            <a:r>
              <a:rPr lang="en-US" b="0" u="sng" dirty="0" err="1">
                <a:solidFill>
                  <a:schemeClr val="tx1"/>
                </a:solidFill>
              </a:rPr>
              <a:t>artigo</a:t>
            </a:r>
            <a:r>
              <a:rPr lang="en-US" b="0" u="sng" dirty="0">
                <a:solidFill>
                  <a:schemeClr val="tx1"/>
                </a:solidFill>
              </a:rPr>
              <a:t> de 1 </a:t>
            </a:r>
            <a:r>
              <a:rPr lang="en-US" b="0" u="sng" dirty="0" err="1">
                <a:solidFill>
                  <a:schemeClr val="tx1"/>
                </a:solidFill>
              </a:rPr>
              <a:t>página</a:t>
            </a:r>
            <a:r>
              <a:rPr lang="en-US" b="0" u="sng" dirty="0">
                <a:solidFill>
                  <a:schemeClr val="tx1"/>
                </a:solidFill>
              </a:rPr>
              <a:t> </a:t>
            </a:r>
            <a:r>
              <a:rPr lang="en-US" b="0" u="sng" dirty="0" err="1">
                <a:solidFill>
                  <a:schemeClr val="tx1"/>
                </a:solidFill>
              </a:rPr>
              <a:t>sobre</a:t>
            </a:r>
            <a:r>
              <a:rPr lang="en-US" b="0" u="sng" dirty="0">
                <a:solidFill>
                  <a:schemeClr val="tx1"/>
                </a:solidFill>
              </a:rPr>
              <a:t> 1 </a:t>
            </a:r>
            <a:r>
              <a:rPr lang="en-US" b="0" i="1" u="sng" dirty="0">
                <a:solidFill>
                  <a:schemeClr val="tx1"/>
                </a:solidFill>
              </a:rPr>
              <a:t>hot topic</a:t>
            </a:r>
          </a:p>
          <a:p>
            <a:pPr marL="1598613" lvl="1" indent="-171450">
              <a:buFont typeface="Arial"/>
              <a:buChar char="•"/>
              <a:tabLst>
                <a:tab pos="1198563" algn="l"/>
              </a:tabLst>
            </a:pPr>
            <a:r>
              <a:rPr lang="en-US" dirty="0"/>
              <a:t>Latex</a:t>
            </a:r>
          </a:p>
          <a:p>
            <a:pPr marL="1598613" lvl="1" indent="-171450">
              <a:buFont typeface="Arial"/>
              <a:buChar char="•"/>
              <a:tabLst>
                <a:tab pos="1198563" algn="l"/>
              </a:tabLst>
            </a:pPr>
            <a:r>
              <a:rPr lang="en-US" b="0" dirty="0"/>
              <a:t>Template SBC</a:t>
            </a:r>
          </a:p>
          <a:p>
            <a:pPr marL="1598613" lvl="1" indent="-171450">
              <a:buFont typeface="Arial"/>
              <a:buChar char="•"/>
              <a:tabLst>
                <a:tab pos="1198563" algn="l"/>
              </a:tabLst>
            </a:pPr>
            <a:r>
              <a:rPr lang="en-US" dirty="0" err="1"/>
              <a:t>Maiores</a:t>
            </a:r>
            <a:r>
              <a:rPr lang="en-US" dirty="0"/>
              <a:t> </a:t>
            </a:r>
            <a:r>
              <a:rPr lang="en-US" dirty="0" err="1"/>
              <a:t>detalhes</a:t>
            </a:r>
            <a:r>
              <a:rPr lang="en-US" dirty="0"/>
              <a:t> no </a:t>
            </a:r>
            <a:r>
              <a:rPr lang="en-US" dirty="0" err="1"/>
              <a:t>Qacademico</a:t>
            </a:r>
            <a:endParaRPr lang="en-US" b="0" dirty="0"/>
          </a:p>
          <a:p>
            <a:pPr marL="1141413" indent="-171450">
              <a:buFont typeface="Arial"/>
              <a:buChar char="•"/>
              <a:tabLst>
                <a:tab pos="1198563" algn="l"/>
              </a:tabLst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88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LAS METODO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AULAS METODO.thmx</Template>
  <TotalTime>2017</TotalTime>
  <Words>343</Words>
  <Application>Microsoft Office PowerPoint</Application>
  <PresentationFormat>Apresentação na tela (4:3)</PresentationFormat>
  <Paragraphs>89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Wingdings</vt:lpstr>
      <vt:lpstr>AULAS METODO</vt:lpstr>
      <vt:lpstr>Apresentação do PowerPoint</vt:lpstr>
      <vt:lpstr>POR ONDE COMEÇAR?</vt:lpstr>
      <vt:lpstr>PASSO 1: ÁREAS DO CONHECIMENTO na  Ciência da computação</vt:lpstr>
      <vt:lpstr>PASSO 2: Conhecer os “HOT TOPICS”  em ciência da computação</vt:lpstr>
      <vt:lpstr>Quais os “HOT TOPICS”</vt:lpstr>
      <vt:lpstr>PARA COMEçar…</vt:lpstr>
      <vt:lpstr>PARA COMEçar…</vt:lpstr>
      <vt:lpstr>PARA COMEçar…</vt:lpstr>
      <vt:lpstr>Estudo de caso</vt:lpstr>
      <vt:lpstr>PASSO 3: Para a próxima aula…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a Redes de Computadores</dc:title>
  <dc:creator>Rei</dc:creator>
  <cp:lastModifiedBy>Mauro Oliveira</cp:lastModifiedBy>
  <cp:revision>579</cp:revision>
  <cp:lastPrinted>2015-10-29T02:42:30Z</cp:lastPrinted>
  <dcterms:created xsi:type="dcterms:W3CDTF">2014-08-05T01:43:18Z</dcterms:created>
  <dcterms:modified xsi:type="dcterms:W3CDTF">2019-05-07T15:57:50Z</dcterms:modified>
</cp:coreProperties>
</file>