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4"/>
  </p:notesMasterIdLst>
  <p:handoutMasterIdLst>
    <p:handoutMasterId r:id="rId15"/>
  </p:handoutMasterIdLst>
  <p:sldIdLst>
    <p:sldId id="275" r:id="rId2"/>
    <p:sldId id="266" r:id="rId3"/>
    <p:sldId id="267" r:id="rId4"/>
    <p:sldId id="276" r:id="rId5"/>
    <p:sldId id="258" r:id="rId6"/>
    <p:sldId id="259" r:id="rId7"/>
    <p:sldId id="268" r:id="rId8"/>
    <p:sldId id="260" r:id="rId9"/>
    <p:sldId id="262" r:id="rId10"/>
    <p:sldId id="274" r:id="rId11"/>
    <p:sldId id="271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/>
    <p:restoredTop sz="95728" autoAdjust="0"/>
  </p:normalViewPr>
  <p:slideViewPr>
    <p:cSldViewPr snapToGrid="0" snapToObjects="1">
      <p:cViewPr varScale="1">
        <p:scale>
          <a:sx n="89" d="100"/>
          <a:sy n="89" d="100"/>
        </p:scale>
        <p:origin x="13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4EDAE1-3952-844B-BB5A-73D074A7885D}" type="doc">
      <dgm:prSet loTypeId="urn:microsoft.com/office/officeart/2005/8/layout/StepDownProcess" loCatId="" qsTypeId="urn:microsoft.com/office/officeart/2005/8/quickstyle/simple4" qsCatId="simple" csTypeId="urn:microsoft.com/office/officeart/2005/8/colors/accent1_2" csCatId="accent1" phldr="1"/>
      <dgm:spPr/>
    </dgm:pt>
    <dgm:pt modelId="{EA981D6E-9581-B449-88F8-3368A5718C45}">
      <dgm:prSet phldrT="[Text]"/>
      <dgm:spPr/>
      <dgm:t>
        <a:bodyPr/>
        <a:lstStyle/>
        <a:p>
          <a:r>
            <a:rPr lang="pt-BR" dirty="0"/>
            <a:t>Metodologia do Trabalho Científico (S2)</a:t>
          </a:r>
          <a:endParaRPr lang="en-US" dirty="0"/>
        </a:p>
      </dgm:t>
    </dgm:pt>
    <dgm:pt modelId="{4438101B-DF2A-9C42-B19C-CB85073C23C2}" type="parTrans" cxnId="{4E6C6474-BE27-9749-9504-632C1841C99F}">
      <dgm:prSet/>
      <dgm:spPr/>
      <dgm:t>
        <a:bodyPr/>
        <a:lstStyle/>
        <a:p>
          <a:endParaRPr lang="en-US"/>
        </a:p>
      </dgm:t>
    </dgm:pt>
    <dgm:pt modelId="{B18ADD7E-C532-AF46-8BB8-E57B21FB1962}" type="sibTrans" cxnId="{4E6C6474-BE27-9749-9504-632C1841C99F}">
      <dgm:prSet/>
      <dgm:spPr/>
      <dgm:t>
        <a:bodyPr/>
        <a:lstStyle/>
        <a:p>
          <a:endParaRPr lang="en-US"/>
        </a:p>
      </dgm:t>
    </dgm:pt>
    <dgm:pt modelId="{BEB5BA97-5203-BC43-8E1D-AD5B02160617}">
      <dgm:prSet phldrT="[Text]"/>
      <dgm:spPr/>
      <dgm:t>
        <a:bodyPr/>
        <a:lstStyle/>
        <a:p>
          <a:r>
            <a:rPr lang="en-US" dirty="0"/>
            <a:t>TCC I (S7)</a:t>
          </a:r>
        </a:p>
      </dgm:t>
    </dgm:pt>
    <dgm:pt modelId="{D22BFEBE-F931-EF42-97F6-8EC14555CA5E}" type="parTrans" cxnId="{6BAC29A6-1116-D844-9800-D5D4C8363EA0}">
      <dgm:prSet/>
      <dgm:spPr/>
      <dgm:t>
        <a:bodyPr/>
        <a:lstStyle/>
        <a:p>
          <a:endParaRPr lang="en-US"/>
        </a:p>
      </dgm:t>
    </dgm:pt>
    <dgm:pt modelId="{C50C253A-4766-464C-85F4-CF8CEE25F885}" type="sibTrans" cxnId="{6BAC29A6-1116-D844-9800-D5D4C8363EA0}">
      <dgm:prSet/>
      <dgm:spPr/>
      <dgm:t>
        <a:bodyPr/>
        <a:lstStyle/>
        <a:p>
          <a:endParaRPr lang="en-US"/>
        </a:p>
      </dgm:t>
    </dgm:pt>
    <dgm:pt modelId="{0CB7C9CF-955B-BA41-9F88-7216CAEAC0D9}">
      <dgm:prSet phldrT="[Text]"/>
      <dgm:spPr/>
      <dgm:t>
        <a:bodyPr/>
        <a:lstStyle/>
        <a:p>
          <a:r>
            <a:rPr lang="en-US" dirty="0"/>
            <a:t>TCC II (S8)</a:t>
          </a:r>
        </a:p>
      </dgm:t>
    </dgm:pt>
    <dgm:pt modelId="{EA29B718-D25E-3C46-A6DE-CF9691BEC999}" type="parTrans" cxnId="{4D8AEB11-17EF-4A46-93E6-3BF9BDB14042}">
      <dgm:prSet/>
      <dgm:spPr/>
      <dgm:t>
        <a:bodyPr/>
        <a:lstStyle/>
        <a:p>
          <a:endParaRPr lang="en-US"/>
        </a:p>
      </dgm:t>
    </dgm:pt>
    <dgm:pt modelId="{21031464-7F3C-2C42-BDD8-DB7D0884846B}" type="sibTrans" cxnId="{4D8AEB11-17EF-4A46-93E6-3BF9BDB14042}">
      <dgm:prSet/>
      <dgm:spPr/>
      <dgm:t>
        <a:bodyPr/>
        <a:lstStyle/>
        <a:p>
          <a:endParaRPr lang="en-US"/>
        </a:p>
      </dgm:t>
    </dgm:pt>
    <dgm:pt modelId="{29A9A035-CA90-D445-AE30-490AFB8070B4}" type="pres">
      <dgm:prSet presAssocID="{DF4EDAE1-3952-844B-BB5A-73D074A7885D}" presName="rootnode" presStyleCnt="0">
        <dgm:presLayoutVars>
          <dgm:chMax/>
          <dgm:chPref/>
          <dgm:dir/>
          <dgm:animLvl val="lvl"/>
        </dgm:presLayoutVars>
      </dgm:prSet>
      <dgm:spPr/>
    </dgm:pt>
    <dgm:pt modelId="{6804E2ED-D60A-B54E-AF6B-433F8AAB258E}" type="pres">
      <dgm:prSet presAssocID="{EA981D6E-9581-B449-88F8-3368A5718C45}" presName="composite" presStyleCnt="0"/>
      <dgm:spPr/>
    </dgm:pt>
    <dgm:pt modelId="{8A3BF85B-12B7-E84F-A918-9A08F50C6283}" type="pres">
      <dgm:prSet presAssocID="{EA981D6E-9581-B449-88F8-3368A5718C45}" presName="bentUpArrow1" presStyleLbl="alignImgPlace1" presStyleIdx="0" presStyleCnt="2"/>
      <dgm:spPr/>
    </dgm:pt>
    <dgm:pt modelId="{48881901-8ACB-E345-B9D7-1F694B2E0C6A}" type="pres">
      <dgm:prSet presAssocID="{EA981D6E-9581-B449-88F8-3368A5718C45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4B503D44-6052-CB4B-BD57-4F3D6CC98019}" type="pres">
      <dgm:prSet presAssocID="{EA981D6E-9581-B449-88F8-3368A5718C45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8DE6E86E-087A-D34A-94BD-AB738A5AAB51}" type="pres">
      <dgm:prSet presAssocID="{B18ADD7E-C532-AF46-8BB8-E57B21FB1962}" presName="sibTrans" presStyleCnt="0"/>
      <dgm:spPr/>
    </dgm:pt>
    <dgm:pt modelId="{0FDEE931-6C8B-1F45-8DED-07A39840F00A}" type="pres">
      <dgm:prSet presAssocID="{BEB5BA97-5203-BC43-8E1D-AD5B02160617}" presName="composite" presStyleCnt="0"/>
      <dgm:spPr/>
    </dgm:pt>
    <dgm:pt modelId="{3679DBF4-FFFC-D143-86E8-2AA83B5E9E5F}" type="pres">
      <dgm:prSet presAssocID="{BEB5BA97-5203-BC43-8E1D-AD5B02160617}" presName="bentUpArrow1" presStyleLbl="alignImgPlace1" presStyleIdx="1" presStyleCnt="2"/>
      <dgm:spPr/>
    </dgm:pt>
    <dgm:pt modelId="{0E9CF8EC-CED9-924A-9536-BF2F8F62BC8B}" type="pres">
      <dgm:prSet presAssocID="{BEB5BA97-5203-BC43-8E1D-AD5B02160617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EFECEF6F-5801-5C47-8514-F06DBCBEEAE5}" type="pres">
      <dgm:prSet presAssocID="{BEB5BA97-5203-BC43-8E1D-AD5B02160617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6BDE8D26-68AD-654E-A8B3-2857821E621A}" type="pres">
      <dgm:prSet presAssocID="{C50C253A-4766-464C-85F4-CF8CEE25F885}" presName="sibTrans" presStyleCnt="0"/>
      <dgm:spPr/>
    </dgm:pt>
    <dgm:pt modelId="{EE973F5E-35E4-3F4F-8A91-70BE93F33A43}" type="pres">
      <dgm:prSet presAssocID="{0CB7C9CF-955B-BA41-9F88-7216CAEAC0D9}" presName="composite" presStyleCnt="0"/>
      <dgm:spPr/>
    </dgm:pt>
    <dgm:pt modelId="{AA4237F3-909B-AB48-9E1D-90A18A8A12D4}" type="pres">
      <dgm:prSet presAssocID="{0CB7C9CF-955B-BA41-9F88-7216CAEAC0D9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4D8AEB11-17EF-4A46-93E6-3BF9BDB14042}" srcId="{DF4EDAE1-3952-844B-BB5A-73D074A7885D}" destId="{0CB7C9CF-955B-BA41-9F88-7216CAEAC0D9}" srcOrd="2" destOrd="0" parTransId="{EA29B718-D25E-3C46-A6DE-CF9691BEC999}" sibTransId="{21031464-7F3C-2C42-BDD8-DB7D0884846B}"/>
    <dgm:cxn modelId="{4E6C6474-BE27-9749-9504-632C1841C99F}" srcId="{DF4EDAE1-3952-844B-BB5A-73D074A7885D}" destId="{EA981D6E-9581-B449-88F8-3368A5718C45}" srcOrd="0" destOrd="0" parTransId="{4438101B-DF2A-9C42-B19C-CB85073C23C2}" sibTransId="{B18ADD7E-C532-AF46-8BB8-E57B21FB1962}"/>
    <dgm:cxn modelId="{9B746E5A-6682-FD43-A4C7-60D07A4F52C6}" type="presOf" srcId="{BEB5BA97-5203-BC43-8E1D-AD5B02160617}" destId="{0E9CF8EC-CED9-924A-9536-BF2F8F62BC8B}" srcOrd="0" destOrd="0" presId="urn:microsoft.com/office/officeart/2005/8/layout/StepDownProcess"/>
    <dgm:cxn modelId="{4FE8BB8D-210A-E54C-8C96-AA5A403F53F6}" type="presOf" srcId="{0CB7C9CF-955B-BA41-9F88-7216CAEAC0D9}" destId="{AA4237F3-909B-AB48-9E1D-90A18A8A12D4}" srcOrd="0" destOrd="0" presId="urn:microsoft.com/office/officeart/2005/8/layout/StepDownProcess"/>
    <dgm:cxn modelId="{6BAC29A6-1116-D844-9800-D5D4C8363EA0}" srcId="{DF4EDAE1-3952-844B-BB5A-73D074A7885D}" destId="{BEB5BA97-5203-BC43-8E1D-AD5B02160617}" srcOrd="1" destOrd="0" parTransId="{D22BFEBE-F931-EF42-97F6-8EC14555CA5E}" sibTransId="{C50C253A-4766-464C-85F4-CF8CEE25F885}"/>
    <dgm:cxn modelId="{6EDECECE-DB9D-D04F-8F3A-7EDB2442C84D}" type="presOf" srcId="{DF4EDAE1-3952-844B-BB5A-73D074A7885D}" destId="{29A9A035-CA90-D445-AE30-490AFB8070B4}" srcOrd="0" destOrd="0" presId="urn:microsoft.com/office/officeart/2005/8/layout/StepDownProcess"/>
    <dgm:cxn modelId="{D06301D3-05A6-E34D-B2B5-AF96E69F640C}" type="presOf" srcId="{EA981D6E-9581-B449-88F8-3368A5718C45}" destId="{48881901-8ACB-E345-B9D7-1F694B2E0C6A}" srcOrd="0" destOrd="0" presId="urn:microsoft.com/office/officeart/2005/8/layout/StepDownProcess"/>
    <dgm:cxn modelId="{A87B3A82-6A28-D44D-A553-BFF709B6A169}" type="presParOf" srcId="{29A9A035-CA90-D445-AE30-490AFB8070B4}" destId="{6804E2ED-D60A-B54E-AF6B-433F8AAB258E}" srcOrd="0" destOrd="0" presId="urn:microsoft.com/office/officeart/2005/8/layout/StepDownProcess"/>
    <dgm:cxn modelId="{8B0BD76F-5256-C54A-AF89-9DF4C960D1C9}" type="presParOf" srcId="{6804E2ED-D60A-B54E-AF6B-433F8AAB258E}" destId="{8A3BF85B-12B7-E84F-A918-9A08F50C6283}" srcOrd="0" destOrd="0" presId="urn:microsoft.com/office/officeart/2005/8/layout/StepDownProcess"/>
    <dgm:cxn modelId="{FC9CFEC2-EF24-124E-9CBF-8AE58E78420A}" type="presParOf" srcId="{6804E2ED-D60A-B54E-AF6B-433F8AAB258E}" destId="{48881901-8ACB-E345-B9D7-1F694B2E0C6A}" srcOrd="1" destOrd="0" presId="urn:microsoft.com/office/officeart/2005/8/layout/StepDownProcess"/>
    <dgm:cxn modelId="{0D35F0CB-B7B9-6B4E-8044-AB46D6C9E640}" type="presParOf" srcId="{6804E2ED-D60A-B54E-AF6B-433F8AAB258E}" destId="{4B503D44-6052-CB4B-BD57-4F3D6CC98019}" srcOrd="2" destOrd="0" presId="urn:microsoft.com/office/officeart/2005/8/layout/StepDownProcess"/>
    <dgm:cxn modelId="{C3345928-B1EA-0241-B577-7259E29D0B5F}" type="presParOf" srcId="{29A9A035-CA90-D445-AE30-490AFB8070B4}" destId="{8DE6E86E-087A-D34A-94BD-AB738A5AAB51}" srcOrd="1" destOrd="0" presId="urn:microsoft.com/office/officeart/2005/8/layout/StepDownProcess"/>
    <dgm:cxn modelId="{71903AA6-750A-AE40-97BF-644DB133C1B2}" type="presParOf" srcId="{29A9A035-CA90-D445-AE30-490AFB8070B4}" destId="{0FDEE931-6C8B-1F45-8DED-07A39840F00A}" srcOrd="2" destOrd="0" presId="urn:microsoft.com/office/officeart/2005/8/layout/StepDownProcess"/>
    <dgm:cxn modelId="{AC93C12E-4794-3D48-A39A-A96098EF1AA9}" type="presParOf" srcId="{0FDEE931-6C8B-1F45-8DED-07A39840F00A}" destId="{3679DBF4-FFFC-D143-86E8-2AA83B5E9E5F}" srcOrd="0" destOrd="0" presId="urn:microsoft.com/office/officeart/2005/8/layout/StepDownProcess"/>
    <dgm:cxn modelId="{A5FD7FD2-860A-244B-9BA5-384543E751D3}" type="presParOf" srcId="{0FDEE931-6C8B-1F45-8DED-07A39840F00A}" destId="{0E9CF8EC-CED9-924A-9536-BF2F8F62BC8B}" srcOrd="1" destOrd="0" presId="urn:microsoft.com/office/officeart/2005/8/layout/StepDownProcess"/>
    <dgm:cxn modelId="{FF6DD7FE-4E15-2F49-A016-5D8D8D811E34}" type="presParOf" srcId="{0FDEE931-6C8B-1F45-8DED-07A39840F00A}" destId="{EFECEF6F-5801-5C47-8514-F06DBCBEEAE5}" srcOrd="2" destOrd="0" presId="urn:microsoft.com/office/officeart/2005/8/layout/StepDownProcess"/>
    <dgm:cxn modelId="{44E59893-184B-2D47-8F1C-8464E025546D}" type="presParOf" srcId="{29A9A035-CA90-D445-AE30-490AFB8070B4}" destId="{6BDE8D26-68AD-654E-A8B3-2857821E621A}" srcOrd="3" destOrd="0" presId="urn:microsoft.com/office/officeart/2005/8/layout/StepDownProcess"/>
    <dgm:cxn modelId="{4A8E9DEB-2C3B-2142-BE5B-9AB25E9FF034}" type="presParOf" srcId="{29A9A035-CA90-D445-AE30-490AFB8070B4}" destId="{EE973F5E-35E4-3F4F-8A91-70BE93F33A43}" srcOrd="4" destOrd="0" presId="urn:microsoft.com/office/officeart/2005/8/layout/StepDownProcess"/>
    <dgm:cxn modelId="{F669B7D2-7F8D-BE40-8D05-22D2D0CA5840}" type="presParOf" srcId="{EE973F5E-35E4-3F4F-8A91-70BE93F33A43}" destId="{AA4237F3-909B-AB48-9E1D-90A18A8A12D4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BF85B-12B7-E84F-A918-9A08F50C6283}">
      <dsp:nvSpPr>
        <dsp:cNvPr id="0" name=""/>
        <dsp:cNvSpPr/>
      </dsp:nvSpPr>
      <dsp:spPr>
        <a:xfrm rot="5400000">
          <a:off x="1706932" y="1377077"/>
          <a:ext cx="1217906" cy="138654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881901-8ACB-E345-B9D7-1F694B2E0C6A}">
      <dsp:nvSpPr>
        <dsp:cNvPr id="0" name=""/>
        <dsp:cNvSpPr/>
      </dsp:nvSpPr>
      <dsp:spPr>
        <a:xfrm>
          <a:off x="1384260" y="27003"/>
          <a:ext cx="2050237" cy="143509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Metodologia do Trabalho Científico (S2)</a:t>
          </a:r>
          <a:endParaRPr lang="en-US" sz="2100" kern="1200" dirty="0"/>
        </a:p>
      </dsp:txBody>
      <dsp:txXfrm>
        <a:off x="1454328" y="97071"/>
        <a:ext cx="1910101" cy="1294963"/>
      </dsp:txXfrm>
    </dsp:sp>
    <dsp:sp modelId="{4B503D44-6052-CB4B-BD57-4F3D6CC98019}">
      <dsp:nvSpPr>
        <dsp:cNvPr id="0" name=""/>
        <dsp:cNvSpPr/>
      </dsp:nvSpPr>
      <dsp:spPr>
        <a:xfrm>
          <a:off x="3434498" y="163873"/>
          <a:ext cx="1491147" cy="11599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79DBF4-FFFC-D143-86E8-2AA83B5E9E5F}">
      <dsp:nvSpPr>
        <dsp:cNvPr id="0" name=""/>
        <dsp:cNvSpPr/>
      </dsp:nvSpPr>
      <dsp:spPr>
        <a:xfrm rot="5400000">
          <a:off x="3406796" y="2989167"/>
          <a:ext cx="1217906" cy="138654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E9CF8EC-CED9-924A-9536-BF2F8F62BC8B}">
      <dsp:nvSpPr>
        <dsp:cNvPr id="0" name=""/>
        <dsp:cNvSpPr/>
      </dsp:nvSpPr>
      <dsp:spPr>
        <a:xfrm>
          <a:off x="3084125" y="1639094"/>
          <a:ext cx="2050237" cy="143509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TCC I (S7)</a:t>
          </a:r>
        </a:p>
      </dsp:txBody>
      <dsp:txXfrm>
        <a:off x="3154193" y="1709162"/>
        <a:ext cx="1910101" cy="1294963"/>
      </dsp:txXfrm>
    </dsp:sp>
    <dsp:sp modelId="{EFECEF6F-5801-5C47-8514-F06DBCBEEAE5}">
      <dsp:nvSpPr>
        <dsp:cNvPr id="0" name=""/>
        <dsp:cNvSpPr/>
      </dsp:nvSpPr>
      <dsp:spPr>
        <a:xfrm>
          <a:off x="5134362" y="1775963"/>
          <a:ext cx="1491147" cy="11599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4237F3-909B-AB48-9E1D-90A18A8A12D4}">
      <dsp:nvSpPr>
        <dsp:cNvPr id="0" name=""/>
        <dsp:cNvSpPr/>
      </dsp:nvSpPr>
      <dsp:spPr>
        <a:xfrm>
          <a:off x="4783989" y="3251184"/>
          <a:ext cx="2050237" cy="143509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TCC II (S8)</a:t>
          </a:r>
        </a:p>
      </dsp:txBody>
      <dsp:txXfrm>
        <a:off x="4854057" y="3321252"/>
        <a:ext cx="1910101" cy="1294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03D21-B5A0-C84D-BB9F-83F99F038D6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FE75F-0705-2949-B9CE-AE65E807E9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45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39C8D-CCD6-934F-B577-FCA81BF95226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353BF-8E02-E248-B7E2-03B2C1977F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24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C6D2E-CD21-4430-981C-58B632756696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C6D2E-CD21-4430-981C-58B632756696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C6D2E-CD21-4430-981C-58B632756696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679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800" spc="-80" baseline="0">
                <a:solidFill>
                  <a:schemeClr val="tx1"/>
                </a:solidFill>
              </a:defRPr>
            </a:lvl1pPr>
          </a:lstStyle>
          <a:p>
            <a:br>
              <a:rPr lang="x-none" dirty="0"/>
            </a:br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5013176"/>
            <a:ext cx="7787208" cy="914400"/>
          </a:xfrm>
        </p:spPr>
        <p:txBody>
          <a:bodyPr>
            <a:normAutofit/>
          </a:bodyPr>
          <a:lstStyle>
            <a:lvl1pPr marL="0" indent="0" algn="l">
              <a:buNone/>
              <a:defRPr sz="1400" b="0" cap="all" spc="120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6139" y="6484451"/>
            <a:ext cx="131572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pic>
        <p:nvPicPr>
          <p:cNvPr id="8" name="Picture 7" descr="Logo-6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30" y="136083"/>
            <a:ext cx="4564697" cy="11808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6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12863" y="6467187"/>
            <a:ext cx="1315721" cy="365125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10440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19256" cy="471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95936" y="6453336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441" y="6467187"/>
            <a:ext cx="5051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000000"/>
                </a:solidFill>
              </a:defRPr>
            </a:lvl1pPr>
          </a:lstStyle>
          <a:p>
            <a:fld id="{9F2F5E10-5301-4EE6-90D2-A6C4A3F62BED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37636" y="0"/>
            <a:ext cx="142876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37636" y="1371600"/>
            <a:ext cx="142876" cy="5486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rgbClr val="C0504D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13228"/>
            <a:ext cx="9144000" cy="4951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t-BR" sz="3600" b="1" dirty="0"/>
            </a:br>
            <a:br>
              <a:rPr lang="pt-BR" sz="3600" b="1" dirty="0"/>
            </a:br>
            <a:br>
              <a:rPr lang="pt-BR" sz="4800" b="1" dirty="0"/>
            </a:br>
            <a:r>
              <a:rPr lang="pt-BR" sz="4800" b="1" dirty="0"/>
              <a:t>METODOLOGIA DO </a:t>
            </a:r>
          </a:p>
          <a:p>
            <a:r>
              <a:rPr lang="pt-BR" sz="4800" b="1" dirty="0"/>
              <a:t>TRABALHO CIENTÍFICO</a:t>
            </a:r>
            <a:br>
              <a:rPr lang="pt-BR" sz="4800" dirty="0"/>
            </a:br>
            <a:br>
              <a:rPr lang="pt-BR" sz="4800" dirty="0"/>
            </a:br>
            <a:r>
              <a:rPr lang="pt-BR" sz="3200" dirty="0">
                <a:solidFill>
                  <a:schemeClr val="accent2"/>
                </a:solidFill>
              </a:rPr>
              <a:t>Apresentação da Disciplina</a:t>
            </a:r>
          </a:p>
        </p:txBody>
      </p:sp>
      <p:sp>
        <p:nvSpPr>
          <p:cNvPr id="7" name="Subtitle 7"/>
          <p:cNvSpPr>
            <a:spLocks noGrp="1"/>
          </p:cNvSpPr>
          <p:nvPr>
            <p:ph type="subTitle" idx="1"/>
          </p:nvPr>
        </p:nvSpPr>
        <p:spPr>
          <a:xfrm>
            <a:off x="0" y="5880928"/>
            <a:ext cx="9004507" cy="1036360"/>
          </a:xfrm>
        </p:spPr>
        <p:txBody>
          <a:bodyPr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Profa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Dra</a:t>
            </a:r>
            <a:r>
              <a:rPr lang="en-US" dirty="0">
                <a:solidFill>
                  <a:schemeClr val="tx1"/>
                </a:solidFill>
              </a:rPr>
              <a:t>. Carina Teixeira de Oliveira</a:t>
            </a:r>
          </a:p>
        </p:txBody>
      </p:sp>
    </p:spTree>
    <p:extLst>
      <p:ext uri="{BB962C8B-B14F-4D97-AF65-F5344CB8AC3E}">
        <p14:creationId xmlns:p14="http://schemas.microsoft.com/office/powerpoint/2010/main" val="4102655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Programa de Unidade Didática (PUD)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6752"/>
            <a:ext cx="8219256" cy="4497054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Informações</a:t>
            </a:r>
            <a:r>
              <a:rPr lang="en-US" sz="36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Gerais</a:t>
            </a:r>
            <a:r>
              <a:rPr lang="en-US" sz="36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Objetivos</a:t>
            </a:r>
            <a:endParaRPr lang="en-US" sz="3600" b="0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Programa</a:t>
            </a:r>
            <a:endParaRPr lang="en-US" sz="3600" b="0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Metodologia</a:t>
            </a:r>
            <a:r>
              <a:rPr lang="en-US" sz="36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de Ensino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Avaliação</a:t>
            </a:r>
            <a:endParaRPr lang="en-US" sz="3600" b="0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Bibliografia</a:t>
            </a:r>
            <a:r>
              <a:rPr lang="en-US" sz="36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Básica</a:t>
            </a:r>
            <a:r>
              <a:rPr lang="en-US" sz="36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e </a:t>
            </a:r>
            <a:r>
              <a:rPr lang="en-US" sz="3600" b="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Complementar</a:t>
            </a:r>
            <a:endParaRPr lang="en-US" sz="3600" b="0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017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Informações Gerais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806"/>
            <a:ext cx="8229600" cy="4516932"/>
          </a:xfrm>
        </p:spPr>
        <p:txBody>
          <a:bodyPr>
            <a:noAutofit/>
          </a:bodyPr>
          <a:lstStyle/>
          <a:p>
            <a:r>
              <a:rPr lang="pt-BR" sz="2400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Disciplina:</a:t>
            </a:r>
            <a:r>
              <a:rPr lang="pt-BR" sz="24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Metodologia do Trabalho Científico (S2)</a:t>
            </a:r>
          </a:p>
          <a:p>
            <a:endParaRPr lang="pt-BR" sz="2400" u="sng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r>
              <a:rPr lang="pt-BR" sz="2400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Carga Horária:</a:t>
            </a:r>
            <a:r>
              <a:rPr lang="pt-BR" sz="24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 40h</a:t>
            </a:r>
          </a:p>
          <a:p>
            <a:endParaRPr lang="pt-BR" sz="2400" u="sng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r>
              <a:rPr lang="pt-BR" sz="2400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Créditos:</a:t>
            </a:r>
            <a:r>
              <a:rPr lang="pt-BR" sz="24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2.0</a:t>
            </a:r>
          </a:p>
          <a:p>
            <a:endParaRPr lang="pt-BR" sz="2400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pt-BR" sz="2400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Pré-requisitos:</a:t>
            </a:r>
            <a:r>
              <a:rPr lang="pt-BR" sz="24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089700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Requisitos futuros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176682"/>
              </p:ext>
            </p:extLst>
          </p:nvPr>
        </p:nvGraphicFramePr>
        <p:xfrm>
          <a:off x="457200" y="1605315"/>
          <a:ext cx="8218488" cy="4713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7278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Objetivos do Curso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6190"/>
            <a:ext cx="8219256" cy="403585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pt-BR" sz="32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Proporcionar ao aluno condições para </a:t>
            </a:r>
            <a:r>
              <a:rPr lang="pt-BR" sz="3200" b="0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desenvolver leituras e estudos criteriosos</a:t>
            </a:r>
            <a:r>
              <a:rPr lang="pt-BR" sz="32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, de forma que sejam capazes de </a:t>
            </a:r>
            <a:r>
              <a:rPr lang="pt-BR" sz="3200" b="0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produzir trabalhos científicos</a:t>
            </a:r>
            <a:r>
              <a:rPr lang="pt-BR" sz="32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, bem como aplicar suas </a:t>
            </a:r>
            <a:r>
              <a:rPr lang="pt-BR" sz="3200" b="0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leituras</a:t>
            </a:r>
            <a:r>
              <a:rPr lang="pt-BR" sz="32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e estudos no exercício da sua </a:t>
            </a:r>
            <a:r>
              <a:rPr lang="pt-BR" sz="3200" b="0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atividade profissional</a:t>
            </a:r>
            <a:r>
              <a:rPr lang="pt-BR" sz="32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.</a:t>
            </a:r>
            <a:r>
              <a:rPr lang="en-US" sz="3200" b="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endParaRPr lang="pt-BR" sz="3200" b="0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9779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Programação do Curso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7079"/>
            <a:ext cx="8219256" cy="4049084"/>
          </a:xfrm>
        </p:spPr>
        <p:txBody>
          <a:bodyPr>
            <a:normAutofit/>
          </a:bodyPr>
          <a:lstStyle/>
          <a:p>
            <a:pPr lvl="0" algn="just">
              <a:lnSpc>
                <a:spcPct val="110000"/>
              </a:lnSpc>
            </a:pPr>
            <a:r>
              <a:rPr lang="pt-BR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DESENVOLVIMENTO DE UMA </a:t>
            </a:r>
            <a:r>
              <a:rPr lang="pt-BR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POSTURA CRÍTICA NA LEITURA</a:t>
            </a:r>
            <a:endParaRPr lang="en-US" u="sng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 algn="just">
              <a:lnSpc>
                <a:spcPct val="110000"/>
              </a:lnSpc>
            </a:pPr>
            <a:endParaRPr lang="pt-BR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 algn="just">
              <a:lnSpc>
                <a:spcPct val="110000"/>
              </a:lnSpc>
            </a:pPr>
            <a:r>
              <a:rPr lang="pt-BR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FUNDAMENTOS DA </a:t>
            </a:r>
            <a:r>
              <a:rPr lang="pt-BR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PESQUISA CIENTÍFICA</a:t>
            </a:r>
            <a:r>
              <a:rPr lang="en-US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</a:p>
          <a:p>
            <a:pPr algn="just">
              <a:lnSpc>
                <a:spcPct val="110000"/>
              </a:lnSpc>
            </a:pPr>
            <a:endParaRPr lang="pt-BR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 algn="just">
              <a:lnSpc>
                <a:spcPct val="110000"/>
              </a:lnSpc>
            </a:pPr>
            <a:r>
              <a:rPr lang="pt-BR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ESCRITA DE UM </a:t>
            </a:r>
            <a:r>
              <a:rPr lang="pt-BR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ARTIGO CIENTÍFICO</a:t>
            </a:r>
          </a:p>
          <a:p>
            <a:pPr algn="just">
              <a:lnSpc>
                <a:spcPct val="110000"/>
              </a:lnSpc>
            </a:pPr>
            <a:endParaRPr lang="pt-BR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 algn="just">
              <a:lnSpc>
                <a:spcPct val="110000"/>
              </a:lnSpc>
            </a:pPr>
            <a:r>
              <a:rPr lang="pt-BR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CONSTRUÇÃO DE UM </a:t>
            </a:r>
            <a:r>
              <a:rPr lang="pt-BR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PROJETO DE PESQUISA</a:t>
            </a:r>
            <a:r>
              <a:rPr lang="en-US" u="sng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endParaRPr lang="pt-BR" u="sng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2676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Metodologia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3852"/>
            <a:ext cx="7911464" cy="4640615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Aulas Expositivas</a:t>
            </a:r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Aulas Práticas</a:t>
            </a:r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Seminário</a:t>
            </a:r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Projetos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Participação em eventos científicos</a:t>
            </a:r>
          </a:p>
        </p:txBody>
      </p:sp>
    </p:spTree>
    <p:extLst>
      <p:ext uri="{BB962C8B-B14F-4D97-AF65-F5344CB8AC3E}">
        <p14:creationId xmlns:p14="http://schemas.microsoft.com/office/powerpoint/2010/main" val="1818841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Avaliações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648" y="2143228"/>
            <a:ext cx="8232932" cy="4475974"/>
          </a:xfrm>
        </p:spPr>
        <p:txBody>
          <a:bodyPr/>
          <a:lstStyle/>
          <a:p>
            <a:r>
              <a:rPr lang="pt-BR" sz="28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N1</a:t>
            </a:r>
          </a:p>
          <a:p>
            <a:pPr lvl="1"/>
            <a:r>
              <a:rPr lang="pt-BR" sz="2800" dirty="0"/>
              <a:t>1ª avaliação – prova/trabalho</a:t>
            </a:r>
          </a:p>
          <a:p>
            <a:pPr lvl="1"/>
            <a:r>
              <a:rPr lang="pt-BR" sz="2800" dirty="0"/>
              <a:t>2ª avaliação – prova/trabalho</a:t>
            </a:r>
          </a:p>
          <a:p>
            <a:r>
              <a:rPr lang="pt-BR" sz="28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N2</a:t>
            </a:r>
          </a:p>
          <a:p>
            <a:pPr lvl="1"/>
            <a:r>
              <a:rPr lang="pt-BR" sz="2800" dirty="0"/>
              <a:t>3ª avaliação – prova/trabalho</a:t>
            </a:r>
          </a:p>
          <a:p>
            <a:pPr lvl="1"/>
            <a:r>
              <a:rPr lang="pt-BR" sz="2800" dirty="0"/>
              <a:t>4ª avaliação – prova/trabalho</a:t>
            </a:r>
            <a:endParaRPr lang="pt-BR" dirty="0"/>
          </a:p>
        </p:txBody>
      </p:sp>
      <p:sp>
        <p:nvSpPr>
          <p:cNvPr id="4" name="TextBox 3"/>
          <p:cNvSpPr txBox="1"/>
          <p:nvPr/>
        </p:nvSpPr>
        <p:spPr>
          <a:xfrm>
            <a:off x="-864745" y="149960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4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662013"/>
            <a:ext cx="8219256" cy="4713387"/>
          </a:xfrm>
        </p:spPr>
        <p:txBody>
          <a:bodyPr>
            <a:normAutofit/>
          </a:bodyPr>
          <a:lstStyle/>
          <a:p>
            <a:r>
              <a:rPr lang="pt-BR" sz="320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Q</a:t>
            </a:r>
            <a:r>
              <a:rPr lang="pt-BR" sz="32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-acadêmico</a:t>
            </a:r>
          </a:p>
          <a:p>
            <a:pPr lvl="1"/>
            <a:r>
              <a:rPr lang="pt-BR" sz="3200" dirty="0"/>
              <a:t>PUD</a:t>
            </a:r>
          </a:p>
          <a:p>
            <a:pPr lvl="1"/>
            <a:r>
              <a:rPr lang="pt-BR" sz="3200" dirty="0"/>
              <a:t>Cronograma</a:t>
            </a:r>
          </a:p>
          <a:p>
            <a:pPr lvl="1"/>
            <a:r>
              <a:rPr lang="pt-BR" sz="3200" dirty="0"/>
              <a:t>Slides </a:t>
            </a:r>
          </a:p>
          <a:p>
            <a:pPr lvl="1"/>
            <a:r>
              <a:rPr lang="pt-BR" sz="3200" dirty="0"/>
              <a:t>Material complementar</a:t>
            </a:r>
          </a:p>
          <a:p>
            <a:r>
              <a:rPr lang="pt-BR" sz="32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Livros de MTC da Biblioteca</a:t>
            </a:r>
          </a:p>
          <a:p>
            <a:r>
              <a:rPr lang="en-US" sz="320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Portais</a:t>
            </a:r>
            <a:r>
              <a:rPr lang="en-US" sz="32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Científicos</a:t>
            </a:r>
            <a:r>
              <a:rPr lang="en-US" sz="3200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de </a:t>
            </a:r>
            <a:r>
              <a:rPr lang="en-US" sz="3200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Computação</a:t>
            </a:r>
            <a:endParaRPr lang="pt-BR" sz="3200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5939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PORTAIS e Ferramentas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40" y="1586700"/>
            <a:ext cx="3149600" cy="88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70" y="3982727"/>
            <a:ext cx="3417280" cy="1155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81" y="2669424"/>
            <a:ext cx="3417280" cy="8497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9812" y="4101555"/>
            <a:ext cx="2489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3801" y="5429278"/>
            <a:ext cx="2489200" cy="10731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940" y="5267027"/>
            <a:ext cx="2463800" cy="1498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1356" y="2598427"/>
            <a:ext cx="3721100" cy="1016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7428" y="1454673"/>
            <a:ext cx="22733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11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Docente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7" y="1423333"/>
            <a:ext cx="8280920" cy="5200638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 err="1">
                <a:solidFill>
                  <a:schemeClr val="accent2"/>
                </a:solidFill>
              </a:rPr>
              <a:t>Profa</a:t>
            </a:r>
            <a:r>
              <a:rPr lang="en-US" sz="2900" dirty="0">
                <a:solidFill>
                  <a:schemeClr val="accent2"/>
                </a:solidFill>
              </a:rPr>
              <a:t>. Carina Oliveira</a:t>
            </a:r>
          </a:p>
          <a:p>
            <a:pPr lvl="1"/>
            <a:r>
              <a:rPr lang="en-US" sz="31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Formação</a:t>
            </a:r>
            <a:r>
              <a:rPr lang="en-US" sz="31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31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Acadêmica</a:t>
            </a:r>
            <a:endParaRPr lang="en-US" sz="3100" b="1" dirty="0">
              <a:solidFill>
                <a:schemeClr val="accent2"/>
              </a:solidFill>
              <a:latin typeface="Arial"/>
              <a:ea typeface="+mj-ea"/>
              <a:cs typeface="Arial"/>
            </a:endParaRPr>
          </a:p>
          <a:p>
            <a:pPr lvl="2"/>
            <a:r>
              <a:rPr lang="en-US" sz="2000" b="1" dirty="0"/>
              <a:t>Técnico </a:t>
            </a:r>
            <a:r>
              <a:rPr lang="en-US" sz="2000" b="1" dirty="0" err="1"/>
              <a:t>em</a:t>
            </a:r>
            <a:r>
              <a:rPr lang="en-US" sz="2000" b="1" dirty="0"/>
              <a:t> </a:t>
            </a:r>
            <a:r>
              <a:rPr lang="en-US" sz="2000" b="1" dirty="0" err="1"/>
              <a:t>Telecomunicações</a:t>
            </a:r>
            <a:r>
              <a:rPr lang="en-US" sz="2000" b="1" dirty="0"/>
              <a:t> (IFCE)</a:t>
            </a:r>
          </a:p>
          <a:p>
            <a:pPr marL="1371600" lvl="3" indent="0">
              <a:buNone/>
            </a:pPr>
            <a:endParaRPr lang="en-US" sz="2300" dirty="0"/>
          </a:p>
          <a:p>
            <a:pPr lvl="2"/>
            <a:r>
              <a:rPr lang="en-US" sz="2300" b="1" dirty="0" err="1"/>
              <a:t>Graduação</a:t>
            </a:r>
            <a:r>
              <a:rPr lang="en-US" sz="2300" b="1" dirty="0"/>
              <a:t> </a:t>
            </a:r>
            <a:r>
              <a:rPr lang="en-US" sz="2300" b="1" dirty="0" err="1"/>
              <a:t>em</a:t>
            </a:r>
            <a:r>
              <a:rPr lang="en-US" sz="2300" b="1" dirty="0"/>
              <a:t> </a:t>
            </a:r>
            <a:r>
              <a:rPr lang="en-US" sz="2300" b="1" dirty="0" err="1"/>
              <a:t>Telemática-Informática</a:t>
            </a:r>
            <a:r>
              <a:rPr lang="en-US" sz="2300" b="1" dirty="0"/>
              <a:t> (IFCE)</a:t>
            </a:r>
          </a:p>
          <a:p>
            <a:pPr marL="1657350" lvl="6" indent="-285750" algn="just">
              <a:lnSpc>
                <a:spcPct val="130000"/>
              </a:lnSpc>
              <a:spcAft>
                <a:spcPts val="600"/>
              </a:spcAft>
            </a:pP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“Um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estudo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sobre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os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padrões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de Middleware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para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Televisão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Digital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Interativa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”</a:t>
            </a:r>
          </a:p>
          <a:p>
            <a:pPr lvl="2"/>
            <a:endParaRPr lang="en-US" sz="2300" dirty="0"/>
          </a:p>
          <a:p>
            <a:pPr lvl="2"/>
            <a:r>
              <a:rPr lang="en-US" sz="2300" b="1" dirty="0" err="1"/>
              <a:t>Mestrado</a:t>
            </a:r>
            <a:r>
              <a:rPr lang="en-US" sz="2300" b="1" dirty="0"/>
              <a:t> </a:t>
            </a:r>
            <a:r>
              <a:rPr lang="en-US" sz="2300" b="1" dirty="0" err="1"/>
              <a:t>em</a:t>
            </a:r>
            <a:r>
              <a:rPr lang="en-US" sz="2300" b="1" dirty="0"/>
              <a:t> </a:t>
            </a:r>
            <a:r>
              <a:rPr lang="en-US" sz="2300" b="1" dirty="0" err="1"/>
              <a:t>Engenharia</a:t>
            </a:r>
            <a:r>
              <a:rPr lang="en-US" sz="2300" b="1" dirty="0"/>
              <a:t> </a:t>
            </a:r>
            <a:r>
              <a:rPr lang="en-US" sz="2300" b="1" dirty="0" err="1"/>
              <a:t>Elétrica</a:t>
            </a:r>
            <a:r>
              <a:rPr lang="en-US" sz="2300" b="1" dirty="0"/>
              <a:t> (COPPE/UFRJ)</a:t>
            </a:r>
          </a:p>
          <a:p>
            <a:pPr marL="1657350" lvl="6" indent="-285750" algn="just">
              <a:lnSpc>
                <a:spcPct val="130000"/>
              </a:lnSpc>
              <a:spcAft>
                <a:spcPts val="600"/>
              </a:spcAft>
            </a:pP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“Uma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Proposta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de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Roteamento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Probabilístico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para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Redes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Tolerantes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a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Atrasos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e </a:t>
            </a:r>
            <a:r>
              <a:rPr lang="en-US" sz="1800" b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Desconexões</a:t>
            </a:r>
            <a:r>
              <a:rPr lang="en-US" sz="1800" b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”</a:t>
            </a:r>
          </a:p>
          <a:p>
            <a:pPr lvl="2"/>
            <a:endParaRPr lang="en-US" sz="2300" dirty="0"/>
          </a:p>
          <a:p>
            <a:pPr lvl="2"/>
            <a:r>
              <a:rPr lang="en-US" sz="2300" b="1" dirty="0" err="1"/>
              <a:t>Doutorado</a:t>
            </a:r>
            <a:r>
              <a:rPr lang="en-US" sz="2300" b="1" dirty="0"/>
              <a:t> </a:t>
            </a:r>
            <a:r>
              <a:rPr lang="en-US" sz="2300" b="1" dirty="0" err="1"/>
              <a:t>em</a:t>
            </a:r>
            <a:r>
              <a:rPr lang="en-US" sz="2300" b="1" dirty="0"/>
              <a:t> </a:t>
            </a:r>
            <a:r>
              <a:rPr lang="en-US" sz="2300" b="1" dirty="0" err="1"/>
              <a:t>Informática</a:t>
            </a:r>
            <a:r>
              <a:rPr lang="en-US" sz="2300" b="1" dirty="0"/>
              <a:t> (</a:t>
            </a:r>
            <a:r>
              <a:rPr lang="en-US" sz="2300" b="1" dirty="0" err="1"/>
              <a:t>Université</a:t>
            </a:r>
            <a:r>
              <a:rPr lang="en-US" sz="2300" b="1" dirty="0"/>
              <a:t> Joseph Fourier, </a:t>
            </a:r>
            <a:r>
              <a:rPr lang="en-US" sz="2300" b="1" dirty="0" err="1"/>
              <a:t>França</a:t>
            </a:r>
            <a:r>
              <a:rPr lang="en-US" sz="2300" b="1" dirty="0"/>
              <a:t>)</a:t>
            </a:r>
          </a:p>
          <a:p>
            <a:pPr marL="1657350" lvl="6" indent="-285750" algn="just">
              <a:lnSpc>
                <a:spcPct val="130000"/>
              </a:lnSpc>
              <a:spcAft>
                <a:spcPts val="600"/>
              </a:spcAft>
            </a:pP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“Cross-Layer Design and Performance Optimization of Multi-Channel Multi-Interface Wireless Mesh Networks”</a:t>
            </a:r>
          </a:p>
          <a:p>
            <a:pPr lvl="2"/>
            <a:endParaRPr lang="en-US" sz="2300" b="1" dirty="0"/>
          </a:p>
          <a:p>
            <a:pPr lvl="2"/>
            <a:r>
              <a:rPr lang="en-US" sz="2300" b="1" dirty="0" err="1"/>
              <a:t>Pós-Doutorado</a:t>
            </a:r>
            <a:r>
              <a:rPr lang="en-US" sz="2300" b="1" dirty="0"/>
              <a:t> </a:t>
            </a:r>
            <a:r>
              <a:rPr lang="en-US" sz="2300" b="1" dirty="0" err="1"/>
              <a:t>em</a:t>
            </a:r>
            <a:r>
              <a:rPr lang="en-US" sz="2300" b="1" dirty="0"/>
              <a:t> </a:t>
            </a:r>
            <a:r>
              <a:rPr lang="en-US" sz="2300" b="1" dirty="0" err="1"/>
              <a:t>Computação</a:t>
            </a:r>
            <a:r>
              <a:rPr lang="en-US" sz="2300" b="1" dirty="0"/>
              <a:t> (UFC)</a:t>
            </a:r>
          </a:p>
          <a:p>
            <a:pPr marL="1657350" lvl="6" indent="-285750" algn="just">
              <a:lnSpc>
                <a:spcPct val="130000"/>
              </a:lnSpc>
              <a:spcAft>
                <a:spcPts val="600"/>
              </a:spcAft>
            </a:pP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“</a:t>
            </a:r>
            <a:r>
              <a:rPr lang="en-US" sz="1800" b="1" i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Avaliação</a:t>
            </a: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e </a:t>
            </a:r>
            <a:r>
              <a:rPr lang="en-US" sz="1800" b="1" i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Implementação</a:t>
            </a: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de </a:t>
            </a:r>
            <a:r>
              <a:rPr lang="en-US" sz="1800" b="1" i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Tecnologias</a:t>
            </a: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i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Emergentes</a:t>
            </a: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para </a:t>
            </a:r>
            <a:r>
              <a:rPr lang="en-US" sz="1800" b="1" i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Redes</a:t>
            </a: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de </a:t>
            </a:r>
            <a:r>
              <a:rPr lang="en-US" sz="1800" b="1" i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Próxima</a:t>
            </a: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1800" b="1" i="1" dirty="0" err="1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Geração</a:t>
            </a:r>
            <a:r>
              <a:rPr lang="en-US" sz="1800" b="1" i="1" dirty="0">
                <a:solidFill>
                  <a:schemeClr val="accent2"/>
                </a:solidFill>
                <a:latin typeface="Arial"/>
                <a:ea typeface="+mj-ea"/>
                <a:cs typeface="Arial"/>
              </a:rPr>
              <a:t>”</a:t>
            </a:r>
            <a:endParaRPr lang="en-US" sz="18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22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Dúvidas?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411" y="1950940"/>
            <a:ext cx="5482725" cy="412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22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LAS CONF REDES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223</TotalTime>
  <Words>289</Words>
  <Application>Microsoft Office PowerPoint</Application>
  <PresentationFormat>Apresentação na tela (4:3)</PresentationFormat>
  <Paragraphs>75</Paragraphs>
  <Slides>12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Wingdings</vt:lpstr>
      <vt:lpstr>AULAS CONF REDES</vt:lpstr>
      <vt:lpstr>Apresentação do PowerPoint</vt:lpstr>
      <vt:lpstr>Programa de Unidade Didática (PUD)</vt:lpstr>
      <vt:lpstr>Informações Gerais</vt:lpstr>
      <vt:lpstr>Requisitos futuros</vt:lpstr>
      <vt:lpstr>Objetivos do Curso</vt:lpstr>
      <vt:lpstr>Programação do Curso</vt:lpstr>
      <vt:lpstr>Metodologia</vt:lpstr>
      <vt:lpstr>Avaliações</vt:lpstr>
      <vt:lpstr>Material</vt:lpstr>
      <vt:lpstr>PORTAIS e Ferramentas</vt:lpstr>
      <vt:lpstr>Docente</vt:lpstr>
      <vt:lpstr>Dúvidas?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Introdução a Redes de Computadores</dc:title>
  <dc:creator>Rei</dc:creator>
  <cp:lastModifiedBy>Mauro Oliveira</cp:lastModifiedBy>
  <cp:revision>232</cp:revision>
  <cp:lastPrinted>2015-03-02T21:35:10Z</cp:lastPrinted>
  <dcterms:created xsi:type="dcterms:W3CDTF">2014-08-05T01:43:18Z</dcterms:created>
  <dcterms:modified xsi:type="dcterms:W3CDTF">2019-05-07T16:00:48Z</dcterms:modified>
</cp:coreProperties>
</file>