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64" d="100"/>
          <a:sy n="64" d="100"/>
        </p:scale>
        <p:origin x="134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ACFD5-3FDB-DF41-9AF7-8F206EDDA7B0}" type="datetimeFigureOut">
              <a:rPr lang="pt-BR" smtClean="0"/>
              <a:t>11/08/2018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ECAC6-74A0-5A4C-ABF3-2BE701E3049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Click to edit Master text styles</a:t>
            </a:r>
          </a:p>
          <a:p>
            <a:pPr lvl="1"/>
            <a:r>
              <a:rPr lang="bg-BG"/>
              <a:t>Second level</a:t>
            </a:r>
          </a:p>
          <a:p>
            <a:pPr lvl="2"/>
            <a:r>
              <a:rPr lang="bg-BG"/>
              <a:t>Third level</a:t>
            </a:r>
          </a:p>
          <a:p>
            <a:pPr lvl="3"/>
            <a:r>
              <a:rPr lang="bg-BG"/>
              <a:t>Fourth level</a:t>
            </a:r>
          </a:p>
          <a:p>
            <a:pPr lvl="4"/>
            <a:r>
              <a:rPr lang="bg-BG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ACFD5-3FDB-DF41-9AF7-8F206EDDA7B0}" type="datetimeFigureOut">
              <a:rPr lang="pt-BR" smtClean="0"/>
              <a:t>11/08/2018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ECAC6-74A0-5A4C-ABF3-2BE701E3049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ACFD5-3FDB-DF41-9AF7-8F206EDDA7B0}" type="datetimeFigureOut">
              <a:rPr lang="pt-BR" smtClean="0"/>
              <a:t>11/08/2018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ECAC6-74A0-5A4C-ABF3-2BE701E3049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Click to edit Master text styles</a:t>
            </a:r>
          </a:p>
          <a:p>
            <a:pPr lvl="1"/>
            <a:r>
              <a:rPr lang="bg-BG"/>
              <a:t>Second level</a:t>
            </a:r>
          </a:p>
          <a:p>
            <a:pPr lvl="2"/>
            <a:r>
              <a:rPr lang="bg-BG"/>
              <a:t>Third level</a:t>
            </a:r>
          </a:p>
          <a:p>
            <a:pPr lvl="3"/>
            <a:r>
              <a:rPr lang="bg-BG"/>
              <a:t>Fourth level</a:t>
            </a:r>
          </a:p>
          <a:p>
            <a:pPr lvl="4"/>
            <a:r>
              <a:rPr lang="bg-BG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Click to edit Master text styles</a:t>
            </a:r>
          </a:p>
          <a:p>
            <a:pPr lvl="1"/>
            <a:r>
              <a:rPr lang="bg-BG"/>
              <a:t>Second level</a:t>
            </a:r>
          </a:p>
          <a:p>
            <a:pPr lvl="2"/>
            <a:r>
              <a:rPr lang="bg-BG"/>
              <a:t>Third level</a:t>
            </a:r>
          </a:p>
          <a:p>
            <a:pPr lvl="3"/>
            <a:r>
              <a:rPr lang="bg-BG"/>
              <a:t>Fourth level</a:t>
            </a:r>
          </a:p>
          <a:p>
            <a:pPr lvl="4"/>
            <a:r>
              <a:rPr lang="bg-BG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ACFD5-3FDB-DF41-9AF7-8F206EDDA7B0}" type="datetimeFigureOut">
              <a:rPr lang="pt-BR" smtClean="0"/>
              <a:t>11/08/2018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ECAC6-74A0-5A4C-ABF3-2BE701E3049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Click to edit Master text styles</a:t>
            </a:r>
          </a:p>
          <a:p>
            <a:pPr lvl="1"/>
            <a:r>
              <a:rPr lang="bg-BG"/>
              <a:t>Second level</a:t>
            </a:r>
          </a:p>
          <a:p>
            <a:pPr lvl="2"/>
            <a:r>
              <a:rPr lang="bg-BG"/>
              <a:t>Third level</a:t>
            </a:r>
          </a:p>
          <a:p>
            <a:pPr lvl="3"/>
            <a:r>
              <a:rPr lang="bg-BG"/>
              <a:t>Fourth level</a:t>
            </a:r>
          </a:p>
          <a:p>
            <a:pPr lvl="4"/>
            <a:r>
              <a:rPr lang="bg-BG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Click to edit Master text styles</a:t>
            </a:r>
          </a:p>
          <a:p>
            <a:pPr lvl="1"/>
            <a:r>
              <a:rPr lang="bg-BG"/>
              <a:t>Second level</a:t>
            </a:r>
          </a:p>
          <a:p>
            <a:pPr lvl="2"/>
            <a:r>
              <a:rPr lang="bg-BG"/>
              <a:t>Third level</a:t>
            </a:r>
          </a:p>
          <a:p>
            <a:pPr lvl="3"/>
            <a:r>
              <a:rPr lang="bg-BG"/>
              <a:t>Fourth level</a:t>
            </a:r>
          </a:p>
          <a:p>
            <a:pPr lvl="4"/>
            <a:r>
              <a:rPr lang="bg-BG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ACFD5-3FDB-DF41-9AF7-8F206EDDA7B0}" type="datetimeFigureOut">
              <a:rPr lang="pt-BR" smtClean="0"/>
              <a:t>11/08/2018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ECAC6-74A0-5A4C-ABF3-2BE701E3049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ACFD5-3FDB-DF41-9AF7-8F206EDDA7B0}" type="datetimeFigureOut">
              <a:rPr lang="pt-BR" smtClean="0"/>
              <a:t>11/08/2018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ECAC6-74A0-5A4C-ABF3-2BE701E3049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ACFD5-3FDB-DF41-9AF7-8F206EDDA7B0}" type="datetimeFigureOut">
              <a:rPr lang="pt-BR" smtClean="0"/>
              <a:t>11/08/2018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ECAC6-74A0-5A4C-ABF3-2BE701E3049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Click to edit Master text styles</a:t>
            </a:r>
          </a:p>
          <a:p>
            <a:pPr lvl="1"/>
            <a:r>
              <a:rPr lang="bg-BG"/>
              <a:t>Second level</a:t>
            </a:r>
          </a:p>
          <a:p>
            <a:pPr lvl="2"/>
            <a:r>
              <a:rPr lang="bg-BG"/>
              <a:t>Third level</a:t>
            </a:r>
          </a:p>
          <a:p>
            <a:pPr lvl="3"/>
            <a:r>
              <a:rPr lang="bg-BG"/>
              <a:t>Fourth level</a:t>
            </a:r>
          </a:p>
          <a:p>
            <a:pPr lvl="4"/>
            <a:r>
              <a:rPr lang="bg-BG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ACFD5-3FDB-DF41-9AF7-8F206EDDA7B0}" type="datetimeFigureOut">
              <a:rPr lang="pt-BR" smtClean="0"/>
              <a:t>11/08/2018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ECAC6-74A0-5A4C-ABF3-2BE701E3049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ACFD5-3FDB-DF41-9AF7-8F206EDDA7B0}" type="datetimeFigureOut">
              <a:rPr lang="pt-BR" smtClean="0"/>
              <a:t>11/08/2018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ECAC6-74A0-5A4C-ABF3-2BE701E3049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Click to edit Master text styles</a:t>
            </a:r>
          </a:p>
          <a:p>
            <a:pPr lvl="1"/>
            <a:r>
              <a:rPr lang="bg-BG"/>
              <a:t>Second level</a:t>
            </a:r>
          </a:p>
          <a:p>
            <a:pPr lvl="2"/>
            <a:r>
              <a:rPr lang="bg-BG"/>
              <a:t>Third level</a:t>
            </a:r>
          </a:p>
          <a:p>
            <a:pPr lvl="3"/>
            <a:r>
              <a:rPr lang="bg-BG"/>
              <a:t>Fourth level</a:t>
            </a:r>
          </a:p>
          <a:p>
            <a:pPr lvl="4"/>
            <a:r>
              <a:rPr lang="bg-BG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ACFD5-3FDB-DF41-9AF7-8F206EDDA7B0}" type="datetimeFigureOut">
              <a:rPr lang="pt-BR" smtClean="0"/>
              <a:t>11/08/2018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ECAC6-74A0-5A4C-ABF3-2BE701E3049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Click to edit Master text styles</a:t>
            </a:r>
          </a:p>
          <a:p>
            <a:pPr lvl="1"/>
            <a:r>
              <a:rPr lang="bg-BG"/>
              <a:t>Second level</a:t>
            </a:r>
          </a:p>
          <a:p>
            <a:pPr lvl="2"/>
            <a:r>
              <a:rPr lang="bg-BG"/>
              <a:t>Third level</a:t>
            </a:r>
          </a:p>
          <a:p>
            <a:pPr lvl="3"/>
            <a:r>
              <a:rPr lang="bg-BG"/>
              <a:t>Fourth level</a:t>
            </a:r>
          </a:p>
          <a:p>
            <a:pPr lvl="4"/>
            <a:r>
              <a:rPr lang="bg-BG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ACFD5-3FDB-DF41-9AF7-8F206EDDA7B0}" type="datetimeFigureOut">
              <a:rPr lang="pt-BR" smtClean="0"/>
              <a:t>11/08/2018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ECAC6-74A0-5A4C-ABF3-2BE701E3049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Click to edit Master text styles</a:t>
            </a:r>
          </a:p>
          <a:p>
            <a:pPr lvl="1"/>
            <a:r>
              <a:rPr lang="bg-BG"/>
              <a:t>Second level</a:t>
            </a:r>
          </a:p>
          <a:p>
            <a:pPr lvl="2"/>
            <a:r>
              <a:rPr lang="bg-BG"/>
              <a:t>Third level</a:t>
            </a:r>
          </a:p>
          <a:p>
            <a:pPr lvl="3"/>
            <a:r>
              <a:rPr lang="bg-BG"/>
              <a:t>Fourth level</a:t>
            </a:r>
          </a:p>
          <a:p>
            <a:pPr lvl="4"/>
            <a:r>
              <a:rPr lang="bg-BG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ACFD5-3FDB-DF41-9AF7-8F206EDDA7B0}" type="datetimeFigureOut">
              <a:rPr lang="pt-BR" smtClean="0"/>
              <a:t>11/08/2018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ECAC6-74A0-5A4C-ABF3-2BE701E3049C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 3" descr="Captura de Tela 2018-08-07 às 21.27.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362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27120" y="660400"/>
            <a:ext cx="18491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2075" algn="l"/>
              </a:tabLst>
            </a:pPr>
            <a:r>
              <a:rPr lang="bg-BG" sz="1200" b="1" dirty="0"/>
              <a:t>Hub de inovação congregando Academia, </a:t>
            </a:r>
            <a:r>
              <a:rPr lang="en-US" sz="1200" b="1" dirty="0" err="1"/>
              <a:t>Institutos</a:t>
            </a:r>
            <a:r>
              <a:rPr lang="en-US" sz="1200" b="1" dirty="0"/>
              <a:t> de P&amp;D, </a:t>
            </a:r>
            <a:r>
              <a:rPr lang="bg-BG" sz="1200" b="1" dirty="0"/>
              <a:t>Empresas</a:t>
            </a:r>
            <a:r>
              <a:rPr lang="pt-BR" sz="1200" b="1" dirty="0"/>
              <a:t>, Startups</a:t>
            </a:r>
            <a:r>
              <a:rPr lang="bg-BG" sz="1200" b="1" dirty="0"/>
              <a:t> e Governo.</a:t>
            </a:r>
          </a:p>
          <a:p>
            <a:pPr>
              <a:tabLst>
                <a:tab pos="92075" algn="l"/>
              </a:tabLst>
            </a:pPr>
            <a:endParaRPr lang="bg-BG" sz="1200" dirty="0"/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pt-BR" sz="1200" dirty="0"/>
              <a:t>Prospecção de Projetos de </a:t>
            </a:r>
            <a:r>
              <a:rPr lang="bg-BG" sz="1200" dirty="0" err="1"/>
              <a:t>P</a:t>
            </a:r>
            <a:r>
              <a:rPr lang="pt-BR" sz="1200" dirty="0"/>
              <a:t>&amp;</a:t>
            </a:r>
            <a:r>
              <a:rPr lang="pt-BR" sz="1200" dirty="0" err="1"/>
              <a:t>D</a:t>
            </a:r>
            <a:r>
              <a:rPr lang="bg-BG" sz="1200" dirty="0"/>
              <a:t> </a:t>
            </a:r>
            <a:r>
              <a:rPr lang="pt-BR" sz="1200" dirty="0"/>
              <a:t>Científico e </a:t>
            </a:r>
            <a:r>
              <a:rPr lang="bg-BG" sz="1200" dirty="0" err="1"/>
              <a:t>Tecnológico</a:t>
            </a:r>
            <a:r>
              <a:rPr lang="bg-BG" sz="1200" dirty="0"/>
              <a:t> a ser executados por entidades localizadas no CE;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Estado-da-arte em soluções de TICs;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Divulgação de soluções desenvolvidas no </a:t>
            </a:r>
            <a:r>
              <a:rPr lang="bg-BG" sz="1200" dirty="0" err="1"/>
              <a:t>Estado</a:t>
            </a:r>
            <a:r>
              <a:rPr lang="bg-BG" sz="1200" dirty="0"/>
              <a:t>;</a:t>
            </a:r>
            <a:endParaRPr lang="pt-BR" sz="1200" dirty="0"/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pt-BR" sz="1200" dirty="0"/>
              <a:t>Qualifica</a:t>
            </a:r>
            <a:r>
              <a:rPr lang="bg-BG" sz="1200" dirty="0" err="1"/>
              <a:t>çã</a:t>
            </a:r>
            <a:r>
              <a:rPr lang="pt-BR" sz="1200" dirty="0"/>
              <a:t>o de RH.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44080" y="760234"/>
            <a:ext cx="18491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2075" algn="l"/>
              </a:tabLst>
            </a:pPr>
            <a:endParaRPr lang="bg-BG" sz="1200" dirty="0"/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Gestores de Instituições públicas e privadas;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Pesquisadores da Academia e ICTs instaladas no CE;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Empresários de TIC instalados no CE;</a:t>
            </a:r>
            <a:endParaRPr lang="pt-BR" sz="1200" dirty="0"/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pt-BR" sz="1200" dirty="0"/>
              <a:t>Profissionais em Forma</a:t>
            </a:r>
            <a:r>
              <a:rPr lang="bg-BG" sz="1200" dirty="0"/>
              <a:t>çã</a:t>
            </a:r>
            <a:r>
              <a:rPr lang="pt-BR" sz="1200" dirty="0"/>
              <a:t>o.</a:t>
            </a:r>
            <a:endParaRPr lang="bg-BG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713115" y="5352601"/>
            <a:ext cx="40942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bg-BG" sz="1200" dirty="0"/>
              <a:t> Porcentagem dos projetos desenvolvidos por meio do Instituto junto à Academia e Empresas de TIC;</a:t>
            </a:r>
            <a:endParaRPr lang="pt-BR" sz="1200" dirty="0"/>
          </a:p>
          <a:p>
            <a:pPr>
              <a:buFont typeface="Arial"/>
              <a:buChar char="•"/>
            </a:pPr>
            <a:r>
              <a:rPr lang="pt-BR" sz="1200" dirty="0"/>
              <a:t> Servi</a:t>
            </a:r>
            <a:r>
              <a:rPr lang="bg-BG" sz="1200" dirty="0" err="1"/>
              <a:t>ç</a:t>
            </a:r>
            <a:r>
              <a:rPr lang="pt-BR" sz="1200" dirty="0"/>
              <a:t>os realizados pelo Instituto;</a:t>
            </a:r>
          </a:p>
          <a:p>
            <a:pPr>
              <a:buFont typeface="Arial"/>
              <a:buChar char="•"/>
            </a:pPr>
            <a:r>
              <a:rPr lang="pt-BR" sz="1200" dirty="0"/>
              <a:t> Fomento governamental inicial;</a:t>
            </a:r>
          </a:p>
          <a:p>
            <a:pPr>
              <a:buFont typeface="Arial"/>
              <a:buChar char="•"/>
            </a:pPr>
            <a:r>
              <a:rPr lang="pt-BR" sz="1200" dirty="0"/>
              <a:t> Taxa mensal (1 SM) dos membros beneficiados;</a:t>
            </a:r>
          </a:p>
          <a:p>
            <a:pPr>
              <a:buFont typeface="Arial"/>
              <a:buChar char="•"/>
            </a:pPr>
            <a:r>
              <a:rPr lang="pt-BR" sz="1200" dirty="0"/>
              <a:t> Taxa mensal dos demais membros;</a:t>
            </a:r>
          </a:p>
          <a:p>
            <a:pPr>
              <a:buFont typeface="Arial"/>
              <a:buChar char="•"/>
            </a:pPr>
            <a:r>
              <a:rPr lang="pt-BR" sz="1200" dirty="0"/>
              <a:t> Participação das Empresas.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373" y="5437375"/>
            <a:ext cx="2548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bg-BG" sz="1200" dirty="0"/>
              <a:t> Aluguel de Escritório(s);</a:t>
            </a:r>
          </a:p>
          <a:p>
            <a:pPr>
              <a:buFont typeface="Arial"/>
              <a:buChar char="•"/>
            </a:pPr>
            <a:r>
              <a:rPr lang="bg-BG" sz="1200" dirty="0"/>
              <a:t> Remuneração da Gestão;</a:t>
            </a:r>
          </a:p>
          <a:p>
            <a:pPr>
              <a:buFont typeface="Arial"/>
              <a:buChar char="•"/>
            </a:pPr>
            <a:r>
              <a:rPr lang="bg-BG" sz="1200" dirty="0"/>
              <a:t> Advocacia Internacional;</a:t>
            </a:r>
          </a:p>
          <a:p>
            <a:pPr>
              <a:buFont typeface="Arial"/>
              <a:buChar char="•"/>
            </a:pPr>
            <a:r>
              <a:rPr lang="bg-BG" sz="1200" dirty="0"/>
              <a:t> Consultoria (Stein</a:t>
            </a:r>
            <a:r>
              <a:rPr lang="en-US" sz="1200" dirty="0"/>
              <a:t>b</a:t>
            </a:r>
            <a:r>
              <a:rPr lang="bg-BG" sz="1200" dirty="0"/>
              <a:t>eis Sibe/outros);</a:t>
            </a:r>
          </a:p>
          <a:p>
            <a:pPr>
              <a:buFont typeface="Arial"/>
              <a:buChar char="•"/>
            </a:pPr>
            <a:r>
              <a:rPr lang="bg-BG" sz="1200" dirty="0"/>
              <a:t> Comunicação e Marketing;</a:t>
            </a:r>
          </a:p>
          <a:p>
            <a:pPr>
              <a:buFont typeface="Arial"/>
              <a:buChar char="•"/>
            </a:pPr>
            <a:r>
              <a:rPr lang="bg-BG" sz="1200" dirty="0"/>
              <a:t> </a:t>
            </a:r>
            <a:r>
              <a:rPr lang="bg-BG" sz="1200" dirty="0" err="1"/>
              <a:t>Contador</a:t>
            </a:r>
            <a:r>
              <a:rPr lang="bg-BG" sz="1200" dirty="0"/>
              <a:t>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130" y="618756"/>
            <a:ext cx="18491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2075" algn="l"/>
              </a:tabLst>
            </a:pPr>
            <a:endParaRPr lang="bg-BG" sz="1200" dirty="0"/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Fundações de Apoio à </a:t>
            </a:r>
            <a:r>
              <a:rPr lang="bg-BG" sz="1200" dirty="0" err="1"/>
              <a:t>Pesquisa</a:t>
            </a:r>
            <a:r>
              <a:rPr lang="bg-BG" sz="1200" dirty="0"/>
              <a:t>;</a:t>
            </a:r>
            <a:endParaRPr lang="pt-BR" sz="1200" dirty="0"/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pt-BR" sz="1200" dirty="0" err="1"/>
              <a:t>Steinbeis</a:t>
            </a:r>
            <a:r>
              <a:rPr lang="pt-BR" sz="1200" dirty="0"/>
              <a:t> </a:t>
            </a:r>
            <a:r>
              <a:rPr lang="pt-BR" sz="1200" dirty="0" err="1"/>
              <a:t>Sibe</a:t>
            </a:r>
            <a:r>
              <a:rPr lang="pt-BR" sz="1200" dirty="0"/>
              <a:t> da Universidade de Berlim;</a:t>
            </a:r>
            <a:endParaRPr lang="bg-BG" sz="1200" dirty="0"/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Fundos de Venture Capital;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 Assoc. Nac. de Pesquisa </a:t>
            </a:r>
            <a:r>
              <a:rPr lang="bg-BG" sz="1200" dirty="0" err="1"/>
              <a:t>e</a:t>
            </a:r>
            <a:r>
              <a:rPr lang="bg-BG" sz="1200" dirty="0"/>
              <a:t> </a:t>
            </a:r>
            <a:r>
              <a:rPr lang="bg-BG" sz="1200" dirty="0" err="1"/>
              <a:t>Des</a:t>
            </a:r>
            <a:r>
              <a:rPr lang="pt-BR" sz="1200" dirty="0" err="1"/>
              <a:t>env</a:t>
            </a:r>
            <a:r>
              <a:rPr lang="bg-BG" sz="1200" dirty="0"/>
              <a:t>. das Empresas Inovadores (ANPEI);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SEBRAE</a:t>
            </a:r>
            <a:r>
              <a:rPr lang="pt-BR" sz="1200" dirty="0"/>
              <a:t>;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pt-BR" sz="1200" dirty="0"/>
              <a:t>APEX Brasil;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pt-BR" sz="1200" dirty="0" err="1"/>
              <a:t>Citinova</a:t>
            </a:r>
            <a:r>
              <a:rPr lang="pt-BR" sz="1200" dirty="0"/>
              <a:t>; </a:t>
            </a:r>
            <a:r>
              <a:rPr lang="pt-BR" sz="1200" dirty="0" err="1"/>
              <a:t>Etice</a:t>
            </a:r>
            <a:r>
              <a:rPr lang="pt-BR" sz="1200" dirty="0"/>
              <a:t>; </a:t>
            </a:r>
            <a:r>
              <a:rPr lang="pt-BR" sz="1200" dirty="0" err="1"/>
              <a:t>Adece</a:t>
            </a:r>
            <a:r>
              <a:rPr lang="pt-BR" sz="1200" dirty="0"/>
              <a:t>;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pt-BR" sz="1200" dirty="0"/>
              <a:t>ACATE; Porto Digital;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en-US" sz="1200" dirty="0"/>
              <a:t>I</a:t>
            </a:r>
            <a:r>
              <a:rPr lang="pt-BR" sz="1200" dirty="0" err="1"/>
              <a:t>nstitutiçoes</a:t>
            </a:r>
            <a:r>
              <a:rPr lang="pt-BR" sz="1200" dirty="0"/>
              <a:t> de </a:t>
            </a:r>
            <a:r>
              <a:rPr lang="pt-BR" sz="1200" dirty="0" err="1"/>
              <a:t>Nivel</a:t>
            </a:r>
            <a:r>
              <a:rPr lang="pt-BR" sz="1200" dirty="0"/>
              <a:t> Superior: UFC, UECE, IFCE, URCA, UVA, UNIFOR, FVJ, </a:t>
            </a:r>
            <a:r>
              <a:rPr lang="pt-BR" sz="1200" dirty="0" err="1"/>
              <a:t>Unicristus</a:t>
            </a:r>
            <a:r>
              <a:rPr lang="pt-BR" sz="1200" dirty="0"/>
              <a:t>, Uni7.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en-US" sz="1200" dirty="0"/>
              <a:t>E</a:t>
            </a:r>
            <a:r>
              <a:rPr lang="pt-BR" sz="1200" dirty="0"/>
              <a:t>MBRAPII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en-US" sz="1200" dirty="0"/>
              <a:t>F</a:t>
            </a:r>
            <a:r>
              <a:rPr lang="pt-BR" sz="1200" dirty="0"/>
              <a:t>IEC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en-US" sz="1200" dirty="0"/>
              <a:t>C</a:t>
            </a:r>
            <a:r>
              <a:rPr lang="pt-BR" sz="1200" dirty="0"/>
              <a:t>DL e FCDL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60310" y="235055"/>
            <a:ext cx="18491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2075" algn="l"/>
              </a:tabLst>
            </a:pPr>
            <a:endParaRPr lang="bg-BG" sz="1200" dirty="0"/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Administração de Projetos;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 Marqueting de competências e soluções desenvolvidas no Estado;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pt-BR" sz="1200" dirty="0"/>
              <a:t>Incentivo à </a:t>
            </a:r>
            <a:r>
              <a:rPr lang="pt-BR" sz="1200" dirty="0" err="1"/>
              <a:t>c</a:t>
            </a:r>
            <a:r>
              <a:rPr lang="bg-BG" sz="1200" dirty="0" err="1"/>
              <a:t>riação</a:t>
            </a:r>
            <a:r>
              <a:rPr lang="bg-BG" sz="1200" dirty="0"/>
              <a:t> de </a:t>
            </a:r>
            <a:r>
              <a:rPr lang="bg-BG" sz="1200" dirty="0" err="1"/>
              <a:t>empresas</a:t>
            </a:r>
            <a:r>
              <a:rPr lang="bg-BG" sz="1200" dirty="0"/>
              <a:t> </a:t>
            </a:r>
            <a:r>
              <a:rPr lang="bg-BG" sz="1200" dirty="0" err="1"/>
              <a:t>inovador</a:t>
            </a:r>
            <a:r>
              <a:rPr lang="pt-BR" sz="1200" dirty="0"/>
              <a:t>a</a:t>
            </a:r>
            <a:r>
              <a:rPr lang="bg-BG" sz="1200" dirty="0" err="1"/>
              <a:t>s</a:t>
            </a:r>
            <a:r>
              <a:rPr lang="pt-BR" sz="1200" dirty="0"/>
              <a:t>;</a:t>
            </a:r>
            <a:endParaRPr lang="bg-BG" sz="1200" dirty="0"/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Atração de pesquisa-dores de alto nível; </a:t>
            </a:r>
            <a:endParaRPr lang="pt-BR" sz="1200" dirty="0"/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pt-BR" sz="1200" dirty="0"/>
              <a:t>Representar o segmento.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79600" y="2887632"/>
            <a:ext cx="18491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2075" algn="l"/>
              </a:tabLst>
            </a:pPr>
            <a:endParaRPr lang="bg-BG" sz="1200" dirty="0"/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Sede;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 err="1"/>
              <a:t>Equip</a:t>
            </a:r>
            <a:r>
              <a:rPr lang="pt-BR" sz="1200" dirty="0"/>
              <a:t>. TI</a:t>
            </a:r>
            <a:r>
              <a:rPr lang="bg-BG" sz="1200" dirty="0"/>
              <a:t>/mobiliário;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RH:</a:t>
            </a:r>
          </a:p>
          <a:p>
            <a:pPr marL="92075" lvl="2"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Presidente;</a:t>
            </a:r>
          </a:p>
          <a:p>
            <a:pPr marL="92075" lvl="2"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Secretária</a:t>
            </a:r>
            <a:r>
              <a:rPr lang="en-US" sz="1200" dirty="0"/>
              <a:t> </a:t>
            </a:r>
            <a:r>
              <a:rPr lang="en-US" sz="1200" dirty="0" err="1"/>
              <a:t>Executiva</a:t>
            </a:r>
            <a:r>
              <a:rPr lang="bg-BG" sz="1200" dirty="0"/>
              <a:t>;</a:t>
            </a:r>
          </a:p>
          <a:p>
            <a:pPr marL="92075" lvl="2" indent="92075">
              <a:buFont typeface="Arial"/>
              <a:buChar char="•"/>
              <a:tabLst>
                <a:tab pos="92075" algn="l"/>
              </a:tabLst>
            </a:pPr>
            <a:r>
              <a:rPr lang="en-US" sz="1200" dirty="0" err="1"/>
              <a:t>Diretor</a:t>
            </a:r>
            <a:r>
              <a:rPr lang="en-US" sz="1200" dirty="0"/>
              <a:t> </a:t>
            </a:r>
            <a:r>
              <a:rPr lang="bg-BG" sz="1200" dirty="0"/>
              <a:t>de</a:t>
            </a:r>
            <a:r>
              <a:rPr lang="en-US" sz="1200" dirty="0"/>
              <a:t> </a:t>
            </a:r>
            <a:r>
              <a:rPr lang="en-US" sz="1200" dirty="0" err="1"/>
              <a:t>Articulação</a:t>
            </a:r>
            <a:r>
              <a:rPr lang="en-US" sz="1200" dirty="0"/>
              <a:t> e</a:t>
            </a:r>
            <a:r>
              <a:rPr lang="bg-BG" sz="1200" dirty="0"/>
              <a:t> Contratos;</a:t>
            </a:r>
            <a:endParaRPr lang="pt-BR" sz="1200" dirty="0"/>
          </a:p>
          <a:p>
            <a:pPr marL="92075" lvl="2" indent="92075">
              <a:buFont typeface="Arial"/>
              <a:buChar char="•"/>
              <a:tabLst>
                <a:tab pos="92075" algn="l"/>
              </a:tabLst>
            </a:pPr>
            <a:r>
              <a:rPr lang="pt-BR" sz="1200" dirty="0"/>
              <a:t>Diretor de </a:t>
            </a:r>
            <a:r>
              <a:rPr lang="pt-BR" sz="1200" dirty="0" err="1"/>
              <a:t>Comunic</a:t>
            </a:r>
            <a:r>
              <a:rPr lang="en-US" sz="1200" dirty="0"/>
              <a:t> e Marketing</a:t>
            </a:r>
            <a:endParaRPr lang="bg-BG" sz="1200" dirty="0"/>
          </a:p>
          <a:p>
            <a:pPr marL="92075" lvl="2" indent="92075">
              <a:tabLst>
                <a:tab pos="92075" algn="l"/>
              </a:tabLst>
            </a:pPr>
            <a:endParaRPr lang="pt-BR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5466080" y="2888863"/>
            <a:ext cx="17250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2075" algn="l"/>
              </a:tabLst>
            </a:pPr>
            <a:endParaRPr lang="bg-BG" sz="1200" dirty="0"/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 err="1"/>
              <a:t>Representantes</a:t>
            </a:r>
            <a:r>
              <a:rPr lang="bg-BG" sz="1200" dirty="0"/>
              <a:t>;</a:t>
            </a:r>
            <a:endParaRPr lang="pt-BR" sz="1200" dirty="0"/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pt-BR" sz="1200" dirty="0"/>
              <a:t>Site;</a:t>
            </a:r>
            <a:endParaRPr lang="bg-BG" sz="1200" dirty="0"/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Estado-da-arte em soluções de TICs;</a:t>
            </a:r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bg-BG" sz="1200" dirty="0"/>
              <a:t>Portfólio </a:t>
            </a:r>
            <a:r>
              <a:rPr lang="bg-BG" sz="1200" dirty="0" err="1"/>
              <a:t>de</a:t>
            </a:r>
            <a:r>
              <a:rPr lang="bg-BG" sz="1200" dirty="0"/>
              <a:t> </a:t>
            </a:r>
            <a:r>
              <a:rPr lang="bg-BG" sz="1200" dirty="0" err="1"/>
              <a:t>compe</a:t>
            </a:r>
            <a:r>
              <a:rPr lang="pt-BR" sz="1200" dirty="0"/>
              <a:t>-</a:t>
            </a:r>
            <a:r>
              <a:rPr lang="bg-BG" sz="1200" dirty="0" err="1"/>
              <a:t>tências</a:t>
            </a:r>
            <a:r>
              <a:rPr lang="bg-BG" sz="1200" dirty="0"/>
              <a:t>;</a:t>
            </a:r>
            <a:endParaRPr lang="pt-BR" sz="1200" dirty="0"/>
          </a:p>
          <a:p>
            <a:pPr indent="92075">
              <a:buFont typeface="Arial"/>
              <a:buChar char="•"/>
              <a:tabLst>
                <a:tab pos="92075" algn="l"/>
              </a:tabLst>
            </a:pPr>
            <a:r>
              <a:rPr lang="pt-BR" sz="1200" dirty="0"/>
              <a:t>Eventos, Feiras/Congressos.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76240" y="607834"/>
            <a:ext cx="1767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bg-BG" sz="1200" dirty="0"/>
              <a:t>Relatórios de Acompanhamento;</a:t>
            </a:r>
          </a:p>
          <a:p>
            <a:pPr>
              <a:buFont typeface="Arial"/>
              <a:buChar char="•"/>
            </a:pPr>
            <a:r>
              <a:rPr lang="bg-BG" sz="1200" dirty="0"/>
              <a:t>Visitas a instituições clientes e potenciais </a:t>
            </a:r>
            <a:r>
              <a:rPr lang="bg-BG" sz="1200" dirty="0" err="1"/>
              <a:t>clientes</a:t>
            </a:r>
            <a:r>
              <a:rPr lang="bg-BG" sz="1200" dirty="0"/>
              <a:t>;</a:t>
            </a:r>
            <a:endParaRPr lang="pt-BR" sz="1200" dirty="0"/>
          </a:p>
          <a:p>
            <a:pPr>
              <a:buFont typeface="Arial"/>
              <a:buChar char="•"/>
            </a:pPr>
            <a:r>
              <a:rPr lang="pt-BR" sz="1200" dirty="0"/>
              <a:t> Site;</a:t>
            </a:r>
            <a:endParaRPr lang="bg-BG" sz="1200" dirty="0"/>
          </a:p>
          <a:p>
            <a:pPr>
              <a:buFont typeface="Arial"/>
              <a:buChar char="•"/>
            </a:pPr>
            <a:r>
              <a:rPr lang="bg-BG" sz="1200" dirty="0"/>
              <a:t>Newsletter;</a:t>
            </a:r>
          </a:p>
          <a:p>
            <a:pPr>
              <a:buFont typeface="Arial"/>
              <a:buChar char="•"/>
            </a:pPr>
            <a:r>
              <a:rPr lang="bg-BG" sz="1200" dirty="0"/>
              <a:t>Revista de Inovação em TIC;</a:t>
            </a:r>
          </a:p>
          <a:p>
            <a:pPr>
              <a:buFontTx/>
              <a:buChar char="-"/>
            </a:pPr>
            <a:endParaRPr lang="pt-BR" sz="1200" dirty="0"/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E535611A-9B96-C441-9F11-C8A42F3DD29A}"/>
              </a:ext>
            </a:extLst>
          </p:cNvPr>
          <p:cNvSpPr txBox="1"/>
          <p:nvPr/>
        </p:nvSpPr>
        <p:spPr>
          <a:xfrm>
            <a:off x="2871806" y="5409719"/>
            <a:ext cx="1479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bg-BG" sz="1200" dirty="0"/>
              <a:t> </a:t>
            </a:r>
            <a:r>
              <a:rPr lang="pt-BR" sz="1200" dirty="0"/>
              <a:t>Conectividade;</a:t>
            </a:r>
          </a:p>
          <a:p>
            <a:pPr>
              <a:buFont typeface="Arial"/>
              <a:buChar char="•"/>
            </a:pPr>
            <a:r>
              <a:rPr lang="pt-BR" sz="1200" dirty="0"/>
              <a:t>Deslocamentos;</a:t>
            </a:r>
          </a:p>
          <a:p>
            <a:pPr>
              <a:buFont typeface="Arial"/>
              <a:buChar char="•"/>
            </a:pPr>
            <a:r>
              <a:rPr lang="pt-BR" sz="1200" dirty="0"/>
              <a:t> Impostos.</a:t>
            </a:r>
            <a:endParaRPr lang="bg-BG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1239</TotalTime>
  <Words>369</Words>
  <Application>Microsoft Office PowerPoint</Application>
  <PresentationFormat>Apresentação na tela (4:3)</PresentationFormat>
  <Paragraphs>64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Fernando Carvalho</dc:creator>
  <cp:lastModifiedBy>Mauro Oliveira</cp:lastModifiedBy>
  <cp:revision>27</cp:revision>
  <dcterms:created xsi:type="dcterms:W3CDTF">2018-08-08T00:37:54Z</dcterms:created>
  <dcterms:modified xsi:type="dcterms:W3CDTF">2018-08-11T15:51:01Z</dcterms:modified>
</cp:coreProperties>
</file>