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82" r:id="rId2"/>
    <p:sldId id="304" r:id="rId3"/>
    <p:sldId id="260" r:id="rId4"/>
    <p:sldId id="272" r:id="rId5"/>
    <p:sldId id="263" r:id="rId6"/>
    <p:sldId id="287" r:id="rId7"/>
    <p:sldId id="283" r:id="rId8"/>
    <p:sldId id="285" r:id="rId9"/>
    <p:sldId id="262" r:id="rId10"/>
    <p:sldId id="286" r:id="rId11"/>
    <p:sldId id="278" r:id="rId12"/>
    <p:sldId id="274" r:id="rId13"/>
    <p:sldId id="275" r:id="rId14"/>
    <p:sldId id="276" r:id="rId15"/>
    <p:sldId id="277" r:id="rId16"/>
    <p:sldId id="270" r:id="rId17"/>
    <p:sldId id="261" r:id="rId18"/>
    <p:sldId id="296" r:id="rId19"/>
    <p:sldId id="257" r:id="rId20"/>
    <p:sldId id="290" r:id="rId21"/>
    <p:sldId id="303" r:id="rId22"/>
    <p:sldId id="297" r:id="rId23"/>
    <p:sldId id="298" r:id="rId24"/>
    <p:sldId id="256" r:id="rId25"/>
    <p:sldId id="289" r:id="rId26"/>
    <p:sldId id="299" r:id="rId27"/>
    <p:sldId id="300" r:id="rId28"/>
    <p:sldId id="302" r:id="rId29"/>
    <p:sldId id="301" r:id="rId30"/>
    <p:sldId id="293" r:id="rId31"/>
    <p:sldId id="281" r:id="rId32"/>
    <p:sldId id="294" r:id="rId3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uro" initials="M" lastIdx="0" clrIdx="0">
    <p:extLst>
      <p:ext uri="{19B8F6BF-5375-455C-9EA6-DF929625EA0E}">
        <p15:presenceInfo xmlns:p15="http://schemas.microsoft.com/office/powerpoint/2012/main" userId="Maur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09" autoAdjust="0"/>
    <p:restoredTop sz="94660"/>
  </p:normalViewPr>
  <p:slideViewPr>
    <p:cSldViewPr snapToGrid="0">
      <p:cViewPr varScale="1">
        <p:scale>
          <a:sx n="86" d="100"/>
          <a:sy n="86" d="100"/>
        </p:scale>
        <p:origin x="23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A3D3B-D276-4551-B3B9-E0978487A968}" type="datetimeFigureOut">
              <a:rPr lang="pt-BR" smtClean="0"/>
              <a:t>09/10/2018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3369C0-04FD-435D-8C53-7EAC439D7A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3727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8243C-C331-4E4D-92B9-DFE37C7ECF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736FE91-BD52-4A9B-A504-18EC04D4D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A6F246-E7EE-4AA3-AF9F-2F7AC0997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09/10/2018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58AD7A-0D8F-4366-857C-EE35F3C49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ADD14EE-680B-4786-8D8C-7AC3C0F5A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1771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B83A50-FE9B-46BD-A3C5-88BE54EFB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E8999F-0938-487F-AD7B-151D17F57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5C1A9E-AEAD-4F24-A460-67FA55F5E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09/10/2018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5D5321-887D-4FBA-9417-191134351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E7FEC0-C2BE-4A34-AB7F-EFDD70FD7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911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3EDE73-0707-46EE-A474-F35BF6CBA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5A3EB3E-8860-40FE-94BA-CED11F24D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2E1E24-C4B4-4F51-8C9A-BAC000D1D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09/10/2018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BDCDC4-7394-4E44-89CD-996954C5F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DD3AC3-D3FD-4496-9AB6-A12379966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7814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EC6720-C3AC-4B95-AE3C-27DCCC6C1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83DDD2-FEF8-4852-AE0B-F7CE2D7749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AAAB28-CC2A-412F-9291-3460BE765F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87A3E13-F811-4B7D-9AD8-159B770BA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09/10/2018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C8ED90-C024-4D6B-A7DC-441FB55E3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13494D-74B4-4C77-8569-A49085BC0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891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D8C91F-955F-4B71-A70A-928DFB043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D28F14F-3C6F-4EC7-81C0-A16757D76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DB4C96-6860-4E01-AF24-1225E34552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64E62FF-AF86-47E3-AD06-FD03D8054F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FD0528D-6376-459F-943E-8172896949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BE29744-A13B-46B7-B0C6-895EA4E95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09/10/2018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516F1D1-46C9-4FBA-8630-01BAF46B7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AEEAC75-9BA7-463B-9071-0D0694733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4841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9C1B3A-E716-42C2-ABCF-01A6E615C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5284F6F-6450-4C4D-BD18-E7305F00F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09/10/2018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8AE90D4-DBE9-459A-B669-0D5C5BA12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910DE1B-E29D-47C7-9C6F-AA13ACABA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5525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B617820-970F-4301-82EF-3418F52F2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09/10/2018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8BFABA2-F6F3-43CA-82DD-EE5002ADB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18BD92F-FB56-4168-A593-5987D96C3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997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710087-378B-4EAE-AA44-0032469AC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79B94A-B00F-4C44-A81E-8EB1F7C79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7EBC09F-3DF9-4A38-A56A-4960CD0C7E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BE8D663-B3FD-4BC1-982C-ECEC8101C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09/10/2018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0729FB1-07D2-442E-96E5-7B99ED700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15AFEB1-76BA-48DA-9317-D88B40B90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3451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B10D53-ACD6-47E9-911B-E13B36C1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FA534F4-0B7E-4DBE-883A-E395CDE067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BFD63E-C3ED-4AAA-91C1-C34DF586C2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DC1CAB9-819D-4BE2-B002-BC4DD54D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09/10/2018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A99934-887C-4D78-BEE4-FCA2A402D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D124CDD-79AB-4671-8C40-57D82FDB9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3228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615F2B-282D-42E8-BB32-D3A340C33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B287EB9-2234-430D-9BA9-E29708ACF1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1ADC68-2729-4973-899E-870A93A54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09/10/2018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0F9FCE-56A3-4CD6-955A-ED0174073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EEFE41-8368-4BF9-AE4E-C7F65C91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6761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0F85C0-CDF7-4FFD-ABDB-B656D4455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58FA73D-8B8E-4145-9F0C-1F8236832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7F7595D-F18F-4DF2-94DA-621552BD6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09/10/2018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13CEFE-D74E-441C-93C1-EBABD6126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4EDD1D-0A88-4D26-8B11-36B8A96A9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5093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B75737D-F2F9-4D60-8CC0-8356FA176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FA13365-F9F8-426E-95FB-85F588AF3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2C83CE-55D2-4B5A-982A-026E6B6281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D0698-2E69-4538-95E3-A12520775BCE}" type="datetimeFigureOut">
              <a:rPr lang="pt-BR" smtClean="0"/>
              <a:t>09/10/2018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5C86BE-F8C1-4156-B670-7F86AA487C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C507559-D01B-4159-BE3D-764736B7E7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4493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tinyurl.com/VirtualTechPar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407A8B0-0D2F-4194-833C-EB35BBB7AFE2}"/>
              </a:ext>
            </a:extLst>
          </p:cNvPr>
          <p:cNvSpPr/>
          <p:nvPr/>
        </p:nvSpPr>
        <p:spPr>
          <a:xfrm>
            <a:off x="1970609" y="2633660"/>
            <a:ext cx="811876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Parque </a:t>
            </a:r>
            <a:r>
              <a:rPr lang="en-US" sz="2400" b="1" dirty="0" err="1"/>
              <a:t>Tecnológico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Virtual </a:t>
            </a:r>
            <a:r>
              <a:rPr lang="en-US" sz="2400" b="1" dirty="0"/>
              <a:t>e </a:t>
            </a:r>
            <a:r>
              <a:rPr lang="en-US" sz="2400" b="1" dirty="0" err="1"/>
              <a:t>Inteligente</a:t>
            </a:r>
            <a:r>
              <a:rPr lang="en-US" sz="2400" b="1" dirty="0"/>
              <a:t>, </a:t>
            </a:r>
            <a:endParaRPr lang="pt-BR" sz="2400" dirty="0"/>
          </a:p>
          <a:p>
            <a:pPr algn="ctr"/>
            <a:r>
              <a:rPr lang="en-US" sz="2400" b="1" dirty="0"/>
              <a:t>Uma </a:t>
            </a:r>
            <a:r>
              <a:rPr lang="en-US" sz="2400" b="1" dirty="0" err="1"/>
              <a:t>inovação</a:t>
            </a:r>
            <a:r>
              <a:rPr lang="en-US" sz="2400" b="1" dirty="0"/>
              <a:t> </a:t>
            </a:r>
            <a:r>
              <a:rPr lang="en-US" sz="2400" b="1" dirty="0" err="1"/>
              <a:t>na</a:t>
            </a:r>
            <a:r>
              <a:rPr lang="en-US" sz="2400" b="1" dirty="0"/>
              <a:t> </a:t>
            </a:r>
            <a:r>
              <a:rPr lang="en-US" sz="2400" b="1" dirty="0" err="1"/>
              <a:t>identidade</a:t>
            </a:r>
            <a:r>
              <a:rPr lang="en-US" sz="2400" b="1" dirty="0"/>
              <a:t> dos </a:t>
            </a:r>
            <a:r>
              <a:rPr lang="en-US" sz="2400" b="1" dirty="0" err="1"/>
              <a:t>Institutos</a:t>
            </a:r>
            <a:r>
              <a:rPr lang="en-US" sz="2400" b="1" dirty="0"/>
              <a:t> </a:t>
            </a:r>
            <a:r>
              <a:rPr lang="en-US" sz="2400" b="1" dirty="0" err="1"/>
              <a:t>Federais</a:t>
            </a:r>
            <a:r>
              <a:rPr lang="en-US" sz="2400" b="1" dirty="0"/>
              <a:t> de Ensino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PSP 02 – out 2018</a:t>
            </a:r>
          </a:p>
          <a:p>
            <a:pPr algn="ctr"/>
            <a:endParaRPr lang="pt-BR" sz="2400" dirty="0"/>
          </a:p>
          <a:p>
            <a:pPr algn="ctr">
              <a:spcAft>
                <a:spcPts val="0"/>
              </a:spcAft>
            </a:pPr>
            <a:r>
              <a:rPr lang="en-US" sz="16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IDFont+F1"/>
                <a:ea typeface="Futura"/>
                <a:cs typeface="CIDFont+F1"/>
              </a:rPr>
              <a:t>(</a:t>
            </a:r>
            <a:r>
              <a:rPr lang="en-US" sz="95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Futura"/>
                <a:cs typeface="Futura"/>
                <a:hlinkClick r:id="rId2"/>
              </a:rPr>
              <a:t>https://tinyurl.com/VirtualTechPark</a:t>
            </a:r>
            <a:r>
              <a:rPr lang="en-US" sz="95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Futura"/>
                <a:cs typeface="Futura"/>
              </a:rPr>
              <a:t>)</a:t>
            </a:r>
            <a:endParaRPr lang="pt-BR" sz="10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</p:txBody>
      </p:sp>
      <p:pic>
        <p:nvPicPr>
          <p:cNvPr id="3" name="Imagem 2" descr="Resultado de imagem para ifce">
            <a:extLst>
              <a:ext uri="{FF2B5EF4-FFF2-40B4-BE49-F238E27FC236}">
                <a16:creationId xmlns:a16="http://schemas.microsoft.com/office/drawing/2014/main" id="{7A3C59CB-B791-4897-A435-19F39C0D7FF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033" y="823941"/>
            <a:ext cx="1212676" cy="991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B0FE354-4A99-4794-BA5B-16D954B75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25" y="823941"/>
            <a:ext cx="2728320" cy="99100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660E81F-0182-484F-9F2E-874DD9002477}"/>
              </a:ext>
            </a:extLst>
          </p:cNvPr>
          <p:cNvSpPr txBox="1"/>
          <p:nvPr/>
        </p:nvSpPr>
        <p:spPr>
          <a:xfrm>
            <a:off x="4576058" y="5314640"/>
            <a:ext cx="26622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b="1" dirty="0"/>
              <a:t>Mauro Oliveira </a:t>
            </a:r>
          </a:p>
        </p:txBody>
      </p:sp>
    </p:spTree>
    <p:extLst>
      <p:ext uri="{BB962C8B-B14F-4D97-AF65-F5344CB8AC3E}">
        <p14:creationId xmlns:p14="http://schemas.microsoft.com/office/powerpoint/2010/main" val="3470138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FF2F2F5-D915-48F1-BFDB-F15AFEB6B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8346" y="1612900"/>
            <a:ext cx="8535182" cy="482599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D067BF8-6D20-49AB-8692-DD3C3F467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" y="223837"/>
            <a:ext cx="5067300" cy="168592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E66551D-1CBB-4A6A-8BEE-48B9CCE3454F}"/>
              </a:ext>
            </a:extLst>
          </p:cNvPr>
          <p:cNvSpPr txBox="1"/>
          <p:nvPr/>
        </p:nvSpPr>
        <p:spPr>
          <a:xfrm>
            <a:off x="3810000" y="687536"/>
            <a:ext cx="4817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Usando</a:t>
            </a:r>
            <a:r>
              <a:rPr lang="en-US" sz="2400" b="1" dirty="0"/>
              <a:t> o </a:t>
            </a:r>
            <a:r>
              <a:rPr lang="en-US" sz="2400" b="1" dirty="0" err="1"/>
              <a:t>modelo</a:t>
            </a:r>
            <a:r>
              <a:rPr lang="en-US" sz="2400" b="1" dirty="0"/>
              <a:t> DESIGN THINKING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787526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407A8B0-0D2F-4194-833C-EB35BBB7AFE2}"/>
              </a:ext>
            </a:extLst>
          </p:cNvPr>
          <p:cNvSpPr/>
          <p:nvPr/>
        </p:nvSpPr>
        <p:spPr>
          <a:xfrm>
            <a:off x="642651" y="579378"/>
            <a:ext cx="1090669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SUMÁRIO</a:t>
            </a:r>
          </a:p>
          <a:p>
            <a:pPr algn="ctr"/>
            <a:endParaRPr lang="en-US" sz="2400" b="1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pPr algn="r"/>
            <a:r>
              <a:rPr lang="en-US" b="1" dirty="0" err="1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Identificação</a:t>
            </a:r>
            <a:r>
              <a:rPr lang="en-US" b="1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do </a:t>
            </a:r>
            <a:r>
              <a:rPr lang="en-US" b="1" dirty="0" err="1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Problema</a:t>
            </a:r>
            <a:r>
              <a:rPr lang="en-US" b="1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(PSP-01)</a:t>
            </a:r>
          </a:p>
          <a:p>
            <a:pPr marL="457200" indent="-457200">
              <a:buAutoNum type="arabicPeriod"/>
            </a:pPr>
            <a:r>
              <a:rPr lang="en-US" dirty="0" err="1"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Missão</a:t>
            </a:r>
            <a:r>
              <a:rPr lang="en-US" dirty="0"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do </a:t>
            </a:r>
            <a:r>
              <a:rPr lang="en-US" dirty="0" err="1"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Institutos</a:t>
            </a:r>
            <a:r>
              <a:rPr lang="en-US" dirty="0"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</a:t>
            </a:r>
            <a:r>
              <a:rPr lang="en-US" dirty="0" err="1"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Federais</a:t>
            </a:r>
            <a:endParaRPr lang="en-US" dirty="0">
              <a:effectLst/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pPr algn="ctr"/>
            <a:r>
              <a:rPr lang="en-US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ARACATI Digital</a:t>
            </a:r>
            <a:endParaRPr lang="en-US" b="1" dirty="0">
              <a:solidFill>
                <a:srgbClr val="FF0000"/>
              </a:solidFill>
              <a:effectLst/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pPr algn="r"/>
            <a:endParaRPr lang="en-US" b="1" dirty="0">
              <a:solidFill>
                <a:srgbClr val="FF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pPr algn="r"/>
            <a:r>
              <a:rPr lang="en-US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Exploração</a:t>
            </a:r>
            <a:r>
              <a:rPr lang="en-US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(PSP-01</a:t>
            </a:r>
            <a:endParaRPr lang="en-US" b="1" dirty="0">
              <a:solidFill>
                <a:srgbClr val="FF0000"/>
              </a:solidFill>
              <a:effectLst/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en-US" dirty="0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2.    </a:t>
            </a:r>
            <a:r>
              <a:rPr lang="en-US" dirty="0" err="1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Oportunidade</a:t>
            </a:r>
            <a:r>
              <a:rPr lang="en-US" dirty="0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</a:t>
            </a:r>
            <a:endParaRPr lang="en-US" b="1" dirty="0"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en-US" dirty="0"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3.    </a:t>
            </a:r>
            <a:r>
              <a:rPr lang="en-US" dirty="0" err="1"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Produto</a:t>
            </a:r>
            <a:r>
              <a:rPr lang="en-US" dirty="0"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Final</a:t>
            </a:r>
          </a:p>
          <a:p>
            <a:pPr algn="r"/>
            <a:r>
              <a:rPr lang="en-US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Ideação</a:t>
            </a:r>
            <a:r>
              <a:rPr lang="en-US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(PSP-01)</a:t>
            </a:r>
            <a:endParaRPr lang="en-US" b="1" dirty="0">
              <a:solidFill>
                <a:srgbClr val="FF0000"/>
              </a:solidFill>
              <a:effectLst/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  <a:sym typeface="Wingdings" panose="05000000000000000000" pitchFamily="2" charset="2"/>
            </a:endParaRPr>
          </a:p>
          <a:p>
            <a:pPr marL="342900" indent="-342900">
              <a:buAutoNum type="arabicPeriod" startAt="4"/>
            </a:pPr>
            <a:r>
              <a:rPr lang="en-US" dirty="0" err="1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Estrutura</a:t>
            </a:r>
            <a:r>
              <a:rPr lang="en-US" dirty="0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</a:t>
            </a:r>
            <a:r>
              <a:rPr lang="en-US" dirty="0" err="1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Analítica</a:t>
            </a:r>
            <a:r>
              <a:rPr lang="en-US" dirty="0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do </a:t>
            </a:r>
            <a:r>
              <a:rPr lang="en-US" dirty="0" err="1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Projeto</a:t>
            </a:r>
            <a:r>
              <a:rPr lang="en-US" dirty="0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(EAP) </a:t>
            </a:r>
          </a:p>
          <a:p>
            <a:pPr algn="ctr"/>
            <a:r>
              <a:rPr lang="en-US" b="1" dirty="0">
                <a:solidFill>
                  <a:schemeClr val="accent6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IRACEMA Digital</a:t>
            </a:r>
          </a:p>
          <a:p>
            <a:pPr algn="r"/>
            <a:r>
              <a:rPr lang="en-US" b="1" dirty="0" err="1">
                <a:solidFill>
                  <a:srgbClr val="00B05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Prototipagem</a:t>
            </a:r>
            <a:r>
              <a:rPr lang="en-US" b="1" dirty="0">
                <a:solidFill>
                  <a:srgbClr val="00B05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(PSP-02)</a:t>
            </a:r>
          </a:p>
          <a:p>
            <a:pPr marL="342900" indent="-342900">
              <a:buAutoNum type="arabicPeriod" startAt="5"/>
            </a:pPr>
            <a:r>
              <a:rPr lang="en-US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Análise</a:t>
            </a:r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e </a:t>
            </a:r>
            <a:r>
              <a:rPr lang="en-US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Avaliação</a:t>
            </a:r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do Mercado</a:t>
            </a:r>
          </a:p>
          <a:p>
            <a:pPr algn="r"/>
            <a:r>
              <a:rPr lang="en-US" b="1" dirty="0" err="1">
                <a:solidFill>
                  <a:srgbClr val="00B05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Desenvolvimento</a:t>
            </a:r>
            <a:r>
              <a:rPr lang="en-US" b="1" dirty="0">
                <a:solidFill>
                  <a:srgbClr val="00B05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(PSP-02)</a:t>
            </a:r>
            <a:endParaRPr lang="en-US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  <a:sym typeface="Wingdings" panose="05000000000000000000" pitchFamily="2" charset="2"/>
            </a:endParaRP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6.    </a:t>
            </a:r>
            <a:r>
              <a:rPr lang="en-US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Estratégias</a:t>
            </a:r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de </a:t>
            </a:r>
            <a:r>
              <a:rPr lang="en-US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Intervenção</a:t>
            </a:r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Intervenção</a:t>
            </a:r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</a:t>
            </a:r>
            <a:r>
              <a:rPr lang="en-US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Administrativa</a:t>
            </a:r>
            <a:endParaRPr lang="en-US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  <a:sym typeface="Wingdings" panose="05000000000000000000" pitchFamily="2" charset="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Intervenção</a:t>
            </a:r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</a:t>
            </a:r>
            <a:r>
              <a:rPr lang="en-US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Tecnológica</a:t>
            </a:r>
            <a:endParaRPr lang="en-US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  <a:sym typeface="Wingdings" panose="05000000000000000000" pitchFamily="2" charset="2"/>
            </a:endParaRPr>
          </a:p>
          <a:p>
            <a:pPr lvl="1" algn="r"/>
            <a:r>
              <a:rPr lang="en-US" b="1" dirty="0" err="1">
                <a:solidFill>
                  <a:srgbClr val="00B05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Desenvolvimento</a:t>
            </a:r>
            <a:r>
              <a:rPr lang="en-US" b="1" dirty="0">
                <a:solidFill>
                  <a:srgbClr val="00B05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(PSP-02)</a:t>
            </a:r>
          </a:p>
          <a:p>
            <a:r>
              <a:rPr lang="en-US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7.   </a:t>
            </a:r>
            <a:r>
              <a:rPr lang="en-US" b="1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Aplicação</a:t>
            </a:r>
            <a:r>
              <a:rPr lang="en-US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: IRACEMA Digital</a:t>
            </a:r>
            <a:endParaRPr lang="en-US" sz="2400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  <a:sym typeface="Wingdings" panose="05000000000000000000" pitchFamily="2" charset="2"/>
            </a:endParaRPr>
          </a:p>
          <a:p>
            <a: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                                                                                                                       </a:t>
            </a:r>
            <a:endParaRPr lang="pt-BR" sz="2400" b="1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</p:txBody>
      </p:sp>
    </p:spTree>
    <p:extLst>
      <p:ext uri="{BB962C8B-B14F-4D97-AF65-F5344CB8AC3E}">
        <p14:creationId xmlns:p14="http://schemas.microsoft.com/office/powerpoint/2010/main" val="165014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988598" y="3429000"/>
            <a:ext cx="87396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ctr">
              <a:buAutoNum type="arabicPeriod"/>
            </a:pPr>
            <a:r>
              <a:rPr lang="pt-BR" sz="5000" b="1" dirty="0"/>
              <a:t>MISSÃO dos </a:t>
            </a:r>
            <a:r>
              <a:rPr lang="pt-BR" sz="5000" b="1" dirty="0" err="1"/>
              <a:t>IFs</a:t>
            </a:r>
            <a:endParaRPr lang="pt-BR" sz="5000" b="1" dirty="0"/>
          </a:p>
          <a:p>
            <a:pPr algn="ctr"/>
            <a:r>
              <a:rPr lang="en-US" sz="5000" b="1" dirty="0">
                <a:solidFill>
                  <a:srgbClr val="FF0000"/>
                </a:solidFill>
              </a:rPr>
              <a:t>(</a:t>
            </a:r>
            <a:r>
              <a:rPr lang="pt-BR" sz="5000" b="1" dirty="0">
                <a:solidFill>
                  <a:srgbClr val="FF0000"/>
                </a:solidFill>
              </a:rPr>
              <a:t>Identificação do Problema)</a:t>
            </a:r>
            <a:endParaRPr lang="pt-BR" sz="5000" dirty="0">
              <a:solidFill>
                <a:srgbClr val="FF0000"/>
              </a:solidFill>
            </a:endParaRPr>
          </a:p>
        </p:txBody>
      </p:sp>
      <p:pic>
        <p:nvPicPr>
          <p:cNvPr id="8" name="Picture 2" descr="Resultado de imagem para MISSION">
            <a:extLst>
              <a:ext uri="{FF2B5EF4-FFF2-40B4-BE49-F238E27FC236}">
                <a16:creationId xmlns:a16="http://schemas.microsoft.com/office/drawing/2014/main" id="{99A39C98-9B79-4283-B82A-233EE921B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090" y="738593"/>
            <a:ext cx="285750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372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5177928" y="1367631"/>
            <a:ext cx="617512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/>
              <a:t>1. MISSÃO da ESCOLA ?</a:t>
            </a:r>
          </a:p>
          <a:p>
            <a:endParaRPr lang="en-US" b="1" dirty="0"/>
          </a:p>
          <a:p>
            <a:pPr marL="285750" indent="-285750">
              <a:buFontTx/>
              <a:buChar char="-"/>
            </a:pPr>
            <a:r>
              <a:rPr lang="en-US" b="1" dirty="0" err="1"/>
              <a:t>Ajudar</a:t>
            </a:r>
            <a:r>
              <a:rPr lang="en-US" b="1" dirty="0"/>
              <a:t> o </a:t>
            </a:r>
            <a:r>
              <a:rPr lang="en-US" b="1" dirty="0" err="1"/>
              <a:t>aluno</a:t>
            </a:r>
            <a:r>
              <a:rPr lang="en-US" b="1" dirty="0"/>
              <a:t> a ser </a:t>
            </a:r>
            <a:r>
              <a:rPr lang="en-US" b="1" dirty="0" err="1"/>
              <a:t>feliz</a:t>
            </a:r>
            <a:endParaRPr lang="en-US" b="1" dirty="0"/>
          </a:p>
          <a:p>
            <a:pPr marL="285750" indent="-285750">
              <a:buFontTx/>
              <a:buChar char="-"/>
            </a:pPr>
            <a:r>
              <a:rPr lang="en-US" b="1" dirty="0" err="1"/>
              <a:t>Melhorar</a:t>
            </a:r>
            <a:r>
              <a:rPr lang="en-US" b="1" dirty="0"/>
              <a:t> a </a:t>
            </a:r>
            <a:r>
              <a:rPr lang="en-US" b="1" dirty="0" err="1"/>
              <a:t>sociedade</a:t>
            </a:r>
            <a:endParaRPr lang="en-US" b="1" dirty="0"/>
          </a:p>
          <a:p>
            <a:pPr marL="285750" indent="-285750">
              <a:buFontTx/>
              <a:buChar char="-"/>
            </a:pPr>
            <a:endParaRPr lang="en-US" b="1" dirty="0"/>
          </a:p>
          <a:p>
            <a:r>
              <a:rPr lang="en-US" b="1" dirty="0"/>
              <a:t>(Escola </a:t>
            </a:r>
            <a:r>
              <a:rPr lang="en-US" b="1" dirty="0" err="1"/>
              <a:t>Pra</a:t>
            </a:r>
            <a:r>
              <a:rPr lang="en-US" b="1" dirty="0"/>
              <a:t> </a:t>
            </a:r>
            <a:r>
              <a:rPr lang="en-US" b="1" dirty="0" err="1"/>
              <a:t>Valer</a:t>
            </a:r>
            <a:r>
              <a:rPr lang="en-US" b="1" dirty="0"/>
              <a:t>, </a:t>
            </a:r>
            <a:r>
              <a:rPr lang="en-US" b="1" dirty="0" err="1"/>
              <a:t>Editora</a:t>
            </a:r>
            <a:r>
              <a:rPr lang="en-US" b="1" dirty="0"/>
              <a:t> BARCA)</a:t>
            </a:r>
            <a:endParaRPr lang="pt-BR" b="1" dirty="0"/>
          </a:p>
          <a:p>
            <a:endParaRPr lang="en-US" sz="2400" b="1" i="1" dirty="0">
              <a:solidFill>
                <a:srgbClr val="FF0000"/>
              </a:solidFill>
            </a:endParaRPr>
          </a:p>
          <a:p>
            <a:r>
              <a:rPr lang="en-US" sz="2400" b="1" i="1" dirty="0"/>
              <a:t> </a:t>
            </a:r>
            <a:endParaRPr lang="pt-BR" sz="2400" b="1" dirty="0"/>
          </a:p>
          <a:p>
            <a:endParaRPr lang="pt-BR" sz="24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E48B756-167F-496E-95B2-22E097769FCE}"/>
              </a:ext>
            </a:extLst>
          </p:cNvPr>
          <p:cNvSpPr txBox="1"/>
          <p:nvPr/>
        </p:nvSpPr>
        <p:spPr>
          <a:xfrm>
            <a:off x="1101090" y="4330182"/>
            <a:ext cx="599169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pt-BR" sz="3000" b="1" dirty="0"/>
              <a:t>MISSÃO dos INSTITUTOS FEDERAIS</a:t>
            </a:r>
          </a:p>
          <a:p>
            <a:pPr fontAlgn="base"/>
            <a:endParaRPr lang="pt-BR" sz="3000" b="1" dirty="0"/>
          </a:p>
          <a:p>
            <a:pPr fontAlgn="base"/>
            <a:r>
              <a:rPr lang="pt-BR" dirty="0"/>
              <a:t>Desenvolver </a:t>
            </a:r>
            <a:r>
              <a:rPr lang="pt-BR" b="1" dirty="0"/>
              <a:t>a educação tecnológica de excelência </a:t>
            </a:r>
            <a:r>
              <a:rPr lang="pt-BR" dirty="0"/>
              <a:t>por meio do ensino, pesquisa e extensão, interagindo de forma </a:t>
            </a:r>
            <a:r>
              <a:rPr lang="pt-BR" b="1" dirty="0"/>
              <a:t>ética, sustentável, produtiva e inovadora </a:t>
            </a:r>
            <a:r>
              <a:rPr lang="pt-BR" dirty="0"/>
              <a:t>com a </a:t>
            </a:r>
            <a:r>
              <a:rPr lang="pt-BR" b="1" dirty="0">
                <a:solidFill>
                  <a:srgbClr val="FF0000"/>
                </a:solidFill>
              </a:rPr>
              <a:t>comunidade</a:t>
            </a:r>
            <a:r>
              <a:rPr lang="pt-BR" dirty="0"/>
              <a:t> para o avanço do conhecimento e da sociedade</a:t>
            </a:r>
            <a:r>
              <a:rPr lang="pt-BR" sz="2400" dirty="0"/>
              <a:t>.</a:t>
            </a:r>
          </a:p>
          <a:p>
            <a:endParaRPr lang="pt-BR" sz="2400" b="1" dirty="0"/>
          </a:p>
          <a:p>
            <a:endParaRPr lang="en-US" i="1" dirty="0"/>
          </a:p>
          <a:p>
            <a:endParaRPr lang="pt-BR" sz="2400" dirty="0"/>
          </a:p>
        </p:txBody>
      </p:sp>
      <p:pic>
        <p:nvPicPr>
          <p:cNvPr id="1026" name="Picture 2" descr="Resultado de imagem para MISSION">
            <a:extLst>
              <a:ext uri="{FF2B5EF4-FFF2-40B4-BE49-F238E27FC236}">
                <a16:creationId xmlns:a16="http://schemas.microsoft.com/office/drawing/2014/main" id="{E847AFA5-8F9C-41F7-9B71-D9490044C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090" y="738593"/>
            <a:ext cx="285750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Resultado de imagem para ifce">
            <a:extLst>
              <a:ext uri="{FF2B5EF4-FFF2-40B4-BE49-F238E27FC236}">
                <a16:creationId xmlns:a16="http://schemas.microsoft.com/office/drawing/2014/main" id="{388CFCD6-A3E2-4925-8F11-071449D52DE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374" y="4801521"/>
            <a:ext cx="1743155" cy="1530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9068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3553044" y="3429000"/>
            <a:ext cx="71751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/>
              <a:t>2. OPORTUNIDADE</a:t>
            </a:r>
          </a:p>
          <a:p>
            <a:pPr algn="ctr"/>
            <a:r>
              <a:rPr lang="en-US" sz="5000" b="1" dirty="0">
                <a:solidFill>
                  <a:srgbClr val="FF0000"/>
                </a:solidFill>
              </a:rPr>
              <a:t>(</a:t>
            </a:r>
            <a:r>
              <a:rPr lang="pt-BR" sz="5000" b="1" dirty="0">
                <a:solidFill>
                  <a:srgbClr val="FF0000"/>
                </a:solidFill>
              </a:rPr>
              <a:t>Exploração)</a:t>
            </a:r>
            <a:endParaRPr lang="pt-BR" sz="5000" dirty="0">
              <a:solidFill>
                <a:srgbClr val="FF0000"/>
              </a:solidFill>
            </a:endParaRPr>
          </a:p>
        </p:txBody>
      </p:sp>
      <p:pic>
        <p:nvPicPr>
          <p:cNvPr id="7" name="Picture 2" descr="Resultado de imagem para problem identification">
            <a:extLst>
              <a:ext uri="{FF2B5EF4-FFF2-40B4-BE49-F238E27FC236}">
                <a16:creationId xmlns:a16="http://schemas.microsoft.com/office/drawing/2014/main" id="{A2FB67BE-23AB-4911-97EE-119E03151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927" y="385529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521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4346259" y="282126"/>
            <a:ext cx="7596025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/>
              <a:t>2. OPORTUNIDADE: </a:t>
            </a:r>
          </a:p>
          <a:p>
            <a:pPr lvl="1"/>
            <a:endParaRPr lang="en-US" sz="2200" dirty="0"/>
          </a:p>
          <a:p>
            <a:pPr lvl="1"/>
            <a:r>
              <a:rPr lang="en-US" sz="2200" dirty="0"/>
              <a:t>A </a:t>
            </a:r>
            <a:r>
              <a:rPr lang="en-US" sz="2200" dirty="0" err="1"/>
              <a:t>maioria</a:t>
            </a:r>
            <a:r>
              <a:rPr lang="en-US" sz="2200" dirty="0"/>
              <a:t> dos </a:t>
            </a:r>
            <a:r>
              <a:rPr lang="en-US" sz="2200" b="1" dirty="0" err="1">
                <a:solidFill>
                  <a:srgbClr val="FF0000"/>
                </a:solidFill>
              </a:rPr>
              <a:t>pequenos</a:t>
            </a:r>
            <a:r>
              <a:rPr lang="en-US" sz="2200" dirty="0"/>
              <a:t> </a:t>
            </a:r>
            <a:r>
              <a:rPr lang="en-US" sz="2200" dirty="0" err="1"/>
              <a:t>municípios</a:t>
            </a:r>
            <a:r>
              <a:rPr lang="en-US" sz="2200" dirty="0"/>
              <a:t> que </a:t>
            </a:r>
            <a:r>
              <a:rPr lang="en-US" sz="2200" dirty="0" err="1"/>
              <a:t>possuem</a:t>
            </a:r>
            <a:r>
              <a:rPr lang="en-US" sz="2200" dirty="0"/>
              <a:t> </a:t>
            </a:r>
            <a:r>
              <a:rPr lang="en-US" sz="2200" dirty="0" err="1"/>
              <a:t>Institutos</a:t>
            </a:r>
            <a:r>
              <a:rPr lang="en-US" sz="2200" dirty="0"/>
              <a:t> </a:t>
            </a:r>
            <a:r>
              <a:rPr lang="en-US" sz="2200" dirty="0" err="1"/>
              <a:t>Federais</a:t>
            </a:r>
            <a:r>
              <a:rPr lang="en-US" sz="2200" dirty="0"/>
              <a:t> </a:t>
            </a:r>
            <a:r>
              <a:rPr lang="en-US" sz="2200" dirty="0" err="1"/>
              <a:t>não</a:t>
            </a:r>
            <a:r>
              <a:rPr lang="en-US" sz="2200" dirty="0"/>
              <a:t> </a:t>
            </a:r>
            <a:r>
              <a:rPr lang="en-US" sz="2200" dirty="0" err="1"/>
              <a:t>tem</a:t>
            </a:r>
            <a:r>
              <a:rPr lang="en-US" sz="2200" dirty="0"/>
              <a:t> </a:t>
            </a:r>
            <a:r>
              <a:rPr lang="en-US" sz="2200" dirty="0" err="1"/>
              <a:t>estrutura</a:t>
            </a:r>
            <a:r>
              <a:rPr lang="en-US" sz="2200" dirty="0"/>
              <a:t> de </a:t>
            </a:r>
            <a:r>
              <a:rPr lang="en-US" sz="2200" dirty="0" err="1"/>
              <a:t>mercado</a:t>
            </a:r>
            <a:r>
              <a:rPr lang="en-US" sz="2200" dirty="0"/>
              <a:t> para </a:t>
            </a:r>
            <a:r>
              <a:rPr lang="en-US" sz="2200" dirty="0" err="1"/>
              <a:t>absorver</a:t>
            </a:r>
            <a:r>
              <a:rPr lang="en-US" sz="2200" dirty="0"/>
              <a:t> </a:t>
            </a:r>
            <a:r>
              <a:rPr lang="en-US" sz="2200" dirty="0" err="1"/>
              <a:t>os</a:t>
            </a:r>
            <a:r>
              <a:rPr lang="en-US" sz="2200" dirty="0"/>
              <a:t> </a:t>
            </a:r>
            <a:r>
              <a:rPr lang="en-US" sz="2200" dirty="0" err="1"/>
              <a:t>formandos</a:t>
            </a:r>
            <a:r>
              <a:rPr lang="en-US" sz="2200" dirty="0"/>
              <a:t> </a:t>
            </a:r>
            <a:r>
              <a:rPr lang="en-US" sz="2200" dirty="0" err="1"/>
              <a:t>em</a:t>
            </a:r>
            <a:r>
              <a:rPr lang="en-US" sz="2200" dirty="0"/>
              <a:t> </a:t>
            </a:r>
            <a:r>
              <a:rPr lang="en-US" sz="2200" dirty="0" err="1"/>
              <a:t>suas</a:t>
            </a:r>
            <a:r>
              <a:rPr lang="en-US" sz="2200" dirty="0"/>
              <a:t> </a:t>
            </a:r>
            <a:r>
              <a:rPr lang="en-US" sz="2200" dirty="0" err="1"/>
              <a:t>diversas</a:t>
            </a:r>
            <a:r>
              <a:rPr lang="en-US" sz="2200" dirty="0"/>
              <a:t> </a:t>
            </a:r>
            <a:r>
              <a:rPr lang="en-US" sz="2200" dirty="0" err="1"/>
              <a:t>áreas</a:t>
            </a:r>
            <a:r>
              <a:rPr lang="en-US" sz="2200" dirty="0"/>
              <a:t> </a:t>
            </a:r>
            <a:r>
              <a:rPr lang="en-US" sz="2200" dirty="0" err="1"/>
              <a:t>profissionais</a:t>
            </a:r>
            <a:r>
              <a:rPr lang="en-US" sz="2200" dirty="0"/>
              <a:t>.</a:t>
            </a:r>
            <a:endParaRPr lang="pt-BR" sz="2200" dirty="0"/>
          </a:p>
          <a:p>
            <a:endParaRPr lang="en-US" sz="2200" b="1" dirty="0">
              <a:solidFill>
                <a:srgbClr val="FF0000"/>
              </a:solidFill>
            </a:endParaRPr>
          </a:p>
          <a:p>
            <a:r>
              <a:rPr lang="en-US" sz="2000" b="1" dirty="0"/>
              <a:t>CONSEQUÊNCIAS</a:t>
            </a:r>
          </a:p>
          <a:p>
            <a:pPr marL="914400" lvl="1" indent="-457200">
              <a:buAutoNum type="arabicPeriod"/>
            </a:pPr>
            <a:r>
              <a:rPr lang="en-US" sz="2000" dirty="0" err="1"/>
              <a:t>Alguns</a:t>
            </a:r>
            <a:r>
              <a:rPr lang="en-US" sz="2000" dirty="0"/>
              <a:t> </a:t>
            </a:r>
            <a:r>
              <a:rPr lang="en-US" sz="2000" dirty="0" err="1"/>
              <a:t>destes</a:t>
            </a:r>
            <a:r>
              <a:rPr lang="en-US" sz="2000" dirty="0"/>
              <a:t> </a:t>
            </a:r>
            <a:r>
              <a:rPr lang="en-US" sz="2000" dirty="0" err="1"/>
              <a:t>jovens</a:t>
            </a:r>
            <a:r>
              <a:rPr lang="en-US" sz="2000" dirty="0"/>
              <a:t> </a:t>
            </a:r>
            <a:r>
              <a:rPr lang="en-US" sz="2000" dirty="0" err="1"/>
              <a:t>acabam</a:t>
            </a:r>
            <a:r>
              <a:rPr lang="en-US" sz="2000" dirty="0"/>
              <a:t> </a:t>
            </a:r>
            <a:r>
              <a:rPr lang="en-US" sz="2000" dirty="0" err="1"/>
              <a:t>aceitando</a:t>
            </a:r>
            <a:r>
              <a:rPr lang="en-US" sz="2000" dirty="0"/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subempregos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sua</a:t>
            </a:r>
            <a:r>
              <a:rPr lang="en-US" sz="2000" dirty="0"/>
              <a:t> </a:t>
            </a:r>
            <a:r>
              <a:rPr lang="en-US" sz="2000" dirty="0" err="1"/>
              <a:t>cidade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áreas</a:t>
            </a:r>
            <a:r>
              <a:rPr lang="en-US" sz="2000" dirty="0"/>
              <a:t> </a:t>
            </a:r>
            <a:r>
              <a:rPr lang="en-US" sz="2000" dirty="0" err="1"/>
              <a:t>completamente</a:t>
            </a:r>
            <a:r>
              <a:rPr lang="en-US" sz="2000" dirty="0"/>
              <a:t> </a:t>
            </a:r>
            <a:r>
              <a:rPr lang="en-US" sz="2000" dirty="0" err="1"/>
              <a:t>diferentes</a:t>
            </a:r>
            <a:r>
              <a:rPr lang="en-US" sz="2000" dirty="0"/>
              <a:t> de </a:t>
            </a:r>
            <a:r>
              <a:rPr lang="en-US" sz="2000" dirty="0" err="1"/>
              <a:t>sua</a:t>
            </a:r>
            <a:r>
              <a:rPr lang="en-US" sz="2000" dirty="0"/>
              <a:t> </a:t>
            </a:r>
            <a:r>
              <a:rPr lang="en-US" sz="2000" dirty="0" err="1"/>
              <a:t>formação</a:t>
            </a:r>
            <a:endParaRPr lang="en-US" sz="2000" dirty="0"/>
          </a:p>
          <a:p>
            <a:pPr lvl="1"/>
            <a:r>
              <a:rPr lang="en-US" sz="2000" dirty="0"/>
              <a:t>2.     Outros </a:t>
            </a:r>
            <a:r>
              <a:rPr lang="en-US" sz="2000" b="1" dirty="0" err="1">
                <a:solidFill>
                  <a:srgbClr val="FF0000"/>
                </a:solidFill>
              </a:rPr>
              <a:t>migram</a:t>
            </a:r>
            <a:r>
              <a:rPr lang="en-US" sz="2000" dirty="0"/>
              <a:t> para </a:t>
            </a:r>
            <a:r>
              <a:rPr lang="en-US" sz="2000" dirty="0" err="1"/>
              <a:t>cidades</a:t>
            </a:r>
            <a:r>
              <a:rPr lang="en-US" sz="2000" dirty="0"/>
              <a:t> </a:t>
            </a:r>
            <a:r>
              <a:rPr lang="en-US" sz="2000" dirty="0" err="1"/>
              <a:t>maiores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para o exterior</a:t>
            </a:r>
            <a:r>
              <a:rPr lang="en-US" sz="2200" dirty="0"/>
              <a:t>.</a:t>
            </a:r>
            <a:endParaRPr lang="pt-BR" sz="2200" dirty="0"/>
          </a:p>
        </p:txBody>
      </p:sp>
      <p:pic>
        <p:nvPicPr>
          <p:cNvPr id="2050" name="Picture 2" descr="Imagem relacionada">
            <a:extLst>
              <a:ext uri="{FF2B5EF4-FFF2-40B4-BE49-F238E27FC236}">
                <a16:creationId xmlns:a16="http://schemas.microsoft.com/office/drawing/2014/main" id="{5E5857AD-B416-49E8-964F-DBFCD5EF1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764" y="4760536"/>
            <a:ext cx="1645854" cy="214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50C6FB9-4F4B-480C-ADB5-C119BDE0008C}"/>
              </a:ext>
            </a:extLst>
          </p:cNvPr>
          <p:cNvSpPr txBox="1"/>
          <p:nvPr/>
        </p:nvSpPr>
        <p:spPr>
          <a:xfrm flipH="1">
            <a:off x="905689" y="3915575"/>
            <a:ext cx="768749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REFLEXÃO 01: </a:t>
            </a:r>
          </a:p>
          <a:p>
            <a:pPr lvl="1"/>
            <a:r>
              <a:rPr lang="pt-BR" dirty="0"/>
              <a:t>Quais as consequências para </a:t>
            </a:r>
            <a:r>
              <a:rPr lang="pt-BR" sz="2400" b="1" dirty="0">
                <a:solidFill>
                  <a:srgbClr val="FF0000"/>
                </a:solidFill>
              </a:rPr>
              <a:t>comunidades</a:t>
            </a:r>
            <a:r>
              <a:rPr lang="pt-BR" dirty="0"/>
              <a:t> de pequenos municípios se TODOS os seus jovens migrassem para outros centros mais avançados?</a:t>
            </a:r>
          </a:p>
          <a:p>
            <a:endParaRPr lang="pt-BR" dirty="0"/>
          </a:p>
          <a:p>
            <a:r>
              <a:rPr lang="pt-BR" b="1" dirty="0"/>
              <a:t>REFLEXAO 02: </a:t>
            </a:r>
          </a:p>
          <a:p>
            <a:pPr lvl="1"/>
            <a:r>
              <a:rPr lang="pt-BR" dirty="0"/>
              <a:t>Este problema é de interesse dos Institutos Federais? </a:t>
            </a:r>
          </a:p>
          <a:p>
            <a:pPr lvl="1"/>
            <a:r>
              <a:rPr lang="pt-BR" dirty="0"/>
              <a:t>Tem algo a ver como a sua </a:t>
            </a:r>
            <a:r>
              <a:rPr lang="pt-BR" b="1" dirty="0">
                <a:solidFill>
                  <a:srgbClr val="FF0000"/>
                </a:solidFill>
              </a:rPr>
              <a:t>MISSÃO</a:t>
            </a:r>
            <a:r>
              <a:rPr lang="pt-BR" dirty="0"/>
              <a:t>?</a:t>
            </a:r>
          </a:p>
          <a:p>
            <a:pPr lvl="1"/>
            <a:r>
              <a:rPr lang="pt-BR" dirty="0"/>
              <a:t>						    </a:t>
            </a:r>
            <a:r>
              <a:rPr lang="pt-BR" sz="3000" b="1" dirty="0">
                <a:solidFill>
                  <a:srgbClr val="FF0000"/>
                </a:solidFill>
              </a:rPr>
              <a:t>PARADOXO</a:t>
            </a:r>
          </a:p>
          <a:p>
            <a:pPr lvl="1"/>
            <a:endParaRPr lang="pt-BR" dirty="0"/>
          </a:p>
          <a:p>
            <a:r>
              <a:rPr lang="pt-BR" dirty="0"/>
              <a:t>                                                                                                    </a:t>
            </a:r>
          </a:p>
        </p:txBody>
      </p:sp>
      <p:pic>
        <p:nvPicPr>
          <p:cNvPr id="7" name="Picture 2" descr="Resultado de imagem para problem identification">
            <a:extLst>
              <a:ext uri="{FF2B5EF4-FFF2-40B4-BE49-F238E27FC236}">
                <a16:creationId xmlns:a16="http://schemas.microsoft.com/office/drawing/2014/main" id="{A2FB67BE-23AB-4911-97EE-119E03151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927" y="385529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2960073-C693-4E96-AA5A-E8853A1BA93A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88749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2295744" y="3162300"/>
            <a:ext cx="717518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/>
              <a:t>3. PRODUTO FINAL</a:t>
            </a:r>
          </a:p>
          <a:p>
            <a:pPr algn="ctr"/>
            <a:r>
              <a:rPr lang="en-US" sz="5000" b="1" dirty="0">
                <a:solidFill>
                  <a:srgbClr val="FF0000"/>
                </a:solidFill>
              </a:rPr>
              <a:t>(</a:t>
            </a:r>
            <a:r>
              <a:rPr lang="pt-BR" sz="5000" b="1" dirty="0">
                <a:solidFill>
                  <a:srgbClr val="FF0000"/>
                </a:solidFill>
              </a:rPr>
              <a:t>Exploração)</a:t>
            </a:r>
            <a:endParaRPr lang="pt-BR" sz="5000" dirty="0">
              <a:solidFill>
                <a:srgbClr val="FF0000"/>
              </a:solidFill>
            </a:endParaRPr>
          </a:p>
          <a:p>
            <a:endParaRPr lang="pt-BR" sz="5000" dirty="0"/>
          </a:p>
        </p:txBody>
      </p:sp>
      <p:pic>
        <p:nvPicPr>
          <p:cNvPr id="4" name="Picture 2" descr="Imagem relacionada">
            <a:extLst>
              <a:ext uri="{FF2B5EF4-FFF2-40B4-BE49-F238E27FC236}">
                <a16:creationId xmlns:a16="http://schemas.microsoft.com/office/drawing/2014/main" id="{5D8484A0-E306-4C51-8528-89F91E500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5018" y="14695"/>
            <a:ext cx="3421960" cy="2794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083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664458" y="497801"/>
            <a:ext cx="9460044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3. </a:t>
            </a:r>
            <a:r>
              <a:rPr lang="en-US" sz="3000" b="1" dirty="0"/>
              <a:t>PRODUTO FINAL</a:t>
            </a:r>
          </a:p>
          <a:p>
            <a:endParaRPr lang="en-US" sz="2400" b="1" dirty="0"/>
          </a:p>
          <a:p>
            <a:pPr lvl="1"/>
            <a:r>
              <a:rPr lang="en-US" sz="2400" dirty="0"/>
              <a:t>A </a:t>
            </a:r>
            <a:r>
              <a:rPr lang="en-US" sz="2400" dirty="0" err="1"/>
              <a:t>criação</a:t>
            </a:r>
            <a:r>
              <a:rPr lang="en-US" sz="2400" dirty="0"/>
              <a:t> de um </a:t>
            </a:r>
            <a:r>
              <a:rPr lang="en-US" sz="2400" b="1" dirty="0"/>
              <a:t>PARQUE TECNOLÓGICO </a:t>
            </a:r>
            <a:r>
              <a:rPr lang="en-US" sz="2400" b="1" dirty="0">
                <a:solidFill>
                  <a:srgbClr val="FF0000"/>
                </a:solidFill>
              </a:rPr>
              <a:t>VIRTUAL</a:t>
            </a:r>
            <a:r>
              <a:rPr lang="en-US" sz="2400" b="1" dirty="0"/>
              <a:t> &amp; INTELIGENTE</a:t>
            </a:r>
            <a:r>
              <a:rPr lang="en-US" sz="2400" dirty="0"/>
              <a:t> </a:t>
            </a:r>
            <a:r>
              <a:rPr lang="en-US" sz="2400" dirty="0" err="1"/>
              <a:t>capaz</a:t>
            </a:r>
            <a:r>
              <a:rPr lang="en-US" sz="2400" dirty="0"/>
              <a:t> de </a:t>
            </a:r>
            <a:r>
              <a:rPr lang="en-US" sz="2400" dirty="0" err="1"/>
              <a:t>mitigar</a:t>
            </a:r>
            <a:r>
              <a:rPr lang="en-US" sz="2400" dirty="0"/>
              <a:t> 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problemas</a:t>
            </a:r>
            <a:r>
              <a:rPr lang="en-US" sz="2400" dirty="0"/>
              <a:t> </a:t>
            </a:r>
            <a:r>
              <a:rPr lang="en-US" sz="2400" dirty="0" err="1"/>
              <a:t>mencionados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b="1" dirty="0" err="1"/>
              <a:t>Objetivos</a:t>
            </a:r>
            <a:r>
              <a:rPr lang="en-US" sz="2400" b="1" dirty="0"/>
              <a:t> </a:t>
            </a:r>
            <a:r>
              <a:rPr lang="en-US" sz="2400" b="1" dirty="0" err="1"/>
              <a:t>específicos</a:t>
            </a:r>
            <a:r>
              <a:rPr lang="en-US" sz="2400" b="1" dirty="0"/>
              <a:t>:</a:t>
            </a:r>
          </a:p>
          <a:p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Implementação</a:t>
            </a:r>
            <a:r>
              <a:rPr lang="en-US" sz="2400" dirty="0"/>
              <a:t> de um </a:t>
            </a:r>
            <a:r>
              <a:rPr lang="en-US" sz="2400" dirty="0" err="1"/>
              <a:t>protótipo</a:t>
            </a:r>
            <a:r>
              <a:rPr lang="en-US" sz="2400" dirty="0"/>
              <a:t> da </a:t>
            </a:r>
            <a:r>
              <a:rPr lang="en-US" sz="2400" dirty="0" err="1"/>
              <a:t>proposta</a:t>
            </a:r>
            <a:r>
              <a:rPr lang="en-US" sz="2400" dirty="0"/>
              <a:t> (</a:t>
            </a:r>
            <a:r>
              <a:rPr lang="en-US" sz="2400" dirty="0" err="1"/>
              <a:t>iniciado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2014</a:t>
            </a:r>
            <a:r>
              <a:rPr lang="en-US" sz="2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Uma </a:t>
            </a:r>
            <a:r>
              <a:rPr lang="en-US" sz="2400" dirty="0" err="1"/>
              <a:t>metodologia</a:t>
            </a:r>
            <a:r>
              <a:rPr lang="en-US" sz="2400" dirty="0"/>
              <a:t> que </a:t>
            </a:r>
            <a:r>
              <a:rPr lang="en-US" sz="2400" dirty="0" err="1"/>
              <a:t>faclilite</a:t>
            </a:r>
            <a:r>
              <a:rPr lang="en-US" sz="2400" dirty="0"/>
              <a:t> a </a:t>
            </a:r>
            <a:r>
              <a:rPr lang="en-US" sz="2400" b="1" dirty="0" err="1">
                <a:solidFill>
                  <a:srgbClr val="FF0000"/>
                </a:solidFill>
              </a:rPr>
              <a:t>reaplicação</a:t>
            </a:r>
            <a:r>
              <a:rPr lang="en-US" sz="2400" dirty="0"/>
              <a:t> da </a:t>
            </a:r>
            <a:r>
              <a:rPr lang="en-US" sz="2400" dirty="0" err="1"/>
              <a:t>proposta</a:t>
            </a:r>
            <a:r>
              <a:rPr lang="en-US" sz="2400" dirty="0"/>
              <a:t> por outros IF que </a:t>
            </a:r>
            <a:r>
              <a:rPr lang="en-US" sz="2400" dirty="0" err="1"/>
              <a:t>tenham</a:t>
            </a:r>
            <a:r>
              <a:rPr lang="en-US" sz="2400" dirty="0"/>
              <a:t> o </a:t>
            </a:r>
            <a:r>
              <a:rPr lang="en-US" sz="2400" dirty="0" err="1"/>
              <a:t>mesmo</a:t>
            </a:r>
            <a:r>
              <a:rPr lang="en-US" sz="2400" dirty="0"/>
              <a:t> </a:t>
            </a:r>
            <a:r>
              <a:rPr lang="en-US" sz="2400" dirty="0" err="1"/>
              <a:t>problema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b="1" dirty="0" err="1"/>
              <a:t>Subjetivos</a:t>
            </a:r>
            <a:r>
              <a:rPr lang="en-US" sz="2400" b="1" dirty="0"/>
              <a:t> </a:t>
            </a:r>
            <a:r>
              <a:rPr lang="en-US" sz="2400" b="1" dirty="0" err="1"/>
              <a:t>específicos</a:t>
            </a:r>
            <a:r>
              <a:rPr lang="en-US" sz="2400" b="1" dirty="0"/>
              <a:t>:</a:t>
            </a:r>
          </a:p>
          <a:p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Reforçar</a:t>
            </a:r>
            <a:r>
              <a:rPr lang="en-US" sz="2400" dirty="0"/>
              <a:t> a </a:t>
            </a:r>
            <a:r>
              <a:rPr lang="en-US" sz="2400" b="1" dirty="0" err="1">
                <a:solidFill>
                  <a:srgbClr val="FF0000"/>
                </a:solidFill>
              </a:rPr>
              <a:t>identidade</a:t>
            </a:r>
            <a:r>
              <a:rPr lang="en-US" sz="2400" dirty="0"/>
              <a:t> dos </a:t>
            </a:r>
            <a:r>
              <a:rPr lang="en-US" sz="2400" dirty="0" err="1"/>
              <a:t>Institutos</a:t>
            </a:r>
            <a:r>
              <a:rPr lang="en-US" sz="2400" dirty="0"/>
              <a:t> </a:t>
            </a:r>
            <a:r>
              <a:rPr lang="en-US" sz="2400" dirty="0" err="1"/>
              <a:t>Federais</a:t>
            </a:r>
            <a:r>
              <a:rPr lang="en-US" sz="2400" dirty="0"/>
              <a:t>, </a:t>
            </a:r>
            <a:r>
              <a:rPr lang="en-US" sz="2400" dirty="0" err="1"/>
              <a:t>sua</a:t>
            </a:r>
            <a:r>
              <a:rPr lang="en-US" sz="2400" dirty="0"/>
              <a:t> </a:t>
            </a:r>
            <a:r>
              <a:rPr lang="en-US" sz="2400" dirty="0" err="1"/>
              <a:t>missão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Ser um </a:t>
            </a:r>
            <a:r>
              <a:rPr lang="en-US" sz="2400" dirty="0" err="1"/>
              <a:t>elemento</a:t>
            </a:r>
            <a:r>
              <a:rPr lang="en-US" sz="2400" dirty="0"/>
              <a:t> de </a:t>
            </a:r>
            <a:r>
              <a:rPr lang="en-US" sz="2400" dirty="0" err="1"/>
              <a:t>desenvolvimento</a:t>
            </a:r>
            <a:r>
              <a:rPr lang="en-US" sz="2400" dirty="0"/>
              <a:t> social e </a:t>
            </a:r>
            <a:r>
              <a:rPr lang="en-US" sz="2400" dirty="0" err="1"/>
              <a:t>econômico</a:t>
            </a:r>
            <a:r>
              <a:rPr lang="en-US" sz="2400" dirty="0"/>
              <a:t> do </a:t>
            </a:r>
            <a:r>
              <a:rPr lang="en-US" sz="2400" dirty="0" err="1"/>
              <a:t>município</a:t>
            </a:r>
            <a:endParaRPr lang="en-US" sz="2400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i="1" dirty="0"/>
          </a:p>
          <a:p>
            <a:endParaRPr lang="pt-BR" sz="2400" dirty="0"/>
          </a:p>
        </p:txBody>
      </p:sp>
      <p:pic>
        <p:nvPicPr>
          <p:cNvPr id="4098" name="Picture 2" descr="Imagem relacionada">
            <a:extLst>
              <a:ext uri="{FF2B5EF4-FFF2-40B4-BE49-F238E27FC236}">
                <a16:creationId xmlns:a16="http://schemas.microsoft.com/office/drawing/2014/main" id="{CD89112F-13B4-443A-963F-A989D4155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6029" y="14697"/>
            <a:ext cx="2390948" cy="195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CD384EB-00EC-4939-8058-6742F2F90419}"/>
              </a:ext>
            </a:extLst>
          </p:cNvPr>
          <p:cNvSpPr txBox="1"/>
          <p:nvPr/>
        </p:nvSpPr>
        <p:spPr>
          <a:xfrm flipH="1">
            <a:off x="11448177" y="63567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(3)</a:t>
            </a:r>
          </a:p>
        </p:txBody>
      </p:sp>
    </p:spTree>
    <p:extLst>
      <p:ext uri="{BB962C8B-B14F-4D97-AF65-F5344CB8AC3E}">
        <p14:creationId xmlns:p14="http://schemas.microsoft.com/office/powerpoint/2010/main" val="417806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2274659" y="2851951"/>
            <a:ext cx="717518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/>
              <a:t>4. ESTRUTURA ANALÍTICA DO PROJETO (EAP)</a:t>
            </a:r>
          </a:p>
          <a:p>
            <a:pPr algn="ctr"/>
            <a:r>
              <a:rPr lang="en-US" sz="5000" b="1" dirty="0">
                <a:solidFill>
                  <a:srgbClr val="FF0000"/>
                </a:solidFill>
              </a:rPr>
              <a:t>(</a:t>
            </a:r>
            <a:r>
              <a:rPr lang="pt-BR" sz="5000" b="1" dirty="0">
                <a:solidFill>
                  <a:srgbClr val="FF0000"/>
                </a:solidFill>
              </a:rPr>
              <a:t>Ideação)</a:t>
            </a:r>
            <a:endParaRPr lang="pt-BR" sz="5000" dirty="0">
              <a:solidFill>
                <a:srgbClr val="FF0000"/>
              </a:solidFill>
            </a:endParaRPr>
          </a:p>
        </p:txBody>
      </p:sp>
      <p:pic>
        <p:nvPicPr>
          <p:cNvPr id="5" name="Picture 2" descr="Resultado de imagem para delivery">
            <a:extLst>
              <a:ext uri="{FF2B5EF4-FFF2-40B4-BE49-F238E27FC236}">
                <a16:creationId xmlns:a16="http://schemas.microsoft.com/office/drawing/2014/main" id="{FE175ACC-EF36-4B40-BCC0-556535572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302" y="401334"/>
            <a:ext cx="2901400" cy="256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339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B55702F-0D93-4A2C-85AE-23B9862F1AE0}"/>
              </a:ext>
            </a:extLst>
          </p:cNvPr>
          <p:cNvSpPr/>
          <p:nvPr/>
        </p:nvSpPr>
        <p:spPr>
          <a:xfrm>
            <a:off x="8503702" y="3990066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4.1 EXPLORAÇÃO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4.2 IDEAÇÃO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4.3 PROTOTIPAGEM 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4.3 COMUNICAÇÃO INTERNA 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4.4 IMPLEMENTAÇÃO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4.5 MARKETING 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4.6 APRENDIZAGEM</a:t>
            </a:r>
          </a:p>
        </p:txBody>
      </p:sp>
      <p:pic>
        <p:nvPicPr>
          <p:cNvPr id="10" name="Picture 2" descr="Resultado de imagem para delivery">
            <a:extLst>
              <a:ext uri="{FF2B5EF4-FFF2-40B4-BE49-F238E27FC236}">
                <a16:creationId xmlns:a16="http://schemas.microsoft.com/office/drawing/2014/main" id="{2F2EB0DB-1999-4576-A2A6-6C4AAC69F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302" y="401334"/>
            <a:ext cx="2901400" cy="256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CF2690C-5D73-45AA-BB86-08AFEBD8C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863" y="2129979"/>
            <a:ext cx="6700147" cy="287575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D316D89A-AFC0-47F3-AE94-7F4CFABB6150}"/>
              </a:ext>
            </a:extLst>
          </p:cNvPr>
          <p:cNvSpPr/>
          <p:nvPr/>
        </p:nvSpPr>
        <p:spPr>
          <a:xfrm>
            <a:off x="1384511" y="714207"/>
            <a:ext cx="650812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dirty="0">
                <a:solidFill>
                  <a:srgbClr val="222222"/>
                </a:solidFill>
                <a:latin typeface="arial" panose="020B0604020202020204" pitchFamily="34" charset="0"/>
              </a:rPr>
              <a:t>Estrutura Analítica de Projetos (</a:t>
            </a:r>
            <a:r>
              <a:rPr lang="pt-BR" sz="3000" b="1" dirty="0">
                <a:solidFill>
                  <a:srgbClr val="222222"/>
                </a:solidFill>
                <a:latin typeface="arial" panose="020B0604020202020204" pitchFamily="34" charset="0"/>
              </a:rPr>
              <a:t>EAP</a:t>
            </a:r>
            <a:r>
              <a:rPr lang="pt-BR" sz="3000" dirty="0">
                <a:solidFill>
                  <a:srgbClr val="222222"/>
                </a:solidFill>
                <a:latin typeface="arial" panose="020B0604020202020204" pitchFamily="34" charset="0"/>
              </a:rPr>
              <a:t>)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742008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2D1180F-6878-4E4E-885A-77A479682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197" y="1025814"/>
            <a:ext cx="8534407" cy="5505351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FD45DDAF-35A2-4FA6-B9ED-F3820AA4004C}"/>
              </a:ext>
            </a:extLst>
          </p:cNvPr>
          <p:cNvSpPr/>
          <p:nvPr/>
        </p:nvSpPr>
        <p:spPr>
          <a:xfrm>
            <a:off x="481453" y="304801"/>
            <a:ext cx="68627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4.1 EXPLORAÇÃO: </a:t>
            </a:r>
            <a:r>
              <a:rPr lang="en-US" sz="24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apropriação</a:t>
            </a:r>
            <a:r>
              <a:rPr lang="en-US" sz="2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do </a:t>
            </a:r>
            <a:r>
              <a:rPr lang="en-US" sz="24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problema</a:t>
            </a:r>
            <a:endParaRPr lang="en-US" sz="2400" b="1" dirty="0">
              <a:solidFill>
                <a:srgbClr val="FF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</p:txBody>
      </p:sp>
    </p:spTree>
    <p:extLst>
      <p:ext uri="{BB962C8B-B14F-4D97-AF65-F5344CB8AC3E}">
        <p14:creationId xmlns:p14="http://schemas.microsoft.com/office/powerpoint/2010/main" val="1310639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6C3C9B1-9C7A-4288-8216-9FAE36B9B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292" y="986255"/>
            <a:ext cx="9343735" cy="5582184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46CE1BD7-EB58-42FB-A4E1-CED14E42932B}"/>
              </a:ext>
            </a:extLst>
          </p:cNvPr>
          <p:cNvSpPr/>
          <p:nvPr/>
        </p:nvSpPr>
        <p:spPr>
          <a:xfrm>
            <a:off x="351802" y="256510"/>
            <a:ext cx="118513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4.2 IDEAÇÃO: </a:t>
            </a:r>
            <a:r>
              <a:rPr lang="en-US" sz="24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como</a:t>
            </a:r>
            <a:r>
              <a:rPr lang="en-US" sz="2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o Parque </a:t>
            </a:r>
            <a:r>
              <a:rPr lang="en-US" sz="24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Tecnológico</a:t>
            </a:r>
            <a:r>
              <a:rPr lang="en-US" sz="2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Virtual </a:t>
            </a:r>
            <a:r>
              <a:rPr lang="en-US" sz="24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pode</a:t>
            </a:r>
            <a:r>
              <a:rPr lang="en-US" sz="2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mitigar</a:t>
            </a:r>
            <a:r>
              <a:rPr lang="en-US" sz="2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os</a:t>
            </a:r>
            <a:r>
              <a:rPr lang="en-US" sz="2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problemas</a:t>
            </a:r>
            <a:r>
              <a:rPr lang="en-US" sz="2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83066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BE09655-FCB4-4BE2-A462-EF647A141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781" y="1211785"/>
            <a:ext cx="9088593" cy="520892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1972E54B-F9F3-463D-8093-1FFA59C43368}"/>
              </a:ext>
            </a:extLst>
          </p:cNvPr>
          <p:cNvSpPr/>
          <p:nvPr/>
        </p:nvSpPr>
        <p:spPr>
          <a:xfrm>
            <a:off x="958790" y="346898"/>
            <a:ext cx="107837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4.3 PROTOTIPAGEM: </a:t>
            </a:r>
            <a:r>
              <a:rPr lang="en-US" sz="24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desde</a:t>
            </a:r>
            <a:r>
              <a:rPr lang="en-US" sz="2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2014             </a:t>
            </a:r>
            <a: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4.4 COMUNICAÇÃO INTERNA: </a:t>
            </a:r>
            <a:r>
              <a:rPr lang="en-US" sz="2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?</a:t>
            </a:r>
            <a:r>
              <a:rPr lang="en-US" sz="2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2219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4DB2E6C-32EF-4DF5-9D5D-C490E46B8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964" y="1301858"/>
            <a:ext cx="9350072" cy="5161211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932008BF-8DC2-48F0-B5EF-45A91471E149}"/>
              </a:ext>
            </a:extLst>
          </p:cNvPr>
          <p:cNvSpPr/>
          <p:nvPr/>
        </p:nvSpPr>
        <p:spPr>
          <a:xfrm>
            <a:off x="480448" y="394931"/>
            <a:ext cx="114687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4.5 IMPLEMENTAÇÃO           4.6 MARKETING             4.7 APRENDIZAGEM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BD33FF5-56AA-472D-AD97-E4925FC68BC7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(4)</a:t>
            </a:r>
          </a:p>
        </p:txBody>
      </p:sp>
    </p:spTree>
    <p:extLst>
      <p:ext uri="{BB962C8B-B14F-4D97-AF65-F5344CB8AC3E}">
        <p14:creationId xmlns:p14="http://schemas.microsoft.com/office/powerpoint/2010/main" val="2029588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F320E3A-982E-48D7-A85A-33CEEF98F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729" y="331022"/>
            <a:ext cx="5629275" cy="271462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B0590A1-4FDC-4597-9A92-42A2B2C158BC}"/>
              </a:ext>
            </a:extLst>
          </p:cNvPr>
          <p:cNvSpPr txBox="1"/>
          <p:nvPr/>
        </p:nvSpPr>
        <p:spPr>
          <a:xfrm>
            <a:off x="2143344" y="2882496"/>
            <a:ext cx="717518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/>
              <a:t>5. Análise e Avaliação</a:t>
            </a:r>
          </a:p>
          <a:p>
            <a:pPr algn="ctr"/>
            <a:r>
              <a:rPr lang="pt-BR" sz="5000" b="1" dirty="0"/>
              <a:t>    do Mercado</a:t>
            </a:r>
          </a:p>
          <a:p>
            <a:pPr algn="ctr"/>
            <a:r>
              <a:rPr lang="en-US" sz="5000" b="1" dirty="0">
                <a:solidFill>
                  <a:schemeClr val="accent6"/>
                </a:solidFill>
              </a:rPr>
              <a:t>(</a:t>
            </a:r>
            <a:r>
              <a:rPr lang="en-US" sz="5000" b="1" dirty="0" err="1">
                <a:solidFill>
                  <a:schemeClr val="accent6"/>
                </a:solidFill>
              </a:rPr>
              <a:t>Prototipagem</a:t>
            </a:r>
            <a:r>
              <a:rPr lang="en-US" sz="5000" b="1" dirty="0">
                <a:solidFill>
                  <a:schemeClr val="accent6"/>
                </a:solidFill>
              </a:rPr>
              <a:t>)</a:t>
            </a:r>
            <a:endParaRPr lang="pt-BR" sz="5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861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648331" y="344764"/>
            <a:ext cx="10952246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pPr lvl="0"/>
            <a:r>
              <a:rPr lang="pt-BR" sz="2800" b="1" dirty="0">
                <a:solidFill>
                  <a:schemeClr val="accent6"/>
                </a:solidFill>
              </a:rPr>
              <a:t>Estratégias de Exploração</a:t>
            </a:r>
          </a:p>
          <a:p>
            <a:pPr lvl="0"/>
            <a:endParaRPr lang="pt-BR" sz="2000" b="1" dirty="0"/>
          </a:p>
          <a:p>
            <a:pPr lvl="0"/>
            <a:endParaRPr lang="pt-BR" sz="2000" b="1" dirty="0"/>
          </a:p>
          <a:p>
            <a:pPr lvl="0"/>
            <a:r>
              <a:rPr lang="pt-BR" sz="2400" dirty="0"/>
              <a:t>• EE-01: Realizar enquetes junto aos principais </a:t>
            </a:r>
            <a:r>
              <a:rPr lang="pt-BR" sz="2400" dirty="0" err="1"/>
              <a:t>steakeholders</a:t>
            </a:r>
            <a:r>
              <a:rPr lang="pt-BR" sz="2400" dirty="0"/>
              <a:t> </a:t>
            </a:r>
          </a:p>
          <a:p>
            <a:pPr lvl="0"/>
            <a:r>
              <a:rPr lang="pt-BR" sz="2400" dirty="0"/>
              <a:t>necessidade de se criar uma solução para o PROBLEMA</a:t>
            </a:r>
          </a:p>
          <a:p>
            <a:pPr lvl="0"/>
            <a:endParaRPr lang="pt-BR" sz="2400" dirty="0"/>
          </a:p>
          <a:p>
            <a:pPr lvl="0"/>
            <a:r>
              <a:rPr lang="pt-BR" sz="2400" dirty="0"/>
              <a:t>• EE-02: Convidar a comunidade, em especial professores e servidores  </a:t>
            </a:r>
          </a:p>
          <a:p>
            <a:pPr lvl="0"/>
            <a:endParaRPr lang="pt-BR" sz="2400" dirty="0"/>
          </a:p>
          <a:p>
            <a:pPr lvl="0"/>
            <a:r>
              <a:rPr lang="pt-BR" sz="2400" dirty="0"/>
              <a:t>• EE-03: Reunir os </a:t>
            </a:r>
            <a:r>
              <a:rPr lang="pt-BR" sz="2400" dirty="0" err="1"/>
              <a:t>interesados</a:t>
            </a:r>
            <a:r>
              <a:rPr lang="pt-BR" sz="2400" dirty="0"/>
              <a:t> (</a:t>
            </a:r>
            <a:r>
              <a:rPr lang="pt-BR" sz="2400" dirty="0" err="1"/>
              <a:t>steakeholders</a:t>
            </a:r>
            <a:r>
              <a:rPr lang="pt-BR" sz="2400" dirty="0"/>
              <a:t>) para:</a:t>
            </a:r>
          </a:p>
          <a:p>
            <a:pPr lvl="0"/>
            <a:endParaRPr lang="pt-BR" sz="2400" dirty="0"/>
          </a:p>
          <a:p>
            <a:pPr lvl="1"/>
            <a:r>
              <a:rPr lang="pt-BR" sz="2400" dirty="0"/>
              <a:t>- explicar o Design </a:t>
            </a:r>
            <a:r>
              <a:rPr lang="pt-BR" sz="2400" dirty="0" err="1"/>
              <a:t>Thinking</a:t>
            </a:r>
            <a:r>
              <a:rPr lang="pt-BR" sz="2400" dirty="0"/>
              <a:t> do Parque Tecnológico Virtual</a:t>
            </a:r>
          </a:p>
          <a:p>
            <a:pPr lvl="1"/>
            <a:r>
              <a:rPr lang="pt-BR" sz="2400" dirty="0"/>
              <a:t>- avaliar o nível de engajamento dos interessados</a:t>
            </a:r>
          </a:p>
          <a:p>
            <a:pPr lvl="1"/>
            <a:r>
              <a:rPr lang="pt-BR" sz="2400" dirty="0"/>
              <a:t>- constituir dois grupos  WHATSAPP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A4E4C73-C05F-43AE-BB9C-553B31A58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621" y="497148"/>
            <a:ext cx="2569048" cy="123888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A6DAF3A-E36D-4218-BAA1-A8ADAD7160FA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(5)</a:t>
            </a:r>
          </a:p>
        </p:txBody>
      </p:sp>
    </p:spTree>
    <p:extLst>
      <p:ext uri="{BB962C8B-B14F-4D97-AF65-F5344CB8AC3E}">
        <p14:creationId xmlns:p14="http://schemas.microsoft.com/office/powerpoint/2010/main" val="745029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648331" y="775071"/>
            <a:ext cx="10895338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pPr lvl="0"/>
            <a:r>
              <a:rPr lang="pt-BR" sz="2800" b="1" dirty="0">
                <a:solidFill>
                  <a:schemeClr val="accent6"/>
                </a:solidFill>
              </a:rPr>
              <a:t>Estratégias de Exploração</a:t>
            </a:r>
          </a:p>
          <a:p>
            <a:pPr lvl="0"/>
            <a:endParaRPr lang="pt-BR" sz="20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pt-BR" sz="2000" b="1" dirty="0"/>
          </a:p>
          <a:p>
            <a:pPr lvl="0"/>
            <a:r>
              <a:rPr lang="pt-BR" sz="2400" dirty="0"/>
              <a:t>• EE-04: Implementar e dar manutenção as duas listas sociais (G2 e P2)</a:t>
            </a:r>
          </a:p>
          <a:p>
            <a:pPr lvl="0"/>
            <a:endParaRPr lang="pt-BR" sz="2400" dirty="0"/>
          </a:p>
          <a:p>
            <a:pPr lvl="0"/>
            <a:r>
              <a:rPr lang="pt-BR" sz="2400" dirty="0"/>
              <a:t>• EE-05: Redigir (G1) um Memorando de Entendimento (</a:t>
            </a:r>
            <a:r>
              <a:rPr lang="pt-BR" sz="2400" dirty="0" err="1"/>
              <a:t>MoU</a:t>
            </a:r>
            <a:r>
              <a:rPr lang="pt-BR" sz="2400" dirty="0"/>
              <a:t> - </a:t>
            </a:r>
            <a:r>
              <a:rPr lang="pt-BR" sz="2400" dirty="0" err="1"/>
              <a:t>Memorandum</a:t>
            </a:r>
            <a:r>
              <a:rPr lang="pt-BR" sz="2400" dirty="0"/>
              <a:t> </a:t>
            </a:r>
            <a:r>
              <a:rPr lang="pt-BR" sz="2400" dirty="0" err="1"/>
              <a:t>of</a:t>
            </a:r>
            <a:r>
              <a:rPr lang="pt-BR" sz="2400" dirty="0"/>
              <a:t> </a:t>
            </a:r>
            <a:r>
              <a:rPr lang="pt-BR" sz="2400" dirty="0" err="1"/>
              <a:t>Understanding</a:t>
            </a:r>
            <a:r>
              <a:rPr lang="pt-BR" sz="2400" dirty="0"/>
              <a:t>)  </a:t>
            </a:r>
          </a:p>
          <a:p>
            <a:pPr lvl="0"/>
            <a:endParaRPr lang="pt-BR" sz="2400" dirty="0"/>
          </a:p>
          <a:p>
            <a:pPr lvl="0"/>
            <a:r>
              <a:rPr lang="pt-BR" sz="2400" dirty="0"/>
              <a:t>• EE-06: Submeter (G2) o </a:t>
            </a:r>
            <a:r>
              <a:rPr lang="pt-BR" sz="2400" dirty="0" err="1"/>
              <a:t>MoU</a:t>
            </a:r>
            <a:r>
              <a:rPr lang="pt-BR" sz="2400" dirty="0"/>
              <a:t> do Parque Tecnológico Virtual  </a:t>
            </a:r>
          </a:p>
          <a:p>
            <a:pPr lvl="0"/>
            <a:endParaRPr lang="pt-BR" sz="2400" dirty="0"/>
          </a:p>
          <a:p>
            <a:pPr lvl="0"/>
            <a:r>
              <a:rPr lang="pt-BR" sz="2400" dirty="0"/>
              <a:t>• EE-07: Constituir um primeiro draft formal (Business </a:t>
            </a:r>
            <a:r>
              <a:rPr lang="pt-BR" sz="2400" dirty="0" err="1"/>
              <a:t>Model</a:t>
            </a:r>
            <a:r>
              <a:rPr lang="pt-BR" sz="2400" dirty="0"/>
              <a:t> CANVAS)  </a:t>
            </a:r>
          </a:p>
          <a:p>
            <a:pPr lvl="0"/>
            <a:endParaRPr lang="pt-BR" sz="2400" dirty="0"/>
          </a:p>
          <a:p>
            <a:pPr lvl="0"/>
            <a:r>
              <a:rPr lang="pt-BR" sz="2400" dirty="0"/>
              <a:t>• EE-08: Submeter (G2) o Business </a:t>
            </a:r>
            <a:r>
              <a:rPr lang="pt-BR" sz="2400" dirty="0" err="1"/>
              <a:t>Model</a:t>
            </a:r>
            <a:r>
              <a:rPr lang="pt-BR" sz="2400" dirty="0"/>
              <a:t> CANVAS  </a:t>
            </a:r>
            <a:endParaRPr lang="en-US" sz="2400" i="1" dirty="0"/>
          </a:p>
          <a:p>
            <a:endParaRPr lang="pt-BR" sz="24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A4E4C73-C05F-43AE-BB9C-553B31A58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621" y="497148"/>
            <a:ext cx="2569048" cy="123888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A6DAF3A-E36D-4218-BAA1-A8ADAD7160FA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(5)</a:t>
            </a:r>
          </a:p>
        </p:txBody>
      </p:sp>
    </p:spTree>
    <p:extLst>
      <p:ext uri="{BB962C8B-B14F-4D97-AF65-F5344CB8AC3E}">
        <p14:creationId xmlns:p14="http://schemas.microsoft.com/office/powerpoint/2010/main" val="4127672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FF2F2F5-D915-48F1-BFDB-F15AFEB6B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586" y="1349145"/>
            <a:ext cx="7356792" cy="4159709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E5472DA9-6674-4D62-8AF9-F4B3CE64D9E5}"/>
              </a:ext>
            </a:extLst>
          </p:cNvPr>
          <p:cNvSpPr txBox="1"/>
          <p:nvPr/>
        </p:nvSpPr>
        <p:spPr>
          <a:xfrm flipH="1">
            <a:off x="612250" y="2306927"/>
            <a:ext cx="14332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1) </a:t>
            </a:r>
            <a:r>
              <a:rPr lang="pt-BR" dirty="0">
                <a:solidFill>
                  <a:srgbClr val="FF0000"/>
                </a:solidFill>
              </a:rPr>
              <a:t>Comitê GESTOR + </a:t>
            </a:r>
            <a:r>
              <a:rPr lang="pt-BR" b="1" dirty="0">
                <a:solidFill>
                  <a:srgbClr val="FF0000"/>
                </a:solidFill>
              </a:rPr>
              <a:t>EMBRAPII = </a:t>
            </a:r>
            <a:r>
              <a:rPr lang="pt-BR" dirty="0">
                <a:solidFill>
                  <a:srgbClr val="FF0000"/>
                </a:solidFill>
              </a:rPr>
              <a:t>Comitê Ampliado de GESTÃO </a:t>
            </a:r>
            <a:r>
              <a:rPr lang="pt-BR" b="1" dirty="0">
                <a:solidFill>
                  <a:srgbClr val="FF0000"/>
                </a:solidFill>
              </a:rPr>
              <a:t>(CAGE)</a:t>
            </a:r>
          </a:p>
        </p:txBody>
      </p:sp>
      <p:sp>
        <p:nvSpPr>
          <p:cNvPr id="98" name="CaixaDeTexto 97">
            <a:extLst>
              <a:ext uri="{FF2B5EF4-FFF2-40B4-BE49-F238E27FC236}">
                <a16:creationId xmlns:a16="http://schemas.microsoft.com/office/drawing/2014/main" id="{F6902A72-39F1-4DE1-9855-0BAB36195C86}"/>
              </a:ext>
            </a:extLst>
          </p:cNvPr>
          <p:cNvSpPr txBox="1"/>
          <p:nvPr/>
        </p:nvSpPr>
        <p:spPr>
          <a:xfrm flipH="1">
            <a:off x="612250" y="306629"/>
            <a:ext cx="15703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2) CAGE +</a:t>
            </a:r>
          </a:p>
          <a:p>
            <a:r>
              <a:rPr lang="pt-BR" b="1" dirty="0">
                <a:solidFill>
                  <a:srgbClr val="FF0000"/>
                </a:solidFill>
              </a:rPr>
              <a:t>Estudantes + Ag ENSINO =</a:t>
            </a:r>
          </a:p>
          <a:p>
            <a:r>
              <a:rPr lang="pt-BR" dirty="0">
                <a:solidFill>
                  <a:srgbClr val="FF0000"/>
                </a:solidFill>
              </a:rPr>
              <a:t>Comitê INOVAÇAO</a:t>
            </a:r>
          </a:p>
          <a:p>
            <a:r>
              <a:rPr lang="pt-BR" dirty="0">
                <a:solidFill>
                  <a:srgbClr val="FF0000"/>
                </a:solidFill>
              </a:rPr>
              <a:t>Junior </a:t>
            </a:r>
            <a:r>
              <a:rPr lang="pt-BR" b="1" dirty="0">
                <a:solidFill>
                  <a:srgbClr val="FF0000"/>
                </a:solidFill>
              </a:rPr>
              <a:t>(CIN)</a:t>
            </a:r>
          </a:p>
        </p:txBody>
      </p:sp>
      <p:sp>
        <p:nvSpPr>
          <p:cNvPr id="99" name="CaixaDeTexto 98">
            <a:extLst>
              <a:ext uri="{FF2B5EF4-FFF2-40B4-BE49-F238E27FC236}">
                <a16:creationId xmlns:a16="http://schemas.microsoft.com/office/drawing/2014/main" id="{D8854A6F-7E1B-49C0-BCC2-4AD9DFDC4D77}"/>
              </a:ext>
            </a:extLst>
          </p:cNvPr>
          <p:cNvSpPr txBox="1"/>
          <p:nvPr/>
        </p:nvSpPr>
        <p:spPr>
          <a:xfrm flipH="1">
            <a:off x="6397081" y="332794"/>
            <a:ext cx="32531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5) </a:t>
            </a:r>
            <a:r>
              <a:rPr lang="pt-BR" dirty="0">
                <a:solidFill>
                  <a:srgbClr val="FF0000"/>
                </a:solidFill>
              </a:rPr>
              <a:t>REITORIA + CIMPLE </a:t>
            </a:r>
            <a:r>
              <a:rPr lang="pt-BR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endParaRPr lang="pt-BR" dirty="0">
              <a:solidFill>
                <a:srgbClr val="FF0000"/>
              </a:solidFill>
            </a:endParaRPr>
          </a:p>
          <a:p>
            <a:r>
              <a:rPr lang="pt-BR" b="1" dirty="0">
                <a:solidFill>
                  <a:schemeClr val="accent6"/>
                </a:solidFill>
              </a:rPr>
              <a:t>     APROVAÇÃO do TAP:</a:t>
            </a:r>
          </a:p>
          <a:p>
            <a:pPr marL="742950" lvl="1" indent="-285750">
              <a:buFontTx/>
              <a:buChar char="-"/>
            </a:pPr>
            <a:r>
              <a:rPr lang="pt-BR" dirty="0"/>
              <a:t>Institucional (Pleno)</a:t>
            </a:r>
          </a:p>
          <a:p>
            <a:pPr marL="742950" lvl="1" indent="-285750">
              <a:buFontTx/>
              <a:buChar char="-"/>
            </a:pPr>
            <a:r>
              <a:rPr lang="pt-BR" dirty="0"/>
              <a:t>Financeiro (estimado)</a:t>
            </a:r>
          </a:p>
          <a:p>
            <a:pPr marL="742950" lvl="1" indent="-285750">
              <a:buFontTx/>
              <a:buChar char="-"/>
            </a:pPr>
            <a:r>
              <a:rPr lang="pt-BR" dirty="0"/>
              <a:t>Político (Pleno)</a:t>
            </a:r>
          </a:p>
        </p:txBody>
      </p:sp>
      <p:sp>
        <p:nvSpPr>
          <p:cNvPr id="100" name="CaixaDeTexto 99">
            <a:extLst>
              <a:ext uri="{FF2B5EF4-FFF2-40B4-BE49-F238E27FC236}">
                <a16:creationId xmlns:a16="http://schemas.microsoft.com/office/drawing/2014/main" id="{AD53C281-E8EF-4FE1-92E7-85A247DBB4F9}"/>
              </a:ext>
            </a:extLst>
          </p:cNvPr>
          <p:cNvSpPr txBox="1"/>
          <p:nvPr/>
        </p:nvSpPr>
        <p:spPr>
          <a:xfrm flipH="1">
            <a:off x="4283386" y="333043"/>
            <a:ext cx="18126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4) </a:t>
            </a:r>
            <a:r>
              <a:rPr lang="pt-BR" b="1" dirty="0" err="1">
                <a:solidFill>
                  <a:srgbClr val="FF0000"/>
                </a:solidFill>
              </a:rPr>
              <a:t>Dir</a:t>
            </a:r>
            <a:r>
              <a:rPr lang="pt-BR" b="1" dirty="0">
                <a:solidFill>
                  <a:srgbClr val="FF0000"/>
                </a:solidFill>
              </a:rPr>
              <a:t> GERAL + CINOS</a:t>
            </a:r>
          </a:p>
          <a:p>
            <a:r>
              <a:rPr lang="pt-BR" b="1" dirty="0">
                <a:solidFill>
                  <a:srgbClr val="FF0000"/>
                </a:solidFill>
              </a:rPr>
              <a:t>= </a:t>
            </a:r>
            <a:r>
              <a:rPr lang="pt-BR" dirty="0">
                <a:solidFill>
                  <a:srgbClr val="FF0000"/>
                </a:solidFill>
              </a:rPr>
              <a:t>Comitê INOVAÇÃO Pleno </a:t>
            </a:r>
            <a:r>
              <a:rPr lang="pt-BR" b="1" dirty="0">
                <a:solidFill>
                  <a:srgbClr val="FF0000"/>
                </a:solidFill>
              </a:rPr>
              <a:t>(CIMPLE)</a:t>
            </a:r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id="{375CDE31-3160-4EFF-8C7D-C3D3761D47AB}"/>
              </a:ext>
            </a:extLst>
          </p:cNvPr>
          <p:cNvSpPr txBox="1"/>
          <p:nvPr/>
        </p:nvSpPr>
        <p:spPr>
          <a:xfrm flipH="1">
            <a:off x="2447818" y="291640"/>
            <a:ext cx="1660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3) CIN + Empresários =</a:t>
            </a:r>
          </a:p>
          <a:p>
            <a:r>
              <a:rPr lang="pt-BR" dirty="0">
                <a:solidFill>
                  <a:srgbClr val="FF0000"/>
                </a:solidFill>
              </a:rPr>
              <a:t>Comitê INOVAÇAO</a:t>
            </a:r>
          </a:p>
          <a:p>
            <a:r>
              <a:rPr lang="pt-BR" dirty="0">
                <a:solidFill>
                  <a:srgbClr val="FF0000"/>
                </a:solidFill>
              </a:rPr>
              <a:t>Sênior </a:t>
            </a:r>
            <a:r>
              <a:rPr lang="pt-BR" b="1" dirty="0">
                <a:solidFill>
                  <a:srgbClr val="FF0000"/>
                </a:solidFill>
              </a:rPr>
              <a:t>(CINOS)</a:t>
            </a: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BC5596FB-4C8E-4E75-9960-76A091972C97}"/>
              </a:ext>
            </a:extLst>
          </p:cNvPr>
          <p:cNvSpPr txBox="1"/>
          <p:nvPr/>
        </p:nvSpPr>
        <p:spPr>
          <a:xfrm flipH="1">
            <a:off x="9762458" y="2741903"/>
            <a:ext cx="1681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7) CIN  </a:t>
            </a:r>
          </a:p>
        </p:txBody>
      </p:sp>
      <p:sp>
        <p:nvSpPr>
          <p:cNvPr id="104" name="CaixaDeTexto 103">
            <a:extLst>
              <a:ext uri="{FF2B5EF4-FFF2-40B4-BE49-F238E27FC236}">
                <a16:creationId xmlns:a16="http://schemas.microsoft.com/office/drawing/2014/main" id="{9AD5CBED-BF5B-4C9B-98C6-F16A5FC6F4F1}"/>
              </a:ext>
            </a:extLst>
          </p:cNvPr>
          <p:cNvSpPr txBox="1"/>
          <p:nvPr/>
        </p:nvSpPr>
        <p:spPr>
          <a:xfrm flipH="1">
            <a:off x="9762458" y="4308966"/>
            <a:ext cx="1681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9) CIMPLE </a:t>
            </a:r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id="{98027DD7-42C8-48C0-BF7E-EACA853ED628}"/>
              </a:ext>
            </a:extLst>
          </p:cNvPr>
          <p:cNvSpPr txBox="1"/>
          <p:nvPr/>
        </p:nvSpPr>
        <p:spPr>
          <a:xfrm flipH="1">
            <a:off x="9762457" y="3525434"/>
            <a:ext cx="1681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8) CINOS  </a:t>
            </a:r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id="{2EE2A576-1A74-468C-9054-3EE1DC0CEF6C}"/>
              </a:ext>
            </a:extLst>
          </p:cNvPr>
          <p:cNvSpPr txBox="1"/>
          <p:nvPr/>
        </p:nvSpPr>
        <p:spPr>
          <a:xfrm flipH="1">
            <a:off x="7036091" y="5713011"/>
            <a:ext cx="3253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10) </a:t>
            </a:r>
            <a:r>
              <a:rPr lang="pt-BR" dirty="0">
                <a:solidFill>
                  <a:srgbClr val="FF0000"/>
                </a:solidFill>
              </a:rPr>
              <a:t>REITORIA + CIMPLE </a:t>
            </a:r>
            <a:r>
              <a:rPr lang="pt-BR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endParaRPr lang="pt-BR" dirty="0">
              <a:solidFill>
                <a:srgbClr val="FF0000"/>
              </a:solidFill>
            </a:endParaRPr>
          </a:p>
          <a:p>
            <a:r>
              <a:rPr lang="pt-BR" b="1" dirty="0">
                <a:solidFill>
                  <a:schemeClr val="accent6"/>
                </a:solidFill>
              </a:rPr>
              <a:t>     ACOMPANHAMENTO do TAP</a:t>
            </a:r>
          </a:p>
        </p:txBody>
      </p:sp>
      <p:sp>
        <p:nvSpPr>
          <p:cNvPr id="107" name="CaixaDeTexto 106">
            <a:extLst>
              <a:ext uri="{FF2B5EF4-FFF2-40B4-BE49-F238E27FC236}">
                <a16:creationId xmlns:a16="http://schemas.microsoft.com/office/drawing/2014/main" id="{703143C2-8DE4-4D07-A0BA-3C8AC37E7119}"/>
              </a:ext>
            </a:extLst>
          </p:cNvPr>
          <p:cNvSpPr txBox="1"/>
          <p:nvPr/>
        </p:nvSpPr>
        <p:spPr>
          <a:xfrm flipH="1">
            <a:off x="9762456" y="1832018"/>
            <a:ext cx="1681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6) CACE  </a:t>
            </a:r>
          </a:p>
        </p:txBody>
      </p:sp>
      <p:sp>
        <p:nvSpPr>
          <p:cNvPr id="108" name="CaixaDeTexto 107">
            <a:extLst>
              <a:ext uri="{FF2B5EF4-FFF2-40B4-BE49-F238E27FC236}">
                <a16:creationId xmlns:a16="http://schemas.microsoft.com/office/drawing/2014/main" id="{BF3DFC47-BC6A-4513-9AB5-229AA1FCCF1E}"/>
              </a:ext>
            </a:extLst>
          </p:cNvPr>
          <p:cNvSpPr txBox="1"/>
          <p:nvPr/>
        </p:nvSpPr>
        <p:spPr>
          <a:xfrm flipH="1">
            <a:off x="5672596" y="5713011"/>
            <a:ext cx="1313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11) CIMPLE  </a:t>
            </a:r>
            <a:r>
              <a:rPr lang="pt-BR" dirty="0">
                <a:solidFill>
                  <a:srgbClr val="FF0000"/>
                </a:solidFill>
              </a:rPr>
              <a:t> </a:t>
            </a:r>
            <a:endParaRPr lang="pt-BR" b="1" dirty="0">
              <a:solidFill>
                <a:schemeClr val="accent6"/>
              </a:solidFill>
            </a:endParaRPr>
          </a:p>
        </p:txBody>
      </p:sp>
      <p:sp>
        <p:nvSpPr>
          <p:cNvPr id="109" name="CaixaDeTexto 108">
            <a:extLst>
              <a:ext uri="{FF2B5EF4-FFF2-40B4-BE49-F238E27FC236}">
                <a16:creationId xmlns:a16="http://schemas.microsoft.com/office/drawing/2014/main" id="{15B7EB2E-BCAB-46A2-A0B6-F208F3DA5A70}"/>
              </a:ext>
            </a:extLst>
          </p:cNvPr>
          <p:cNvSpPr txBox="1"/>
          <p:nvPr/>
        </p:nvSpPr>
        <p:spPr>
          <a:xfrm flipH="1">
            <a:off x="4489061" y="5713011"/>
            <a:ext cx="1313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12) CINOS  </a:t>
            </a:r>
            <a:r>
              <a:rPr lang="pt-BR" dirty="0">
                <a:solidFill>
                  <a:srgbClr val="FF0000"/>
                </a:solidFill>
              </a:rPr>
              <a:t> </a:t>
            </a:r>
            <a:endParaRPr lang="pt-BR" b="1" dirty="0">
              <a:solidFill>
                <a:schemeClr val="accent6"/>
              </a:solidFill>
            </a:endParaRPr>
          </a:p>
        </p:txBody>
      </p:sp>
      <p:sp>
        <p:nvSpPr>
          <p:cNvPr id="110" name="CaixaDeTexto 109">
            <a:extLst>
              <a:ext uri="{FF2B5EF4-FFF2-40B4-BE49-F238E27FC236}">
                <a16:creationId xmlns:a16="http://schemas.microsoft.com/office/drawing/2014/main" id="{5EEA912D-18CA-4A31-B512-C544B662908A}"/>
              </a:ext>
            </a:extLst>
          </p:cNvPr>
          <p:cNvSpPr txBox="1"/>
          <p:nvPr/>
        </p:nvSpPr>
        <p:spPr>
          <a:xfrm flipH="1">
            <a:off x="3359313" y="5713011"/>
            <a:ext cx="1313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13) CIN  </a:t>
            </a:r>
            <a:r>
              <a:rPr lang="pt-BR" dirty="0">
                <a:solidFill>
                  <a:srgbClr val="FF0000"/>
                </a:solidFill>
              </a:rPr>
              <a:t> </a:t>
            </a:r>
            <a:endParaRPr lang="pt-BR" b="1" dirty="0">
              <a:solidFill>
                <a:schemeClr val="accent6"/>
              </a:solidFill>
            </a:endParaRPr>
          </a:p>
        </p:txBody>
      </p:sp>
      <p:sp>
        <p:nvSpPr>
          <p:cNvPr id="111" name="CaixaDeTexto 110">
            <a:extLst>
              <a:ext uri="{FF2B5EF4-FFF2-40B4-BE49-F238E27FC236}">
                <a16:creationId xmlns:a16="http://schemas.microsoft.com/office/drawing/2014/main" id="{8A958FBC-6635-4AC3-AB90-3E6185D929FA}"/>
              </a:ext>
            </a:extLst>
          </p:cNvPr>
          <p:cNvSpPr txBox="1"/>
          <p:nvPr/>
        </p:nvSpPr>
        <p:spPr>
          <a:xfrm flipH="1">
            <a:off x="2045514" y="5715587"/>
            <a:ext cx="1313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14) CAGE  </a:t>
            </a:r>
            <a:r>
              <a:rPr lang="pt-BR" dirty="0">
                <a:solidFill>
                  <a:srgbClr val="FF0000"/>
                </a:solidFill>
              </a:rPr>
              <a:t> </a:t>
            </a:r>
            <a:endParaRPr lang="pt-BR" b="1" dirty="0">
              <a:solidFill>
                <a:schemeClr val="accent6"/>
              </a:solidFill>
            </a:endParaRPr>
          </a:p>
        </p:txBody>
      </p:sp>
      <p:sp>
        <p:nvSpPr>
          <p:cNvPr id="112" name="CaixaDeTexto 111">
            <a:extLst>
              <a:ext uri="{FF2B5EF4-FFF2-40B4-BE49-F238E27FC236}">
                <a16:creationId xmlns:a16="http://schemas.microsoft.com/office/drawing/2014/main" id="{86500B18-83C6-45F4-A353-18821A598D75}"/>
              </a:ext>
            </a:extLst>
          </p:cNvPr>
          <p:cNvSpPr txBox="1"/>
          <p:nvPr/>
        </p:nvSpPr>
        <p:spPr>
          <a:xfrm flipH="1">
            <a:off x="641786" y="4647192"/>
            <a:ext cx="1433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0) Comitê GESTOR 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EC5D213F-6B6D-4E59-9DC7-3CB364E646FE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(6)</a:t>
            </a:r>
          </a:p>
        </p:txBody>
      </p:sp>
    </p:spTree>
    <p:extLst>
      <p:ext uri="{BB962C8B-B14F-4D97-AF65-F5344CB8AC3E}">
        <p14:creationId xmlns:p14="http://schemas.microsoft.com/office/powerpoint/2010/main" val="350594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8" grpId="0"/>
      <p:bldP spid="99" grpId="0"/>
      <p:bldP spid="100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10" grpId="0"/>
      <p:bldP spid="111" grpId="0"/>
      <p:bldP spid="1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2958133" y="3161965"/>
            <a:ext cx="717518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/>
              <a:t>6. ESTRATÉGIAS DE     INTERVENÇÃO</a:t>
            </a:r>
          </a:p>
          <a:p>
            <a:pPr algn="ctr"/>
            <a:r>
              <a:rPr lang="en-US" sz="5000" b="1" dirty="0">
                <a:solidFill>
                  <a:srgbClr val="FF0000"/>
                </a:solidFill>
              </a:rPr>
              <a:t>(</a:t>
            </a:r>
            <a:r>
              <a:rPr lang="pt-BR" sz="5000" b="1" dirty="0">
                <a:solidFill>
                  <a:srgbClr val="FF0000"/>
                </a:solidFill>
              </a:rPr>
              <a:t>Desenvolvimento)</a:t>
            </a:r>
            <a:endParaRPr lang="pt-BR" sz="5000" dirty="0">
              <a:solidFill>
                <a:srgbClr val="FF0000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CB938FE-D24F-419A-B55B-DA47127AA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924" y="1303950"/>
            <a:ext cx="2909110" cy="146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516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2958133" y="3161965"/>
            <a:ext cx="71751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/>
              <a:t>6. ESTRATÉGIAS DE     INTERVENÇÃO</a:t>
            </a:r>
            <a:endParaRPr lang="pt-BR" sz="50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CB938FE-D24F-419A-B55B-DA47127AA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9822" y="5293291"/>
            <a:ext cx="2082060" cy="104681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ED59636-2B7D-4593-877F-F8136DDC6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269" y="84080"/>
            <a:ext cx="7798676" cy="658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1341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CB938FE-D24F-419A-B55B-DA47127AA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1845" y="974106"/>
            <a:ext cx="2909110" cy="14626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C443D36-EA25-4634-996F-48A336ABDF48}"/>
              </a:ext>
            </a:extLst>
          </p:cNvPr>
          <p:cNvSpPr/>
          <p:nvPr/>
        </p:nvSpPr>
        <p:spPr>
          <a:xfrm>
            <a:off x="501920" y="974106"/>
            <a:ext cx="9671889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Estratégias de Intervenção Administrativas (</a:t>
            </a:r>
            <a:r>
              <a:rPr lang="pt-BR" sz="28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EI-a</a:t>
            </a:r>
            <a:r>
              <a:rPr lang="pt-BR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):</a:t>
            </a:r>
          </a:p>
          <a:p>
            <a:endParaRPr lang="pt-BR" sz="2800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endParaRPr lang="pt-BR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EI-a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01: Elaboração dos estatutos (Grupo Gestor - G2)  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EI-a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02: Finalização do Planejamento Estratégico (G2 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EI-a03: Realização de um workshop (P2) com os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steakeholders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do ecossistema para alinhamento conceitual entre ofertas e necessidades do Parque Tecnológico Virtual, tendências e oportunidades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EI-a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04: Reunião (G2) para refinamento e (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re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)definição do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MoU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, do CANVAS  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EI-a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05: Reunião (G2) para definição do funcionamento administrativo e estratégias de captação</a:t>
            </a:r>
            <a:endParaRPr lang="en-US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30C932F-CD30-4D5B-B683-9262BC6E0C72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(7)</a:t>
            </a:r>
          </a:p>
        </p:txBody>
      </p:sp>
    </p:spTree>
    <p:extLst>
      <p:ext uri="{BB962C8B-B14F-4D97-AF65-F5344CB8AC3E}">
        <p14:creationId xmlns:p14="http://schemas.microsoft.com/office/powerpoint/2010/main" val="21558338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CB938FE-D24F-419A-B55B-DA47127AA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4191" y="620904"/>
            <a:ext cx="2909110" cy="14626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C443D36-EA25-4634-996F-48A336ABDF48}"/>
              </a:ext>
            </a:extLst>
          </p:cNvPr>
          <p:cNvSpPr/>
          <p:nvPr/>
        </p:nvSpPr>
        <p:spPr>
          <a:xfrm>
            <a:off x="626209" y="1032768"/>
            <a:ext cx="1013352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Estratégias de Intervenção Tecnológicas (</a:t>
            </a:r>
            <a:r>
              <a:rPr lang="pt-BR" sz="28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EIt</a:t>
            </a:r>
            <a:r>
              <a:rPr lang="pt-BR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)</a:t>
            </a:r>
          </a:p>
          <a:p>
            <a:endParaRPr lang="pt-BR" sz="2800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endParaRPr lang="pt-BR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EI-t01: Prospecção de áreas com problemas a serem resolvidos, de</a:t>
            </a: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interesse do mercado, local ou externo, público ou privado;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EI-t02: Análise das competências locais (IF) de recursos humanos e de</a:t>
            </a: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infraestrutura capazes de “atacar“ os problemas acima.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EI-t03: Estratificação das áreas relativas aos problemas prospectados na EI-t01 capazes de serem resolvidos pelas competências locais analisadas na EI-t02.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EI-t04: Formação de grupos de pesquisa e desenvolvimento nas áreas estratificadas na EI-t03, fortalecimento dos grupos já existentes,  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EI-t05: Criação de um grupo informal de prospecção de projetos e negócios  </a:t>
            </a:r>
            <a:endParaRPr lang="en-US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30C932F-CD30-4D5B-B683-9262BC6E0C72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(7)</a:t>
            </a:r>
          </a:p>
        </p:txBody>
      </p:sp>
    </p:spTree>
    <p:extLst>
      <p:ext uri="{BB962C8B-B14F-4D97-AF65-F5344CB8AC3E}">
        <p14:creationId xmlns:p14="http://schemas.microsoft.com/office/powerpoint/2010/main" val="2385247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002B9B1-22BC-4CB5-8129-5D126FBFB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4" y="24915"/>
            <a:ext cx="12073467" cy="674487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7FCDA25-1C8C-428B-BBC2-8EEC9A4B065D}"/>
              </a:ext>
            </a:extLst>
          </p:cNvPr>
          <p:cNvSpPr txBox="1"/>
          <p:nvPr/>
        </p:nvSpPr>
        <p:spPr>
          <a:xfrm>
            <a:off x="208785" y="396426"/>
            <a:ext cx="225039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FUNCAP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Stein-Beis </a:t>
            </a:r>
            <a:r>
              <a:rPr lang="pt-BR" sz="1400" dirty="0" err="1"/>
              <a:t>Sibe</a:t>
            </a:r>
            <a:r>
              <a:rPr lang="pt-BR" sz="1400" dirty="0"/>
              <a:t> da Universidade de Berlim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Fundos de Venture Capital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ANPEI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SEBRAE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APEX Brasil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SOFTEX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 err="1"/>
              <a:t>Citinova</a:t>
            </a:r>
            <a:endParaRPr lang="pt-BR" sz="1400" dirty="0"/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 err="1"/>
              <a:t>Etice</a:t>
            </a:r>
            <a:endParaRPr lang="pt-BR" sz="1400" dirty="0"/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 err="1"/>
              <a:t>Adece</a:t>
            </a:r>
            <a:endParaRPr lang="pt-BR" sz="1400" dirty="0"/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ACATE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Porto Digital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Instituições de Nível Superior: UFC, UECE, IFCE, URCA, UVA, UNIFOR, FVJ, </a:t>
            </a:r>
            <a:r>
              <a:rPr lang="pt-BR" sz="1400" dirty="0" err="1"/>
              <a:t>Unichristus</a:t>
            </a:r>
            <a:r>
              <a:rPr lang="pt-BR" sz="1400" dirty="0"/>
              <a:t>, Uni7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EMBRAPII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CTI Nordeste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FIEC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CDL e FCDL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270A0ED-F949-4546-91A5-62F6C0806274}"/>
              </a:ext>
            </a:extLst>
          </p:cNvPr>
          <p:cNvSpPr txBox="1"/>
          <p:nvPr/>
        </p:nvSpPr>
        <p:spPr>
          <a:xfrm>
            <a:off x="2515736" y="485831"/>
            <a:ext cx="23367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Governança do DMD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Captação de negócios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Gestão de projetos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Incentivo à criação de empresas inovadoras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Marketing 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Representação do setor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Atração de pesquisadores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D5BB1E3-7505-467D-83EA-6EF82645DAFC}"/>
              </a:ext>
            </a:extLst>
          </p:cNvPr>
          <p:cNvSpPr txBox="1"/>
          <p:nvPr/>
        </p:nvSpPr>
        <p:spPr>
          <a:xfrm>
            <a:off x="2556939" y="2971828"/>
            <a:ext cx="23367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Equipe de governança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Plataforma de integração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Base instalada de laboratórios de P&amp;D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Incubadora, aceleradoras e parques tecnológicos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47676AB-E222-4FBC-A76B-65503EF4DE80}"/>
              </a:ext>
            </a:extLst>
          </p:cNvPr>
          <p:cNvSpPr txBox="1"/>
          <p:nvPr/>
        </p:nvSpPr>
        <p:spPr>
          <a:xfrm>
            <a:off x="7285179" y="3035896"/>
            <a:ext cx="23367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Participação em eventos, feiras e congressos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Contato direto com clientes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Listas e redes sociais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Newsletter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Plataforma web de integração do ecossistema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Portfólio de competências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748E605-35CC-45A2-BDEC-43ED32D0576F}"/>
              </a:ext>
            </a:extLst>
          </p:cNvPr>
          <p:cNvSpPr txBox="1"/>
          <p:nvPr/>
        </p:nvSpPr>
        <p:spPr>
          <a:xfrm>
            <a:off x="7281343" y="709282"/>
            <a:ext cx="248919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Relatórios de acompanhamento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Visitas a clientes e potenciais clientes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Visitas institucionais para consolidação de parcerias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Revista de inovação em TIC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219FB1F-B000-4F1D-948F-B582D52BB49F}"/>
              </a:ext>
            </a:extLst>
          </p:cNvPr>
          <p:cNvSpPr txBox="1"/>
          <p:nvPr/>
        </p:nvSpPr>
        <p:spPr>
          <a:xfrm>
            <a:off x="4899322" y="485305"/>
            <a:ext cx="237066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b="1" dirty="0"/>
              <a:t>Para o ecossistema de TIC do Ceará</a:t>
            </a:r>
          </a:p>
          <a:p>
            <a:pPr marL="108000" indent="-108000"/>
            <a:r>
              <a:rPr lang="pt-BR" sz="1400" dirty="0"/>
              <a:t>   – HUB de TIC do Estado, congregando academia, institutos de P&amp;D, empresas, </a:t>
            </a:r>
            <a:r>
              <a:rPr lang="pt-BR" sz="1400" dirty="0" err="1"/>
              <a:t>statups</a:t>
            </a:r>
            <a:r>
              <a:rPr lang="pt-BR" sz="1400" dirty="0"/>
              <a:t> e governo, propiciando a inovação e tornando-se uma marca de referência no mercado mundial de TIC.</a:t>
            </a:r>
          </a:p>
          <a:p>
            <a:pPr marL="108000" indent="-108000"/>
            <a:r>
              <a:rPr lang="pt-BR" sz="1400" dirty="0"/>
              <a:t>   </a:t>
            </a:r>
          </a:p>
          <a:p>
            <a:pPr marL="108000" indent="-108000"/>
            <a:r>
              <a:rPr lang="pt-BR" sz="1400" dirty="0"/>
              <a:t>– Vitrine mundial para o ecossistema de TIC do Ceará e um elo de ligação entre o ecossistema e o mercado mundial de TIC.</a:t>
            </a:r>
          </a:p>
          <a:p>
            <a:pPr marL="108000" indent="-108000"/>
            <a:endParaRPr lang="pt-BR" sz="800" dirty="0"/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b="1" dirty="0"/>
              <a:t>Para o Mercado mundial</a:t>
            </a:r>
          </a:p>
          <a:p>
            <a:pPr marL="108000" indent="-108000"/>
            <a:r>
              <a:rPr lang="pt-BR" sz="1400" dirty="0"/>
              <a:t>   – Oferta de um ecossistema de TIC inovador e com alto padrão de qualidade.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79539BA-3D31-474B-A43E-982E1040A88B}"/>
              </a:ext>
            </a:extLst>
          </p:cNvPr>
          <p:cNvSpPr txBox="1"/>
          <p:nvPr/>
        </p:nvSpPr>
        <p:spPr>
          <a:xfrm>
            <a:off x="208966" y="5422505"/>
            <a:ext cx="288893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Aluguel de escritório(s)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Remuneração da Gestão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Advocacia internacional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Consultoria (Stein-Beis </a:t>
            </a:r>
            <a:r>
              <a:rPr lang="pt-BR" sz="1400" dirty="0" err="1"/>
              <a:t>Sibe</a:t>
            </a:r>
            <a:r>
              <a:rPr lang="pt-BR" sz="1400" dirty="0"/>
              <a:t>/outros)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Comunicação e Marketing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9F75FB0-4561-43EA-9B22-E87FF0F07BF9}"/>
              </a:ext>
            </a:extLst>
          </p:cNvPr>
          <p:cNvSpPr txBox="1"/>
          <p:nvPr/>
        </p:nvSpPr>
        <p:spPr>
          <a:xfrm>
            <a:off x="3539067" y="5450790"/>
            <a:ext cx="14108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Contador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Conectividade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Deslocamentos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Impostos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E781507-B5D6-49CC-B866-759909FE86AF}"/>
              </a:ext>
            </a:extLst>
          </p:cNvPr>
          <p:cNvSpPr txBox="1"/>
          <p:nvPr/>
        </p:nvSpPr>
        <p:spPr>
          <a:xfrm>
            <a:off x="9719735" y="999071"/>
            <a:ext cx="226348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b="1" dirty="0" err="1"/>
              <a:t>Ecosistema</a:t>
            </a:r>
            <a:r>
              <a:rPr lang="pt-BR" sz="1400" b="1" dirty="0"/>
              <a:t> de TIC do Ceará</a:t>
            </a:r>
            <a:r>
              <a:rPr lang="pt-BR" sz="1400" dirty="0"/>
              <a:t> (Empresas, Universidades, Institutos de P&amp;D, Parques tecnológicos, Laboratórios de P&amp;D do Ceará)</a:t>
            </a:r>
          </a:p>
          <a:p>
            <a:pPr marL="108000" indent="-108000"/>
            <a:endParaRPr lang="pt-BR" sz="1400" dirty="0"/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b="1" dirty="0"/>
              <a:t>Mercado mundial de TIC </a:t>
            </a:r>
            <a:r>
              <a:rPr lang="pt-BR" sz="1400" dirty="0"/>
              <a:t>(Empresas, Institutos de P&amp;D, Organizações e Governos, nacionais e internacionais, em busca de soluções de TIC)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CBBCE51-2851-4574-8666-F5BB7B1A400D}"/>
              </a:ext>
            </a:extLst>
          </p:cNvPr>
          <p:cNvSpPr txBox="1"/>
          <p:nvPr/>
        </p:nvSpPr>
        <p:spPr>
          <a:xfrm>
            <a:off x="6090238" y="5382878"/>
            <a:ext cx="306846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Porcentagem (até 3%) dos projetos desenvolvidos por meio do DMD junto à Academia e Empresas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Serviços realizados pelo DMD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Investimento governamental inicial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1D677A4-E228-4689-99F2-77576AE75D00}"/>
              </a:ext>
            </a:extLst>
          </p:cNvPr>
          <p:cNvSpPr txBox="1"/>
          <p:nvPr/>
        </p:nvSpPr>
        <p:spPr>
          <a:xfrm>
            <a:off x="9158708" y="5368852"/>
            <a:ext cx="27567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Taxa mensal (1 SM) dos membros beneficiados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Taxa mensal dos demais membros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Participação em empresas</a:t>
            </a:r>
          </a:p>
        </p:txBody>
      </p:sp>
    </p:spTree>
    <p:extLst>
      <p:ext uri="{BB962C8B-B14F-4D97-AF65-F5344CB8AC3E}">
        <p14:creationId xmlns:p14="http://schemas.microsoft.com/office/powerpoint/2010/main" val="19389956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02196" y="3139276"/>
            <a:ext cx="836977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/>
              <a:t>7. APLICAÇÃO: </a:t>
            </a:r>
          </a:p>
          <a:p>
            <a:pPr algn="ctr"/>
            <a:r>
              <a:rPr lang="pt-BR" sz="5000" b="1" dirty="0"/>
              <a:t>IRACEMA Digital</a:t>
            </a:r>
            <a:endParaRPr lang="pt-BR" sz="5000" dirty="0">
              <a:solidFill>
                <a:srgbClr val="FF0000"/>
              </a:solidFill>
            </a:endParaRPr>
          </a:p>
        </p:txBody>
      </p:sp>
      <p:pic>
        <p:nvPicPr>
          <p:cNvPr id="4" name="Picture 4" descr="Resultado de imagem para results">
            <a:extLst>
              <a:ext uri="{FF2B5EF4-FFF2-40B4-BE49-F238E27FC236}">
                <a16:creationId xmlns:a16="http://schemas.microsoft.com/office/drawing/2014/main" id="{56022B38-9916-4A5F-8631-BEF702475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744" y="759992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56A4A9B-5D3C-4FE9-8833-956EF437B1B9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(8)</a:t>
            </a:r>
          </a:p>
        </p:txBody>
      </p:sp>
    </p:spTree>
    <p:extLst>
      <p:ext uri="{BB962C8B-B14F-4D97-AF65-F5344CB8AC3E}">
        <p14:creationId xmlns:p14="http://schemas.microsoft.com/office/powerpoint/2010/main" val="1721876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2958133" y="3161965"/>
            <a:ext cx="71751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/>
              <a:t>7. SOLUÇÃO RECOMENDADA</a:t>
            </a:r>
            <a:endParaRPr lang="pt-BR" sz="5000" dirty="0"/>
          </a:p>
        </p:txBody>
      </p:sp>
      <p:pic>
        <p:nvPicPr>
          <p:cNvPr id="4" name="Picture 4" descr="Resultado de imagem para results">
            <a:extLst>
              <a:ext uri="{FF2B5EF4-FFF2-40B4-BE49-F238E27FC236}">
                <a16:creationId xmlns:a16="http://schemas.microsoft.com/office/drawing/2014/main" id="{56022B38-9916-4A5F-8631-BEF702475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744" y="759992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56A4A9B-5D3C-4FE9-8833-956EF437B1B9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(8)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D5B8674-A0CB-46C3-A300-50AD3D088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595"/>
            <a:ext cx="12192000" cy="572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0571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2958133" y="3161965"/>
            <a:ext cx="71751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/>
              <a:t>7. SOLUÇÃO RECOMENDADA</a:t>
            </a:r>
            <a:endParaRPr lang="pt-BR" sz="5000" dirty="0"/>
          </a:p>
        </p:txBody>
      </p:sp>
      <p:pic>
        <p:nvPicPr>
          <p:cNvPr id="4" name="Picture 4" descr="Resultado de imagem para results">
            <a:extLst>
              <a:ext uri="{FF2B5EF4-FFF2-40B4-BE49-F238E27FC236}">
                <a16:creationId xmlns:a16="http://schemas.microsoft.com/office/drawing/2014/main" id="{56022B38-9916-4A5F-8631-BEF702475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9824" y="759993"/>
            <a:ext cx="1956419" cy="146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BE4C1F-9903-4AF8-95D5-9EE14DFAA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93" y="1342104"/>
            <a:ext cx="8301893" cy="527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0583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2958133" y="3161965"/>
            <a:ext cx="71751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/>
              <a:t>7. SOLUÇÃO RECOMENDADA</a:t>
            </a:r>
            <a:endParaRPr lang="pt-BR" sz="5000" dirty="0"/>
          </a:p>
        </p:txBody>
      </p:sp>
      <p:pic>
        <p:nvPicPr>
          <p:cNvPr id="4" name="Picture 4" descr="Resultado de imagem para results">
            <a:extLst>
              <a:ext uri="{FF2B5EF4-FFF2-40B4-BE49-F238E27FC236}">
                <a16:creationId xmlns:a16="http://schemas.microsoft.com/office/drawing/2014/main" id="{56022B38-9916-4A5F-8631-BEF702475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3192" y="759992"/>
            <a:ext cx="1983052" cy="1487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90C30F1-E8F6-44CE-ABA5-B99D5A697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56" y="1454443"/>
            <a:ext cx="8034759" cy="504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4496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2958133" y="3161965"/>
            <a:ext cx="71751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/>
              <a:t>7. SOLUÇÃO RECOMENDADA</a:t>
            </a:r>
            <a:endParaRPr lang="pt-BR" sz="5000" dirty="0"/>
          </a:p>
        </p:txBody>
      </p:sp>
      <p:pic>
        <p:nvPicPr>
          <p:cNvPr id="4" name="Picture 4" descr="Resultado de imagem para results">
            <a:extLst>
              <a:ext uri="{FF2B5EF4-FFF2-40B4-BE49-F238E27FC236}">
                <a16:creationId xmlns:a16="http://schemas.microsoft.com/office/drawing/2014/main" id="{56022B38-9916-4A5F-8631-BEF702475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622" y="759993"/>
            <a:ext cx="1796621" cy="1347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4A062EE-F1BF-4209-BD3C-22B46C383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57" y="1685491"/>
            <a:ext cx="8849710" cy="458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5759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/>
              <a:t>SR-01: Constituição da Assembleia Geral (entidade superior), do</a:t>
            </a:r>
          </a:p>
          <a:p>
            <a:r>
              <a:rPr lang="pt-BR" sz="2000" i="1" dirty="0"/>
              <a:t>Conselho de Representantes (entidade consultiva) para homologação dos</a:t>
            </a:r>
          </a:p>
          <a:p>
            <a:r>
              <a:rPr lang="pt-BR" sz="2000" i="1" dirty="0"/>
              <a:t>Estatutos do </a:t>
            </a:r>
            <a:r>
              <a:rPr lang="pt-BR" sz="2000" i="1" dirty="0" err="1"/>
              <a:t>do</a:t>
            </a:r>
            <a:r>
              <a:rPr lang="pt-BR" sz="2000" i="1" dirty="0"/>
              <a:t> Parque Tecnológico Virtual;</a:t>
            </a:r>
          </a:p>
          <a:p>
            <a:endParaRPr lang="pt-BR" sz="2000" i="1" dirty="0"/>
          </a:p>
          <a:p>
            <a:r>
              <a:rPr lang="pt-BR" sz="2000" i="1" dirty="0"/>
              <a:t>• SR-02: Escolha do Grupo Gestor (entidade deliberativa) pelo Conselho de</a:t>
            </a:r>
          </a:p>
          <a:p>
            <a:r>
              <a:rPr lang="pt-BR" sz="2000" i="1" dirty="0"/>
              <a:t>Representantes;</a:t>
            </a:r>
          </a:p>
          <a:p>
            <a:endParaRPr lang="pt-BR" sz="2000" i="1" dirty="0"/>
          </a:p>
          <a:p>
            <a:r>
              <a:rPr lang="pt-BR" sz="2000" i="1" dirty="0"/>
              <a:t>• SR-03: Escolha da Diretoria Executiva (entidade executiva) pelo Grupo</a:t>
            </a:r>
          </a:p>
          <a:p>
            <a:r>
              <a:rPr lang="pt-BR" sz="2000" i="1" dirty="0"/>
              <a:t>Gestor (entidade deliberativa);</a:t>
            </a:r>
          </a:p>
          <a:p>
            <a:endParaRPr lang="pt-BR" sz="2000" i="1" dirty="0"/>
          </a:p>
          <a:p>
            <a:r>
              <a:rPr lang="pt-BR" sz="2000" i="1" dirty="0"/>
              <a:t>• SR-04: Lançamento do IRACEMA Digital como uma entidade</a:t>
            </a:r>
          </a:p>
          <a:p>
            <a:r>
              <a:rPr lang="pt-BR" sz="2000" i="1" dirty="0"/>
              <a:t>privada sem fins lucrativos;</a:t>
            </a:r>
          </a:p>
          <a:p>
            <a:endParaRPr lang="pt-BR" sz="2000" i="1" dirty="0"/>
          </a:p>
          <a:p>
            <a:pPr marL="108000" indent="-108000"/>
            <a:r>
              <a:rPr lang="pt-BR" sz="2000" i="1" dirty="0"/>
              <a:t>• SR-05: Início de funcionamento da empresa IRACEMA Digital, um hub de </a:t>
            </a:r>
            <a:r>
              <a:rPr lang="pt-BR" sz="2000" dirty="0"/>
              <a:t>TIC do Estado, congregando academia, institutos de P&amp;D, empresas, </a:t>
            </a:r>
            <a:r>
              <a:rPr lang="pt-BR" sz="2000" dirty="0" err="1"/>
              <a:t>statups</a:t>
            </a:r>
            <a:r>
              <a:rPr lang="pt-BR" sz="2000" dirty="0"/>
              <a:t> e governo, propiciando a inovação e tornando-se uma marca de referência no mercado mundial de TIC. </a:t>
            </a:r>
          </a:p>
          <a:p>
            <a:r>
              <a:rPr lang="pt-BR" sz="20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28909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407A8B0-0D2F-4194-833C-EB35BBB7AFE2}"/>
              </a:ext>
            </a:extLst>
          </p:cNvPr>
          <p:cNvSpPr/>
          <p:nvPr/>
        </p:nvSpPr>
        <p:spPr>
          <a:xfrm>
            <a:off x="1079654" y="2752900"/>
            <a:ext cx="1039992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A </a:t>
            </a:r>
            <a:r>
              <a:rPr lang="en-US" sz="2400" b="1" i="1" dirty="0" err="1">
                <a:solidFill>
                  <a:srgbClr val="FF0000"/>
                </a:solidFill>
              </a:rPr>
              <a:t>ambição</a:t>
            </a:r>
            <a:r>
              <a:rPr lang="en-US" sz="2400" b="1" i="1" dirty="0">
                <a:solidFill>
                  <a:srgbClr val="FF0000"/>
                </a:solidFill>
              </a:rPr>
              <a:t> do </a:t>
            </a:r>
            <a:r>
              <a:rPr lang="en-US" sz="2400" b="1" i="1" dirty="0" err="1">
                <a:solidFill>
                  <a:srgbClr val="FF0000"/>
                </a:solidFill>
              </a:rPr>
              <a:t>modelo</a:t>
            </a:r>
            <a:r>
              <a:rPr lang="en-US" sz="2400" b="1" i="1" dirty="0">
                <a:solidFill>
                  <a:srgbClr val="FF0000"/>
                </a:solidFill>
              </a:rPr>
              <a:t> PARQUE TECNOLÓGICO </a:t>
            </a:r>
            <a:r>
              <a:rPr lang="en-US" sz="2400" b="1" i="1" dirty="0"/>
              <a:t>VIRTUAL</a:t>
            </a:r>
            <a:r>
              <a:rPr lang="en-US" sz="2400" b="1" i="1" dirty="0">
                <a:solidFill>
                  <a:srgbClr val="FF0000"/>
                </a:solidFill>
              </a:rPr>
              <a:t> é ser </a:t>
            </a:r>
            <a:r>
              <a:rPr lang="en-US" sz="2400" b="1" i="1" dirty="0" err="1">
                <a:solidFill>
                  <a:srgbClr val="FF0000"/>
                </a:solidFill>
              </a:rPr>
              <a:t>incorporado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ao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modelo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funcional</a:t>
            </a:r>
            <a:r>
              <a:rPr lang="en-US" sz="2400" b="1" i="1" dirty="0">
                <a:solidFill>
                  <a:srgbClr val="FF0000"/>
                </a:solidFill>
              </a:rPr>
              <a:t> dos IFs, </a:t>
            </a:r>
            <a:r>
              <a:rPr lang="en-US" sz="2400" b="1" i="1" dirty="0" err="1">
                <a:solidFill>
                  <a:srgbClr val="FF0000"/>
                </a:solidFill>
              </a:rPr>
              <a:t>contribuindo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assim</a:t>
            </a:r>
            <a:r>
              <a:rPr lang="en-US" sz="2400" b="1" i="1" dirty="0">
                <a:solidFill>
                  <a:srgbClr val="FF0000"/>
                </a:solidFill>
              </a:rPr>
              <a:t> para o </a:t>
            </a:r>
            <a:r>
              <a:rPr lang="en-US" sz="2400" b="1" i="1" dirty="0" err="1">
                <a:solidFill>
                  <a:srgbClr val="FF0000"/>
                </a:solidFill>
              </a:rPr>
              <a:t>fortalecimento</a:t>
            </a:r>
            <a:r>
              <a:rPr lang="en-US" sz="2400" b="1" i="1" dirty="0">
                <a:solidFill>
                  <a:srgbClr val="FF0000"/>
                </a:solidFill>
              </a:rPr>
              <a:t> de </a:t>
            </a:r>
            <a:r>
              <a:rPr lang="en-US" sz="2400" b="1" i="1" dirty="0" err="1">
                <a:solidFill>
                  <a:srgbClr val="FF0000"/>
                </a:solidFill>
              </a:rPr>
              <a:t>sua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identidade</a:t>
            </a:r>
            <a:r>
              <a:rPr lang="en-US" sz="2400" b="1" i="1" dirty="0">
                <a:solidFill>
                  <a:srgbClr val="FF0000"/>
                </a:solidFill>
              </a:rPr>
              <a:t>.</a:t>
            </a:r>
          </a:p>
          <a:p>
            <a:endParaRPr lang="en-US" sz="2400" i="1" dirty="0"/>
          </a:p>
          <a:p>
            <a:r>
              <a:rPr lang="en-US" sz="2400" i="1" dirty="0"/>
              <a:t>“ O </a:t>
            </a:r>
            <a:r>
              <a:rPr lang="en-US" sz="2400" i="1" dirty="0" err="1"/>
              <a:t>alunos</a:t>
            </a:r>
            <a:r>
              <a:rPr lang="en-US" sz="2400" i="1" dirty="0"/>
              <a:t> </a:t>
            </a:r>
            <a:r>
              <a:rPr lang="en-US" sz="2400" i="1" dirty="0" err="1"/>
              <a:t>nos</a:t>
            </a:r>
            <a:r>
              <a:rPr lang="en-US" sz="2400" i="1" dirty="0"/>
              <a:t> </a:t>
            </a:r>
            <a:r>
              <a:rPr lang="en-US" sz="2400" i="1" dirty="0" err="1"/>
              <a:t>percebem</a:t>
            </a:r>
            <a:r>
              <a:rPr lang="en-US" sz="2400" i="1" dirty="0"/>
              <a:t> </a:t>
            </a:r>
            <a:r>
              <a:rPr lang="en-US" sz="2400" i="1" dirty="0" err="1"/>
              <a:t>mais</a:t>
            </a:r>
            <a:r>
              <a:rPr lang="en-US" sz="2400" i="1" dirty="0"/>
              <a:t> </a:t>
            </a:r>
            <a:r>
              <a:rPr lang="en-US" sz="2400" i="1" dirty="0" err="1"/>
              <a:t>pelo</a:t>
            </a:r>
            <a:r>
              <a:rPr lang="en-US" sz="2400" i="1" dirty="0"/>
              <a:t> que </a:t>
            </a:r>
            <a:r>
              <a:rPr lang="en-US" sz="2400" b="1" i="1" dirty="0" err="1"/>
              <a:t>fazemos</a:t>
            </a:r>
            <a:r>
              <a:rPr lang="en-US" sz="2400" i="1" dirty="0"/>
              <a:t> do que </a:t>
            </a:r>
            <a:r>
              <a:rPr lang="en-US" sz="2400" i="1" dirty="0" err="1"/>
              <a:t>pelo</a:t>
            </a:r>
            <a:r>
              <a:rPr lang="en-US" sz="2400" i="1" dirty="0"/>
              <a:t> que </a:t>
            </a:r>
            <a:r>
              <a:rPr lang="en-US" sz="2400" b="1" i="1" dirty="0" err="1"/>
              <a:t>dizemos</a:t>
            </a:r>
            <a:r>
              <a:rPr lang="en-US" sz="2400" b="1" i="1" dirty="0"/>
              <a:t> ! ”</a:t>
            </a:r>
          </a:p>
          <a:p>
            <a:endParaRPr lang="en-US" sz="2400" i="1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ea typeface="Futura"/>
              <a:cs typeface="Futura"/>
            </a:endParaRPr>
          </a:p>
          <a:p>
            <a:r>
              <a:rPr lang="en-US" sz="2400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“ Uma ESCOLA que é </a:t>
            </a:r>
            <a:r>
              <a:rPr lang="en-US" sz="2400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reflexo</a:t>
            </a:r>
            <a:r>
              <a:rPr lang="en-US" sz="2400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 da </a:t>
            </a:r>
            <a:r>
              <a:rPr lang="en-US" sz="2400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sociedade</a:t>
            </a:r>
            <a:r>
              <a:rPr lang="en-US" sz="2400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não</a:t>
            </a:r>
            <a:r>
              <a:rPr lang="en-US" sz="2400" b="1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 serve </a:t>
            </a:r>
            <a:r>
              <a:rPr lang="en-US" sz="2400" b="1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pra</a:t>
            </a:r>
            <a:r>
              <a:rPr lang="en-US" sz="2400" b="1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ela</a:t>
            </a:r>
            <a:r>
              <a:rPr lang="en-US" sz="2400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… </a:t>
            </a:r>
            <a:r>
              <a:rPr lang="en-US" sz="2400" b="1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nem</a:t>
            </a:r>
            <a:r>
              <a:rPr lang="en-US" sz="2400" b="1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 a </a:t>
            </a:r>
            <a:r>
              <a:rPr lang="en-US" sz="2400" b="1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ela</a:t>
            </a:r>
            <a:r>
              <a:rPr lang="en-US" sz="2400" b="1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! ”</a:t>
            </a:r>
          </a:p>
          <a:p>
            <a:endParaRPr lang="en-US" sz="2400" b="1" i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ea typeface="Futura"/>
              <a:cs typeface="Futura"/>
            </a:endParaRPr>
          </a:p>
          <a:p>
            <a:pPr algn="r"/>
            <a:r>
              <a:rPr lang="en-US" sz="2400" b="1" i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(</a:t>
            </a:r>
            <a:r>
              <a:rPr lang="en-US" sz="2400" b="1" i="1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Escola </a:t>
            </a:r>
            <a:r>
              <a:rPr lang="en-US" sz="2400" b="1" i="1" dirty="0" err="1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Pra</a:t>
            </a:r>
            <a:r>
              <a:rPr lang="en-US" sz="2400" b="1" i="1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Valer</a:t>
            </a:r>
            <a:r>
              <a:rPr lang="en-US" sz="2400" b="1" i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)</a:t>
            </a:r>
            <a:endParaRPr lang="pt-BR" sz="2400" b="1" i="1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ea typeface="Futura"/>
              <a:cs typeface="Futura"/>
            </a:endParaRPr>
          </a:p>
        </p:txBody>
      </p:sp>
      <p:pic>
        <p:nvPicPr>
          <p:cNvPr id="3" name="Imagem 2" descr="Resultado de imagem para ifce">
            <a:extLst>
              <a:ext uri="{FF2B5EF4-FFF2-40B4-BE49-F238E27FC236}">
                <a16:creationId xmlns:a16="http://schemas.microsoft.com/office/drawing/2014/main" id="{7A3C59CB-B791-4897-A435-19F39C0D7FF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033" y="823941"/>
            <a:ext cx="1212676" cy="991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B0FE354-4A99-4794-BA5B-16D954B75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925" y="823941"/>
            <a:ext cx="2728320" cy="99100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660E81F-0182-484F-9F2E-874DD9002477}"/>
              </a:ext>
            </a:extLst>
          </p:cNvPr>
          <p:cNvSpPr txBox="1"/>
          <p:nvPr/>
        </p:nvSpPr>
        <p:spPr>
          <a:xfrm>
            <a:off x="4576058" y="5314640"/>
            <a:ext cx="26622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b="1" dirty="0"/>
              <a:t> </a:t>
            </a:r>
          </a:p>
          <a:p>
            <a:r>
              <a:rPr lang="pt-BR" sz="3000" b="1" dirty="0"/>
              <a:t>Mauro Oliveira </a:t>
            </a:r>
          </a:p>
        </p:txBody>
      </p:sp>
    </p:spTree>
    <p:extLst>
      <p:ext uri="{BB962C8B-B14F-4D97-AF65-F5344CB8AC3E}">
        <p14:creationId xmlns:p14="http://schemas.microsoft.com/office/powerpoint/2010/main" val="385728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1660E81F-0182-484F-9F2E-874DD9002477}"/>
              </a:ext>
            </a:extLst>
          </p:cNvPr>
          <p:cNvSpPr txBox="1"/>
          <p:nvPr/>
        </p:nvSpPr>
        <p:spPr>
          <a:xfrm>
            <a:off x="4576058" y="5314640"/>
            <a:ext cx="26622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b="1" dirty="0"/>
              <a:t>Mauro Oliveira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EB54CA8-8E22-402D-8692-554FE643A6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35" y="471566"/>
            <a:ext cx="7824851" cy="586863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DC2F5F8-29E8-4597-871C-FC53C0C07266}"/>
              </a:ext>
            </a:extLst>
          </p:cNvPr>
          <p:cNvSpPr txBox="1"/>
          <p:nvPr/>
        </p:nvSpPr>
        <p:spPr>
          <a:xfrm flipH="1">
            <a:off x="9233785" y="4395733"/>
            <a:ext cx="25072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/>
              <a:t>Valeu</a:t>
            </a:r>
            <a:r>
              <a:rPr lang="en-US" sz="3000" b="1" dirty="0"/>
              <a:t>, </a:t>
            </a:r>
            <a:r>
              <a:rPr lang="en-US" sz="3000" b="1" dirty="0" err="1"/>
              <a:t>pai</a:t>
            </a:r>
            <a:r>
              <a:rPr lang="en-US" sz="3000" b="1" dirty="0"/>
              <a:t>…!</a:t>
            </a:r>
          </a:p>
          <a:p>
            <a:endParaRPr lang="en-US" sz="3000" b="1" dirty="0">
              <a:solidFill>
                <a:srgbClr val="FF0000"/>
              </a:solidFill>
            </a:endParaRPr>
          </a:p>
          <a:p>
            <a:endParaRPr lang="pt-BR" sz="3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0857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5021</TotalTime>
  <Words>1489</Words>
  <Application>Microsoft Office PowerPoint</Application>
  <PresentationFormat>Widescreen</PresentationFormat>
  <Paragraphs>290</Paragraphs>
  <Slides>32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41" baseType="lpstr">
      <vt:lpstr>Arial</vt:lpstr>
      <vt:lpstr>Arial</vt:lpstr>
      <vt:lpstr>Calibri</vt:lpstr>
      <vt:lpstr>Calibri Light</vt:lpstr>
      <vt:lpstr>CIDFont+F1</vt:lpstr>
      <vt:lpstr>Futura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Arthur Lima</dc:creator>
  <cp:lastModifiedBy>Samsung</cp:lastModifiedBy>
  <cp:revision>251</cp:revision>
  <cp:lastPrinted>2018-10-09T18:27:18Z</cp:lastPrinted>
  <dcterms:created xsi:type="dcterms:W3CDTF">2018-03-26T16:01:22Z</dcterms:created>
  <dcterms:modified xsi:type="dcterms:W3CDTF">2018-10-09T19:09:20Z</dcterms:modified>
</cp:coreProperties>
</file>