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82" r:id="rId2"/>
    <p:sldId id="260" r:id="rId3"/>
    <p:sldId id="272" r:id="rId4"/>
    <p:sldId id="283" r:id="rId5"/>
    <p:sldId id="287" r:id="rId6"/>
    <p:sldId id="262" r:id="rId7"/>
    <p:sldId id="286" r:id="rId8"/>
    <p:sldId id="278" r:id="rId9"/>
    <p:sldId id="270" r:id="rId10"/>
    <p:sldId id="304" r:id="rId11"/>
    <p:sldId id="257" r:id="rId12"/>
    <p:sldId id="290" r:id="rId13"/>
    <p:sldId id="297" r:id="rId14"/>
    <p:sldId id="325" r:id="rId15"/>
    <p:sldId id="298" r:id="rId16"/>
    <p:sldId id="326" r:id="rId17"/>
    <p:sldId id="289" r:id="rId18"/>
    <p:sldId id="321" r:id="rId19"/>
    <p:sldId id="318" r:id="rId20"/>
    <p:sldId id="256" r:id="rId21"/>
    <p:sldId id="322" r:id="rId22"/>
    <p:sldId id="323" r:id="rId23"/>
    <p:sldId id="303" r:id="rId24"/>
    <p:sldId id="317" r:id="rId25"/>
    <p:sldId id="300" r:id="rId26"/>
    <p:sldId id="302" r:id="rId27"/>
    <p:sldId id="301" r:id="rId28"/>
    <p:sldId id="319" r:id="rId29"/>
    <p:sldId id="314" r:id="rId30"/>
    <p:sldId id="310" r:id="rId31"/>
    <p:sldId id="306" r:id="rId32"/>
    <p:sldId id="307" r:id="rId33"/>
    <p:sldId id="308" r:id="rId34"/>
    <p:sldId id="309" r:id="rId35"/>
    <p:sldId id="305" r:id="rId36"/>
    <p:sldId id="311" r:id="rId37"/>
    <p:sldId id="312" r:id="rId38"/>
    <p:sldId id="324" r:id="rId39"/>
    <p:sldId id="316" r:id="rId40"/>
    <p:sldId id="315" r:id="rId41"/>
    <p:sldId id="293" r:id="rId42"/>
    <p:sldId id="281" r:id="rId43"/>
    <p:sldId id="320" r:id="rId44"/>
    <p:sldId id="294" r:id="rId4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" initials="M" lastIdx="0" clrIdx="0">
    <p:extLst>
      <p:ext uri="{19B8F6BF-5375-455C-9EA6-DF929625EA0E}">
        <p15:presenceInfo xmlns:p15="http://schemas.microsoft.com/office/powerpoint/2012/main" userId="Mau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>
        <p:scale>
          <a:sx n="80" d="100"/>
          <a:sy n="80" d="100"/>
        </p:scale>
        <p:origin x="456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A3D3B-D276-4551-B3B9-E0978487A968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369C0-04FD-435D-8C53-7EAC439D7A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372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8243C-C331-4E4D-92B9-DFE37C7EC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36FE91-BD52-4A9B-A504-18EC04D4D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A6F246-E7EE-4AA3-AF9F-2F7AC099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8AD7A-0D8F-4366-857C-EE35F3C4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DD14EE-680B-4786-8D8C-7AC3C0F5A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77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83A50-FE9B-46BD-A3C5-88BE54EF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E8999F-0938-487F-AD7B-151D17F5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5C1A9E-AEAD-4F24-A460-67FA55F5E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5D5321-887D-4FBA-9417-19113435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E7FEC0-C2BE-4A34-AB7F-EFDD70FD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11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EDE73-0707-46EE-A474-F35BF6CBA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A3EB3E-8860-40FE-94BA-CED11F24D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2E1E24-C4B4-4F51-8C9A-BAC000D1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BDCDC4-7394-4E44-89CD-996954C5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DD3AC3-D3FD-4496-9AB6-A12379966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814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C6720-C3AC-4B95-AE3C-27DCCC6C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83DDD2-FEF8-4852-AE0B-F7CE2D774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AAAB28-CC2A-412F-9291-3460BE765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7A3E13-F811-4B7D-9AD8-159B770BA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8ED90-C024-4D6B-A7DC-441FB55E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13494D-74B4-4C77-8569-A49085BC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91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8C91F-955F-4B71-A70A-928DFB043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28F14F-3C6F-4EC7-81C0-A16757D76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DB4C96-6860-4E01-AF24-1225E3455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4E62FF-AF86-47E3-AD06-FD03D8054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FD0528D-6376-459F-943E-817289694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BE29744-A13B-46B7-B0C6-895EA4E95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516F1D1-46C9-4FBA-8630-01BAF46B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AEEAC75-9BA7-463B-9071-0D069473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84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C1B3A-E716-42C2-ABCF-01A6E615C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5284F6F-6450-4C4D-BD18-E7305F00F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AE90D4-DBE9-459A-B669-0D5C5BA1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910DE1B-E29D-47C7-9C6F-AA13ACABA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52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B617820-970F-4301-82EF-3418F52F2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BFABA2-F6F3-43CA-82DD-EE5002AD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18BD92F-FB56-4168-A593-5987D96C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97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10087-378B-4EAE-AA44-0032469A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79B94A-B00F-4C44-A81E-8EB1F7C79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EBC09F-3DF9-4A38-A56A-4960CD0C7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E8D663-B3FD-4BC1-982C-ECEC8101C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729FB1-07D2-442E-96E5-7B99ED70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5AFEB1-76BA-48DA-9317-D88B40B9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45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10D53-ACD6-47E9-911B-E13B36C1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FA534F4-0B7E-4DBE-883A-E395CDE06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FD63E-C3ED-4AAA-91C1-C34DF586C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C1CAB9-819D-4BE2-B002-BC4DD54D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A99934-887C-4D78-BEE4-FCA2A402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124CDD-79AB-4671-8C40-57D82FDB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22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15F2B-282D-42E8-BB32-D3A340C3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287EB9-2234-430D-9BA9-E29708ACF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1ADC68-2729-4973-899E-870A93A54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0F9FCE-56A3-4CD6-955A-ED017407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EEFE41-8368-4BF9-AE4E-C7F65C91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76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0F85C0-CDF7-4FFD-ABDB-B656D4455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8FA73D-8B8E-4145-9F0C-1F8236832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F7595D-F18F-4DF2-94DA-621552BD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13CEFE-D74E-441C-93C1-EBABD612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EDD1D-0A88-4D26-8B11-36B8A96A9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09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75737D-F2F9-4D60-8CC0-8356FA17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A13365-F9F8-426E-95FB-85F588AF3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2C83CE-55D2-4B5A-982A-026E6B628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D0698-2E69-4538-95E3-A12520775BCE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5C86BE-F8C1-4156-B670-7F86AA487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507559-D01B-4159-BE3D-764736B7E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B60D-B01B-4835-B894-E7AC35415D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49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inyurl.com/VirtualTechPar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iracemadigital.org/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970609" y="2633660"/>
            <a:ext cx="811876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Parque </a:t>
            </a:r>
            <a:r>
              <a:rPr lang="en-US" sz="2400" b="1" dirty="0" err="1"/>
              <a:t>Tecnológico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Virtual </a:t>
            </a:r>
            <a:r>
              <a:rPr lang="en-US" sz="2400" b="1" dirty="0"/>
              <a:t>e </a:t>
            </a:r>
            <a:r>
              <a:rPr lang="en-US" sz="2400" b="1" dirty="0" err="1"/>
              <a:t>Inteligente</a:t>
            </a:r>
            <a:r>
              <a:rPr lang="en-US" sz="2400" b="1" dirty="0"/>
              <a:t>, </a:t>
            </a:r>
            <a:endParaRPr lang="pt-BR" sz="2400" dirty="0"/>
          </a:p>
          <a:p>
            <a:pPr algn="ctr"/>
            <a:r>
              <a:rPr lang="en-US" sz="2400" b="1" dirty="0"/>
              <a:t>Uma </a:t>
            </a:r>
            <a:r>
              <a:rPr lang="en-US" sz="2400" b="1" dirty="0" err="1"/>
              <a:t>inovação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identidade</a:t>
            </a:r>
            <a:r>
              <a:rPr lang="en-US" sz="2400" b="1" dirty="0"/>
              <a:t> dos </a:t>
            </a:r>
            <a:r>
              <a:rPr lang="en-US" sz="2400" b="1" dirty="0" err="1"/>
              <a:t>Institutos</a:t>
            </a:r>
            <a:r>
              <a:rPr lang="en-US" sz="2400" b="1" dirty="0"/>
              <a:t> </a:t>
            </a:r>
            <a:r>
              <a:rPr lang="en-US" sz="2400" b="1" dirty="0" err="1"/>
              <a:t>Federais</a:t>
            </a:r>
            <a:r>
              <a:rPr lang="en-US" sz="2400" b="1" dirty="0"/>
              <a:t> de Ensino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PSP 03 – </a:t>
            </a:r>
            <a:r>
              <a:rPr lang="en-US" sz="2400" b="1" dirty="0" err="1"/>
              <a:t>dez</a:t>
            </a:r>
            <a:r>
              <a:rPr lang="en-US" sz="2400" b="1" dirty="0"/>
              <a:t> 2018</a:t>
            </a:r>
          </a:p>
          <a:p>
            <a:pPr algn="ctr"/>
            <a:endParaRPr lang="pt-BR" sz="2400" dirty="0"/>
          </a:p>
          <a:p>
            <a:pPr algn="ctr"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IDFont+F1"/>
                <a:ea typeface="Futura"/>
                <a:cs typeface="CIDFont+F1"/>
              </a:rPr>
              <a:t>(</a:t>
            </a:r>
            <a:r>
              <a:rPr lang="en-US" sz="95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  <a:hlinkClick r:id="rId2"/>
              </a:rPr>
              <a:t>https://tinyurl.com/VirtualTechPark</a:t>
            </a:r>
            <a:r>
              <a:rPr lang="en-US" sz="95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</a:rPr>
              <a:t>)</a:t>
            </a:r>
            <a:endParaRPr lang="pt-BR" sz="1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347013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752718" y="274578"/>
            <a:ext cx="1090669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SUMÁRIO</a:t>
            </a:r>
          </a:p>
          <a:p>
            <a:pPr marL="457200" indent="-457200">
              <a:buFontTx/>
              <a:buAutoNum type="arabicPeriod"/>
            </a:pPr>
            <a:r>
              <a:rPr lang="en-US" sz="2000" b="1" dirty="0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PSP 01: </a:t>
            </a:r>
            <a:r>
              <a:rPr lang="en-US" sz="2000" b="1" dirty="0" err="1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Aracati</a:t>
            </a:r>
            <a:r>
              <a:rPr lang="en-US" sz="2000" b="1" dirty="0">
                <a:effectLst/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Digital</a:t>
            </a:r>
            <a:endParaRPr lang="en-US" sz="2000" b="1" dirty="0"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Identificação</a:t>
            </a:r>
            <a:r>
              <a:rPr lang="en-US" sz="16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</a:t>
            </a:r>
            <a:r>
              <a:rPr lang="en-US" sz="16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Problema</a:t>
            </a:r>
            <a:endParaRPr lang="en-US" sz="1600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Exploração</a:t>
            </a:r>
            <a:endParaRPr lang="en-US" sz="1600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Ideação</a:t>
            </a:r>
            <a:endParaRPr lang="en-US" sz="1600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lvl="1"/>
            <a:r>
              <a:rPr lang="en-US" sz="1600" b="1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Palavras-chave</a:t>
            </a:r>
            <a:r>
              <a:rPr lang="en-US" sz="1600" b="1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1600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Oportunidade</a:t>
            </a:r>
            <a:r>
              <a:rPr lang="en-US" sz="1600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&amp; </a:t>
            </a:r>
            <a:r>
              <a:rPr lang="en-US" sz="1600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Produto</a:t>
            </a:r>
            <a:r>
              <a:rPr lang="en-US" sz="1600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Final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1600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Estrutura</a:t>
            </a:r>
            <a:r>
              <a:rPr lang="en-US" sz="1600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</a:t>
            </a:r>
            <a:r>
              <a:rPr lang="en-US" sz="1600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Analítica</a:t>
            </a:r>
            <a:r>
              <a:rPr lang="en-US" sz="1600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do </a:t>
            </a:r>
            <a:r>
              <a:rPr lang="en-US" sz="1600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Projeto</a:t>
            </a:r>
            <a:r>
              <a:rPr lang="en-US" sz="1600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(EAP)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marL="457200" indent="-457200">
              <a:buFontTx/>
              <a:buAutoNum type="arabicPeriod"/>
            </a:pPr>
            <a:r>
              <a:rPr lang="en-US" sz="2000" b="1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PSP 02: </a:t>
            </a:r>
            <a:r>
              <a:rPr lang="en-US" sz="2000" b="1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Aracati</a:t>
            </a:r>
            <a:r>
              <a:rPr lang="en-US" sz="2000" b="1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Digital &amp; </a:t>
            </a:r>
            <a:r>
              <a:rPr lang="en-US" sz="2000" b="1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Iracema</a:t>
            </a:r>
            <a:r>
              <a:rPr lang="en-US" sz="2000" b="1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Digital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Prototipagem</a:t>
            </a:r>
            <a:endParaRPr lang="en-US" sz="1600" b="1" dirty="0">
              <a:solidFill>
                <a:srgbClr val="00B05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Desenvolvimento</a:t>
            </a:r>
            <a:endParaRPr lang="en-US" sz="1600" b="1" dirty="0">
              <a:solidFill>
                <a:srgbClr val="00B05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lvl="1"/>
            <a:r>
              <a:rPr lang="en-US" sz="1600" b="1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Palavras-chave</a:t>
            </a:r>
            <a:r>
              <a:rPr lang="en-US" sz="1600" b="1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Análise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e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Avaliação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do Mercado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Design Thinking &amp;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Estratégias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Intervenção</a:t>
            </a:r>
            <a:endParaRPr lang="en-US" sz="16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  <a:sym typeface="Wingdings" panose="05000000000000000000" pitchFamily="2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600" dirty="0"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marL="457200" indent="-457200">
              <a:buFontTx/>
              <a:buAutoNum type="arabicPeriod"/>
            </a:pPr>
            <a:r>
              <a:rPr lang="en-US" sz="2000" b="1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PSP 03: </a:t>
            </a:r>
            <a:r>
              <a:rPr lang="en-US" sz="2000" b="1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Iracema</a:t>
            </a:r>
            <a:r>
              <a:rPr lang="en-US" sz="2000" b="1" dirty="0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Digital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/>
              <a:t>    Visão sobre o retorno real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/>
              <a:t>    Implementação da inovação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/>
              <a:t>    Principais desafios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/>
              <a:t>    Resultados</a:t>
            </a:r>
          </a:p>
          <a:p>
            <a:pPr lvl="1"/>
            <a:endParaRPr lang="pt-BR" sz="1600" dirty="0"/>
          </a:p>
          <a:p>
            <a:pPr marL="0" lvl="1"/>
            <a:r>
              <a:rPr lang="en-US" sz="2000" b="1" dirty="0" err="1"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Conclusões</a:t>
            </a:r>
            <a:endParaRPr lang="pt-BR" sz="2000" b="1" dirty="0"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pPr lvl="1"/>
            <a:r>
              <a:rPr lang="en-US" sz="1600" dirty="0"/>
              <a:t>	</a:t>
            </a:r>
            <a:endParaRPr lang="en-US" dirty="0"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en-US" sz="24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  <a:sym typeface="Wingdings" panose="05000000000000000000" pitchFamily="2" charset="2"/>
              </a:rPr>
              <a:t>                                                                                                   </a:t>
            </a:r>
            <a:endParaRPr lang="pt-BR" sz="2400" b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16501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988598" y="3429000"/>
            <a:ext cx="87396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FF0000"/>
                </a:solidFill>
              </a:rPr>
              <a:t>PSP 01</a:t>
            </a:r>
          </a:p>
          <a:p>
            <a:pPr algn="ctr"/>
            <a:r>
              <a:rPr lang="pt-BR" sz="5000" b="1" dirty="0">
                <a:solidFill>
                  <a:srgbClr val="FF0000"/>
                </a:solidFill>
              </a:rPr>
              <a:t>1.1 - Identificação do Problema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8" name="Picture 2" descr="Resultado de imagem para MISSION">
            <a:extLst>
              <a:ext uri="{FF2B5EF4-FFF2-40B4-BE49-F238E27FC236}">
                <a16:creationId xmlns:a16="http://schemas.microsoft.com/office/drawing/2014/main" id="{99A39C98-9B79-4283-B82A-233EE921B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" y="738593"/>
            <a:ext cx="28575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37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4346259" y="-460824"/>
            <a:ext cx="759602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 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A </a:t>
            </a:r>
            <a:r>
              <a:rPr lang="en-US" sz="2200" dirty="0" err="1"/>
              <a:t>maioria</a:t>
            </a:r>
            <a:r>
              <a:rPr lang="en-US" sz="2200" dirty="0"/>
              <a:t> dos </a:t>
            </a:r>
            <a:r>
              <a:rPr lang="en-US" sz="2200" b="1" dirty="0" err="1">
                <a:solidFill>
                  <a:srgbClr val="FF0000"/>
                </a:solidFill>
              </a:rPr>
              <a:t>pequenos</a:t>
            </a:r>
            <a:r>
              <a:rPr lang="en-US" sz="2200" dirty="0"/>
              <a:t> </a:t>
            </a:r>
            <a:r>
              <a:rPr lang="en-US" sz="2200" dirty="0" err="1"/>
              <a:t>municípios</a:t>
            </a:r>
            <a:r>
              <a:rPr lang="en-US" sz="2200" dirty="0"/>
              <a:t> que </a:t>
            </a:r>
            <a:r>
              <a:rPr lang="en-US" sz="2200" dirty="0" err="1"/>
              <a:t>possuem</a:t>
            </a:r>
            <a:r>
              <a:rPr lang="en-US" sz="2200" dirty="0"/>
              <a:t> </a:t>
            </a:r>
            <a:r>
              <a:rPr lang="en-US" sz="2200" dirty="0" err="1"/>
              <a:t>Institutos</a:t>
            </a:r>
            <a:r>
              <a:rPr lang="en-US" sz="2200" dirty="0"/>
              <a:t> </a:t>
            </a:r>
            <a:r>
              <a:rPr lang="en-US" sz="2200" dirty="0" err="1"/>
              <a:t>Federais</a:t>
            </a:r>
            <a:r>
              <a:rPr lang="en-US" sz="2200" dirty="0"/>
              <a:t> </a:t>
            </a:r>
            <a:r>
              <a:rPr lang="en-US" sz="2200" dirty="0" err="1"/>
              <a:t>não</a:t>
            </a:r>
            <a:r>
              <a:rPr lang="en-US" sz="2200" dirty="0"/>
              <a:t> </a:t>
            </a:r>
            <a:r>
              <a:rPr lang="en-US" sz="2200" dirty="0" err="1"/>
              <a:t>tem</a:t>
            </a:r>
            <a:r>
              <a:rPr lang="en-US" sz="2200" dirty="0"/>
              <a:t> </a:t>
            </a:r>
            <a:r>
              <a:rPr lang="en-US" sz="2200" dirty="0" err="1"/>
              <a:t>estrutura</a:t>
            </a:r>
            <a:r>
              <a:rPr lang="en-US" sz="2200" dirty="0"/>
              <a:t> de </a:t>
            </a:r>
            <a:r>
              <a:rPr lang="en-US" sz="2200" dirty="0" err="1"/>
              <a:t>mercado</a:t>
            </a:r>
            <a:r>
              <a:rPr lang="en-US" sz="2200" dirty="0"/>
              <a:t> para </a:t>
            </a:r>
            <a:r>
              <a:rPr lang="en-US" sz="2200" dirty="0" err="1"/>
              <a:t>absorver</a:t>
            </a:r>
            <a:r>
              <a:rPr lang="en-US" sz="2200" dirty="0"/>
              <a:t> </a:t>
            </a:r>
            <a:r>
              <a:rPr lang="en-US" sz="2200" dirty="0" err="1"/>
              <a:t>os</a:t>
            </a:r>
            <a:r>
              <a:rPr lang="en-US" sz="2200" dirty="0"/>
              <a:t> </a:t>
            </a:r>
            <a:r>
              <a:rPr lang="en-US" sz="2200" dirty="0" err="1"/>
              <a:t>formandos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suas</a:t>
            </a:r>
            <a:r>
              <a:rPr lang="en-US" sz="2200" dirty="0"/>
              <a:t> </a:t>
            </a:r>
            <a:r>
              <a:rPr lang="en-US" sz="2200" dirty="0" err="1"/>
              <a:t>diversas</a:t>
            </a:r>
            <a:r>
              <a:rPr lang="en-US" sz="2200" dirty="0"/>
              <a:t> </a:t>
            </a:r>
            <a:r>
              <a:rPr lang="en-US" sz="2200" dirty="0" err="1"/>
              <a:t>áreas</a:t>
            </a:r>
            <a:r>
              <a:rPr lang="en-US" sz="2200" dirty="0"/>
              <a:t> </a:t>
            </a:r>
            <a:r>
              <a:rPr lang="en-US" sz="2200" dirty="0" err="1"/>
              <a:t>profissionais</a:t>
            </a:r>
            <a:r>
              <a:rPr lang="en-US" sz="2200" dirty="0"/>
              <a:t>.</a:t>
            </a:r>
            <a:endParaRPr lang="pt-BR" sz="2200" dirty="0"/>
          </a:p>
          <a:p>
            <a:endParaRPr lang="en-US" sz="2200" b="1" dirty="0">
              <a:solidFill>
                <a:srgbClr val="FF0000"/>
              </a:solidFill>
            </a:endParaRPr>
          </a:p>
          <a:p>
            <a:r>
              <a:rPr lang="en-US" sz="2000" b="1" dirty="0"/>
              <a:t>CONSEQUÊNCIAS</a:t>
            </a:r>
          </a:p>
          <a:p>
            <a:pPr marL="914400" lvl="1" indent="-457200">
              <a:buAutoNum type="arabicPeriod"/>
            </a:pPr>
            <a:r>
              <a:rPr lang="en-US" sz="2000" dirty="0" err="1"/>
              <a:t>Alguns</a:t>
            </a:r>
            <a:r>
              <a:rPr lang="en-US" sz="2000" dirty="0"/>
              <a:t> </a:t>
            </a:r>
            <a:r>
              <a:rPr lang="en-US" sz="2000" dirty="0" err="1"/>
              <a:t>destes</a:t>
            </a:r>
            <a:r>
              <a:rPr lang="en-US" sz="2000" dirty="0"/>
              <a:t> </a:t>
            </a:r>
            <a:r>
              <a:rPr lang="en-US" sz="2000" dirty="0" err="1"/>
              <a:t>jovens</a:t>
            </a:r>
            <a:r>
              <a:rPr lang="en-US" sz="2000" dirty="0"/>
              <a:t> </a:t>
            </a:r>
            <a:r>
              <a:rPr lang="en-US" sz="2000" dirty="0" err="1"/>
              <a:t>acabam</a:t>
            </a:r>
            <a:r>
              <a:rPr lang="en-US" sz="2000" dirty="0"/>
              <a:t> </a:t>
            </a:r>
            <a:r>
              <a:rPr lang="en-US" sz="2000" dirty="0" err="1"/>
              <a:t>aceitando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subempregos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cidade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áreas</a:t>
            </a:r>
            <a:r>
              <a:rPr lang="en-US" sz="2000" dirty="0"/>
              <a:t> </a:t>
            </a:r>
            <a:r>
              <a:rPr lang="en-US" sz="2000" dirty="0" err="1"/>
              <a:t>completamente</a:t>
            </a:r>
            <a:r>
              <a:rPr lang="en-US" sz="2000" dirty="0"/>
              <a:t> </a:t>
            </a:r>
            <a:r>
              <a:rPr lang="en-US" sz="2000" dirty="0" err="1"/>
              <a:t>diferentes</a:t>
            </a:r>
            <a:r>
              <a:rPr lang="en-US" sz="2000" dirty="0"/>
              <a:t> de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formação</a:t>
            </a:r>
            <a:endParaRPr lang="en-US" sz="2000" dirty="0"/>
          </a:p>
          <a:p>
            <a:pPr lvl="1"/>
            <a:r>
              <a:rPr lang="en-US" sz="2000" dirty="0"/>
              <a:t>2.     Outros </a:t>
            </a:r>
            <a:r>
              <a:rPr lang="en-US" sz="2000" b="1" dirty="0" err="1">
                <a:solidFill>
                  <a:srgbClr val="FF0000"/>
                </a:solidFill>
              </a:rPr>
              <a:t>migram</a:t>
            </a:r>
            <a:r>
              <a:rPr lang="en-US" sz="2000" dirty="0"/>
              <a:t> para </a:t>
            </a:r>
            <a:r>
              <a:rPr lang="en-US" sz="2000" dirty="0" err="1"/>
              <a:t>cidades</a:t>
            </a:r>
            <a:r>
              <a:rPr lang="en-US" sz="2000" dirty="0"/>
              <a:t> </a:t>
            </a:r>
            <a:r>
              <a:rPr lang="en-US" sz="2000" dirty="0" err="1"/>
              <a:t>maiores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para o exterior</a:t>
            </a:r>
            <a:r>
              <a:rPr lang="en-US" sz="2200" dirty="0"/>
              <a:t>.</a:t>
            </a:r>
            <a:endParaRPr lang="pt-BR" sz="2200" dirty="0"/>
          </a:p>
        </p:txBody>
      </p:sp>
      <p:pic>
        <p:nvPicPr>
          <p:cNvPr id="2050" name="Picture 2" descr="Imagem relacionada">
            <a:extLst>
              <a:ext uri="{FF2B5EF4-FFF2-40B4-BE49-F238E27FC236}">
                <a16:creationId xmlns:a16="http://schemas.microsoft.com/office/drawing/2014/main" id="{5E5857AD-B416-49E8-964F-DBFCD5EF1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64" y="4760536"/>
            <a:ext cx="1645854" cy="214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50C6FB9-4F4B-480C-ADB5-C119BDE0008C}"/>
              </a:ext>
            </a:extLst>
          </p:cNvPr>
          <p:cNvSpPr txBox="1"/>
          <p:nvPr/>
        </p:nvSpPr>
        <p:spPr>
          <a:xfrm flipH="1">
            <a:off x="905688" y="3305975"/>
            <a:ext cx="92860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REFLEXÃO 01: </a:t>
            </a:r>
          </a:p>
          <a:p>
            <a:pPr lvl="1"/>
            <a:r>
              <a:rPr lang="pt-BR" dirty="0"/>
              <a:t>Quais as consequências para </a:t>
            </a:r>
            <a:r>
              <a:rPr lang="pt-BR" sz="2400" b="1" dirty="0">
                <a:solidFill>
                  <a:srgbClr val="FF0000"/>
                </a:solidFill>
              </a:rPr>
              <a:t>comunidades</a:t>
            </a:r>
            <a:r>
              <a:rPr lang="pt-BR" dirty="0"/>
              <a:t> de pequenos municípios se TODOS os seus jovens migrassem para outros centros mais avançados?</a:t>
            </a:r>
          </a:p>
          <a:p>
            <a:endParaRPr lang="pt-BR" dirty="0"/>
          </a:p>
          <a:p>
            <a:r>
              <a:rPr lang="pt-BR" b="1" dirty="0"/>
              <a:t>REFLEXAO 02: </a:t>
            </a:r>
          </a:p>
          <a:p>
            <a:pPr lvl="1"/>
            <a:r>
              <a:rPr lang="pt-BR" dirty="0"/>
              <a:t>Este problema é de interesse dos Institutos Federais? </a:t>
            </a:r>
          </a:p>
          <a:p>
            <a:pPr lvl="1"/>
            <a:r>
              <a:rPr lang="pt-BR" dirty="0"/>
              <a:t>Tem algo a ver como a sua </a:t>
            </a:r>
            <a:r>
              <a:rPr lang="pt-BR" b="1" dirty="0">
                <a:solidFill>
                  <a:srgbClr val="FF0000"/>
                </a:solidFill>
              </a:rPr>
              <a:t>MISSÃO</a:t>
            </a:r>
            <a:r>
              <a:rPr lang="pt-BR" dirty="0"/>
              <a:t>?</a:t>
            </a:r>
          </a:p>
          <a:p>
            <a:pPr lvl="1"/>
            <a:r>
              <a:rPr lang="pt-BR" dirty="0"/>
              <a:t>						    									</a:t>
            </a:r>
            <a:r>
              <a:rPr lang="pt-BR" sz="3000" b="1" dirty="0">
                <a:solidFill>
                  <a:srgbClr val="FF0000"/>
                </a:solidFill>
              </a:rPr>
              <a:t>PARADOXO... QUAL?</a:t>
            </a:r>
          </a:p>
          <a:p>
            <a:pPr lvl="1"/>
            <a:endParaRPr lang="pt-BR" dirty="0"/>
          </a:p>
          <a:p>
            <a:r>
              <a:rPr lang="pt-BR" dirty="0"/>
              <a:t>                                                                                                    </a:t>
            </a:r>
          </a:p>
        </p:txBody>
      </p:sp>
      <p:pic>
        <p:nvPicPr>
          <p:cNvPr id="7" name="Picture 2" descr="Resultado de imagem para problem identification">
            <a:extLst>
              <a:ext uri="{FF2B5EF4-FFF2-40B4-BE49-F238E27FC236}">
                <a16:creationId xmlns:a16="http://schemas.microsoft.com/office/drawing/2014/main" id="{A2FB67BE-23AB-4911-97EE-119E0315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27" y="38552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2960073-C693-4E96-AA5A-E8853A1BA93A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(2)</a:t>
            </a:r>
          </a:p>
        </p:txBody>
      </p:sp>
      <p:pic>
        <p:nvPicPr>
          <p:cNvPr id="8" name="Picture 2" descr="Resultado de imagem para MISSION">
            <a:extLst>
              <a:ext uri="{FF2B5EF4-FFF2-40B4-BE49-F238E27FC236}">
                <a16:creationId xmlns:a16="http://schemas.microsoft.com/office/drawing/2014/main" id="{76507BFD-29C7-46DF-BA30-AC767C87C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90" y="738593"/>
            <a:ext cx="28575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4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3553044" y="3429000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FF0000"/>
                </a:solidFill>
              </a:rPr>
              <a:t>PSP 01</a:t>
            </a:r>
          </a:p>
          <a:p>
            <a:pPr algn="ctr"/>
            <a:r>
              <a:rPr lang="pt-BR" sz="5000" b="1" dirty="0">
                <a:solidFill>
                  <a:srgbClr val="FF0000"/>
                </a:solidFill>
              </a:rPr>
              <a:t>1.2 - Exploração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7" name="Picture 2" descr="Resultado de imagem para problem identification">
            <a:extLst>
              <a:ext uri="{FF2B5EF4-FFF2-40B4-BE49-F238E27FC236}">
                <a16:creationId xmlns:a16="http://schemas.microsoft.com/office/drawing/2014/main" id="{A2FB67BE-23AB-4911-97EE-119E0315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27" y="385529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521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664458" y="497801"/>
            <a:ext cx="946004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QUE PRODUTO FINAL?</a:t>
            </a:r>
          </a:p>
          <a:p>
            <a:endParaRPr lang="en-US" sz="2400" b="1" dirty="0"/>
          </a:p>
          <a:p>
            <a:pPr lvl="1"/>
            <a:r>
              <a:rPr lang="en-US" sz="2400" dirty="0"/>
              <a:t>A </a:t>
            </a:r>
            <a:r>
              <a:rPr lang="en-US" sz="2400" dirty="0" err="1"/>
              <a:t>criação</a:t>
            </a:r>
            <a:r>
              <a:rPr lang="en-US" sz="2400" dirty="0"/>
              <a:t> de um </a:t>
            </a:r>
            <a:r>
              <a:rPr lang="en-US" sz="2400" b="1" dirty="0"/>
              <a:t>PARQUE TECNOLÓGICO </a:t>
            </a:r>
            <a:r>
              <a:rPr lang="en-US" sz="2400" b="1" dirty="0">
                <a:solidFill>
                  <a:srgbClr val="FF0000"/>
                </a:solidFill>
              </a:rPr>
              <a:t>VIRTUAL</a:t>
            </a:r>
            <a:r>
              <a:rPr lang="en-US" sz="2400" b="1" dirty="0"/>
              <a:t> &amp; INTELIGENTE</a:t>
            </a:r>
            <a:r>
              <a:rPr lang="en-US" sz="2400" dirty="0"/>
              <a:t> </a:t>
            </a:r>
            <a:r>
              <a:rPr lang="en-US" sz="2400" dirty="0" err="1"/>
              <a:t>capaz</a:t>
            </a:r>
            <a:r>
              <a:rPr lang="en-US" sz="2400" dirty="0"/>
              <a:t> de </a:t>
            </a:r>
            <a:r>
              <a:rPr lang="en-US" sz="2400" dirty="0" err="1"/>
              <a:t>mitigar</a:t>
            </a:r>
            <a:r>
              <a:rPr lang="en-US" sz="2400" dirty="0"/>
              <a:t>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problemas</a:t>
            </a:r>
            <a:r>
              <a:rPr lang="en-US" sz="2400" dirty="0"/>
              <a:t> </a:t>
            </a:r>
            <a:r>
              <a:rPr lang="en-US" sz="2400" dirty="0" err="1"/>
              <a:t>mencionados</a:t>
            </a:r>
            <a:r>
              <a:rPr lang="en-US" sz="2400" dirty="0"/>
              <a:t>?</a:t>
            </a:r>
          </a:p>
          <a:p>
            <a:endParaRPr lang="en-US" sz="2400" dirty="0"/>
          </a:p>
          <a:p>
            <a:r>
              <a:rPr lang="en-US" sz="2400" b="1" dirty="0" err="1"/>
              <a:t>Objetivos</a:t>
            </a:r>
            <a:r>
              <a:rPr lang="en-US" sz="2400" b="1" dirty="0"/>
              <a:t> </a:t>
            </a:r>
            <a:r>
              <a:rPr lang="en-US" sz="2400" b="1" dirty="0" err="1"/>
              <a:t>específicos</a:t>
            </a:r>
            <a:r>
              <a:rPr lang="en-US" sz="2400" b="1" dirty="0"/>
              <a:t>: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Implementação</a:t>
            </a:r>
            <a:r>
              <a:rPr lang="en-US" sz="2400" dirty="0"/>
              <a:t> de um </a:t>
            </a:r>
            <a:r>
              <a:rPr lang="en-US" sz="2400" dirty="0" err="1"/>
              <a:t>protótipo</a:t>
            </a:r>
            <a:r>
              <a:rPr lang="en-US" sz="2400" dirty="0"/>
              <a:t> da </a:t>
            </a:r>
            <a:r>
              <a:rPr lang="en-US" sz="2400" dirty="0" err="1"/>
              <a:t>proposta</a:t>
            </a:r>
            <a:r>
              <a:rPr lang="en-US" sz="2400" dirty="0"/>
              <a:t> (</a:t>
            </a:r>
            <a:r>
              <a:rPr lang="en-US" sz="2400" dirty="0" err="1"/>
              <a:t>iniciado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2014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Uma </a:t>
            </a:r>
            <a:r>
              <a:rPr lang="en-US" sz="2400" dirty="0" err="1"/>
              <a:t>metodologia</a:t>
            </a:r>
            <a:r>
              <a:rPr lang="en-US" sz="2400" dirty="0"/>
              <a:t> que </a:t>
            </a:r>
            <a:r>
              <a:rPr lang="en-US" sz="2400" dirty="0" err="1"/>
              <a:t>faclilite</a:t>
            </a:r>
            <a:r>
              <a:rPr lang="en-US" sz="2400" dirty="0"/>
              <a:t> a </a:t>
            </a:r>
            <a:r>
              <a:rPr lang="en-US" sz="2400" b="1" dirty="0" err="1">
                <a:solidFill>
                  <a:srgbClr val="FF0000"/>
                </a:solidFill>
              </a:rPr>
              <a:t>reaplicação</a:t>
            </a:r>
            <a:r>
              <a:rPr lang="en-US" sz="2400" dirty="0"/>
              <a:t> da </a:t>
            </a:r>
            <a:r>
              <a:rPr lang="en-US" sz="2400" dirty="0" err="1"/>
              <a:t>proposta</a:t>
            </a:r>
            <a:r>
              <a:rPr lang="en-US" sz="2400" dirty="0"/>
              <a:t> por outros IF que </a:t>
            </a:r>
            <a:r>
              <a:rPr lang="en-US" sz="2400" dirty="0" err="1"/>
              <a:t>tenham</a:t>
            </a:r>
            <a:r>
              <a:rPr lang="en-US" sz="2400" dirty="0"/>
              <a:t> o </a:t>
            </a:r>
            <a:r>
              <a:rPr lang="en-US" sz="2400" dirty="0" err="1"/>
              <a:t>mesmo</a:t>
            </a:r>
            <a:r>
              <a:rPr lang="en-US" sz="2400" dirty="0"/>
              <a:t> </a:t>
            </a:r>
            <a:r>
              <a:rPr lang="en-US" sz="2400" dirty="0" err="1"/>
              <a:t>problema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 err="1"/>
              <a:t>Subjetivos</a:t>
            </a:r>
            <a:r>
              <a:rPr lang="en-US" sz="2400" b="1" dirty="0"/>
              <a:t> </a:t>
            </a:r>
            <a:r>
              <a:rPr lang="en-US" sz="2400" b="1" dirty="0" err="1"/>
              <a:t>específicos</a:t>
            </a:r>
            <a:r>
              <a:rPr lang="en-US" sz="2400" b="1" dirty="0"/>
              <a:t>: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Reforçar</a:t>
            </a:r>
            <a:r>
              <a:rPr lang="en-US" sz="2400" dirty="0"/>
              <a:t> a </a:t>
            </a:r>
            <a:r>
              <a:rPr lang="en-US" sz="2400" b="1" dirty="0" err="1">
                <a:solidFill>
                  <a:srgbClr val="FF0000"/>
                </a:solidFill>
              </a:rPr>
              <a:t>identidade</a:t>
            </a:r>
            <a:r>
              <a:rPr lang="en-US" sz="2400" dirty="0"/>
              <a:t> dos </a:t>
            </a:r>
            <a:r>
              <a:rPr lang="en-US" sz="2400" dirty="0" err="1"/>
              <a:t>Institutos</a:t>
            </a:r>
            <a:r>
              <a:rPr lang="en-US" sz="2400" dirty="0"/>
              <a:t> </a:t>
            </a:r>
            <a:r>
              <a:rPr lang="en-US" sz="2400" dirty="0" err="1"/>
              <a:t>Federais</a:t>
            </a:r>
            <a:r>
              <a:rPr lang="en-US" sz="2400" dirty="0"/>
              <a:t>, </a:t>
            </a:r>
            <a:r>
              <a:rPr lang="en-US" sz="2400" dirty="0" err="1"/>
              <a:t>sua</a:t>
            </a:r>
            <a:r>
              <a:rPr lang="en-US" sz="2400" dirty="0"/>
              <a:t> </a:t>
            </a:r>
            <a:r>
              <a:rPr lang="en-US" sz="2400" dirty="0" err="1"/>
              <a:t>missão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Ser um </a:t>
            </a:r>
            <a:r>
              <a:rPr lang="en-US" sz="2400" dirty="0" err="1"/>
              <a:t>elemento</a:t>
            </a:r>
            <a:r>
              <a:rPr lang="en-US" sz="2400" dirty="0"/>
              <a:t> de </a:t>
            </a:r>
            <a:r>
              <a:rPr lang="en-US" sz="2400" dirty="0" err="1"/>
              <a:t>desenvolvimento</a:t>
            </a:r>
            <a:r>
              <a:rPr lang="en-US" sz="2400" dirty="0"/>
              <a:t> social e </a:t>
            </a:r>
            <a:r>
              <a:rPr lang="en-US" sz="2400" dirty="0" err="1"/>
              <a:t>econômico</a:t>
            </a:r>
            <a:r>
              <a:rPr lang="en-US" sz="2400" dirty="0"/>
              <a:t> do </a:t>
            </a:r>
            <a:r>
              <a:rPr lang="en-US" sz="2400" dirty="0" err="1"/>
              <a:t>município</a:t>
            </a:r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i="1" dirty="0"/>
          </a:p>
          <a:p>
            <a:endParaRPr lang="pt-BR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D384EB-00EC-4939-8058-6742F2F90419}"/>
              </a:ext>
            </a:extLst>
          </p:cNvPr>
          <p:cNvSpPr txBox="1"/>
          <p:nvPr/>
        </p:nvSpPr>
        <p:spPr>
          <a:xfrm flipH="1">
            <a:off x="11448177" y="63567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(3)</a:t>
            </a:r>
          </a:p>
        </p:txBody>
      </p:sp>
      <p:pic>
        <p:nvPicPr>
          <p:cNvPr id="5" name="Picture 2" descr="Resultado de imagem para problem identification">
            <a:extLst>
              <a:ext uri="{FF2B5EF4-FFF2-40B4-BE49-F238E27FC236}">
                <a16:creationId xmlns:a16="http://schemas.microsoft.com/office/drawing/2014/main" id="{1C83E856-58F3-4DB3-AE41-CF5DE6D85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06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274659" y="2851951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FF0000"/>
                </a:solidFill>
              </a:rPr>
              <a:t>PSP 01</a:t>
            </a:r>
          </a:p>
          <a:p>
            <a:pPr algn="ctr"/>
            <a:r>
              <a:rPr lang="pt-BR" sz="5000" b="1" dirty="0">
                <a:solidFill>
                  <a:srgbClr val="FF0000"/>
                </a:solidFill>
              </a:rPr>
              <a:t>1.3 - Ideação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5" name="Picture 2" descr="Resultado de imagem para delivery">
            <a:extLst>
              <a:ext uri="{FF2B5EF4-FFF2-40B4-BE49-F238E27FC236}">
                <a16:creationId xmlns:a16="http://schemas.microsoft.com/office/drawing/2014/main" id="{FE175ACC-EF36-4B40-BCC0-556535572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02" y="401334"/>
            <a:ext cx="2901400" cy="25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339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55702F-0D93-4A2C-85AE-23B9862F1AE0}"/>
              </a:ext>
            </a:extLst>
          </p:cNvPr>
          <p:cNvSpPr/>
          <p:nvPr/>
        </p:nvSpPr>
        <p:spPr>
          <a:xfrm>
            <a:off x="8503702" y="399006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4.1 EXPLORAÇÃO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4.2 IDEAÇÃO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PROTOTIPAGEM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COMUNICAÇÃO INTERNA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4.4 IMPLEMENTAÇÃO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4.5 MARKETING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4.6 APRENDIZAGEM</a:t>
            </a:r>
          </a:p>
        </p:txBody>
      </p:sp>
      <p:pic>
        <p:nvPicPr>
          <p:cNvPr id="10" name="Picture 2" descr="Resultado de imagem para delivery">
            <a:extLst>
              <a:ext uri="{FF2B5EF4-FFF2-40B4-BE49-F238E27FC236}">
                <a16:creationId xmlns:a16="http://schemas.microsoft.com/office/drawing/2014/main" id="{2F2EB0DB-1999-4576-A2A6-6C4AAC69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02" y="401334"/>
            <a:ext cx="2901400" cy="25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CF2690C-5D73-45AA-BB86-08AFEBD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3" y="2129979"/>
            <a:ext cx="6700147" cy="287575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316D89A-AFC0-47F3-AE94-7F4CFABB6150}"/>
              </a:ext>
            </a:extLst>
          </p:cNvPr>
          <p:cNvSpPr/>
          <p:nvPr/>
        </p:nvSpPr>
        <p:spPr>
          <a:xfrm>
            <a:off x="1384511" y="714207"/>
            <a:ext cx="65081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Estrutura Analítica de Projetos (</a:t>
            </a:r>
            <a:r>
              <a:rPr lang="pt-BR" sz="3000" b="1" dirty="0">
                <a:solidFill>
                  <a:srgbClr val="222222"/>
                </a:solidFill>
                <a:latin typeface="arial" panose="020B0604020202020204" pitchFamily="34" charset="0"/>
              </a:rPr>
              <a:t>EAP</a:t>
            </a:r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742008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320E3A-982E-48D7-A85A-33CEEF98F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729" y="331022"/>
            <a:ext cx="5629275" cy="27146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0590A1-4FDC-4597-9A92-42A2B2C158BC}"/>
              </a:ext>
            </a:extLst>
          </p:cNvPr>
          <p:cNvSpPr txBox="1"/>
          <p:nvPr/>
        </p:nvSpPr>
        <p:spPr>
          <a:xfrm>
            <a:off x="2143344" y="2882496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accent6"/>
                </a:solidFill>
              </a:rPr>
              <a:t>PSP 02</a:t>
            </a:r>
          </a:p>
          <a:p>
            <a:pPr algn="ctr"/>
            <a:r>
              <a:rPr lang="en-US" sz="5000" b="1" dirty="0">
                <a:solidFill>
                  <a:schemeClr val="accent6"/>
                </a:solidFill>
              </a:rPr>
              <a:t>2.1 - </a:t>
            </a:r>
            <a:r>
              <a:rPr lang="en-US" sz="5000" b="1" dirty="0" err="1">
                <a:solidFill>
                  <a:schemeClr val="accent6"/>
                </a:solidFill>
              </a:rPr>
              <a:t>Prototipagem</a:t>
            </a:r>
            <a:endParaRPr lang="pt-BR" sz="5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861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2F2F5-D915-48F1-BFDB-F15AFEB6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346" y="1612900"/>
            <a:ext cx="8535182" cy="482599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D067BF8-6D20-49AB-8692-DD3C3F467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" y="223837"/>
            <a:ext cx="5067300" cy="16859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E66551D-1CBB-4A6A-8BEE-48B9CCE3454F}"/>
              </a:ext>
            </a:extLst>
          </p:cNvPr>
          <p:cNvSpPr txBox="1"/>
          <p:nvPr/>
        </p:nvSpPr>
        <p:spPr>
          <a:xfrm>
            <a:off x="3810000" y="687536"/>
            <a:ext cx="4817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Usando</a:t>
            </a:r>
            <a:r>
              <a:rPr lang="en-US" sz="2400" b="1" dirty="0"/>
              <a:t> o </a:t>
            </a:r>
            <a:r>
              <a:rPr lang="en-US" sz="2400" b="1" dirty="0" err="1"/>
              <a:t>modelo</a:t>
            </a:r>
            <a:r>
              <a:rPr lang="en-US" sz="2400" b="1" dirty="0"/>
              <a:t> DESIGN THINKING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339358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2F2F5-D915-48F1-BFDB-F15AFEB6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586" y="1349145"/>
            <a:ext cx="7356792" cy="415970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5472DA9-6674-4D62-8AF9-F4B3CE64D9E5}"/>
              </a:ext>
            </a:extLst>
          </p:cNvPr>
          <p:cNvSpPr txBox="1"/>
          <p:nvPr/>
        </p:nvSpPr>
        <p:spPr>
          <a:xfrm flipH="1">
            <a:off x="612250" y="2306927"/>
            <a:ext cx="1433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1) </a:t>
            </a:r>
            <a:r>
              <a:rPr lang="pt-BR" dirty="0">
                <a:solidFill>
                  <a:srgbClr val="FF0000"/>
                </a:solidFill>
              </a:rPr>
              <a:t>Comitê GESTOR + </a:t>
            </a:r>
            <a:r>
              <a:rPr lang="pt-BR" b="1" dirty="0">
                <a:solidFill>
                  <a:srgbClr val="FF0000"/>
                </a:solidFill>
              </a:rPr>
              <a:t>EMBRAPII = </a:t>
            </a:r>
            <a:r>
              <a:rPr lang="pt-BR" dirty="0">
                <a:solidFill>
                  <a:srgbClr val="FF0000"/>
                </a:solidFill>
              </a:rPr>
              <a:t>Comitê Ampliado de GESTÃO </a:t>
            </a:r>
            <a:r>
              <a:rPr lang="pt-BR" b="1" dirty="0">
                <a:solidFill>
                  <a:srgbClr val="FF0000"/>
                </a:solidFill>
              </a:rPr>
              <a:t>(CAGE)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F6902A72-39F1-4DE1-9855-0BAB36195C86}"/>
              </a:ext>
            </a:extLst>
          </p:cNvPr>
          <p:cNvSpPr txBox="1"/>
          <p:nvPr/>
        </p:nvSpPr>
        <p:spPr>
          <a:xfrm flipH="1">
            <a:off x="612250" y="306629"/>
            <a:ext cx="1570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2) CAGE +</a:t>
            </a:r>
          </a:p>
          <a:p>
            <a:r>
              <a:rPr lang="pt-BR" b="1" dirty="0">
                <a:solidFill>
                  <a:srgbClr val="FF0000"/>
                </a:solidFill>
              </a:rPr>
              <a:t>Estudantes + Ag ENSINO =</a:t>
            </a:r>
          </a:p>
          <a:p>
            <a:r>
              <a:rPr lang="pt-BR" dirty="0">
                <a:solidFill>
                  <a:srgbClr val="FF0000"/>
                </a:solidFill>
              </a:rPr>
              <a:t>Comitê INOVAÇAO</a:t>
            </a:r>
          </a:p>
          <a:p>
            <a:r>
              <a:rPr lang="pt-BR" dirty="0">
                <a:solidFill>
                  <a:srgbClr val="FF0000"/>
                </a:solidFill>
              </a:rPr>
              <a:t>Junior </a:t>
            </a:r>
            <a:r>
              <a:rPr lang="pt-BR" b="1" dirty="0">
                <a:solidFill>
                  <a:srgbClr val="FF0000"/>
                </a:solidFill>
              </a:rPr>
              <a:t>(CIN)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D8854A6F-7E1B-49C0-BCC2-4AD9DFDC4D77}"/>
              </a:ext>
            </a:extLst>
          </p:cNvPr>
          <p:cNvSpPr txBox="1"/>
          <p:nvPr/>
        </p:nvSpPr>
        <p:spPr>
          <a:xfrm flipH="1">
            <a:off x="6397081" y="332794"/>
            <a:ext cx="32531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5) </a:t>
            </a:r>
            <a:r>
              <a:rPr lang="pt-BR" dirty="0">
                <a:solidFill>
                  <a:srgbClr val="FF0000"/>
                </a:solidFill>
              </a:rPr>
              <a:t>REITORIA + CIMPLE </a:t>
            </a:r>
            <a:r>
              <a:rPr lang="pt-BR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b="1" dirty="0">
                <a:solidFill>
                  <a:schemeClr val="accent6"/>
                </a:solidFill>
              </a:rPr>
              <a:t>     APROVAÇÃO do TAP: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Institucional (Pleno)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Financeiro (estimado)</a:t>
            </a:r>
          </a:p>
          <a:p>
            <a:pPr marL="742950" lvl="1" indent="-285750">
              <a:buFontTx/>
              <a:buChar char="-"/>
            </a:pPr>
            <a:r>
              <a:rPr lang="pt-BR" dirty="0"/>
              <a:t>Político (Pleno)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AD53C281-E8EF-4FE1-92E7-85A247DBB4F9}"/>
              </a:ext>
            </a:extLst>
          </p:cNvPr>
          <p:cNvSpPr txBox="1"/>
          <p:nvPr/>
        </p:nvSpPr>
        <p:spPr>
          <a:xfrm flipH="1">
            <a:off x="4283386" y="333043"/>
            <a:ext cx="18126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4) </a:t>
            </a:r>
            <a:r>
              <a:rPr lang="pt-BR" b="1" dirty="0" err="1">
                <a:solidFill>
                  <a:srgbClr val="FF0000"/>
                </a:solidFill>
              </a:rPr>
              <a:t>Dir</a:t>
            </a:r>
            <a:r>
              <a:rPr lang="pt-BR" b="1" dirty="0">
                <a:solidFill>
                  <a:srgbClr val="FF0000"/>
                </a:solidFill>
              </a:rPr>
              <a:t> GERAL + CINOS</a:t>
            </a:r>
          </a:p>
          <a:p>
            <a:r>
              <a:rPr lang="pt-BR" b="1" dirty="0">
                <a:solidFill>
                  <a:srgbClr val="FF0000"/>
                </a:solidFill>
              </a:rPr>
              <a:t>= </a:t>
            </a:r>
            <a:r>
              <a:rPr lang="pt-BR" dirty="0">
                <a:solidFill>
                  <a:srgbClr val="FF0000"/>
                </a:solidFill>
              </a:rPr>
              <a:t>Comitê INOVAÇÃO Pleno </a:t>
            </a:r>
            <a:r>
              <a:rPr lang="pt-BR" b="1" dirty="0">
                <a:solidFill>
                  <a:srgbClr val="FF0000"/>
                </a:solidFill>
              </a:rPr>
              <a:t>(CIMPLE)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375CDE31-3160-4EFF-8C7D-C3D3761D47AB}"/>
              </a:ext>
            </a:extLst>
          </p:cNvPr>
          <p:cNvSpPr txBox="1"/>
          <p:nvPr/>
        </p:nvSpPr>
        <p:spPr>
          <a:xfrm flipH="1">
            <a:off x="2447818" y="291640"/>
            <a:ext cx="166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3) CIN + Empresários =</a:t>
            </a:r>
          </a:p>
          <a:p>
            <a:r>
              <a:rPr lang="pt-BR" dirty="0">
                <a:solidFill>
                  <a:srgbClr val="FF0000"/>
                </a:solidFill>
              </a:rPr>
              <a:t>Comitê INOVAÇAO</a:t>
            </a:r>
          </a:p>
          <a:p>
            <a:r>
              <a:rPr lang="pt-BR" dirty="0">
                <a:solidFill>
                  <a:srgbClr val="FF0000"/>
                </a:solidFill>
              </a:rPr>
              <a:t>Sênior </a:t>
            </a:r>
            <a:r>
              <a:rPr lang="pt-BR" b="1" dirty="0">
                <a:solidFill>
                  <a:srgbClr val="FF0000"/>
                </a:solidFill>
              </a:rPr>
              <a:t>(CINOS)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BC5596FB-4C8E-4E75-9960-76A091972C97}"/>
              </a:ext>
            </a:extLst>
          </p:cNvPr>
          <p:cNvSpPr txBox="1"/>
          <p:nvPr/>
        </p:nvSpPr>
        <p:spPr>
          <a:xfrm flipH="1">
            <a:off x="9762458" y="2741903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7) CIN  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9AD5CBED-BF5B-4C9B-98C6-F16A5FC6F4F1}"/>
              </a:ext>
            </a:extLst>
          </p:cNvPr>
          <p:cNvSpPr txBox="1"/>
          <p:nvPr/>
        </p:nvSpPr>
        <p:spPr>
          <a:xfrm flipH="1">
            <a:off x="9762458" y="4308966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9) CIMPLE 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98027DD7-42C8-48C0-BF7E-EACA853ED628}"/>
              </a:ext>
            </a:extLst>
          </p:cNvPr>
          <p:cNvSpPr txBox="1"/>
          <p:nvPr/>
        </p:nvSpPr>
        <p:spPr>
          <a:xfrm flipH="1">
            <a:off x="9762457" y="3525434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8) CINOS  </a:t>
            </a: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2EE2A576-1A74-468C-9054-3EE1DC0CEF6C}"/>
              </a:ext>
            </a:extLst>
          </p:cNvPr>
          <p:cNvSpPr txBox="1"/>
          <p:nvPr/>
        </p:nvSpPr>
        <p:spPr>
          <a:xfrm flipH="1">
            <a:off x="7036091" y="5713011"/>
            <a:ext cx="325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10) </a:t>
            </a:r>
            <a:r>
              <a:rPr lang="pt-BR" dirty="0">
                <a:solidFill>
                  <a:srgbClr val="FF0000"/>
                </a:solidFill>
              </a:rPr>
              <a:t>REITORIA + CIMPLE </a:t>
            </a:r>
            <a:r>
              <a:rPr lang="pt-BR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b="1" dirty="0">
                <a:solidFill>
                  <a:schemeClr val="accent6"/>
                </a:solidFill>
              </a:rPr>
              <a:t>     ACOMPANHAMENTO do TAP</a:t>
            </a: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703143C2-8DE4-4D07-A0BA-3C8AC37E7119}"/>
              </a:ext>
            </a:extLst>
          </p:cNvPr>
          <p:cNvSpPr txBox="1"/>
          <p:nvPr/>
        </p:nvSpPr>
        <p:spPr>
          <a:xfrm flipH="1">
            <a:off x="9762456" y="1832018"/>
            <a:ext cx="168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6) CACE  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BF3DFC47-BC6A-4513-9AB5-229AA1FCCF1E}"/>
              </a:ext>
            </a:extLst>
          </p:cNvPr>
          <p:cNvSpPr txBox="1"/>
          <p:nvPr/>
        </p:nvSpPr>
        <p:spPr>
          <a:xfrm flipH="1">
            <a:off x="5672596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11) CIMPLE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15B7EB2E-BCAB-46A2-A0B6-F208F3DA5A70}"/>
              </a:ext>
            </a:extLst>
          </p:cNvPr>
          <p:cNvSpPr txBox="1"/>
          <p:nvPr/>
        </p:nvSpPr>
        <p:spPr>
          <a:xfrm flipH="1">
            <a:off x="4489061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12) CINOS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5EEA912D-18CA-4A31-B512-C544B662908A}"/>
              </a:ext>
            </a:extLst>
          </p:cNvPr>
          <p:cNvSpPr txBox="1"/>
          <p:nvPr/>
        </p:nvSpPr>
        <p:spPr>
          <a:xfrm flipH="1">
            <a:off x="3359313" y="5713011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13) CIN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8A958FBC-6635-4AC3-AB90-3E6185D929FA}"/>
              </a:ext>
            </a:extLst>
          </p:cNvPr>
          <p:cNvSpPr txBox="1"/>
          <p:nvPr/>
        </p:nvSpPr>
        <p:spPr>
          <a:xfrm flipH="1">
            <a:off x="2045514" y="5715587"/>
            <a:ext cx="131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14) CAGE  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b="1" dirty="0">
              <a:solidFill>
                <a:schemeClr val="accent6"/>
              </a:solidFill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86500B18-83C6-45F4-A353-18821A598D75}"/>
              </a:ext>
            </a:extLst>
          </p:cNvPr>
          <p:cNvSpPr txBox="1"/>
          <p:nvPr/>
        </p:nvSpPr>
        <p:spPr>
          <a:xfrm flipH="1">
            <a:off x="641786" y="4647192"/>
            <a:ext cx="1433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0) Comitê GESTOR 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C5D213F-6B6D-4E59-9DC7-3CB364E646FE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350594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8" grpId="0"/>
      <p:bldP spid="99" grpId="0"/>
      <p:bldP spid="100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10" grpId="0"/>
      <p:bldP spid="111" grpId="0"/>
      <p:bldP spid="1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chemeClr val="accent6"/>
                </a:solidFill>
              </a:rPr>
              <a:t>PSP 02</a:t>
            </a:r>
          </a:p>
          <a:p>
            <a:pPr algn="ctr"/>
            <a:r>
              <a:rPr lang="pt-BR" sz="5000" b="1" dirty="0">
                <a:solidFill>
                  <a:schemeClr val="accent6"/>
                </a:solidFill>
              </a:rPr>
              <a:t>2.1 - Desenvolvimento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924" y="1303950"/>
            <a:ext cx="2909110" cy="146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51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845" y="974106"/>
            <a:ext cx="2909110" cy="14626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C443D36-EA25-4634-996F-48A336ABDF48}"/>
              </a:ext>
            </a:extLst>
          </p:cNvPr>
          <p:cNvSpPr/>
          <p:nvPr/>
        </p:nvSpPr>
        <p:spPr>
          <a:xfrm>
            <a:off x="501920" y="974106"/>
            <a:ext cx="967188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Estratégias de Intervenção Administrativas (</a:t>
            </a:r>
            <a:r>
              <a:rPr lang="pt-BR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):</a:t>
            </a:r>
          </a:p>
          <a:p>
            <a:endParaRPr lang="pt-BR" sz="28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endParaRPr lang="pt-BR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01: Elaboração dos estatutos (Grupo Gestor - G2)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02: Finalização do Planejamento Estratégico (G2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EI-a03: Realização de um workshop (P2) com os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steakeholders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ecossistema para alinhamento conceitual entre ofertas e necessidades do Parque Tecnológico Virtual, tendências e oportunidades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04: Reunião (G2) para refinamento e (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re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)definição do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MoU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, do CANVAS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05: Reunião (G2) para definição do funcionamento administrativo e estratégias de captação</a:t>
            </a:r>
            <a:endParaRPr lang="en-US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0C932F-CD30-4D5B-B683-9262BC6E0C72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(7)</a:t>
            </a:r>
          </a:p>
        </p:txBody>
      </p:sp>
    </p:spTree>
    <p:extLst>
      <p:ext uri="{BB962C8B-B14F-4D97-AF65-F5344CB8AC3E}">
        <p14:creationId xmlns:p14="http://schemas.microsoft.com/office/powerpoint/2010/main" val="2155833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845" y="974106"/>
            <a:ext cx="2909110" cy="14626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C443D36-EA25-4634-996F-48A336ABDF48}"/>
              </a:ext>
            </a:extLst>
          </p:cNvPr>
          <p:cNvSpPr/>
          <p:nvPr/>
        </p:nvSpPr>
        <p:spPr>
          <a:xfrm>
            <a:off x="501920" y="974106"/>
            <a:ext cx="967188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Estratégias de Intervenção Administrativas (</a:t>
            </a:r>
            <a:r>
              <a:rPr lang="pt-BR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):</a:t>
            </a:r>
          </a:p>
          <a:p>
            <a:endParaRPr lang="pt-BR" sz="28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endParaRPr lang="pt-BR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01: Elaboração dos estatutos (Grupo Gestor - G2)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02: Finalização do Planejamento Estratégico (G2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EI-a03: Realização de um workshop (P2) com os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steakeholders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do ecossistema para alinhamento conceitual entre ofertas e necessidades do Parque Tecnológico Virtual, tendências e oportunidades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04: Reunião (G2) para refinamento e (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re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)definição do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MoU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, do CANVAS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EI-a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 05: Reunião (G2) para definição do funcionamento administrativo e estratégias de captação</a:t>
            </a:r>
            <a:endParaRPr lang="en-US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0C932F-CD30-4D5B-B683-9262BC6E0C72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(7)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EA92A4-56E0-4A7A-96DC-4E013E0EB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32" y="2858708"/>
            <a:ext cx="4733925" cy="227647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FE06BC7-6645-4BBB-9A95-17894571E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8358" y="2858708"/>
            <a:ext cx="3949426" cy="224853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2D45F96-2591-4C3E-ADBE-10C4A86344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069" y="4214812"/>
            <a:ext cx="494347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0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191" y="620904"/>
            <a:ext cx="2909110" cy="14626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C443D36-EA25-4634-996F-48A336ABDF48}"/>
              </a:ext>
            </a:extLst>
          </p:cNvPr>
          <p:cNvSpPr/>
          <p:nvPr/>
        </p:nvSpPr>
        <p:spPr>
          <a:xfrm>
            <a:off x="626209" y="1032768"/>
            <a:ext cx="1013352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Estratégias de Intervenção Tecnológicas (</a:t>
            </a:r>
            <a:r>
              <a:rPr lang="pt-BR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EIt</a:t>
            </a:r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</a:t>
            </a:r>
          </a:p>
          <a:p>
            <a:endParaRPr lang="pt-BR" sz="28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endParaRPr lang="pt-BR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EI-t01: Prospecção de áreas com problemas a serem resolvidos, de</a:t>
            </a: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interesse do mercado, local ou externo, público ou privado;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EI-t02: Análise das competências locais (IF) de recursos humanos e de</a:t>
            </a: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infraestrutura capazes de “atacar“ os problemas acima.• EI-t03: Estratificação das áreas relativas aos problemas prospectados na EI-t01 capazes de serem resolvidos pelas competências locais analisadas na EI-t02.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EI-t04: Formação de grupos de pesquisa e desenvolvimento nas áreas estratificadas na EI-t03, fortalecimento dos grupos já existentes,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EI-t05: Criação de um grupo informal de prospecção de projetos e negócios  </a:t>
            </a:r>
            <a:endParaRPr lang="en-US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0C932F-CD30-4D5B-B683-9262BC6E0C72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(7)</a:t>
            </a:r>
          </a:p>
        </p:txBody>
      </p:sp>
    </p:spTree>
    <p:extLst>
      <p:ext uri="{BB962C8B-B14F-4D97-AF65-F5344CB8AC3E}">
        <p14:creationId xmlns:p14="http://schemas.microsoft.com/office/powerpoint/2010/main" val="2385247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191" y="620904"/>
            <a:ext cx="2909110" cy="146264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C443D36-EA25-4634-996F-48A336ABDF48}"/>
              </a:ext>
            </a:extLst>
          </p:cNvPr>
          <p:cNvSpPr/>
          <p:nvPr/>
        </p:nvSpPr>
        <p:spPr>
          <a:xfrm>
            <a:off x="626209" y="1032768"/>
            <a:ext cx="1013352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Estratégias de Intervenção Tecnológicas (</a:t>
            </a:r>
            <a:r>
              <a:rPr lang="pt-BR" sz="2800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EIt</a:t>
            </a:r>
            <a:r>
              <a:rPr lang="pt-BR" sz="28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)</a:t>
            </a:r>
          </a:p>
          <a:p>
            <a:endParaRPr lang="pt-BR" sz="2800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endParaRPr lang="pt-BR" b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EI-t01: Prospecção de áreas com problemas a serem resolvidos, de</a:t>
            </a: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interesse do mercado, local ou externo, público ou privado;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EI-t02: Análise das competências locais (IF) de recursos humanos e de</a:t>
            </a: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infraestrutura capazes de “atacar“ os problemas acima.• EI-t03: Estratificação das áreas relativas aos problemas prospectados na EI-t01 capazes de serem resolvidos pelas competências locais analisadas na EI-t02.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EI-t04: Formação de grupos de pesquisa e desenvolvimento nas áreas estratificadas na EI-t03, fortalecimento dos grupos já existentes,  </a:t>
            </a:r>
          </a:p>
          <a:p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  <a:p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• EI-t05: Criação de um grupo informal de prospecção de projetos e negócios  </a:t>
            </a:r>
            <a:endParaRPr lang="en-US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0C932F-CD30-4D5B-B683-9262BC6E0C72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(7)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93A4B86-9D23-43AA-91C5-F2FFCF983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337" y="2477708"/>
            <a:ext cx="4733925" cy="227647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FEC5265-5051-4718-A1F4-A3F34BB91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493" y="4137408"/>
            <a:ext cx="494347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1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152525" y="3139276"/>
            <a:ext cx="87194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PSP 03</a:t>
            </a:r>
          </a:p>
          <a:p>
            <a:pPr algn="ctr"/>
            <a:r>
              <a:rPr lang="pt-BR" sz="5000" b="1" dirty="0"/>
              <a:t>3.1 - Visão sobre o Retorno Real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</p:spTree>
    <p:extLst>
      <p:ext uri="{BB962C8B-B14F-4D97-AF65-F5344CB8AC3E}">
        <p14:creationId xmlns:p14="http://schemas.microsoft.com/office/powerpoint/2010/main" val="172187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E568941-4CCC-4B61-B634-E6FBE127E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305" y="1942943"/>
            <a:ext cx="5889307" cy="45661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36C3002-9DCF-4FE1-B300-4787DF3A0F83}"/>
              </a:ext>
            </a:extLst>
          </p:cNvPr>
          <p:cNvSpPr txBox="1"/>
          <p:nvPr/>
        </p:nvSpPr>
        <p:spPr>
          <a:xfrm>
            <a:off x="1895475" y="1066800"/>
            <a:ext cx="436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</a:rPr>
              <a:t>P</a:t>
            </a:r>
            <a:r>
              <a:rPr lang="pt-BR" b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</a:rPr>
              <a:t>lano</a:t>
            </a:r>
            <a:r>
              <a:rPr lang="pt-BR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</a:rPr>
              <a:t> Financeiro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9828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28600" y="3139276"/>
            <a:ext cx="96433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PSP 03</a:t>
            </a:r>
          </a:p>
          <a:p>
            <a:pPr algn="ctr"/>
            <a:r>
              <a:rPr lang="pt-BR" sz="5000" b="1" dirty="0"/>
              <a:t>3.2 - Implementação da Inovação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</p:spTree>
    <p:extLst>
      <p:ext uri="{BB962C8B-B14F-4D97-AF65-F5344CB8AC3E}">
        <p14:creationId xmlns:p14="http://schemas.microsoft.com/office/powerpoint/2010/main" val="3714861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002B9B1-22BC-4CB5-8129-5D126FBFB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4" y="24915"/>
            <a:ext cx="12073467" cy="674487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7FCDA25-1C8C-428B-BBC2-8EEC9A4B065D}"/>
              </a:ext>
            </a:extLst>
          </p:cNvPr>
          <p:cNvSpPr txBox="1"/>
          <p:nvPr/>
        </p:nvSpPr>
        <p:spPr>
          <a:xfrm>
            <a:off x="208785" y="396426"/>
            <a:ext cx="225039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FUNCAP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Stein-Beis </a:t>
            </a:r>
            <a:r>
              <a:rPr lang="pt-BR" sz="1400" dirty="0" err="1"/>
              <a:t>Sibe</a:t>
            </a:r>
            <a:r>
              <a:rPr lang="pt-BR" sz="1400" dirty="0"/>
              <a:t> da Universidade de Berlim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Fundos de Venture Capital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ANPEI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SEBRAE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APEX Brasil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SOFTEX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 err="1"/>
              <a:t>Citinova</a:t>
            </a:r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 err="1"/>
              <a:t>Etice</a:t>
            </a:r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 err="1"/>
              <a:t>Adece</a:t>
            </a:r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ACATE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Porto Digital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Instituições de Nível Superior: UFC, UECE, IFCE, URCA, UVA, UNIFOR, FVJ, </a:t>
            </a:r>
            <a:r>
              <a:rPr lang="pt-BR" sz="1400" dirty="0" err="1"/>
              <a:t>Unichristus</a:t>
            </a:r>
            <a:r>
              <a:rPr lang="pt-BR" sz="1400" dirty="0"/>
              <a:t>, Uni7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EMBRAPII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CTI Nordeste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FIEC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CDL e FCDL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270A0ED-F949-4546-91A5-62F6C0806274}"/>
              </a:ext>
            </a:extLst>
          </p:cNvPr>
          <p:cNvSpPr txBox="1"/>
          <p:nvPr/>
        </p:nvSpPr>
        <p:spPr>
          <a:xfrm>
            <a:off x="2515736" y="485831"/>
            <a:ext cx="23367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Governança do DMD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Captação de negócios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Gestão de projetos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Incentivo à criação de empresas inovadoras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Marketing 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Representação do setor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Atração de pesquisadores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D5BB1E3-7505-467D-83EA-6EF82645DAFC}"/>
              </a:ext>
            </a:extLst>
          </p:cNvPr>
          <p:cNvSpPr txBox="1"/>
          <p:nvPr/>
        </p:nvSpPr>
        <p:spPr>
          <a:xfrm>
            <a:off x="2556939" y="2971828"/>
            <a:ext cx="23367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Equipe de governança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Plataforma de integração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Base instalada de laboratórios de P&amp;D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Incubadora, aceleradoras e parques tecnológicos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7676AB-E222-4FBC-A76B-65503EF4DE80}"/>
              </a:ext>
            </a:extLst>
          </p:cNvPr>
          <p:cNvSpPr txBox="1"/>
          <p:nvPr/>
        </p:nvSpPr>
        <p:spPr>
          <a:xfrm>
            <a:off x="7285179" y="3035896"/>
            <a:ext cx="23367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Participação em eventos, feiras e congressos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Contato direto com clientes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Listas e redes sociais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Newsletter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Plataforma web de integração do ecossistema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Portfólio de competências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48E605-35CC-45A2-BDEC-43ED32D0576F}"/>
              </a:ext>
            </a:extLst>
          </p:cNvPr>
          <p:cNvSpPr txBox="1"/>
          <p:nvPr/>
        </p:nvSpPr>
        <p:spPr>
          <a:xfrm>
            <a:off x="7281343" y="709282"/>
            <a:ext cx="248919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Relatórios de acompanhamento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Visitas a clientes e potenciais clientes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Visitas institucionais para consolidação de parcerias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Revista de inovação em TIC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219FB1F-B000-4F1D-948F-B582D52BB49F}"/>
              </a:ext>
            </a:extLst>
          </p:cNvPr>
          <p:cNvSpPr txBox="1"/>
          <p:nvPr/>
        </p:nvSpPr>
        <p:spPr>
          <a:xfrm>
            <a:off x="4899322" y="485305"/>
            <a:ext cx="237066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/>
              <a:t>Para o ecossistema de TIC do Ceará</a:t>
            </a:r>
          </a:p>
          <a:p>
            <a:pPr marL="108000" indent="-108000"/>
            <a:r>
              <a:rPr lang="pt-BR" sz="1400" dirty="0"/>
              <a:t>   – HUB de TIC do Estado, congregando academia, institutos de P&amp;D, empresas, </a:t>
            </a:r>
            <a:r>
              <a:rPr lang="pt-BR" sz="1400" dirty="0" err="1"/>
              <a:t>statups</a:t>
            </a:r>
            <a:r>
              <a:rPr lang="pt-BR" sz="1400" dirty="0"/>
              <a:t> e governo, propiciando a inovação e tornando-se uma marca de referência no mercado mundial de TIC.</a:t>
            </a:r>
          </a:p>
          <a:p>
            <a:pPr marL="108000" indent="-108000"/>
            <a:r>
              <a:rPr lang="pt-BR" sz="1400" dirty="0"/>
              <a:t>   </a:t>
            </a:r>
          </a:p>
          <a:p>
            <a:pPr marL="108000" indent="-108000"/>
            <a:r>
              <a:rPr lang="pt-BR" sz="1400" dirty="0"/>
              <a:t>– Vitrine mundial para o ecossistema de TIC do Ceará e um elo de ligação entre o ecossistema e o mercado mundial de TIC.</a:t>
            </a:r>
          </a:p>
          <a:p>
            <a:pPr marL="108000" indent="-108000"/>
            <a:endParaRPr lang="pt-BR" sz="8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/>
              <a:t>Para o Mercado mundial</a:t>
            </a:r>
          </a:p>
          <a:p>
            <a:pPr marL="108000" indent="-108000"/>
            <a:r>
              <a:rPr lang="pt-BR" sz="1400" dirty="0"/>
              <a:t>   – Oferta de um ecossistema de TIC inovador e com alto padrão de qualidade.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79539BA-3D31-474B-A43E-982E1040A88B}"/>
              </a:ext>
            </a:extLst>
          </p:cNvPr>
          <p:cNvSpPr txBox="1"/>
          <p:nvPr/>
        </p:nvSpPr>
        <p:spPr>
          <a:xfrm>
            <a:off x="208966" y="5422505"/>
            <a:ext cx="288893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Aluguel de escritório(s)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Remuneração da Gestão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Advocacia internacional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Consultoria (Stein-Beis </a:t>
            </a:r>
            <a:r>
              <a:rPr lang="pt-BR" sz="1400" dirty="0" err="1"/>
              <a:t>Sibe</a:t>
            </a:r>
            <a:r>
              <a:rPr lang="pt-BR" sz="1400" dirty="0"/>
              <a:t>/outros)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Comunicação e Marketing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9F75FB0-4561-43EA-9B22-E87FF0F07BF9}"/>
              </a:ext>
            </a:extLst>
          </p:cNvPr>
          <p:cNvSpPr txBox="1"/>
          <p:nvPr/>
        </p:nvSpPr>
        <p:spPr>
          <a:xfrm>
            <a:off x="3539067" y="5450790"/>
            <a:ext cx="1410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Contador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Conectividade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Deslocamentos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Impostos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E781507-B5D6-49CC-B866-759909FE86AF}"/>
              </a:ext>
            </a:extLst>
          </p:cNvPr>
          <p:cNvSpPr txBox="1"/>
          <p:nvPr/>
        </p:nvSpPr>
        <p:spPr>
          <a:xfrm>
            <a:off x="9719735" y="999071"/>
            <a:ext cx="22634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 err="1"/>
              <a:t>Ecosistema</a:t>
            </a:r>
            <a:r>
              <a:rPr lang="pt-BR" sz="1400" b="1" dirty="0"/>
              <a:t> de TIC do Ceará</a:t>
            </a:r>
            <a:r>
              <a:rPr lang="pt-BR" sz="1400" dirty="0"/>
              <a:t> (Empresas, Universidades, Institutos de P&amp;D, Parques tecnológicos, Laboratórios de P&amp;D do Ceará)</a:t>
            </a:r>
          </a:p>
          <a:p>
            <a:pPr marL="108000" indent="-108000"/>
            <a:endParaRPr lang="pt-BR" sz="1400" dirty="0"/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b="1" dirty="0"/>
              <a:t>Mercado mundial de TIC </a:t>
            </a:r>
            <a:r>
              <a:rPr lang="pt-BR" sz="1400" dirty="0"/>
              <a:t>(Empresas, Institutos de P&amp;D, Organizações e Governos, nacionais e internacionais, em busca de soluções de TIC)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CBBCE51-2851-4574-8666-F5BB7B1A400D}"/>
              </a:ext>
            </a:extLst>
          </p:cNvPr>
          <p:cNvSpPr txBox="1"/>
          <p:nvPr/>
        </p:nvSpPr>
        <p:spPr>
          <a:xfrm>
            <a:off x="6090238" y="5382878"/>
            <a:ext cx="30684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Porcentagem (até 3%) dos projetos desenvolvidos por meio do DMD junto à Academia e Empresas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Serviços realizados pelo DMD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Investimento governamental inicial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1D677A4-E228-4689-99F2-77576AE75D00}"/>
              </a:ext>
            </a:extLst>
          </p:cNvPr>
          <p:cNvSpPr txBox="1"/>
          <p:nvPr/>
        </p:nvSpPr>
        <p:spPr>
          <a:xfrm>
            <a:off x="9158708" y="5368852"/>
            <a:ext cx="2756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Taxa mensal (1 SM) dos membros beneficiados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Taxa mensal dos demais membros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pt-BR" sz="1400" dirty="0"/>
              <a:t>Participação em empresas</a:t>
            </a:r>
          </a:p>
        </p:txBody>
      </p:sp>
    </p:spTree>
    <p:extLst>
      <p:ext uri="{BB962C8B-B14F-4D97-AF65-F5344CB8AC3E}">
        <p14:creationId xmlns:p14="http://schemas.microsoft.com/office/powerpoint/2010/main" val="1188780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55702F-0D93-4A2C-85AE-23B9862F1AE0}"/>
              </a:ext>
            </a:extLst>
          </p:cNvPr>
          <p:cNvSpPr/>
          <p:nvPr/>
        </p:nvSpPr>
        <p:spPr>
          <a:xfrm>
            <a:off x="8503702" y="3990066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4.1 EXPLORAÇÃO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4.2 IDEAÇÃO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PROTOTIPAGEM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4.3 COMUNICAÇÃO INTERNA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4.4 IMPLEMENTAÇÃO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4.5 MARKETING </a:t>
            </a:r>
          </a:p>
          <a:p>
            <a:r>
              <a:rPr lang="en-US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utura"/>
                <a:ea typeface="Futura"/>
                <a:cs typeface="Futura"/>
              </a:rPr>
              <a:t>4.6 APRENDIZAGEM</a:t>
            </a:r>
          </a:p>
        </p:txBody>
      </p:sp>
      <p:pic>
        <p:nvPicPr>
          <p:cNvPr id="10" name="Picture 2" descr="Resultado de imagem para delivery">
            <a:extLst>
              <a:ext uri="{FF2B5EF4-FFF2-40B4-BE49-F238E27FC236}">
                <a16:creationId xmlns:a16="http://schemas.microsoft.com/office/drawing/2014/main" id="{2F2EB0DB-1999-4576-A2A6-6C4AAC69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02" y="401334"/>
            <a:ext cx="2901400" cy="25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CF2690C-5D73-45AA-BB86-08AFEBD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3" y="2129979"/>
            <a:ext cx="6700147" cy="287575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316D89A-AFC0-47F3-AE94-7F4CFABB6150}"/>
              </a:ext>
            </a:extLst>
          </p:cNvPr>
          <p:cNvSpPr/>
          <p:nvPr/>
        </p:nvSpPr>
        <p:spPr>
          <a:xfrm>
            <a:off x="1384511" y="714207"/>
            <a:ext cx="65081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Estrutura Analítica de Projetos (</a:t>
            </a:r>
            <a:r>
              <a:rPr lang="pt-BR" sz="3000" b="1" dirty="0">
                <a:solidFill>
                  <a:srgbClr val="222222"/>
                </a:solidFill>
                <a:latin typeface="arial" panose="020B0604020202020204" pitchFamily="34" charset="0"/>
              </a:rPr>
              <a:t>EAP</a:t>
            </a:r>
            <a:r>
              <a:rPr lang="pt-BR" sz="3000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114840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F2F2F5-D915-48F1-BFDB-F15AFEB6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346" y="1612900"/>
            <a:ext cx="8535182" cy="482599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D067BF8-6D20-49AB-8692-DD3C3F467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" y="223837"/>
            <a:ext cx="5067300" cy="16859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E66551D-1CBB-4A6A-8BEE-48B9CCE3454F}"/>
              </a:ext>
            </a:extLst>
          </p:cNvPr>
          <p:cNvSpPr txBox="1"/>
          <p:nvPr/>
        </p:nvSpPr>
        <p:spPr>
          <a:xfrm>
            <a:off x="3810000" y="687536"/>
            <a:ext cx="4817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Usando</a:t>
            </a:r>
            <a:r>
              <a:rPr lang="en-US" sz="2400" b="1" dirty="0"/>
              <a:t> o </a:t>
            </a:r>
            <a:r>
              <a:rPr lang="en-US" sz="2400" b="1" dirty="0" err="1"/>
              <a:t>modelo</a:t>
            </a:r>
            <a:r>
              <a:rPr lang="en-US" sz="2400" b="1" dirty="0"/>
              <a:t> DESIGN THINKING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812316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6. ESTRATÉGIAS DE     INTERVENÇÃO</a:t>
            </a:r>
            <a:endParaRPr lang="pt-BR" sz="5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B938FE-D24F-419A-B55B-DA47127A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822" y="5293291"/>
            <a:ext cx="2082060" cy="104681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ED59636-2B7D-4593-877F-F8136DDC6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9" y="84080"/>
            <a:ext cx="7798676" cy="65893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126FFC8-D5F6-4621-9EF8-3463C47153BF}"/>
              </a:ext>
            </a:extLst>
          </p:cNvPr>
          <p:cNvSpPr txBox="1"/>
          <p:nvPr/>
        </p:nvSpPr>
        <p:spPr>
          <a:xfrm>
            <a:off x="8486775" y="2086086"/>
            <a:ext cx="32956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“... colocar as pessoas no centro do desenvolvimento de um projeto; criatividade para geração de soluções e razão para analisar e adaptar as soluções para o contexto...”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3F29850-AD65-404D-BA18-6E3C77DF9F8A}"/>
              </a:ext>
            </a:extLst>
          </p:cNvPr>
          <p:cNvSpPr/>
          <p:nvPr/>
        </p:nvSpPr>
        <p:spPr>
          <a:xfrm>
            <a:off x="9171672" y="958564"/>
            <a:ext cx="19232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Usando</a:t>
            </a:r>
            <a:r>
              <a:rPr lang="en-US" b="1" dirty="0"/>
              <a:t> o </a:t>
            </a:r>
            <a:r>
              <a:rPr lang="en-US" b="1" dirty="0" err="1"/>
              <a:t>modelo</a:t>
            </a:r>
            <a:r>
              <a:rPr lang="en-US" b="1" dirty="0"/>
              <a:t> </a:t>
            </a:r>
          </a:p>
          <a:p>
            <a:r>
              <a:rPr lang="en-US" b="1" dirty="0"/>
              <a:t>DESIGN THINKING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98380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02196" y="3139276"/>
            <a:ext cx="83697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PSP 03</a:t>
            </a:r>
          </a:p>
          <a:p>
            <a:pPr algn="ctr"/>
            <a:r>
              <a:rPr lang="pt-BR" sz="5000" b="1" dirty="0"/>
              <a:t>3.3 - Principais Desafios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</p:spTree>
    <p:extLst>
      <p:ext uri="{BB962C8B-B14F-4D97-AF65-F5344CB8AC3E}">
        <p14:creationId xmlns:p14="http://schemas.microsoft.com/office/powerpoint/2010/main" val="1575249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SOLUÇÃO RECOMENDADA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824" y="759993"/>
            <a:ext cx="1956419" cy="146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BE4C1F-9903-4AF8-95D5-9EE14DFAA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93" y="1342104"/>
            <a:ext cx="8301893" cy="52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58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SOLUÇÃO RECOMENDADA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192" y="759992"/>
            <a:ext cx="1983052" cy="148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90C30F1-E8F6-44CE-ABA5-B99D5A697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56" y="1454443"/>
            <a:ext cx="8034759" cy="504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49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2958133" y="3161965"/>
            <a:ext cx="71751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/>
              <a:t>7. SOLUÇÃO RECOMENDADA</a:t>
            </a:r>
            <a:endParaRPr lang="pt-BR" sz="5000" dirty="0"/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622" y="759993"/>
            <a:ext cx="1796621" cy="134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4A062EE-F1BF-4209-BD3C-22B46C383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57" y="1685491"/>
            <a:ext cx="8849710" cy="45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75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02196" y="3139276"/>
            <a:ext cx="83697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PSP 03:</a:t>
            </a:r>
          </a:p>
          <a:p>
            <a:pPr algn="ctr"/>
            <a:r>
              <a:rPr lang="pt-BR" sz="5000" b="1" dirty="0"/>
              <a:t>3.4 Resultados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</p:spTree>
    <p:extLst>
      <p:ext uri="{BB962C8B-B14F-4D97-AF65-F5344CB8AC3E}">
        <p14:creationId xmlns:p14="http://schemas.microsoft.com/office/powerpoint/2010/main" val="3856235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74413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RESULTADO 01: Lista </a:t>
            </a:r>
            <a:r>
              <a:rPr lang="en-US" sz="2800" b="1" dirty="0" err="1"/>
              <a:t>Qualificada</a:t>
            </a:r>
            <a:r>
              <a:rPr lang="en-US" sz="2800" b="1" dirty="0"/>
              <a:t> com 160             			</a:t>
            </a:r>
            <a:r>
              <a:rPr lang="en-US" sz="2800" b="1" dirty="0" err="1"/>
              <a:t>participantes</a:t>
            </a:r>
            <a:endParaRPr lang="en-US" sz="2800" b="1" dirty="0"/>
          </a:p>
          <a:p>
            <a:endParaRPr lang="en-US" sz="2800" b="1" dirty="0"/>
          </a:p>
          <a:p>
            <a:r>
              <a:rPr lang="en-US" sz="2800" b="1" dirty="0"/>
              <a:t> </a:t>
            </a:r>
            <a:endParaRPr lang="pt-BR" sz="2800" b="1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79FB5CF-1069-4198-976F-7BA397789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08" y="2005506"/>
            <a:ext cx="10135928" cy="4162096"/>
          </a:xfrm>
          <a:prstGeom prst="rect">
            <a:avLst/>
          </a:prstGeom>
        </p:spPr>
      </p:pic>
      <p:pic>
        <p:nvPicPr>
          <p:cNvPr id="9" name="Imagem 8" descr="Resultado de imagem para iracema digital">
            <a:extLst>
              <a:ext uri="{FF2B5EF4-FFF2-40B4-BE49-F238E27FC236}">
                <a16:creationId xmlns:a16="http://schemas.microsoft.com/office/drawing/2014/main" id="{09008BDD-1370-47ED-8002-F858999CC57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749" y="748206"/>
            <a:ext cx="2344420" cy="12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753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pic>
        <p:nvPicPr>
          <p:cNvPr id="6" name="Imagem 5">
            <a:hlinkClick r:id="rId2"/>
            <a:extLst>
              <a:ext uri="{FF2B5EF4-FFF2-40B4-BE49-F238E27FC236}">
                <a16:creationId xmlns:a16="http://schemas.microsoft.com/office/drawing/2014/main" id="{6F1D0246-66CD-4A13-BE5D-68DDF37EE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0845"/>
            <a:ext cx="12192000" cy="450195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181687"/>
            <a:ext cx="7441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RESULTADO 02: </a:t>
            </a:r>
            <a:r>
              <a:rPr lang="en-US" sz="2800" b="1" dirty="0" err="1"/>
              <a:t>Plataforma</a:t>
            </a:r>
            <a:r>
              <a:rPr lang="en-US" sz="2800" b="1" dirty="0"/>
              <a:t> IRACEMA Digital</a:t>
            </a:r>
            <a:endParaRPr lang="pt-BR" sz="28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B76A4A2-2935-4EFC-96FB-884DAE268E92}"/>
              </a:ext>
            </a:extLst>
          </p:cNvPr>
          <p:cNvSpPr txBox="1"/>
          <p:nvPr/>
        </p:nvSpPr>
        <p:spPr>
          <a:xfrm flipH="1">
            <a:off x="893443" y="5053472"/>
            <a:ext cx="465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OBJETIVO 1: “</a:t>
            </a:r>
            <a:r>
              <a:rPr lang="en-US" dirty="0" err="1">
                <a:highlight>
                  <a:srgbClr val="FFFF00"/>
                </a:highlight>
              </a:rPr>
              <a:t>Vitrine”do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ecossistema</a:t>
            </a:r>
            <a:endParaRPr lang="pt-BR" dirty="0">
              <a:highlight>
                <a:srgbClr val="FFFF00"/>
              </a:highlight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C436396-3CA3-45AD-B778-595C572FA9DA}"/>
              </a:ext>
            </a:extLst>
          </p:cNvPr>
          <p:cNvSpPr txBox="1"/>
          <p:nvPr/>
        </p:nvSpPr>
        <p:spPr>
          <a:xfrm flipH="1">
            <a:off x="1045842" y="5472572"/>
            <a:ext cx="1034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OBJETIVO 2: </a:t>
            </a:r>
            <a:r>
              <a:rPr lang="en-US" dirty="0" err="1">
                <a:highlight>
                  <a:srgbClr val="FFFF00"/>
                </a:highlight>
              </a:rPr>
              <a:t>Espaço</a:t>
            </a:r>
            <a:r>
              <a:rPr lang="en-US" dirty="0">
                <a:highlight>
                  <a:srgbClr val="FFFF00"/>
                </a:highlight>
              </a:rPr>
              <a:t> VIRTUAL de </a:t>
            </a:r>
            <a:r>
              <a:rPr lang="en-US" dirty="0" err="1">
                <a:highlight>
                  <a:srgbClr val="FFFF00"/>
                </a:highlight>
              </a:rPr>
              <a:t>novas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parcerias</a:t>
            </a:r>
            <a:r>
              <a:rPr lang="en-US" dirty="0">
                <a:highlight>
                  <a:srgbClr val="FFFF00"/>
                </a:highlight>
              </a:rPr>
              <a:t>, CONTRATAÇÕES (</a:t>
            </a:r>
            <a:r>
              <a:rPr lang="en-US" dirty="0" err="1">
                <a:highlight>
                  <a:srgbClr val="FFFF00"/>
                </a:highlight>
              </a:rPr>
              <a:t>profissionais</a:t>
            </a:r>
            <a:r>
              <a:rPr lang="en-US" dirty="0">
                <a:highlight>
                  <a:srgbClr val="FFFF00"/>
                </a:highlight>
              </a:rPr>
              <a:t>, </a:t>
            </a:r>
            <a:r>
              <a:rPr lang="en-US" dirty="0" err="1">
                <a:highlight>
                  <a:srgbClr val="FFFF00"/>
                </a:highlight>
              </a:rPr>
              <a:t>consultorias</a:t>
            </a:r>
            <a:r>
              <a:rPr lang="en-US" dirty="0">
                <a:highlight>
                  <a:srgbClr val="FFFF00"/>
                </a:highlight>
              </a:rPr>
              <a:t>, etc.) </a:t>
            </a:r>
            <a:endParaRPr lang="pt-BR" dirty="0">
              <a:highlight>
                <a:srgbClr val="FFFF00"/>
              </a:highligh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8F3C089-7C28-4683-BA66-972AC1B5EC33}"/>
              </a:ext>
            </a:extLst>
          </p:cNvPr>
          <p:cNvSpPr txBox="1"/>
          <p:nvPr/>
        </p:nvSpPr>
        <p:spPr>
          <a:xfrm flipH="1">
            <a:off x="1312543" y="5899054"/>
            <a:ext cx="983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OBJETIVO 3: Local VIRTUAL de </a:t>
            </a:r>
            <a:r>
              <a:rPr lang="en-US" dirty="0" err="1">
                <a:highlight>
                  <a:srgbClr val="FFFF00"/>
                </a:highlight>
              </a:rPr>
              <a:t>novos</a:t>
            </a:r>
            <a:r>
              <a:rPr lang="en-US" dirty="0">
                <a:highlight>
                  <a:srgbClr val="FFFF00"/>
                </a:highlight>
              </a:rPr>
              <a:t> NEGÓCIOS, PROJETOS, PROCESSOS e ESTRATÉGIAS</a:t>
            </a:r>
            <a:endParaRPr lang="pt-BR" dirty="0">
              <a:highlight>
                <a:srgbClr val="FFFF00"/>
              </a:highlight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1C51322-10A2-42DA-93FC-6EADC6AC534C}"/>
              </a:ext>
            </a:extLst>
          </p:cNvPr>
          <p:cNvSpPr txBox="1"/>
          <p:nvPr/>
        </p:nvSpPr>
        <p:spPr>
          <a:xfrm flipH="1">
            <a:off x="1464943" y="6365779"/>
            <a:ext cx="983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OBJETIVO 4: </a:t>
            </a:r>
            <a:r>
              <a:rPr lang="en-US" dirty="0" err="1">
                <a:highlight>
                  <a:srgbClr val="FFFF00"/>
                </a:highlight>
              </a:rPr>
              <a:t>Ambiente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disruptivo</a:t>
            </a:r>
            <a:r>
              <a:rPr lang="en-US" dirty="0">
                <a:highlight>
                  <a:srgbClr val="FFFF00"/>
                </a:highlight>
              </a:rPr>
              <a:t> (hackathon, </a:t>
            </a:r>
            <a:r>
              <a:rPr lang="en-US" dirty="0" err="1">
                <a:highlight>
                  <a:srgbClr val="FFFF00"/>
                </a:highlight>
              </a:rPr>
              <a:t>startupweekend</a:t>
            </a:r>
            <a:r>
              <a:rPr lang="en-US" dirty="0">
                <a:highlight>
                  <a:srgbClr val="FFFF00"/>
                </a:highlight>
              </a:rPr>
              <a:t>, </a:t>
            </a:r>
            <a:r>
              <a:rPr lang="en-US" dirty="0" err="1">
                <a:highlight>
                  <a:srgbClr val="FFFF00"/>
                </a:highlight>
              </a:rPr>
              <a:t>olimpíadas</a:t>
            </a:r>
            <a:r>
              <a:rPr lang="en-US" dirty="0">
                <a:highlight>
                  <a:srgbClr val="FFFF00"/>
                </a:highlight>
              </a:rPr>
              <a:t>, palestras, </a:t>
            </a:r>
            <a:r>
              <a:rPr lang="en-US" dirty="0" err="1">
                <a:highlight>
                  <a:srgbClr val="FFFF00"/>
                </a:highlight>
              </a:rPr>
              <a:t>feiras</a:t>
            </a:r>
            <a:r>
              <a:rPr lang="en-US" dirty="0">
                <a:highlight>
                  <a:srgbClr val="FFFF00"/>
                </a:highlight>
              </a:rPr>
              <a:t>…)</a:t>
            </a:r>
            <a:endParaRPr lang="pt-B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5812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7441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PLATAFORMA IRACEMA Digital</a:t>
            </a:r>
            <a:endParaRPr lang="pt-BR" sz="2800" b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D0DD680-2B13-46EA-B7CB-9606D240E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18" y="0"/>
            <a:ext cx="10569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80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7441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PLATAFORMA IRACEMA Digital</a:t>
            </a:r>
            <a:endParaRPr lang="pt-BR" sz="2800" b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DEACF4B-CD96-4CBD-B790-9E5A24D94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94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7441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PLATAFORMA IRACEMA Digital</a:t>
            </a:r>
            <a:endParaRPr lang="pt-BR" sz="2800" b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62F0318-30B2-4599-9740-BC1231368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8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7441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PLATAFORMA IRACEMA Digital</a:t>
            </a:r>
            <a:endParaRPr lang="pt-BR" sz="2800" b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62F0318-30B2-4599-9740-BC1231368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6CF82CC-5A03-4C36-834A-DAB213446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09" y="152399"/>
            <a:ext cx="13443899" cy="75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80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89629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RESULTADO 03: </a:t>
            </a:r>
            <a:r>
              <a:rPr lang="en-US" sz="2800" b="1" dirty="0" err="1"/>
              <a:t>Lançamento</a:t>
            </a:r>
            <a:r>
              <a:rPr lang="en-US" sz="2800" b="1" dirty="0"/>
              <a:t> </a:t>
            </a:r>
            <a:r>
              <a:rPr lang="en-US" sz="2800" b="1" dirty="0" err="1"/>
              <a:t>na</a:t>
            </a:r>
            <a:r>
              <a:rPr lang="en-US" sz="2800" b="1" dirty="0"/>
              <a:t> FEIRA do CONHECIMENTO </a:t>
            </a:r>
          </a:p>
          <a:p>
            <a:endParaRPr lang="en-US" sz="2800" b="1" dirty="0"/>
          </a:p>
          <a:p>
            <a:r>
              <a:rPr lang="en-US" sz="2800" b="1" dirty="0"/>
              <a:t> </a:t>
            </a:r>
            <a:endParaRPr lang="pt-BR" sz="2800" b="1" dirty="0"/>
          </a:p>
        </p:txBody>
      </p:sp>
      <p:pic>
        <p:nvPicPr>
          <p:cNvPr id="9" name="Imagem 8" descr="Resultado de imagem para iracema digital">
            <a:extLst>
              <a:ext uri="{FF2B5EF4-FFF2-40B4-BE49-F238E27FC236}">
                <a16:creationId xmlns:a16="http://schemas.microsoft.com/office/drawing/2014/main" id="{09008BDD-1370-47ED-8002-F858999CC57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167" y="1764471"/>
            <a:ext cx="234442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A4EB07A-69B8-4EE5-823B-4D19323FA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64" y="3305175"/>
            <a:ext cx="5289538" cy="261255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E0E0941-1D2E-4FC5-9C3D-ECAC084A4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868" y="4422009"/>
            <a:ext cx="2782832" cy="208712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8CAFE7E-C15A-41A9-B359-B446747D5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61" y="1885778"/>
            <a:ext cx="2830556" cy="2122917"/>
          </a:xfrm>
          <a:prstGeom prst="rect">
            <a:avLst/>
          </a:prstGeom>
        </p:spPr>
      </p:pic>
      <p:pic>
        <p:nvPicPr>
          <p:cNvPr id="1026" name="Picture 2" descr="Resultado de imagem para governo do ceara secitece">
            <a:extLst>
              <a:ext uri="{FF2B5EF4-FFF2-40B4-BE49-F238E27FC236}">
                <a16:creationId xmlns:a16="http://schemas.microsoft.com/office/drawing/2014/main" id="{570EC5E2-3C37-4FC5-9161-E40762284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0" y="306931"/>
            <a:ext cx="2155454" cy="93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5070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500292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RESULTADO 04: </a:t>
            </a:r>
          </a:p>
          <a:p>
            <a:r>
              <a:rPr lang="en-US" sz="2800" b="1" dirty="0" err="1"/>
              <a:t>Iracema</a:t>
            </a:r>
            <a:r>
              <a:rPr lang="en-US" sz="2800" b="1" dirty="0"/>
              <a:t> BUSINESS Hour</a:t>
            </a:r>
          </a:p>
          <a:p>
            <a:endParaRPr lang="en-US" sz="2800" b="1" dirty="0"/>
          </a:p>
          <a:p>
            <a:r>
              <a:rPr lang="en-US" sz="2800" b="1" dirty="0" err="1"/>
              <a:t>Objetivo</a:t>
            </a:r>
            <a:r>
              <a:rPr lang="en-US" sz="2800" b="1" dirty="0"/>
              <a:t>:</a:t>
            </a:r>
          </a:p>
          <a:p>
            <a:endParaRPr lang="en-US" sz="2800" b="1" dirty="0"/>
          </a:p>
          <a:p>
            <a:r>
              <a:rPr lang="en-US" sz="2800" dirty="0" err="1"/>
              <a:t>Promover</a:t>
            </a:r>
            <a:r>
              <a:rPr lang="en-US" sz="2800" dirty="0"/>
              <a:t> </a:t>
            </a:r>
            <a:r>
              <a:rPr lang="en-US" sz="2800" dirty="0" err="1"/>
              <a:t>maior</a:t>
            </a:r>
            <a:r>
              <a:rPr lang="en-US" sz="2800" dirty="0"/>
              <a:t> </a:t>
            </a:r>
            <a:r>
              <a:rPr lang="en-US" sz="2800" dirty="0" err="1"/>
              <a:t>integração</a:t>
            </a:r>
            <a:r>
              <a:rPr lang="en-US" sz="2800" dirty="0"/>
              <a:t> Academia, </a:t>
            </a:r>
            <a:r>
              <a:rPr lang="en-US" sz="2800" dirty="0" err="1"/>
              <a:t>Empresa</a:t>
            </a:r>
            <a:r>
              <a:rPr lang="en-US" sz="2800" dirty="0"/>
              <a:t> e </a:t>
            </a:r>
            <a:r>
              <a:rPr lang="en-US" sz="2800" dirty="0" err="1"/>
              <a:t>Governo</a:t>
            </a:r>
            <a:endParaRPr lang="en-US" sz="2800" dirty="0"/>
          </a:p>
          <a:p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busca</a:t>
            </a:r>
            <a:r>
              <a:rPr lang="en-US" sz="2800" dirty="0"/>
              <a:t> de </a:t>
            </a:r>
            <a:r>
              <a:rPr lang="en-US" sz="2800" dirty="0" err="1"/>
              <a:t>oportunidades</a:t>
            </a:r>
            <a:r>
              <a:rPr lang="en-US" sz="2800" dirty="0"/>
              <a:t> de </a:t>
            </a:r>
            <a:r>
              <a:rPr lang="en-US" sz="2800" dirty="0" err="1"/>
              <a:t>parcerias</a:t>
            </a:r>
            <a:r>
              <a:rPr lang="en-US" sz="2800" dirty="0"/>
              <a:t> para a </a:t>
            </a:r>
            <a:r>
              <a:rPr lang="en-US" sz="2800" dirty="0" err="1"/>
              <a:t>promoção</a:t>
            </a:r>
            <a:r>
              <a:rPr lang="en-US" sz="2800" dirty="0"/>
              <a:t> de </a:t>
            </a:r>
            <a:r>
              <a:rPr lang="en-US" sz="2800" dirty="0" err="1"/>
              <a:t>novos</a:t>
            </a:r>
            <a:r>
              <a:rPr lang="en-US" sz="2800" dirty="0"/>
              <a:t> NEGÓCIOS, PROJETOS, PROCESSOS e ESTRATÉGIAS de TIC no </a:t>
            </a:r>
            <a:r>
              <a:rPr lang="en-US" sz="2800" dirty="0" err="1"/>
              <a:t>Ceará</a:t>
            </a:r>
            <a:endParaRPr lang="en-US" sz="2800" dirty="0"/>
          </a:p>
          <a:p>
            <a:endParaRPr lang="pt-BR" sz="2800" b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5549858-7342-47A8-ACED-ABC22FF79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586" y="-138437"/>
            <a:ext cx="5538952" cy="741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93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7DC22-6CBC-42FB-ADAC-914145D67DAB}"/>
              </a:ext>
            </a:extLst>
          </p:cNvPr>
          <p:cNvSpPr txBox="1"/>
          <p:nvPr/>
        </p:nvSpPr>
        <p:spPr>
          <a:xfrm>
            <a:off x="756745" y="419812"/>
            <a:ext cx="7441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RESULTADO 05: </a:t>
            </a:r>
            <a:r>
              <a:rPr lang="en-US" sz="2800" b="1" dirty="0" err="1"/>
              <a:t>Criação</a:t>
            </a:r>
            <a:r>
              <a:rPr lang="en-US" sz="2800" b="1" dirty="0"/>
              <a:t> da </a:t>
            </a:r>
            <a:r>
              <a:rPr lang="en-US" sz="2800" b="1" dirty="0" err="1"/>
              <a:t>criptomoeda</a:t>
            </a:r>
            <a:r>
              <a:rPr lang="en-US" sz="2800" b="1" dirty="0"/>
              <a:t> MIRA 			</a:t>
            </a:r>
            <a:r>
              <a:rPr lang="en-US" sz="2800" b="1" dirty="0" err="1"/>
              <a:t>Moeda</a:t>
            </a:r>
            <a:r>
              <a:rPr lang="en-US" sz="2800" b="1" dirty="0"/>
              <a:t> </a:t>
            </a:r>
            <a:r>
              <a:rPr lang="en-US" sz="2800" b="1" dirty="0" err="1"/>
              <a:t>IRAcema</a:t>
            </a:r>
            <a:r>
              <a:rPr lang="en-US" sz="2800" b="1" dirty="0"/>
              <a:t> Digital </a:t>
            </a:r>
            <a:endParaRPr lang="pt-BR" sz="2800" b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0877FD8-3069-4487-986C-E906B73DF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79" y="2376808"/>
            <a:ext cx="3415541" cy="341554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81FE546-0EB5-4D70-AD15-4FF8B18DE42F}"/>
              </a:ext>
            </a:extLst>
          </p:cNvPr>
          <p:cNvSpPr txBox="1"/>
          <p:nvPr/>
        </p:nvSpPr>
        <p:spPr>
          <a:xfrm>
            <a:off x="5812221" y="2007476"/>
            <a:ext cx="485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AABD299-E62A-428F-95B1-8CDCD9E89AAD}"/>
              </a:ext>
            </a:extLst>
          </p:cNvPr>
          <p:cNvSpPr txBox="1"/>
          <p:nvPr/>
        </p:nvSpPr>
        <p:spPr>
          <a:xfrm>
            <a:off x="5628289" y="4358313"/>
            <a:ext cx="5972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OBJETIVOS da MIRA</a:t>
            </a:r>
          </a:p>
          <a:p>
            <a:endParaRPr lang="en-US" dirty="0"/>
          </a:p>
          <a:p>
            <a:pPr marL="342900" indent="-342900">
              <a:buAutoNum type="arabicParenR"/>
            </a:pPr>
            <a:r>
              <a:rPr lang="en-US" dirty="0" err="1"/>
              <a:t>Estimular</a:t>
            </a:r>
            <a:r>
              <a:rPr lang="en-US" dirty="0"/>
              <a:t> </a:t>
            </a:r>
            <a:r>
              <a:rPr lang="en-US" dirty="0" err="1"/>
              <a:t>maior</a:t>
            </a:r>
            <a:r>
              <a:rPr lang="en-US" dirty="0"/>
              <a:t> </a:t>
            </a:r>
            <a:r>
              <a:rPr lang="en-US" b="1" dirty="0" err="1"/>
              <a:t>circulação</a:t>
            </a:r>
            <a:r>
              <a:rPr lang="en-US" b="1" dirty="0"/>
              <a:t> </a:t>
            </a:r>
            <a:r>
              <a:rPr lang="en-US" b="1" dirty="0" err="1"/>
              <a:t>interna</a:t>
            </a:r>
            <a:r>
              <a:rPr lang="en-US" b="1" dirty="0"/>
              <a:t> </a:t>
            </a:r>
            <a:r>
              <a:rPr lang="en-US" dirty="0"/>
              <a:t>(PALMAS) – </a:t>
            </a:r>
            <a:r>
              <a:rPr lang="en-US" dirty="0" err="1"/>
              <a:t>versão</a:t>
            </a:r>
            <a:r>
              <a:rPr lang="en-US" dirty="0"/>
              <a:t> 01</a:t>
            </a:r>
          </a:p>
          <a:p>
            <a:pPr marL="342900" indent="-342900">
              <a:buAutoNum type="arabicParenR"/>
            </a:pPr>
            <a:r>
              <a:rPr lang="en-US" dirty="0"/>
              <a:t>Ser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criptomoeda</a:t>
            </a:r>
            <a:r>
              <a:rPr lang="en-US" dirty="0"/>
              <a:t> </a:t>
            </a:r>
            <a:r>
              <a:rPr lang="en-US" dirty="0" err="1"/>
              <a:t>comum</a:t>
            </a:r>
            <a:r>
              <a:rPr lang="en-US" dirty="0"/>
              <a:t> (</a:t>
            </a:r>
            <a:r>
              <a:rPr lang="en-US" b="1" dirty="0"/>
              <a:t>BLOCKCHAIN) – </a:t>
            </a:r>
            <a:r>
              <a:rPr lang="en-US" b="1" dirty="0" err="1"/>
              <a:t>versão</a:t>
            </a:r>
            <a:r>
              <a:rPr lang="en-US" b="1" dirty="0"/>
              <a:t> 02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E4AE6E-4174-440A-A184-7CEFDB692EF9}"/>
              </a:ext>
            </a:extLst>
          </p:cNvPr>
          <p:cNvSpPr txBox="1"/>
          <p:nvPr/>
        </p:nvSpPr>
        <p:spPr>
          <a:xfrm>
            <a:off x="5628290" y="2228671"/>
            <a:ext cx="5649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COLABORAÇÃO</a:t>
            </a:r>
          </a:p>
          <a:p>
            <a:endParaRPr lang="en-US" dirty="0"/>
          </a:p>
          <a:p>
            <a:pPr lvl="1"/>
            <a:r>
              <a:rPr lang="en-US" dirty="0"/>
              <a:t>Banco </a:t>
            </a:r>
            <a:r>
              <a:rPr lang="en-US" b="1" dirty="0"/>
              <a:t>PALMAS (</a:t>
            </a:r>
            <a:r>
              <a:rPr lang="en-US" b="1" dirty="0" err="1"/>
              <a:t>Primeiro</a:t>
            </a:r>
            <a:r>
              <a:rPr lang="en-US" b="1" dirty="0"/>
              <a:t> </a:t>
            </a:r>
            <a:r>
              <a:rPr lang="pt-BR" dirty="0"/>
              <a:t>dos 103 (Instituto Palmas, 2012) bancos comunitários do Brasil (</a:t>
            </a:r>
            <a:r>
              <a:rPr lang="pt-BR" dirty="0" err="1"/>
              <a:t>Fortaleza-Ce</a:t>
            </a:r>
            <a:r>
              <a:rPr lang="pt-BR" dirty="0"/>
              <a:t>)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334340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02196" y="3139276"/>
            <a:ext cx="83697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/>
              <a:t>PSP 03:</a:t>
            </a:r>
          </a:p>
          <a:p>
            <a:pPr algn="ctr"/>
            <a:r>
              <a:rPr lang="pt-BR" sz="5000" b="1" dirty="0"/>
              <a:t>Conclusão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4" name="Picture 4" descr="Resultado de imagem para results">
            <a:extLst>
              <a:ext uri="{FF2B5EF4-FFF2-40B4-BE49-F238E27FC236}">
                <a16:creationId xmlns:a16="http://schemas.microsoft.com/office/drawing/2014/main" id="{56022B38-9916-4A5F-8631-BEF7024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44" y="759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56A4A9B-5D3C-4FE9-8833-956EF437B1B9}"/>
              </a:ext>
            </a:extLst>
          </p:cNvPr>
          <p:cNvSpPr txBox="1"/>
          <p:nvPr/>
        </p:nvSpPr>
        <p:spPr>
          <a:xfrm flipH="1">
            <a:off x="11600577" y="6509133"/>
            <a:ext cx="55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(8)</a:t>
            </a:r>
          </a:p>
        </p:txBody>
      </p:sp>
    </p:spTree>
    <p:extLst>
      <p:ext uri="{BB962C8B-B14F-4D97-AF65-F5344CB8AC3E}">
        <p14:creationId xmlns:p14="http://schemas.microsoft.com/office/powerpoint/2010/main" val="25736252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340048" y="663125"/>
            <a:ext cx="9343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I</a:t>
            </a:r>
            <a:r>
              <a:rPr lang="pt-BR" sz="2000" b="1" i="1" dirty="0"/>
              <a:t>NDICADORES do ARACATI Digital - 2018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4DCCBDF-D45B-4AA9-A1A2-9730B655C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070" y="2485531"/>
            <a:ext cx="6124575" cy="27908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AFC402-C468-42B5-9BD0-470C2302A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5" y="1152525"/>
            <a:ext cx="473392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777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340048" y="663125"/>
            <a:ext cx="9343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I</a:t>
            </a:r>
            <a:r>
              <a:rPr lang="pt-BR" sz="2000" b="1" i="1" dirty="0"/>
              <a:t>NDICADORES do ARACATI Digital - 2018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06E3B2-CFE3-4035-85EB-2727B058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048" y="1470298"/>
            <a:ext cx="6734175" cy="49053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0B79CDE-7197-438A-A01C-40BA32639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988" y="4095750"/>
            <a:ext cx="3545492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82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242359" y="736406"/>
            <a:ext cx="934373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PRÓXIMA AÇÕES</a:t>
            </a:r>
            <a:endParaRPr lang="pt-BR" sz="2000" b="1" i="1" dirty="0"/>
          </a:p>
          <a:p>
            <a:pPr marL="457200" indent="-457200">
              <a:buAutoNum type="arabicParenR"/>
            </a:pPr>
            <a:endParaRPr lang="pt-BR" sz="2000" i="1" dirty="0"/>
          </a:p>
          <a:p>
            <a:pPr marL="457200" indent="-457200">
              <a:buAutoNum type="arabicParenR"/>
            </a:pPr>
            <a:r>
              <a:rPr lang="pt-BR" sz="2000" i="1" dirty="0"/>
              <a:t>Contratação do STEINBEIS – SIBE: Prefeitura de Fortaleza &amp; SEBRAE</a:t>
            </a:r>
          </a:p>
          <a:p>
            <a:pPr marL="457200" indent="-457200">
              <a:buAutoNum type="arabicParenR"/>
            </a:pPr>
            <a:r>
              <a:rPr lang="en-US" sz="2000" i="1" dirty="0"/>
              <a:t>S</a:t>
            </a:r>
            <a:r>
              <a:rPr lang="pt-BR" sz="2000" i="1" dirty="0" err="1"/>
              <a:t>ede</a:t>
            </a:r>
            <a:r>
              <a:rPr lang="pt-BR" sz="2000" i="1" dirty="0"/>
              <a:t> no Distrito Tecnológico da Praia de IRACEMA</a:t>
            </a:r>
          </a:p>
          <a:p>
            <a:pPr marL="457200" indent="-457200">
              <a:buAutoNum type="arabicParenR"/>
            </a:pPr>
            <a:r>
              <a:rPr lang="en-US" sz="2000" i="1" dirty="0"/>
              <a:t>C</a:t>
            </a:r>
            <a:r>
              <a:rPr lang="pt-BR" sz="2000" i="1" dirty="0" err="1"/>
              <a:t>onsolidação</a:t>
            </a:r>
            <a:r>
              <a:rPr lang="pt-BR" sz="2000" i="1" dirty="0"/>
              <a:t> da Plataforma (Visibilidade &amp; Negociação)</a:t>
            </a:r>
          </a:p>
          <a:p>
            <a:pPr marL="457200" indent="-457200">
              <a:buAutoNum type="arabicParenR"/>
            </a:pPr>
            <a:r>
              <a:rPr lang="en-US" sz="2000" i="1" dirty="0" err="1"/>
              <a:t>Implantação</a:t>
            </a:r>
            <a:r>
              <a:rPr lang="en-US" sz="2000" i="1" dirty="0"/>
              <a:t> da </a:t>
            </a:r>
            <a:r>
              <a:rPr lang="en-US" sz="2000" i="1" dirty="0" err="1"/>
              <a:t>Fase</a:t>
            </a:r>
            <a:r>
              <a:rPr lang="en-US" sz="2000" i="1" dirty="0"/>
              <a:t> 02: BLOCKCHAIN</a:t>
            </a:r>
            <a:endParaRPr lang="pt-BR" sz="2000" i="1" dirty="0"/>
          </a:p>
          <a:p>
            <a:pPr marL="457200" indent="-457200">
              <a:buAutoNum type="arabicParenR"/>
            </a:pPr>
            <a:r>
              <a:rPr lang="en-US" sz="2000" i="1" dirty="0"/>
              <a:t>R</a:t>
            </a:r>
            <a:r>
              <a:rPr lang="pt-BR" sz="2000" i="1" dirty="0" err="1"/>
              <a:t>ealização</a:t>
            </a:r>
            <a:r>
              <a:rPr lang="pt-BR" sz="2000" i="1" dirty="0"/>
              <a:t> de uma MOSTRA NACIONAL em São PAULO</a:t>
            </a:r>
          </a:p>
          <a:p>
            <a:pPr marL="457200" indent="-457200">
              <a:buAutoNum type="arabicParenR"/>
            </a:pPr>
            <a:endParaRPr lang="en-US" sz="2000" i="1" dirty="0"/>
          </a:p>
          <a:p>
            <a:r>
              <a:rPr lang="en-US" sz="2000" b="1" i="1" dirty="0"/>
              <a:t>I</a:t>
            </a:r>
            <a:r>
              <a:rPr lang="pt-BR" sz="2000" b="1" i="1" dirty="0"/>
              <a:t>MPACTOS</a:t>
            </a:r>
          </a:p>
          <a:p>
            <a:endParaRPr lang="en-US" sz="2000" i="1" dirty="0"/>
          </a:p>
          <a:p>
            <a:pPr marL="457200" indent="-457200">
              <a:buAutoNum type="arabicParenR"/>
            </a:pPr>
            <a:r>
              <a:rPr lang="pt-BR" sz="2000" i="1" dirty="0"/>
              <a:t>PTC (Parque Tecnológico Convencional) X PTV (Parque Tecnológico VIRTUAL)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F0000"/>
                </a:solidFill>
              </a:rPr>
              <a:t>O BNDS </a:t>
            </a:r>
            <a:r>
              <a:rPr lang="en-US" sz="2000" i="1" dirty="0" err="1">
                <a:solidFill>
                  <a:srgbClr val="FF0000"/>
                </a:solidFill>
              </a:rPr>
              <a:t>investe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cerca</a:t>
            </a:r>
            <a:r>
              <a:rPr lang="en-US" sz="2000" i="1" dirty="0">
                <a:solidFill>
                  <a:srgbClr val="FF0000"/>
                </a:solidFill>
              </a:rPr>
              <a:t> de R$ 30 </a:t>
            </a:r>
            <a:r>
              <a:rPr lang="en-US" sz="2000" i="1" dirty="0" err="1">
                <a:solidFill>
                  <a:srgbClr val="FF0000"/>
                </a:solidFill>
              </a:rPr>
              <a:t>milhões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na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implantação</a:t>
            </a:r>
            <a:r>
              <a:rPr lang="en-US" sz="2000" i="1" dirty="0">
                <a:solidFill>
                  <a:srgbClr val="FF0000"/>
                </a:solidFill>
              </a:rPr>
              <a:t> de PTCs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F0000"/>
                </a:solidFill>
              </a:rPr>
              <a:t>O PTV </a:t>
            </a:r>
            <a:r>
              <a:rPr lang="en-US" sz="2000" i="1" dirty="0" err="1">
                <a:solidFill>
                  <a:srgbClr val="FF0000"/>
                </a:solidFill>
              </a:rPr>
              <a:t>não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exige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grandes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investimentos</a:t>
            </a:r>
            <a:r>
              <a:rPr lang="en-US" sz="2000" i="1" dirty="0">
                <a:solidFill>
                  <a:srgbClr val="FF0000"/>
                </a:solidFill>
              </a:rPr>
              <a:t> e </a:t>
            </a:r>
            <a:r>
              <a:rPr lang="en-US" sz="2000" i="1" dirty="0" err="1">
                <a:solidFill>
                  <a:srgbClr val="FF0000"/>
                </a:solidFill>
              </a:rPr>
              <a:t>atinge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os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mesmos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objetivos</a:t>
            </a:r>
            <a:endParaRPr lang="en-US" sz="2000" i="1" dirty="0">
              <a:solidFill>
                <a:srgbClr val="FF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solidFill>
                  <a:srgbClr val="FF0000"/>
                </a:solidFill>
              </a:rPr>
              <a:t>Funciona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imediatamente</a:t>
            </a:r>
            <a:r>
              <a:rPr lang="en-US" sz="2000" i="1" dirty="0">
                <a:solidFill>
                  <a:srgbClr val="FF0000"/>
                </a:solidFill>
              </a:rPr>
              <a:t>, </a:t>
            </a:r>
            <a:r>
              <a:rPr lang="en-US" sz="2000" i="1" dirty="0" err="1">
                <a:solidFill>
                  <a:srgbClr val="FF0000"/>
                </a:solidFill>
              </a:rPr>
              <a:t>em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poucos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meses</a:t>
            </a:r>
            <a:r>
              <a:rPr lang="en-US" sz="2000" i="1" dirty="0">
                <a:solidFill>
                  <a:srgbClr val="FF0000"/>
                </a:solidFill>
              </a:rPr>
              <a:t>, </a:t>
            </a:r>
            <a:r>
              <a:rPr lang="en-US" sz="2000" i="1" dirty="0" err="1">
                <a:solidFill>
                  <a:srgbClr val="FF0000"/>
                </a:solidFill>
              </a:rPr>
              <a:t>sem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criação</a:t>
            </a:r>
            <a:r>
              <a:rPr lang="en-US" sz="2000" i="1" dirty="0">
                <a:solidFill>
                  <a:srgbClr val="FF0000"/>
                </a:solidFill>
              </a:rPr>
              <a:t> de </a:t>
            </a:r>
            <a:r>
              <a:rPr lang="en-US" sz="2000" i="1" dirty="0" err="1">
                <a:solidFill>
                  <a:srgbClr val="FF0000"/>
                </a:solidFill>
              </a:rPr>
              <a:t>infraestrutura</a:t>
            </a:r>
            <a:endParaRPr lang="en-US" sz="2000" i="1" dirty="0">
              <a:solidFill>
                <a:srgbClr val="FF0000"/>
              </a:solidFill>
            </a:endParaRPr>
          </a:p>
          <a:p>
            <a:pPr lvl="1"/>
            <a:endParaRPr lang="pt-BR" sz="2000" i="1" dirty="0"/>
          </a:p>
          <a:p>
            <a:pPr marL="457200" indent="-457200">
              <a:buAutoNum type="arabicParenR"/>
            </a:pPr>
            <a:r>
              <a:rPr lang="en-US" sz="2000" i="1" dirty="0"/>
              <a:t>Disseminator da </a:t>
            </a:r>
            <a:r>
              <a:rPr lang="en-US" sz="2000" i="1" dirty="0" err="1"/>
              <a:t>experiência</a:t>
            </a:r>
            <a:r>
              <a:rPr lang="en-US" sz="2000" i="1" dirty="0"/>
              <a:t> do ARACATI Digital </a:t>
            </a:r>
            <a:r>
              <a:rPr lang="en-US" sz="2000" i="1" dirty="0" err="1"/>
              <a:t>em</a:t>
            </a:r>
            <a:r>
              <a:rPr lang="en-US" sz="2000" i="1" dirty="0"/>
              <a:t> outros </a:t>
            </a:r>
            <a:r>
              <a:rPr lang="en-US" sz="2000" i="1" dirty="0" err="1"/>
              <a:t>municípios</a:t>
            </a:r>
            <a:endParaRPr lang="en-US" sz="2000" i="1" dirty="0"/>
          </a:p>
          <a:p>
            <a:endParaRPr lang="en-US" sz="2000" i="1" dirty="0"/>
          </a:p>
          <a:p>
            <a:pPr marL="457200" indent="-457200">
              <a:buAutoNum type="arabicParenR"/>
            </a:pPr>
            <a:r>
              <a:rPr lang="en-US" sz="2000" i="1" dirty="0"/>
              <a:t>Forte </a:t>
            </a:r>
            <a:r>
              <a:rPr lang="en-US" sz="2000" i="1" dirty="0" err="1"/>
              <a:t>aspecto</a:t>
            </a:r>
            <a:r>
              <a:rPr lang="en-US" sz="2000" i="1" dirty="0"/>
              <a:t> social de </a:t>
            </a:r>
            <a:r>
              <a:rPr lang="en-US" sz="2000" i="1" dirty="0" err="1"/>
              <a:t>engajamento</a:t>
            </a:r>
            <a:r>
              <a:rPr lang="en-US" sz="2000" i="1" dirty="0"/>
              <a:t> de </a:t>
            </a:r>
            <a:r>
              <a:rPr lang="en-US" sz="2000" i="1" dirty="0" err="1"/>
              <a:t>jovens</a:t>
            </a:r>
            <a:r>
              <a:rPr lang="en-US" sz="2000" i="1" dirty="0"/>
              <a:t> </a:t>
            </a:r>
            <a:r>
              <a:rPr lang="en-US" sz="2000" i="1" dirty="0" err="1"/>
              <a:t>na</a:t>
            </a:r>
            <a:r>
              <a:rPr lang="en-US" sz="2000" i="1" dirty="0"/>
              <a:t> </a:t>
            </a:r>
            <a:r>
              <a:rPr lang="en-US" sz="2000" i="1" dirty="0" err="1"/>
              <a:t>geração</a:t>
            </a:r>
            <a:r>
              <a:rPr lang="en-US" sz="2000" i="1" dirty="0"/>
              <a:t> de </a:t>
            </a:r>
            <a:r>
              <a:rPr lang="en-US" sz="2000" i="1" dirty="0" err="1"/>
              <a:t>renda</a:t>
            </a:r>
            <a:r>
              <a:rPr lang="en-US" sz="2000" i="1" dirty="0"/>
              <a:t> </a:t>
            </a:r>
            <a:r>
              <a:rPr lang="en-US" sz="2000" i="1" dirty="0" err="1"/>
              <a:t>em</a:t>
            </a:r>
            <a:r>
              <a:rPr lang="en-US" sz="2000" i="1" dirty="0"/>
              <a:t> </a:t>
            </a:r>
            <a:r>
              <a:rPr lang="en-US" sz="2000" i="1" dirty="0" err="1"/>
              <a:t>seus</a:t>
            </a:r>
            <a:r>
              <a:rPr lang="en-US" sz="2000" i="1" dirty="0"/>
              <a:t> </a:t>
            </a:r>
            <a:r>
              <a:rPr lang="en-US" sz="2000" i="1" dirty="0" err="1"/>
              <a:t>municípios</a:t>
            </a:r>
            <a:r>
              <a:rPr lang="en-US" sz="2000" i="1" dirty="0"/>
              <a:t>   </a:t>
            </a:r>
            <a:r>
              <a:rPr lang="en-US" sz="2000" i="1" dirty="0">
                <a:sym typeface="Wingdings" panose="05000000000000000000" pitchFamily="2" charset="2"/>
              </a:rPr>
              <a:t> </a:t>
            </a:r>
            <a:r>
              <a:rPr lang="en-US" sz="2000" b="1" i="1" dirty="0">
                <a:solidFill>
                  <a:srgbClr val="FF0000"/>
                </a:solidFill>
                <a:sym typeface="Wingdings" panose="05000000000000000000" pitchFamily="2" charset="2"/>
              </a:rPr>
              <a:t>OBJETIVO MAIOR DO PROJETO PROPOSTO</a:t>
            </a:r>
            <a:endParaRPr lang="pt-BR" sz="2000" b="1" dirty="0">
              <a:solidFill>
                <a:srgbClr val="FF0000"/>
              </a:solidFill>
            </a:endParaRPr>
          </a:p>
          <a:p>
            <a:r>
              <a:rPr lang="pt-BR" sz="2000" i="1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178EEA-A65B-430F-B45F-516F68B6D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425" y="1886098"/>
            <a:ext cx="3464094" cy="166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9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862013" y="953007"/>
            <a:ext cx="75533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ANTES…</a:t>
            </a:r>
          </a:p>
          <a:p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/>
              <a:t>Ambição</a:t>
            </a:r>
            <a:r>
              <a:rPr lang="en-US" sz="2400" b="1" i="1" dirty="0"/>
              <a:t> do </a:t>
            </a:r>
            <a:r>
              <a:rPr lang="en-US" sz="2400" b="1" i="1" dirty="0" err="1"/>
              <a:t>modelo</a:t>
            </a:r>
            <a:r>
              <a:rPr lang="en-US" sz="2400" b="1" i="1" dirty="0"/>
              <a:t> do PARQUE TECNOLÓGICO </a:t>
            </a:r>
            <a:r>
              <a:rPr lang="en-US" sz="2400" b="1" i="1" dirty="0">
                <a:solidFill>
                  <a:srgbClr val="00B050"/>
                </a:solidFill>
              </a:rPr>
              <a:t>VIRTUAL</a:t>
            </a:r>
            <a:r>
              <a:rPr lang="en-US" sz="2400" b="1" i="1" dirty="0"/>
              <a:t> é ser </a:t>
            </a:r>
            <a:r>
              <a:rPr lang="en-US" sz="2400" b="1" i="1" dirty="0" err="1"/>
              <a:t>incorporado</a:t>
            </a:r>
            <a:r>
              <a:rPr lang="en-US" sz="2400" b="1" i="1" dirty="0"/>
              <a:t> </a:t>
            </a:r>
            <a:r>
              <a:rPr lang="en-US" sz="2400" b="1" i="1" dirty="0" err="1"/>
              <a:t>ao</a:t>
            </a:r>
            <a:r>
              <a:rPr lang="en-US" sz="2400" b="1" i="1" dirty="0"/>
              <a:t> </a:t>
            </a:r>
            <a:r>
              <a:rPr lang="en-US" sz="2400" b="1" i="1" dirty="0" err="1"/>
              <a:t>modelo</a:t>
            </a:r>
            <a:r>
              <a:rPr lang="en-US" sz="2400" b="1" i="1" dirty="0"/>
              <a:t> </a:t>
            </a:r>
            <a:r>
              <a:rPr lang="en-US" sz="2400" b="1" i="1" dirty="0" err="1"/>
              <a:t>funcional</a:t>
            </a:r>
            <a:r>
              <a:rPr lang="en-US" sz="2400" b="1" i="1" dirty="0"/>
              <a:t> dos IFs, </a:t>
            </a:r>
            <a:r>
              <a:rPr lang="en-US" sz="2400" b="1" i="1" dirty="0" err="1"/>
              <a:t>contribuindo</a:t>
            </a:r>
            <a:r>
              <a:rPr lang="en-US" sz="2400" b="1" i="1" dirty="0"/>
              <a:t> </a:t>
            </a:r>
            <a:r>
              <a:rPr lang="en-US" sz="2400" b="1" i="1" dirty="0" err="1"/>
              <a:t>assim</a:t>
            </a:r>
            <a:r>
              <a:rPr lang="en-US" sz="2400" b="1" i="1" dirty="0"/>
              <a:t> para o </a:t>
            </a:r>
            <a:r>
              <a:rPr lang="en-US" sz="2400" b="1" i="1" dirty="0" err="1"/>
              <a:t>fortalecimento</a:t>
            </a:r>
            <a:r>
              <a:rPr lang="en-US" sz="2400" b="1" i="1" dirty="0"/>
              <a:t> de </a:t>
            </a:r>
            <a:r>
              <a:rPr lang="en-US" sz="2400" b="1" i="1" dirty="0" err="1"/>
              <a:t>sua</a:t>
            </a:r>
            <a:r>
              <a:rPr lang="en-US" sz="2400" b="1" i="1" dirty="0"/>
              <a:t> </a:t>
            </a:r>
            <a:r>
              <a:rPr lang="en-US" sz="2400" b="1" i="1" dirty="0" err="1"/>
              <a:t>identidade</a:t>
            </a:r>
            <a:r>
              <a:rPr lang="en-US" sz="2400" b="1" i="1" dirty="0"/>
              <a:t>.</a:t>
            </a:r>
          </a:p>
          <a:p>
            <a:endParaRPr lang="en-US" sz="2400" b="1" i="1" dirty="0"/>
          </a:p>
          <a:p>
            <a:endParaRPr lang="en-US" sz="2400" b="1" i="1" dirty="0"/>
          </a:p>
          <a:p>
            <a:endParaRPr lang="en-US" sz="2400" b="1" i="1" dirty="0"/>
          </a:p>
          <a:p>
            <a:endParaRPr lang="en-US" sz="2400" b="1" i="1" dirty="0">
              <a:solidFill>
                <a:srgbClr val="FF0000"/>
              </a:solidFill>
            </a:endParaRPr>
          </a:p>
          <a:p>
            <a:r>
              <a:rPr lang="en-US" sz="2400" b="1" i="1" dirty="0">
                <a:solidFill>
                  <a:srgbClr val="FF0000"/>
                </a:solidFill>
              </a:rPr>
              <a:t>AGORA…</a:t>
            </a:r>
          </a:p>
          <a:p>
            <a:r>
              <a:rPr lang="en-US" sz="2400" b="1" i="1" dirty="0" err="1"/>
              <a:t>Desejo</a:t>
            </a:r>
            <a:r>
              <a:rPr lang="en-US" sz="2400" b="1" i="1" dirty="0"/>
              <a:t> de </a:t>
            </a:r>
            <a:r>
              <a:rPr lang="en-US" sz="2400" b="1" i="1" dirty="0" err="1"/>
              <a:t>consolidar</a:t>
            </a:r>
            <a:r>
              <a:rPr lang="en-US" sz="2400" b="1" i="1" dirty="0"/>
              <a:t> o IRACEMA Digital </a:t>
            </a:r>
            <a:r>
              <a:rPr lang="en-US" sz="2400" b="1" i="1" dirty="0" err="1"/>
              <a:t>como</a:t>
            </a:r>
            <a:r>
              <a:rPr lang="en-US" sz="2400" b="1" i="1" dirty="0"/>
              <a:t> </a:t>
            </a:r>
            <a:r>
              <a:rPr lang="en-US" sz="2400" b="1" i="1" dirty="0" err="1"/>
              <a:t>uma</a:t>
            </a:r>
            <a:r>
              <a:rPr lang="en-US" sz="2400" b="1" i="1" dirty="0"/>
              <a:t> </a:t>
            </a:r>
            <a:r>
              <a:rPr lang="en-US" sz="2400" b="1" i="1" dirty="0" err="1"/>
              <a:t>Plataforma</a:t>
            </a:r>
            <a:r>
              <a:rPr lang="en-US" sz="2400" b="1" i="1" dirty="0"/>
              <a:t> de VISIBILIDADE &amp; NEGOCIAÇÃO </a:t>
            </a:r>
            <a:r>
              <a:rPr lang="en-US" sz="2400" b="1" i="1" dirty="0">
                <a:solidFill>
                  <a:srgbClr val="00B050"/>
                </a:solidFill>
              </a:rPr>
              <a:t>VIRTUAL</a:t>
            </a:r>
            <a:r>
              <a:rPr lang="en-US" sz="2400" b="1" i="1" dirty="0"/>
              <a:t> de </a:t>
            </a:r>
            <a:r>
              <a:rPr lang="en-US" sz="2400" b="1" i="1" dirty="0" err="1"/>
              <a:t>baixíssimo</a:t>
            </a:r>
            <a:r>
              <a:rPr lang="en-US" sz="2400" b="1" i="1" dirty="0"/>
              <a:t> </a:t>
            </a:r>
            <a:r>
              <a:rPr lang="en-US" sz="2400" b="1" i="1" dirty="0" err="1"/>
              <a:t>custo</a:t>
            </a:r>
            <a:r>
              <a:rPr lang="en-US" sz="2400" b="1" i="1" dirty="0"/>
              <a:t>/</a:t>
            </a:r>
            <a:r>
              <a:rPr lang="en-US" sz="2400" b="1" i="1" dirty="0" err="1"/>
              <a:t>benefício</a:t>
            </a:r>
            <a:r>
              <a:rPr lang="en-US" sz="2400" b="1" i="1" dirty="0"/>
              <a:t> e </a:t>
            </a:r>
            <a:r>
              <a:rPr lang="en-US" sz="2400" b="1" i="1" dirty="0" err="1"/>
              <a:t>disponibilizá</a:t>
            </a:r>
            <a:r>
              <a:rPr lang="en-US" sz="2400" b="1" i="1" dirty="0"/>
              <a:t>-la </a:t>
            </a:r>
            <a:r>
              <a:rPr lang="en-US" sz="2400" b="1" i="1" dirty="0" err="1"/>
              <a:t>como</a:t>
            </a:r>
            <a:r>
              <a:rPr lang="en-US" sz="2400" b="1" i="1" dirty="0"/>
              <a:t> um </a:t>
            </a:r>
            <a:r>
              <a:rPr lang="en-US" sz="2400" b="1" i="1" dirty="0" err="1"/>
              <a:t>modelo</a:t>
            </a:r>
            <a:r>
              <a:rPr lang="en-US" sz="2400" b="1" i="1" dirty="0"/>
              <a:t> a ser </a:t>
            </a:r>
            <a:r>
              <a:rPr lang="en-US" sz="2400" b="1" i="1" dirty="0" err="1"/>
              <a:t>adotado</a:t>
            </a:r>
            <a:r>
              <a:rPr lang="en-US" sz="2400" b="1" i="1" dirty="0"/>
              <a:t> </a:t>
            </a:r>
            <a:r>
              <a:rPr lang="en-US" sz="2400" b="1" i="1" dirty="0" err="1"/>
              <a:t>em</a:t>
            </a:r>
            <a:r>
              <a:rPr lang="en-US" sz="2400" b="1" i="1" dirty="0"/>
              <a:t> outros </a:t>
            </a:r>
            <a:r>
              <a:rPr lang="en-US" sz="2400" b="1" i="1" dirty="0" err="1"/>
              <a:t>estados</a:t>
            </a:r>
            <a:r>
              <a:rPr lang="en-US" sz="2400" b="1" i="1" dirty="0"/>
              <a:t> </a:t>
            </a:r>
            <a:r>
              <a:rPr lang="en-US" sz="2400" b="1" i="1" dirty="0" err="1"/>
              <a:t>brasileiros</a:t>
            </a:r>
            <a:r>
              <a:rPr lang="en-US" sz="2400" b="1" i="1" dirty="0"/>
              <a:t>.</a:t>
            </a:r>
            <a:endParaRPr lang="en-US" sz="2400" b="1" i="1" dirty="0">
              <a:solidFill>
                <a:srgbClr val="FF0000"/>
              </a:solidFill>
            </a:endParaRPr>
          </a:p>
          <a:p>
            <a:endParaRPr lang="en-US" sz="2400" i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4A0BD85-A005-40FE-83F4-387786966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5" y="2409973"/>
            <a:ext cx="3464094" cy="166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8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923925" y="2248407"/>
            <a:ext cx="103999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i="1" dirty="0"/>
          </a:p>
          <a:p>
            <a:r>
              <a:rPr lang="en-US" sz="2400" i="1" dirty="0"/>
              <a:t>“ O </a:t>
            </a:r>
            <a:r>
              <a:rPr lang="en-US" sz="2400" i="1" dirty="0" err="1"/>
              <a:t>alunos</a:t>
            </a:r>
            <a:r>
              <a:rPr lang="en-US" sz="2400" i="1" dirty="0"/>
              <a:t> </a:t>
            </a:r>
            <a:r>
              <a:rPr lang="en-US" sz="2400" i="1" dirty="0" err="1"/>
              <a:t>nos</a:t>
            </a:r>
            <a:r>
              <a:rPr lang="en-US" sz="2400" i="1" dirty="0"/>
              <a:t> </a:t>
            </a:r>
            <a:r>
              <a:rPr lang="en-US" sz="2400" i="1" dirty="0" err="1"/>
              <a:t>percebem</a:t>
            </a:r>
            <a:r>
              <a:rPr lang="en-US" sz="2400" i="1" dirty="0"/>
              <a:t> </a:t>
            </a:r>
            <a:r>
              <a:rPr lang="en-US" sz="2400" i="1" dirty="0" err="1"/>
              <a:t>mais</a:t>
            </a:r>
            <a:r>
              <a:rPr lang="en-US" sz="2400" i="1" dirty="0"/>
              <a:t> </a:t>
            </a:r>
            <a:r>
              <a:rPr lang="en-US" sz="2400" i="1" dirty="0" err="1"/>
              <a:t>pelo</a:t>
            </a:r>
            <a:r>
              <a:rPr lang="en-US" sz="2400" i="1" dirty="0"/>
              <a:t> que </a:t>
            </a:r>
            <a:r>
              <a:rPr lang="en-US" sz="2400" b="1" i="1" dirty="0" err="1"/>
              <a:t>fazemos</a:t>
            </a:r>
            <a:r>
              <a:rPr lang="en-US" sz="2400" i="1" dirty="0"/>
              <a:t> do que </a:t>
            </a:r>
            <a:r>
              <a:rPr lang="en-US" sz="2400" i="1" dirty="0" err="1"/>
              <a:t>pelo</a:t>
            </a:r>
            <a:r>
              <a:rPr lang="en-US" sz="2400" i="1" dirty="0"/>
              <a:t> que </a:t>
            </a:r>
            <a:r>
              <a:rPr lang="en-US" sz="2400" b="1" i="1" dirty="0" err="1"/>
              <a:t>dizemos</a:t>
            </a:r>
            <a:r>
              <a:rPr lang="en-US" sz="2400" b="1" i="1" dirty="0"/>
              <a:t> ! ”</a:t>
            </a:r>
          </a:p>
          <a:p>
            <a:endParaRPr lang="en-US" sz="2400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  <a:p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“ Uma ESCOLA que é </a:t>
            </a:r>
            <a:r>
              <a:rPr lang="en-US" sz="2400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reflexo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da </a:t>
            </a:r>
            <a:r>
              <a:rPr lang="en-US" sz="2400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sociedade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não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serve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pra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ela</a:t>
            </a:r>
            <a:r>
              <a:rPr lang="en-US" sz="2400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…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nem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a </a:t>
            </a:r>
            <a:r>
              <a:rPr lang="en-US" sz="2400" b="1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ela</a:t>
            </a:r>
            <a:r>
              <a:rPr lang="en-US" sz="2400" b="1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! ”</a:t>
            </a:r>
          </a:p>
          <a:p>
            <a:endParaRPr lang="en-US" sz="2400" b="1" i="1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  <a:p>
            <a:pPr algn="r"/>
            <a:r>
              <a:rPr lang="en-US" sz="2400" b="1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(</a:t>
            </a:r>
            <a:r>
              <a:rPr lang="en-US" sz="2400" b="1" i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Escola </a:t>
            </a:r>
            <a:r>
              <a:rPr lang="en-US" sz="2400" b="1" i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Pra</a:t>
            </a:r>
            <a:r>
              <a:rPr lang="en-US" sz="2400" b="1" i="1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Valer</a:t>
            </a:r>
            <a:r>
              <a:rPr lang="en-US" sz="2400" b="1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Futura"/>
                <a:cs typeface="Futura"/>
              </a:rPr>
              <a:t>)</a:t>
            </a:r>
            <a:endParaRPr lang="pt-BR" sz="2400" b="1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 </a:t>
            </a:r>
          </a:p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191131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B54CA8-8E22-402D-8692-554FE643A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5" y="471566"/>
            <a:ext cx="7824851" cy="58686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DC2F5F8-29E8-4597-871C-FC53C0C07266}"/>
              </a:ext>
            </a:extLst>
          </p:cNvPr>
          <p:cNvSpPr txBox="1"/>
          <p:nvPr/>
        </p:nvSpPr>
        <p:spPr>
          <a:xfrm flipH="1">
            <a:off x="8690860" y="1776358"/>
            <a:ext cx="25072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/>
              <a:t>Valeu</a:t>
            </a:r>
            <a:r>
              <a:rPr lang="en-US" sz="3000" b="1" dirty="0"/>
              <a:t>, </a:t>
            </a:r>
            <a:r>
              <a:rPr lang="en-US" sz="3000" b="1" dirty="0" err="1"/>
              <a:t>pai</a:t>
            </a:r>
            <a:r>
              <a:rPr lang="en-US" sz="3000" b="1" dirty="0"/>
              <a:t>…!</a:t>
            </a:r>
          </a:p>
          <a:p>
            <a:endParaRPr lang="en-US" sz="3000" b="1" dirty="0"/>
          </a:p>
          <a:p>
            <a:endParaRPr lang="en-US" sz="3000" b="1" dirty="0"/>
          </a:p>
          <a:p>
            <a:endParaRPr lang="en-US" sz="3000" b="1" dirty="0"/>
          </a:p>
          <a:p>
            <a:endParaRPr lang="en-US" sz="3000" b="1" dirty="0"/>
          </a:p>
          <a:p>
            <a:r>
              <a:rPr lang="en-US" sz="3000" b="1" dirty="0"/>
              <a:t>NÓS</a:t>
            </a:r>
          </a:p>
          <a:p>
            <a:r>
              <a:rPr lang="en-US" sz="3000" b="1" dirty="0"/>
              <a:t>  GOSTAMOS !</a:t>
            </a:r>
          </a:p>
          <a:p>
            <a:endParaRPr lang="en-US" sz="3000" b="1" dirty="0">
              <a:solidFill>
                <a:srgbClr val="FF0000"/>
              </a:solidFill>
            </a:endParaRPr>
          </a:p>
          <a:p>
            <a:endParaRPr lang="pt-B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08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6782</TotalTime>
  <Words>1821</Words>
  <Application>Microsoft Office PowerPoint</Application>
  <PresentationFormat>Widescreen</PresentationFormat>
  <Paragraphs>348</Paragraphs>
  <Slides>44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3" baseType="lpstr">
      <vt:lpstr>Arial</vt:lpstr>
      <vt:lpstr>Arial</vt:lpstr>
      <vt:lpstr>Calibri</vt:lpstr>
      <vt:lpstr>Calibri Light</vt:lpstr>
      <vt:lpstr>CIDFont+F1</vt:lpstr>
      <vt:lpstr>Futura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Arthur Lima</dc:creator>
  <cp:lastModifiedBy>Samsung</cp:lastModifiedBy>
  <cp:revision>319</cp:revision>
  <cp:lastPrinted>2018-12-11T16:23:30Z</cp:lastPrinted>
  <dcterms:created xsi:type="dcterms:W3CDTF">2018-03-26T16:01:22Z</dcterms:created>
  <dcterms:modified xsi:type="dcterms:W3CDTF">2018-12-11T16:24:04Z</dcterms:modified>
</cp:coreProperties>
</file>