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1"/>
  </p:notesMasterIdLst>
  <p:sldIdLst>
    <p:sldId id="256" r:id="rId2"/>
    <p:sldId id="565" r:id="rId3"/>
    <p:sldId id="569" r:id="rId4"/>
    <p:sldId id="566" r:id="rId5"/>
    <p:sldId id="570" r:id="rId6"/>
    <p:sldId id="305" r:id="rId7"/>
    <p:sldId id="567" r:id="rId8"/>
    <p:sldId id="568" r:id="rId9"/>
    <p:sldId id="258" r:id="rId10"/>
  </p:sldIdLst>
  <p:sldSz cx="12192000" cy="6858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libri Light" panose="020F0302020204030204" pitchFamily="34" charset="0"/>
      <p:regular r:id="rId16"/>
      <p:italic r:id="rId17"/>
    </p:embeddedFont>
    <p:embeddedFont>
      <p:font typeface="Montserrat" panose="020B0604020202020204" charset="0"/>
      <p:regular r:id="rId18"/>
      <p:bold r:id="rId19"/>
      <p:italic r:id="rId20"/>
      <p:boldItalic r:id="rId21"/>
    </p:embeddedFont>
    <p:embeddedFont>
      <p:font typeface="Montserrat SemiBold" panose="020B0604020202020204" charset="0"/>
      <p:bold r:id="rId22"/>
      <p:boldItalic r:id="rId23"/>
    </p:embeddedFont>
    <p:embeddedFont>
      <p:font typeface="Museo Sans For Dell" panose="020B0604020202020204" charset="0"/>
      <p:regular r:id="rId24"/>
      <p:bold r:id="rId25"/>
    </p:embeddedFont>
    <p:embeddedFont>
      <p:font typeface="Nunito" panose="020B0604020202020204" charset="0"/>
      <p:regular r:id="rId26"/>
      <p:bold r:id="rId27"/>
      <p:italic r:id="rId28"/>
      <p:boldItalic r:id="rId29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8C"/>
    <a:srgbClr val="0069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50" autoAdjust="0"/>
    <p:restoredTop sz="94660"/>
  </p:normalViewPr>
  <p:slideViewPr>
    <p:cSldViewPr snapToGrid="0">
      <p:cViewPr varScale="1">
        <p:scale>
          <a:sx n="69" d="100"/>
          <a:sy n="69" d="100"/>
        </p:scale>
        <p:origin x="85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C132F2-83D4-456C-BF01-55B86349F9A5}" type="datetimeFigureOut">
              <a:rPr lang="pt-BR" smtClean="0"/>
              <a:t>05/07/2018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47050-3A74-47E1-AD5C-8E6DAEB92D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9240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634F2-089B-4FE3-AB7F-C714A7297EE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24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387DC2C-C527-4333-85E9-C5FDC2F40B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7B6FD29-00F5-4F7B-8B0B-FBFB2BF7F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EF15B4E-CB7B-49D4-8F4C-3E817B0BB6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09A8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Clique para editar o estilo do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195858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F0E199-5A0C-4344-8F84-4E78FC6E1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7B53524-1D05-4421-8999-7E541748CD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8" name="Espaço Reservado para Número de Slide 5">
            <a:extLst>
              <a:ext uri="{FF2B5EF4-FFF2-40B4-BE49-F238E27FC236}">
                <a16:creationId xmlns:a16="http://schemas.microsoft.com/office/drawing/2014/main" id="{C9C48BB3-E8EA-48F2-9479-799FCFEA7B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2482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25098-C60E-4826-8641-A243009EC3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962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B54C3-CC07-4853-9D45-9B2630DB7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0">
                <a:latin typeface="Montserrat SemiBold" panose="00000700000000000000" pitchFamily="2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9E5E972-2E06-41E0-BD72-E5CD32630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304261"/>
          </a:xfrm>
        </p:spPr>
        <p:txBody>
          <a:bodyPr/>
          <a:lstStyle>
            <a:lvl1pPr marL="0" indent="0">
              <a:buNone/>
              <a:defRPr sz="2400">
                <a:solidFill>
                  <a:srgbClr val="009A8C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E1D7114-6EC6-4490-BC70-1CB36234D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25098-C60E-4826-8641-A243009EC3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5228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1917E8-8D61-4C99-BA84-2105752A2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4DCD8B-53EC-4563-B433-671CB482F7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22604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39551F9-2D63-4ED2-A45A-AF960384ED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22604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17A8B0B-869A-415A-9171-E937FEA05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25098-C60E-4826-8641-A243009EC3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6233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286BFB-BC3A-4641-8AB8-5D4B315BD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6BE9485-8138-4BEA-91A0-B301967196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9A8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47024D8-1446-4EDD-BD61-919FB9F7C5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54659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899960B-919E-4268-BCCB-B4DF028901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9A8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CE4EEB0-8205-415F-95E7-507EBBF1BB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54659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25BE400-C453-4C0D-BEF3-06B7B8654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25098-C60E-4826-8641-A243009EC3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3724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5B0DC0-7CC7-4CC4-8C08-C3B70CB97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7A12DC5-64A1-4C77-84BE-EA6568F17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25098-C60E-4826-8641-A243009EC3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859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3415936-7EF3-4CEA-8103-5531A84DC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25098-C60E-4826-8641-A243009EC3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1479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22CC855-D52D-45EB-B4CF-2D5C1E9488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3415936-7EF3-4CEA-8103-5531A84DC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825098-C60E-4826-8641-A243009EC31F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4919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8952CD8-7AA4-4BC3-B391-891C07CEF4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457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6362700" y="1292354"/>
            <a:ext cx="5229704" cy="1099788"/>
          </a:xfrm>
        </p:spPr>
        <p:txBody>
          <a:bodyPr wrap="square" lIns="0" tIns="0" rIns="0" bIns="0">
            <a:spAutoFit/>
          </a:bodyPr>
          <a:lstStyle>
            <a:lvl1pPr>
              <a:spcBef>
                <a:spcPts val="1600"/>
              </a:spcBef>
              <a:defRPr sz="2667" b="0">
                <a:solidFill>
                  <a:schemeClr val="tx1"/>
                </a:solidFill>
                <a:latin typeface="+mn-lt"/>
              </a:defRPr>
            </a:lvl1pPr>
            <a:lvl2pPr marL="766214" indent="-309026">
              <a:spcBef>
                <a:spcPts val="400"/>
              </a:spcBef>
              <a:defRPr sz="2400" b="0">
                <a:solidFill>
                  <a:schemeClr val="tx1"/>
                </a:solidFill>
                <a:latin typeface="+mn-lt"/>
              </a:defRPr>
            </a:lvl2pPr>
            <a:lvl3pPr>
              <a:spcBef>
                <a:spcPts val="400"/>
              </a:spcBef>
              <a:defRPr sz="2133" b="0">
                <a:solidFill>
                  <a:schemeClr val="tx1"/>
                </a:solidFill>
                <a:latin typeface="+mn-lt"/>
              </a:defRPr>
            </a:lvl3pPr>
            <a:lvl4pPr>
              <a:defRPr sz="2400" b="0">
                <a:solidFill>
                  <a:schemeClr val="bg2"/>
                </a:solidFill>
                <a:latin typeface="Museo Sans For Dell" pitchFamily="2" charset="0"/>
              </a:defRPr>
            </a:lvl4pPr>
            <a:lvl5pPr>
              <a:defRPr sz="2400" b="0">
                <a:solidFill>
                  <a:schemeClr val="bg2"/>
                </a:solidFill>
                <a:latin typeface="Museo Sans For Dell" pitchFamily="2" charset="0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609600" y="1292354"/>
            <a:ext cx="5250848" cy="1099788"/>
          </a:xfrm>
        </p:spPr>
        <p:txBody>
          <a:bodyPr wrap="square" lIns="0" tIns="0" rIns="0" bIns="0">
            <a:spAutoFit/>
          </a:bodyPr>
          <a:lstStyle>
            <a:lvl1pPr>
              <a:spcBef>
                <a:spcPts val="1600"/>
              </a:spcBef>
              <a:defRPr sz="2667" b="0">
                <a:solidFill>
                  <a:schemeClr val="tx1"/>
                </a:solidFill>
                <a:latin typeface="+mn-lt"/>
              </a:defRPr>
            </a:lvl1pPr>
            <a:lvl2pPr marL="766214" indent="-309026">
              <a:spcBef>
                <a:spcPts val="400"/>
              </a:spcBef>
              <a:defRPr sz="2400" b="0">
                <a:solidFill>
                  <a:schemeClr val="tx1"/>
                </a:solidFill>
                <a:latin typeface="+mn-lt"/>
              </a:defRPr>
            </a:lvl2pPr>
            <a:lvl3pPr>
              <a:spcBef>
                <a:spcPts val="400"/>
              </a:spcBef>
              <a:defRPr sz="2133" b="0">
                <a:solidFill>
                  <a:schemeClr val="tx1"/>
                </a:solidFill>
                <a:latin typeface="+mn-lt"/>
              </a:defRPr>
            </a:lvl3pPr>
            <a:lvl4pPr>
              <a:buNone/>
              <a:defRPr sz="2400" b="0">
                <a:solidFill>
                  <a:schemeClr val="bg2"/>
                </a:solidFill>
                <a:latin typeface="Museo Sans For Dell" pitchFamily="2" charset="0"/>
              </a:defRPr>
            </a:lvl4pPr>
            <a:lvl5pPr>
              <a:defRPr sz="2400" b="0">
                <a:solidFill>
                  <a:schemeClr val="bg2"/>
                </a:solidFill>
                <a:latin typeface="Museo Sans For Dell" pitchFamily="2" charset="0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567872" y="261563"/>
            <a:ext cx="11039928" cy="590931"/>
          </a:xfrm>
        </p:spPr>
        <p:txBody>
          <a:bodyPr wrap="square" anchor="t"/>
          <a:lstStyle>
            <a:lvl1pPr>
              <a:lnSpc>
                <a:spcPct val="90000"/>
              </a:lnSpc>
              <a:defRPr sz="4267" b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3734508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2E4A21BF-2FC1-4B7A-BDDB-757D81903DEA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7809CE7-DDB7-4E6D-9846-2C348640D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DEFCADB-9204-4464-889D-590CDCE4D0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226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30DBB4F-6F28-4E68-BF51-8614ADDD59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18660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54825098-C60E-4826-8641-A243009EC31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52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5" r:id="rId8"/>
    <p:sldLayoutId id="2147483660" r:id="rId9"/>
    <p:sldLayoutId id="2147483666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69B0"/>
          </a:solidFill>
          <a:latin typeface="Montserrat" panose="000005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Nunito" panose="00000500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Nunito" panose="000005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Nunito" panose="00000500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Nunito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4" Type="http://schemas.openxmlformats.org/officeDocument/2006/relationships/hyperlink" Target="http://goo.gl/UeJ31u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senvolvimento.sp.gov.br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Relationship Id="rId4" Type="http://schemas.openxmlformats.org/officeDocument/2006/relationships/hyperlink" Target="http://goo.gl/UeJ31u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747E0A-C5A3-4F14-B98A-4D1F1C60E3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173" y="1122363"/>
            <a:ext cx="9589827" cy="2387600"/>
          </a:xfrm>
        </p:spPr>
        <p:txBody>
          <a:bodyPr>
            <a:normAutofit/>
          </a:bodyPr>
          <a:lstStyle/>
          <a:p>
            <a:r>
              <a:rPr lang="pt-BR" dirty="0"/>
              <a:t>Parque Tecnológico CE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326C9C8-0DC8-49AA-B391-110405BFE8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41314" y="3645580"/>
            <a:ext cx="7663543" cy="1655762"/>
          </a:xfrm>
        </p:spPr>
        <p:txBody>
          <a:bodyPr/>
          <a:lstStyle/>
          <a:p>
            <a:r>
              <a:rPr lang="pt-BR" dirty="0"/>
              <a:t>Cases e números sobre a atração de investimentos de P&amp;D e Inovação para o Ceará</a:t>
            </a:r>
          </a:p>
        </p:txBody>
      </p:sp>
    </p:spTree>
    <p:extLst>
      <p:ext uri="{BB962C8B-B14F-4D97-AF65-F5344CB8AC3E}">
        <p14:creationId xmlns:p14="http://schemas.microsoft.com/office/powerpoint/2010/main" val="1728557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9144000" y="2921000"/>
            <a:ext cx="2861304" cy="1763496"/>
            <a:chOff x="6845622" y="590550"/>
            <a:chExt cx="2145978" cy="1322622"/>
          </a:xfrm>
          <a:solidFill>
            <a:srgbClr val="00B050"/>
          </a:solidFill>
        </p:grpSpPr>
        <p:sp>
          <p:nvSpPr>
            <p:cNvPr id="32" name="Title 1"/>
            <p:cNvSpPr txBox="1">
              <a:spLocks/>
            </p:cNvSpPr>
            <p:nvPr/>
          </p:nvSpPr>
          <p:spPr bwMode="auto">
            <a:xfrm>
              <a:off x="6858000" y="590551"/>
              <a:ext cx="2057400" cy="1295399"/>
            </a:xfrm>
            <a:prstGeom prst="roundRect">
              <a:avLst>
                <a:gd name="adj" fmla="val 2752"/>
              </a:avLst>
            </a:prstGeom>
            <a:grpFill/>
            <a:ln w="25400" cap="flat" cmpd="sng" algn="ctr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perspectiveFront"/>
              <a:lightRig rig="threePt" dir="t"/>
            </a:scene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none"/>
          </p:style>
          <p:txBody>
            <a:bodyPr vert="horz" wrap="square" lIns="304800" tIns="304800" rIns="304800" bIns="304800" numCol="1" anchor="t" anchorCtr="0" compatLnSpc="1">
              <a:prstTxWarp prst="textNoShape">
                <a:avLst/>
              </a:prstTxWarp>
              <a:normAutofit/>
            </a:bodyPr>
            <a:lstStyle>
              <a:lvl1pPr algn="l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0" cap="none" baseline="0">
                  <a:solidFill>
                    <a:schemeClr val="tx2"/>
                  </a:solidFill>
                  <a:latin typeface="Museo For Dell" pitchFamily="2" charset="0"/>
                  <a:ea typeface="Museo For Dell" pitchFamily="2" charset="0"/>
                  <a:cs typeface="+mj-cs"/>
                </a:defRPr>
              </a:lvl1pPr>
              <a:lvl2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2pPr>
              <a:lvl3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3pPr>
              <a:lvl4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4pPr>
              <a:lvl5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5pPr>
              <a:lvl6pPr marL="4572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6pPr>
              <a:lvl7pPr marL="9144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7pPr>
              <a:lvl8pPr marL="13716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8pPr>
              <a:lvl9pPr marL="18288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9pPr>
            </a:lstStyle>
            <a:p>
              <a:br>
                <a:rPr lang="en-US" sz="3733" dirty="0">
                  <a:latin typeface="+mn-lt"/>
                </a:rPr>
              </a:br>
              <a:endParaRPr lang="en-US" sz="3733" dirty="0">
                <a:latin typeface="+mn-lt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6845622" y="590550"/>
              <a:ext cx="606176" cy="132262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br>
                <a:rPr lang="en-US" sz="1867" dirty="0">
                  <a:solidFill>
                    <a:srgbClr val="FFFFFF"/>
                  </a:solidFill>
                </a:rPr>
              </a:br>
              <a:br>
                <a:rPr lang="en-US" sz="1867" dirty="0">
                  <a:solidFill>
                    <a:srgbClr val="FFFFFF"/>
                  </a:solidFill>
                </a:rPr>
              </a:br>
              <a:r>
                <a:rPr lang="en-US" sz="9600" dirty="0">
                  <a:solidFill>
                    <a:srgbClr val="FFFFFF"/>
                  </a:solidFill>
                </a:rPr>
                <a:t>2</a:t>
              </a:r>
              <a:endParaRPr lang="en-US" sz="3733" dirty="0">
                <a:solidFill>
                  <a:srgbClr val="FFFFFF"/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858000" y="608944"/>
              <a:ext cx="1482041" cy="28474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sz="1867" dirty="0" err="1">
                  <a:solidFill>
                    <a:srgbClr val="FFFFFF"/>
                  </a:solidFill>
                </a:rPr>
                <a:t>Artigos</a:t>
              </a:r>
              <a:r>
                <a:rPr lang="en-US" sz="1867" dirty="0">
                  <a:solidFill>
                    <a:srgbClr val="FFFFFF"/>
                  </a:solidFill>
                </a:rPr>
                <a:t> </a:t>
              </a:r>
              <a:r>
                <a:rPr lang="en-US" sz="1867" dirty="0" err="1">
                  <a:solidFill>
                    <a:srgbClr val="FFFFFF"/>
                  </a:solidFill>
                </a:rPr>
                <a:t>aceitos</a:t>
              </a:r>
              <a:r>
                <a:rPr lang="en-US" sz="1867" dirty="0">
                  <a:solidFill>
                    <a:srgbClr val="FFFFFF"/>
                  </a:solidFill>
                </a:rPr>
                <a:t> </a:t>
              </a:r>
              <a:r>
                <a:rPr lang="en-US" sz="1867" dirty="0" err="1">
                  <a:solidFill>
                    <a:srgbClr val="FFFFFF"/>
                  </a:solidFill>
                </a:rPr>
                <a:t>em</a:t>
              </a:r>
              <a:endParaRPr lang="en-US" sz="1867" dirty="0">
                <a:solidFill>
                  <a:srgbClr val="FFFFFF"/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7467600" y="885502"/>
              <a:ext cx="1524000" cy="8447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>
                  <a:solidFill>
                    <a:srgbClr val="FFFFFF"/>
                  </a:solidFill>
                </a:rPr>
                <a:t>dos </a:t>
              </a:r>
              <a:r>
                <a:rPr lang="en-US" sz="1600" dirty="0" err="1">
                  <a:solidFill>
                    <a:srgbClr val="FFFFFF"/>
                  </a:solidFill>
                </a:rPr>
                <a:t>principais</a:t>
              </a:r>
              <a:r>
                <a:rPr lang="en-US" sz="1600" dirty="0">
                  <a:solidFill>
                    <a:srgbClr val="FFFFFF"/>
                  </a:solidFill>
                </a:rPr>
                <a:t> </a:t>
              </a:r>
              <a:r>
                <a:rPr lang="en-US" sz="2133" b="1" dirty="0" err="1">
                  <a:solidFill>
                    <a:srgbClr val="FFFFFF"/>
                  </a:solidFill>
                </a:rPr>
                <a:t>congressos</a:t>
              </a:r>
              <a:r>
                <a:rPr lang="en-US" sz="2133" dirty="0">
                  <a:solidFill>
                    <a:srgbClr val="FFFFFF"/>
                  </a:solidFill>
                </a:rPr>
                <a:t> </a:t>
              </a:r>
              <a:r>
                <a:rPr lang="en-US" sz="1600" dirty="0">
                  <a:solidFill>
                    <a:srgbClr val="FFFFFF"/>
                  </a:solidFill>
                </a:rPr>
                <a:t>de </a:t>
              </a:r>
              <a:r>
                <a:rPr lang="en-US" sz="1600" dirty="0" err="1">
                  <a:solidFill>
                    <a:srgbClr val="FFFFFF"/>
                  </a:solidFill>
                </a:rPr>
                <a:t>educação</a:t>
              </a:r>
              <a:r>
                <a:rPr lang="en-US" sz="1600" dirty="0">
                  <a:solidFill>
                    <a:srgbClr val="FFFFFF"/>
                  </a:solidFill>
                </a:rPr>
                <a:t> do </a:t>
              </a:r>
              <a:r>
                <a:rPr lang="en-US" sz="2133" b="1" dirty="0" err="1">
                  <a:solidFill>
                    <a:srgbClr val="FFFFFF"/>
                  </a:solidFill>
                </a:rPr>
                <a:t>mundo</a:t>
              </a:r>
              <a:r>
                <a:rPr lang="en-US" sz="2133" b="1" dirty="0">
                  <a:solidFill>
                    <a:srgbClr val="FFFFFF"/>
                  </a:solidFill>
                </a:rPr>
                <a:t> </a:t>
              </a:r>
              <a:endParaRPr lang="en-US" sz="1867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9144000" y="990600"/>
            <a:ext cx="2759704" cy="1763496"/>
            <a:chOff x="4648148" y="607481"/>
            <a:chExt cx="2069778" cy="1322622"/>
          </a:xfrm>
        </p:grpSpPr>
        <p:sp>
          <p:nvSpPr>
            <p:cNvPr id="45" name="Title 1"/>
            <p:cNvSpPr txBox="1">
              <a:spLocks/>
            </p:cNvSpPr>
            <p:nvPr/>
          </p:nvSpPr>
          <p:spPr bwMode="auto">
            <a:xfrm>
              <a:off x="4648148" y="607481"/>
              <a:ext cx="2057400" cy="1295399"/>
            </a:xfrm>
            <a:prstGeom prst="roundRect">
              <a:avLst>
                <a:gd name="adj" fmla="val 2752"/>
              </a:avLst>
            </a:prstGeom>
            <a:solidFill>
              <a:schemeClr val="accent4">
                <a:lumMod val="50000"/>
              </a:schemeClr>
            </a:solidFill>
            <a:ln w="25400" cap="flat" cmpd="sng" algn="ctr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perspectiveFront"/>
              <a:lightRig rig="threePt" dir="t"/>
            </a:scene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none"/>
          </p:style>
          <p:txBody>
            <a:bodyPr vert="horz" wrap="square" lIns="304800" tIns="304800" rIns="304800" bIns="304800" numCol="1" anchor="t" anchorCtr="0" compatLnSpc="1">
              <a:prstTxWarp prst="textNoShape">
                <a:avLst/>
              </a:prstTxWarp>
              <a:normAutofit/>
            </a:bodyPr>
            <a:lstStyle>
              <a:lvl1pPr algn="l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0" cap="none" baseline="0">
                  <a:solidFill>
                    <a:schemeClr val="tx2"/>
                  </a:solidFill>
                  <a:latin typeface="Museo For Dell" pitchFamily="2" charset="0"/>
                  <a:ea typeface="Museo For Dell" pitchFamily="2" charset="0"/>
                  <a:cs typeface="+mj-cs"/>
                </a:defRPr>
              </a:lvl1pPr>
              <a:lvl2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2pPr>
              <a:lvl3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3pPr>
              <a:lvl4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4pPr>
              <a:lvl5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5pPr>
              <a:lvl6pPr marL="4572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6pPr>
              <a:lvl7pPr marL="9144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7pPr>
              <a:lvl8pPr marL="13716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8pPr>
              <a:lvl9pPr marL="18288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9pPr>
            </a:lstStyle>
            <a:p>
              <a:br>
                <a:rPr lang="en-US" sz="3733" dirty="0">
                  <a:latin typeface="+mn-lt"/>
                </a:rPr>
              </a:br>
              <a:endParaRPr lang="en-US" sz="3733" dirty="0">
                <a:latin typeface="+mn-lt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4648148" y="607481"/>
              <a:ext cx="606176" cy="13226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br>
                <a:rPr lang="en-US" sz="1867" dirty="0">
                  <a:solidFill>
                    <a:srgbClr val="FFFFFF"/>
                  </a:solidFill>
                </a:rPr>
              </a:br>
              <a:br>
                <a:rPr lang="en-US" sz="1867" dirty="0">
                  <a:solidFill>
                    <a:srgbClr val="FFFFFF"/>
                  </a:solidFill>
                </a:rPr>
              </a:br>
              <a:r>
                <a:rPr lang="en-US" sz="9600" dirty="0">
                  <a:solidFill>
                    <a:srgbClr val="FFFFFF"/>
                  </a:solidFill>
                </a:rPr>
                <a:t>5</a:t>
              </a:r>
              <a:endParaRPr lang="en-US" sz="3733" dirty="0">
                <a:solidFill>
                  <a:srgbClr val="FFFFFF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270126" y="864648"/>
              <a:ext cx="1447800" cy="10109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 err="1">
                  <a:solidFill>
                    <a:srgbClr val="FFFFFF"/>
                  </a:solidFill>
                </a:rPr>
                <a:t>maiores</a:t>
              </a:r>
              <a:r>
                <a:rPr lang="en-US" sz="1600" dirty="0">
                  <a:solidFill>
                    <a:srgbClr val="FFFFFF"/>
                  </a:solidFill>
                </a:rPr>
                <a:t> </a:t>
              </a:r>
              <a:r>
                <a:rPr lang="en-US" sz="2133" b="1" dirty="0" err="1">
                  <a:solidFill>
                    <a:srgbClr val="FFFFFF"/>
                  </a:solidFill>
                </a:rPr>
                <a:t>congressos</a:t>
              </a:r>
              <a:r>
                <a:rPr lang="en-US" sz="2133" dirty="0">
                  <a:solidFill>
                    <a:srgbClr val="FFFFFF"/>
                  </a:solidFill>
                </a:rPr>
                <a:t> </a:t>
              </a:r>
              <a:r>
                <a:rPr lang="en-US" sz="1600" dirty="0" err="1">
                  <a:solidFill>
                    <a:srgbClr val="FFFFFF"/>
                  </a:solidFill>
                </a:rPr>
                <a:t>científicos</a:t>
              </a:r>
              <a:r>
                <a:rPr lang="en-US" sz="1600" dirty="0">
                  <a:solidFill>
                    <a:srgbClr val="FFFFFF"/>
                  </a:solidFill>
                </a:rPr>
                <a:t> de </a:t>
              </a:r>
              <a:r>
                <a:rPr lang="en-US" sz="1600" dirty="0" err="1">
                  <a:solidFill>
                    <a:srgbClr val="FFFFFF"/>
                  </a:solidFill>
                </a:rPr>
                <a:t>educação</a:t>
              </a:r>
              <a:r>
                <a:rPr lang="en-US" sz="1600" dirty="0">
                  <a:solidFill>
                    <a:srgbClr val="FFFFFF"/>
                  </a:solidFill>
                </a:rPr>
                <a:t> </a:t>
              </a:r>
              <a:br>
                <a:rPr lang="en-US" sz="1600" dirty="0">
                  <a:solidFill>
                    <a:srgbClr val="FFFFFF"/>
                  </a:solidFill>
                </a:rPr>
              </a:br>
              <a:r>
                <a:rPr lang="en-US" sz="1600" dirty="0">
                  <a:solidFill>
                    <a:srgbClr val="FFFFFF"/>
                  </a:solidFill>
                </a:rPr>
                <a:t>do </a:t>
              </a:r>
              <a:r>
                <a:rPr lang="en-US" sz="2133" b="1" dirty="0">
                  <a:solidFill>
                    <a:srgbClr val="FFFFFF"/>
                  </a:solidFill>
                </a:rPr>
                <a:t>Brasil </a:t>
              </a:r>
              <a:endParaRPr lang="en-US" sz="1600" b="1" dirty="0">
                <a:solidFill>
                  <a:srgbClr val="FFFFFF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4648148" y="607481"/>
              <a:ext cx="1508490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67" dirty="0" err="1">
                  <a:solidFill>
                    <a:srgbClr val="FFFFFF"/>
                  </a:solidFill>
                </a:rPr>
                <a:t>Artigos</a:t>
              </a:r>
              <a:r>
                <a:rPr lang="en-US" sz="1867" dirty="0">
                  <a:solidFill>
                    <a:srgbClr val="FFFFFF"/>
                  </a:solidFill>
                </a:rPr>
                <a:t> </a:t>
              </a:r>
              <a:r>
                <a:rPr lang="en-US" sz="1867" dirty="0" err="1">
                  <a:solidFill>
                    <a:srgbClr val="FFFFFF"/>
                  </a:solidFill>
                </a:rPr>
                <a:t>aceitos</a:t>
              </a:r>
              <a:r>
                <a:rPr lang="en-US" sz="1867" dirty="0">
                  <a:solidFill>
                    <a:srgbClr val="FFFFFF"/>
                  </a:solidFill>
                </a:rPr>
                <a:t> </a:t>
              </a:r>
              <a:r>
                <a:rPr lang="en-US" sz="1867" dirty="0" err="1">
                  <a:solidFill>
                    <a:srgbClr val="FFFFFF"/>
                  </a:solidFill>
                </a:rPr>
                <a:t>nos</a:t>
              </a:r>
              <a:endParaRPr lang="en-US" sz="1867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96000" y="4851401"/>
            <a:ext cx="2844800" cy="1727199"/>
            <a:chOff x="6840965" y="608867"/>
            <a:chExt cx="2133600" cy="1295399"/>
          </a:xfrm>
        </p:grpSpPr>
        <p:sp>
          <p:nvSpPr>
            <p:cNvPr id="31" name="Title 1"/>
            <p:cNvSpPr txBox="1">
              <a:spLocks/>
            </p:cNvSpPr>
            <p:nvPr/>
          </p:nvSpPr>
          <p:spPr bwMode="auto">
            <a:xfrm>
              <a:off x="6917165" y="608867"/>
              <a:ext cx="2057400" cy="1295399"/>
            </a:xfrm>
            <a:prstGeom prst="roundRect">
              <a:avLst>
                <a:gd name="adj" fmla="val 2752"/>
              </a:avLst>
            </a:prstGeom>
            <a:solidFill>
              <a:srgbClr val="7030A0"/>
            </a:solidFill>
            <a:ln w="25400" cap="flat" cmpd="sng" algn="ctr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perspectiveFront"/>
              <a:lightRig rig="threePt" dir="t"/>
            </a:scene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none"/>
          </p:style>
          <p:txBody>
            <a:bodyPr vert="horz" wrap="square" lIns="304800" tIns="304800" rIns="304800" bIns="304800" numCol="1" anchor="t" anchorCtr="0" compatLnSpc="1">
              <a:prstTxWarp prst="textNoShape">
                <a:avLst/>
              </a:prstTxWarp>
              <a:normAutofit/>
            </a:bodyPr>
            <a:lstStyle>
              <a:lvl1pPr algn="l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0" cap="none" baseline="0">
                  <a:solidFill>
                    <a:schemeClr val="tx2"/>
                  </a:solidFill>
                  <a:latin typeface="Museo For Dell" pitchFamily="2" charset="0"/>
                  <a:ea typeface="Museo For Dell" pitchFamily="2" charset="0"/>
                  <a:cs typeface="+mj-cs"/>
                </a:defRPr>
              </a:lvl1pPr>
              <a:lvl2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2pPr>
              <a:lvl3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3pPr>
              <a:lvl4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4pPr>
              <a:lvl5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5pPr>
              <a:lvl6pPr marL="4572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6pPr>
              <a:lvl7pPr marL="9144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7pPr>
              <a:lvl8pPr marL="13716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8pPr>
              <a:lvl9pPr marL="18288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9pPr>
            </a:lstStyle>
            <a:p>
              <a:endParaRPr lang="en-US" sz="3733" dirty="0">
                <a:latin typeface="+mn-lt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6840965" y="730388"/>
              <a:ext cx="2119773" cy="10344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667" dirty="0">
                  <a:solidFill>
                    <a:srgbClr val="FFFFFF"/>
                  </a:solidFill>
                </a:rPr>
                <a:t>+</a:t>
              </a:r>
              <a:r>
                <a:rPr lang="en-US" sz="1867" dirty="0">
                  <a:solidFill>
                    <a:srgbClr val="FFFFFF"/>
                  </a:solidFill>
                </a:rPr>
                <a:t> de </a:t>
              </a:r>
              <a:r>
                <a:rPr lang="en-US" sz="6400" dirty="0">
                  <a:solidFill>
                    <a:srgbClr val="FFFFFF"/>
                  </a:solidFill>
                </a:rPr>
                <a:t>285</a:t>
              </a:r>
              <a:r>
                <a:rPr lang="en-US" sz="1600" dirty="0">
                  <a:solidFill>
                    <a:srgbClr val="FFFFFF"/>
                  </a:solidFill>
                </a:rPr>
                <a:t> </a:t>
              </a:r>
              <a:r>
                <a:rPr lang="en-US" sz="1867" dirty="0" err="1">
                  <a:solidFill>
                    <a:srgbClr val="FFFFFF"/>
                  </a:solidFill>
                </a:rPr>
                <a:t>empregos</a:t>
              </a:r>
              <a:r>
                <a:rPr lang="en-US" sz="1867" dirty="0">
                  <a:solidFill>
                    <a:srgbClr val="FFFFFF"/>
                  </a:solidFill>
                </a:rPr>
                <a:t> </a:t>
              </a:r>
              <a:r>
                <a:rPr lang="en-US" sz="1867" dirty="0" err="1">
                  <a:solidFill>
                    <a:srgbClr val="FFFFFF"/>
                  </a:solidFill>
                </a:rPr>
                <a:t>diretos</a:t>
              </a:r>
              <a:r>
                <a:rPr lang="en-US" sz="1867" dirty="0">
                  <a:solidFill>
                    <a:srgbClr val="FFFFFF"/>
                  </a:solidFill>
                </a:rPr>
                <a:t> </a:t>
              </a:r>
              <a:r>
                <a:rPr lang="en-US" sz="1867" dirty="0" err="1">
                  <a:solidFill>
                    <a:srgbClr val="FFFFFF"/>
                  </a:solidFill>
                </a:rPr>
                <a:t>gerados</a:t>
              </a:r>
              <a:r>
                <a:rPr lang="en-US" sz="1867" dirty="0">
                  <a:solidFill>
                    <a:srgbClr val="FFFFFF"/>
                  </a:solidFill>
                </a:rPr>
                <a:t> no </a:t>
              </a:r>
              <a:r>
                <a:rPr lang="en-US" sz="2133" b="1" dirty="0" err="1">
                  <a:solidFill>
                    <a:srgbClr val="FFFFFF"/>
                  </a:solidFill>
                </a:rPr>
                <a:t>Ceará</a:t>
              </a:r>
              <a:endParaRPr lang="en-US" sz="2133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03200" y="2935971"/>
            <a:ext cx="2844800" cy="3642629"/>
            <a:chOff x="6840965" y="608867"/>
            <a:chExt cx="2133600" cy="1295399"/>
          </a:xfrm>
        </p:grpSpPr>
        <p:sp>
          <p:nvSpPr>
            <p:cNvPr id="63" name="Title 1"/>
            <p:cNvSpPr txBox="1">
              <a:spLocks/>
            </p:cNvSpPr>
            <p:nvPr/>
          </p:nvSpPr>
          <p:spPr bwMode="auto">
            <a:xfrm>
              <a:off x="6917165" y="608867"/>
              <a:ext cx="2057400" cy="1295399"/>
            </a:xfrm>
            <a:prstGeom prst="roundRect">
              <a:avLst>
                <a:gd name="adj" fmla="val 2752"/>
              </a:avLst>
            </a:prstGeom>
            <a:solidFill>
              <a:schemeClr val="tx2">
                <a:lumMod val="50000"/>
              </a:schemeClr>
            </a:solidFill>
            <a:ln w="25400" cap="flat" cmpd="sng" algn="ctr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perspectiveFront"/>
              <a:lightRig rig="threePt" dir="t"/>
            </a:scene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none"/>
          </p:style>
          <p:txBody>
            <a:bodyPr vert="horz" wrap="square" lIns="304800" tIns="304800" rIns="304800" bIns="304800" numCol="1" anchor="t" anchorCtr="0" compatLnSpc="1">
              <a:prstTxWarp prst="textNoShape">
                <a:avLst/>
              </a:prstTxWarp>
              <a:normAutofit/>
            </a:bodyPr>
            <a:lstStyle>
              <a:lvl1pPr algn="l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0" cap="none" baseline="0">
                  <a:solidFill>
                    <a:schemeClr val="tx2"/>
                  </a:solidFill>
                  <a:latin typeface="Museo For Dell" pitchFamily="2" charset="0"/>
                  <a:ea typeface="Museo For Dell" pitchFamily="2" charset="0"/>
                  <a:cs typeface="+mj-cs"/>
                </a:defRPr>
              </a:lvl1pPr>
              <a:lvl2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2pPr>
              <a:lvl3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3pPr>
              <a:lvl4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4pPr>
              <a:lvl5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5pPr>
              <a:lvl6pPr marL="4572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6pPr>
              <a:lvl7pPr marL="9144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7pPr>
              <a:lvl8pPr marL="13716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8pPr>
              <a:lvl9pPr marL="18288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9pPr>
            </a:lstStyle>
            <a:p>
              <a:endParaRPr lang="en-US" sz="3733" dirty="0">
                <a:latin typeface="+mn-lt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840965" y="820330"/>
              <a:ext cx="2119773" cy="7648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867" dirty="0" err="1">
                  <a:solidFill>
                    <a:srgbClr val="FFFFFF"/>
                  </a:solidFill>
                </a:rPr>
                <a:t>Desde</a:t>
              </a:r>
              <a:r>
                <a:rPr lang="en-US" sz="1867" dirty="0">
                  <a:solidFill>
                    <a:srgbClr val="FFFFFF"/>
                  </a:solidFill>
                </a:rPr>
                <a:t> </a:t>
              </a:r>
              <a:br>
                <a:rPr lang="en-US" sz="1867" dirty="0">
                  <a:solidFill>
                    <a:srgbClr val="FFFFFF"/>
                  </a:solidFill>
                </a:rPr>
              </a:br>
              <a:r>
                <a:rPr lang="en-US" sz="6400" dirty="0">
                  <a:solidFill>
                    <a:srgbClr val="FFFFFF"/>
                  </a:solidFill>
                </a:rPr>
                <a:t>2004</a:t>
              </a:r>
              <a:r>
                <a:rPr lang="en-US" sz="1600" dirty="0">
                  <a:solidFill>
                    <a:srgbClr val="FFFFFF"/>
                  </a:solidFill>
                </a:rPr>
                <a:t> </a:t>
              </a:r>
              <a:r>
                <a:rPr lang="en-US" sz="1867" dirty="0" err="1">
                  <a:solidFill>
                    <a:srgbClr val="FFFFFF"/>
                  </a:solidFill>
                </a:rPr>
                <a:t>investindo</a:t>
              </a:r>
              <a:r>
                <a:rPr lang="en-US" sz="1867" dirty="0">
                  <a:solidFill>
                    <a:srgbClr val="FFFFFF"/>
                  </a:solidFill>
                </a:rPr>
                <a:t> </a:t>
              </a:r>
              <a:r>
                <a:rPr lang="en-US" sz="1867" dirty="0" err="1">
                  <a:solidFill>
                    <a:srgbClr val="FFFFFF"/>
                  </a:solidFill>
                </a:rPr>
                <a:t>em</a:t>
              </a:r>
              <a:r>
                <a:rPr lang="en-US" sz="1867" dirty="0">
                  <a:solidFill>
                    <a:srgbClr val="FFFFFF"/>
                  </a:solidFill>
                </a:rPr>
                <a:t> </a:t>
              </a:r>
              <a:br>
                <a:rPr lang="en-US" sz="1867" dirty="0">
                  <a:solidFill>
                    <a:srgbClr val="FFFFFF"/>
                  </a:solidFill>
                </a:rPr>
              </a:br>
              <a:r>
                <a:rPr lang="en-US" sz="1867" dirty="0">
                  <a:solidFill>
                    <a:srgbClr val="FFFFFF"/>
                  </a:solidFill>
                </a:rPr>
                <a:t>P&amp;D no </a:t>
              </a:r>
              <a:r>
                <a:rPr lang="en-US" sz="2133" b="1" dirty="0" err="1">
                  <a:solidFill>
                    <a:srgbClr val="FFFFFF"/>
                  </a:solidFill>
                </a:rPr>
                <a:t>Ceará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3048000" y="990601"/>
            <a:ext cx="5892800" cy="1727199"/>
            <a:chOff x="6840965" y="608867"/>
            <a:chExt cx="2133600" cy="1295399"/>
          </a:xfrm>
          <a:solidFill>
            <a:srgbClr val="0069B0"/>
          </a:solidFill>
        </p:grpSpPr>
        <p:sp>
          <p:nvSpPr>
            <p:cNvPr id="67" name="Title 1"/>
            <p:cNvSpPr txBox="1">
              <a:spLocks/>
            </p:cNvSpPr>
            <p:nvPr/>
          </p:nvSpPr>
          <p:spPr bwMode="auto">
            <a:xfrm>
              <a:off x="6917165" y="608867"/>
              <a:ext cx="2057400" cy="1295399"/>
            </a:xfrm>
            <a:prstGeom prst="roundRect">
              <a:avLst>
                <a:gd name="adj" fmla="val 2752"/>
              </a:avLst>
            </a:prstGeom>
            <a:grpFill/>
            <a:ln w="25400" cap="flat" cmpd="sng" algn="ctr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perspectiveFront"/>
              <a:lightRig rig="threePt" dir="t"/>
            </a:scene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none"/>
          </p:style>
          <p:txBody>
            <a:bodyPr vert="horz" wrap="square" lIns="304800" tIns="304800" rIns="304800" bIns="304800" numCol="1" anchor="t" anchorCtr="0" compatLnSpc="1">
              <a:prstTxWarp prst="textNoShape">
                <a:avLst/>
              </a:prstTxWarp>
              <a:normAutofit/>
            </a:bodyPr>
            <a:lstStyle>
              <a:lvl1pPr algn="l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0" cap="none" baseline="0">
                  <a:solidFill>
                    <a:schemeClr val="tx2"/>
                  </a:solidFill>
                  <a:latin typeface="Museo For Dell" pitchFamily="2" charset="0"/>
                  <a:ea typeface="Museo For Dell" pitchFamily="2" charset="0"/>
                  <a:cs typeface="+mj-cs"/>
                </a:defRPr>
              </a:lvl1pPr>
              <a:lvl2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2pPr>
              <a:lvl3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3pPr>
              <a:lvl4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4pPr>
              <a:lvl5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5pPr>
              <a:lvl6pPr marL="4572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6pPr>
              <a:lvl7pPr marL="9144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7pPr>
              <a:lvl8pPr marL="13716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8pPr>
              <a:lvl9pPr marL="18288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9pPr>
            </a:lstStyle>
            <a:p>
              <a:endParaRPr lang="en-US" sz="3733" dirty="0">
                <a:latin typeface="+mn-lt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840965" y="837467"/>
              <a:ext cx="2119773" cy="8620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6400" dirty="0">
                  <a:solidFill>
                    <a:srgbClr val="FFFFFF"/>
                  </a:solidFill>
                </a:rPr>
                <a:t>44,2</a:t>
              </a:r>
              <a:r>
                <a:rPr lang="en-US" sz="3733" dirty="0">
                  <a:solidFill>
                    <a:srgbClr val="FFFFFF"/>
                  </a:solidFill>
                </a:rPr>
                <a:t>Mi</a:t>
              </a:r>
              <a:br>
                <a:rPr lang="en-US" sz="3733" dirty="0">
                  <a:solidFill>
                    <a:srgbClr val="FFFFFF"/>
                  </a:solidFill>
                </a:rPr>
              </a:br>
              <a:r>
                <a:rPr lang="en-US" sz="1867" dirty="0" err="1">
                  <a:solidFill>
                    <a:srgbClr val="FFFFFF"/>
                  </a:solidFill>
                </a:rPr>
                <a:t>investidos</a:t>
              </a:r>
              <a:r>
                <a:rPr lang="en-US" sz="1867" dirty="0">
                  <a:solidFill>
                    <a:srgbClr val="FFFFFF"/>
                  </a:solidFill>
                </a:rPr>
                <a:t> no </a:t>
              </a:r>
              <a:r>
                <a:rPr lang="en-US" sz="2133" b="1" dirty="0" err="1">
                  <a:solidFill>
                    <a:srgbClr val="FFFFFF"/>
                  </a:solidFill>
                </a:rPr>
                <a:t>Ceará</a:t>
              </a:r>
              <a:endParaRPr lang="en-US" sz="2133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3149600" y="4851401"/>
            <a:ext cx="2844800" cy="1727199"/>
            <a:chOff x="6840965" y="608867"/>
            <a:chExt cx="2133600" cy="1295399"/>
          </a:xfrm>
        </p:grpSpPr>
        <p:sp>
          <p:nvSpPr>
            <p:cNvPr id="70" name="Title 1"/>
            <p:cNvSpPr txBox="1">
              <a:spLocks/>
            </p:cNvSpPr>
            <p:nvPr/>
          </p:nvSpPr>
          <p:spPr bwMode="auto">
            <a:xfrm>
              <a:off x="6917165" y="608867"/>
              <a:ext cx="2057400" cy="1295399"/>
            </a:xfrm>
            <a:prstGeom prst="roundRect">
              <a:avLst>
                <a:gd name="adj" fmla="val 2752"/>
              </a:avLst>
            </a:prstGeom>
            <a:solidFill>
              <a:srgbClr val="E28C4A"/>
            </a:solidFill>
            <a:ln w="25400" cap="flat" cmpd="sng" algn="ctr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perspectiveFront"/>
              <a:lightRig rig="threePt" dir="t"/>
            </a:scene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none"/>
          </p:style>
          <p:txBody>
            <a:bodyPr vert="horz" wrap="square" lIns="304800" tIns="304800" rIns="304800" bIns="304800" numCol="1" anchor="t" anchorCtr="0" compatLnSpc="1">
              <a:prstTxWarp prst="textNoShape">
                <a:avLst/>
              </a:prstTxWarp>
              <a:normAutofit/>
            </a:bodyPr>
            <a:lstStyle>
              <a:lvl1pPr algn="l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0" cap="none" baseline="0">
                  <a:solidFill>
                    <a:schemeClr val="tx2"/>
                  </a:solidFill>
                  <a:latin typeface="Museo For Dell" pitchFamily="2" charset="0"/>
                  <a:ea typeface="Museo For Dell" pitchFamily="2" charset="0"/>
                  <a:cs typeface="+mj-cs"/>
                </a:defRPr>
              </a:lvl1pPr>
              <a:lvl2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2pPr>
              <a:lvl3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3pPr>
              <a:lvl4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4pPr>
              <a:lvl5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5pPr>
              <a:lvl6pPr marL="4572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6pPr>
              <a:lvl7pPr marL="9144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7pPr>
              <a:lvl8pPr marL="13716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8pPr>
              <a:lvl9pPr marL="18288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9pPr>
            </a:lstStyle>
            <a:p>
              <a:endParaRPr lang="en-US" sz="3733" dirty="0">
                <a:latin typeface="+mn-lt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6840965" y="761267"/>
              <a:ext cx="2119773" cy="8620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6400" dirty="0">
                  <a:solidFill>
                    <a:srgbClr val="FFFFFF"/>
                  </a:solidFill>
                </a:rPr>
                <a:t>14,6</a:t>
              </a:r>
              <a:r>
                <a:rPr lang="en-US" sz="3733" dirty="0">
                  <a:solidFill>
                    <a:srgbClr val="FFFFFF"/>
                  </a:solidFill>
                </a:rPr>
                <a:t>Mi</a:t>
              </a:r>
              <a:br>
                <a:rPr lang="en-US" sz="3733" dirty="0">
                  <a:solidFill>
                    <a:srgbClr val="FFFFFF"/>
                  </a:solidFill>
                </a:rPr>
              </a:br>
              <a:r>
                <a:rPr lang="en-US" sz="1867" dirty="0" err="1">
                  <a:solidFill>
                    <a:srgbClr val="FFFFFF"/>
                  </a:solidFill>
                </a:rPr>
                <a:t>em</a:t>
              </a:r>
              <a:r>
                <a:rPr lang="en-US" sz="1867" dirty="0">
                  <a:solidFill>
                    <a:srgbClr val="FFFFFF"/>
                  </a:solidFill>
                </a:rPr>
                <a:t> </a:t>
              </a:r>
              <a:r>
                <a:rPr lang="en-US" sz="1867" dirty="0" err="1">
                  <a:solidFill>
                    <a:srgbClr val="FFFFFF"/>
                  </a:solidFill>
                </a:rPr>
                <a:t>projetos</a:t>
              </a:r>
              <a:r>
                <a:rPr lang="en-US" sz="1867" dirty="0">
                  <a:solidFill>
                    <a:srgbClr val="FFFFFF"/>
                  </a:solidFill>
                </a:rPr>
                <a:t> de </a:t>
              </a:r>
              <a:r>
                <a:rPr lang="en-US" sz="2133" b="1" dirty="0" err="1">
                  <a:solidFill>
                    <a:srgbClr val="FFFFFF"/>
                  </a:solidFill>
                </a:rPr>
                <a:t>educação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9144000" y="4851400"/>
            <a:ext cx="2829293" cy="1727199"/>
            <a:chOff x="6917165" y="608867"/>
            <a:chExt cx="2121970" cy="1295399"/>
          </a:xfrm>
          <a:solidFill>
            <a:schemeClr val="accent6">
              <a:lumMod val="50000"/>
            </a:schemeClr>
          </a:solidFill>
        </p:grpSpPr>
        <p:sp>
          <p:nvSpPr>
            <p:cNvPr id="82" name="Title 1"/>
            <p:cNvSpPr txBox="1">
              <a:spLocks/>
            </p:cNvSpPr>
            <p:nvPr/>
          </p:nvSpPr>
          <p:spPr bwMode="auto">
            <a:xfrm>
              <a:off x="6917165" y="608867"/>
              <a:ext cx="2057400" cy="1295399"/>
            </a:xfrm>
            <a:prstGeom prst="roundRect">
              <a:avLst>
                <a:gd name="adj" fmla="val 2752"/>
              </a:avLst>
            </a:prstGeom>
            <a:grpFill/>
            <a:ln w="25400" cap="flat" cmpd="sng" algn="ctr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perspectiveFront"/>
              <a:lightRig rig="threePt" dir="t"/>
            </a:scene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none"/>
          </p:style>
          <p:txBody>
            <a:bodyPr vert="horz" wrap="square" lIns="304800" tIns="304800" rIns="304800" bIns="304800" numCol="1" anchor="t" anchorCtr="0" compatLnSpc="1">
              <a:prstTxWarp prst="textNoShape">
                <a:avLst/>
              </a:prstTxWarp>
              <a:normAutofit/>
            </a:bodyPr>
            <a:lstStyle>
              <a:lvl1pPr algn="l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0" cap="none" baseline="0">
                  <a:solidFill>
                    <a:schemeClr val="tx2"/>
                  </a:solidFill>
                  <a:latin typeface="Museo For Dell" pitchFamily="2" charset="0"/>
                  <a:ea typeface="Museo For Dell" pitchFamily="2" charset="0"/>
                  <a:cs typeface="+mj-cs"/>
                </a:defRPr>
              </a:lvl1pPr>
              <a:lvl2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2pPr>
              <a:lvl3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3pPr>
              <a:lvl4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4pPr>
              <a:lvl5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5pPr>
              <a:lvl6pPr marL="4572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6pPr>
              <a:lvl7pPr marL="9144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7pPr>
              <a:lvl8pPr marL="13716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8pPr>
              <a:lvl9pPr marL="18288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9pPr>
            </a:lstStyle>
            <a:p>
              <a:endParaRPr lang="en-US" sz="3733" dirty="0">
                <a:latin typeface="+mn-lt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6919362" y="761268"/>
              <a:ext cx="2119773" cy="10344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6400" dirty="0">
                  <a:solidFill>
                    <a:srgbClr val="FFFFFF"/>
                  </a:solidFill>
                </a:rPr>
                <a:t>70</a:t>
              </a:r>
              <a:r>
                <a:rPr lang="en-US" sz="1600" dirty="0">
                  <a:solidFill>
                    <a:srgbClr val="FFFFFF"/>
                  </a:solidFill>
                </a:rPr>
                <a:t> </a:t>
              </a:r>
              <a:r>
                <a:rPr lang="en-US" sz="1867" dirty="0" err="1">
                  <a:solidFill>
                    <a:srgbClr val="FFFFFF"/>
                  </a:solidFill>
                </a:rPr>
                <a:t>pessoas</a:t>
              </a:r>
              <a:br>
                <a:rPr lang="en-US" sz="1867" dirty="0">
                  <a:solidFill>
                    <a:srgbClr val="FFFFFF"/>
                  </a:solidFill>
                </a:rPr>
              </a:br>
              <a:r>
                <a:rPr lang="en-US" sz="1867" dirty="0">
                  <a:solidFill>
                    <a:srgbClr val="FFFFFF"/>
                  </a:solidFill>
                </a:rPr>
                <a:t>com </a:t>
              </a:r>
              <a:r>
                <a:rPr lang="en-US" sz="1867" dirty="0" err="1">
                  <a:solidFill>
                    <a:srgbClr val="FFFFFF"/>
                  </a:solidFill>
                </a:rPr>
                <a:t>deficiência</a:t>
              </a:r>
              <a:r>
                <a:rPr lang="en-US" sz="1867" dirty="0">
                  <a:solidFill>
                    <a:srgbClr val="FFFFFF"/>
                  </a:solidFill>
                </a:rPr>
                <a:t> </a:t>
              </a:r>
              <a:r>
                <a:rPr lang="en-US" sz="2133" b="1" dirty="0" err="1">
                  <a:solidFill>
                    <a:srgbClr val="FFFFFF"/>
                  </a:solidFill>
                </a:rPr>
                <a:t>contratadas</a:t>
              </a:r>
              <a:r>
                <a:rPr lang="en-US" sz="2133" dirty="0">
                  <a:solidFill>
                    <a:srgbClr val="FFFFFF"/>
                  </a:solidFill>
                </a:rPr>
                <a:t> </a:t>
              </a:r>
              <a:r>
                <a:rPr lang="en-US" sz="1867" dirty="0">
                  <a:solidFill>
                    <a:srgbClr val="FFFFFF"/>
                  </a:solidFill>
                </a:rPr>
                <a:t>no </a:t>
              </a:r>
              <a:r>
                <a:rPr lang="en-US" sz="1867" dirty="0" err="1">
                  <a:solidFill>
                    <a:srgbClr val="FFFFFF"/>
                  </a:solidFill>
                </a:rPr>
                <a:t>Ceará</a:t>
              </a:r>
              <a:endParaRPr lang="en-US" sz="24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3187789" y="2921001"/>
            <a:ext cx="5854611" cy="1727199"/>
            <a:chOff x="6891579" y="608867"/>
            <a:chExt cx="2119773" cy="1295399"/>
          </a:xfrm>
        </p:grpSpPr>
        <p:sp>
          <p:nvSpPr>
            <p:cNvPr id="89" name="Title 1"/>
            <p:cNvSpPr txBox="1">
              <a:spLocks/>
            </p:cNvSpPr>
            <p:nvPr/>
          </p:nvSpPr>
          <p:spPr bwMode="auto">
            <a:xfrm>
              <a:off x="6917165" y="608867"/>
              <a:ext cx="2057400" cy="1295399"/>
            </a:xfrm>
            <a:prstGeom prst="roundRect">
              <a:avLst>
                <a:gd name="adj" fmla="val 2752"/>
              </a:avLst>
            </a:prstGeom>
            <a:solidFill>
              <a:srgbClr val="0A5043"/>
            </a:solidFill>
            <a:ln w="25400" cap="flat" cmpd="sng" algn="ctr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perspectiveFront"/>
              <a:lightRig rig="threePt" dir="t"/>
            </a:scene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none"/>
          </p:style>
          <p:txBody>
            <a:bodyPr vert="horz" wrap="square" lIns="304800" tIns="304800" rIns="304800" bIns="304800" numCol="1" anchor="t" anchorCtr="0" compatLnSpc="1">
              <a:prstTxWarp prst="textNoShape">
                <a:avLst/>
              </a:prstTxWarp>
              <a:normAutofit/>
            </a:bodyPr>
            <a:lstStyle>
              <a:lvl1pPr algn="l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0" cap="none" baseline="0">
                  <a:solidFill>
                    <a:schemeClr val="tx2"/>
                  </a:solidFill>
                  <a:latin typeface="Museo For Dell" pitchFamily="2" charset="0"/>
                  <a:ea typeface="Museo For Dell" pitchFamily="2" charset="0"/>
                  <a:cs typeface="+mj-cs"/>
                </a:defRPr>
              </a:lvl1pPr>
              <a:lvl2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2pPr>
              <a:lvl3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3pPr>
              <a:lvl4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4pPr>
              <a:lvl5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5pPr>
              <a:lvl6pPr marL="4572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6pPr>
              <a:lvl7pPr marL="9144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7pPr>
              <a:lvl8pPr marL="13716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8pPr>
              <a:lvl9pPr marL="18288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9pPr>
            </a:lstStyle>
            <a:p>
              <a:endParaRPr lang="en-US" sz="3733" dirty="0">
                <a:latin typeface="+mn-lt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6891579" y="685067"/>
              <a:ext cx="2119773" cy="10540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6400" dirty="0">
                  <a:solidFill>
                    <a:srgbClr val="FFFFFF"/>
                  </a:solidFill>
                </a:rPr>
                <a:t>24,9</a:t>
              </a:r>
              <a:r>
                <a:rPr lang="en-US" sz="3733" dirty="0">
                  <a:solidFill>
                    <a:srgbClr val="FFFFFF"/>
                  </a:solidFill>
                </a:rPr>
                <a:t>Mi</a:t>
              </a:r>
              <a:br>
                <a:rPr lang="en-US" sz="3733" dirty="0">
                  <a:solidFill>
                    <a:srgbClr val="FFFFFF"/>
                  </a:solidFill>
                </a:rPr>
              </a:br>
              <a:r>
                <a:rPr lang="en-US" sz="1867" dirty="0" err="1">
                  <a:solidFill>
                    <a:srgbClr val="FFFFFF"/>
                  </a:solidFill>
                </a:rPr>
                <a:t>na</a:t>
              </a:r>
              <a:r>
                <a:rPr lang="en-US" sz="1867" dirty="0">
                  <a:solidFill>
                    <a:srgbClr val="FFFFFF"/>
                  </a:solidFill>
                </a:rPr>
                <a:t> </a:t>
              </a:r>
              <a:r>
                <a:rPr lang="en-US" sz="2133" b="1" dirty="0" err="1">
                  <a:solidFill>
                    <a:srgbClr val="FFFFFF"/>
                  </a:solidFill>
                </a:rPr>
                <a:t>Universidade</a:t>
              </a:r>
              <a:r>
                <a:rPr lang="en-US" sz="2133" b="1" dirty="0">
                  <a:solidFill>
                    <a:srgbClr val="FFFFFF"/>
                  </a:solidFill>
                </a:rPr>
                <a:t> </a:t>
              </a:r>
              <a:r>
                <a:rPr lang="en-US" sz="2133" b="1" dirty="0" err="1">
                  <a:solidFill>
                    <a:srgbClr val="FFFFFF"/>
                  </a:solidFill>
                </a:rPr>
                <a:t>Estadual</a:t>
              </a:r>
              <a:r>
                <a:rPr lang="en-US" sz="2133" b="1" dirty="0">
                  <a:solidFill>
                    <a:srgbClr val="FFFFFF"/>
                  </a:solidFill>
                </a:rPr>
                <a:t> do </a:t>
              </a:r>
              <a:r>
                <a:rPr lang="en-US" sz="2133" b="1" dirty="0" err="1">
                  <a:solidFill>
                    <a:srgbClr val="FFFFFF"/>
                  </a:solidFill>
                </a:rPr>
                <a:t>Ceará</a:t>
              </a:r>
              <a:endParaRPr lang="en-US" sz="2133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44" name="Title 1"/>
          <p:cNvSpPr txBox="1">
            <a:spLocks/>
          </p:cNvSpPr>
          <p:nvPr/>
        </p:nvSpPr>
        <p:spPr bwMode="auto">
          <a:xfrm>
            <a:off x="304800" y="990601"/>
            <a:ext cx="2743200" cy="1727199"/>
          </a:xfrm>
          <a:prstGeom prst="roundRect">
            <a:avLst>
              <a:gd name="adj" fmla="val 2752"/>
            </a:avLst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vert="horz" wrap="square" lIns="304800" tIns="304800" rIns="304800" bIns="30480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0" cap="none" baseline="0">
                <a:solidFill>
                  <a:schemeClr val="tx2"/>
                </a:solidFill>
                <a:latin typeface="Museo For Dell" pitchFamily="2" charset="0"/>
                <a:ea typeface="Museo For Dell" pitchFamily="2" charset="0"/>
                <a:cs typeface="+mj-cs"/>
              </a:defRPr>
            </a:lvl1pPr>
            <a:lvl2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 Black" pitchFamily="34" charset="0"/>
              </a:defRPr>
            </a:lvl9pPr>
          </a:lstStyle>
          <a:p>
            <a:endParaRPr lang="en-US" sz="3733" dirty="0">
              <a:latin typeface="+mn-lt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03201" y="1193800"/>
            <a:ext cx="2826364" cy="1379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6400" dirty="0">
                <a:solidFill>
                  <a:srgbClr val="FFFFFF"/>
                </a:solidFill>
              </a:rPr>
              <a:t>54</a:t>
            </a:r>
            <a:r>
              <a:rPr lang="en-US" sz="3733" dirty="0">
                <a:solidFill>
                  <a:srgbClr val="FFFFFF"/>
                </a:solidFill>
              </a:rPr>
              <a:t>Mi</a:t>
            </a:r>
            <a:br>
              <a:rPr lang="en-US" sz="3733" dirty="0">
                <a:solidFill>
                  <a:srgbClr val="FFFFFF"/>
                </a:solidFill>
              </a:rPr>
            </a:br>
            <a:r>
              <a:rPr lang="en-US" sz="1867" dirty="0" err="1">
                <a:solidFill>
                  <a:srgbClr val="FFFFFF"/>
                </a:solidFill>
              </a:rPr>
              <a:t>em</a:t>
            </a:r>
            <a:r>
              <a:rPr lang="en-US" sz="1867" dirty="0">
                <a:solidFill>
                  <a:srgbClr val="FFFFFF"/>
                </a:solidFill>
              </a:rPr>
              <a:t> </a:t>
            </a:r>
            <a:r>
              <a:rPr lang="en-US" sz="1867" dirty="0" err="1">
                <a:solidFill>
                  <a:srgbClr val="FFFFFF"/>
                </a:solidFill>
              </a:rPr>
              <a:t>investimentos</a:t>
            </a:r>
            <a:r>
              <a:rPr lang="en-US" sz="1867" dirty="0">
                <a:solidFill>
                  <a:srgbClr val="FFFFFF"/>
                </a:solidFill>
              </a:rPr>
              <a:t> de P&amp;D no </a:t>
            </a:r>
            <a:r>
              <a:rPr lang="en-US" sz="2133" b="1" dirty="0" err="1">
                <a:solidFill>
                  <a:srgbClr val="FFFFFF"/>
                </a:solidFill>
              </a:rPr>
              <a:t>Nordeste</a:t>
            </a:r>
            <a:endParaRPr lang="en-US" sz="1867" b="1" dirty="0">
              <a:solidFill>
                <a:srgbClr val="FFFFFF"/>
              </a:solidFill>
            </a:endParaRPr>
          </a:p>
        </p:txBody>
      </p:sp>
      <p:sp>
        <p:nvSpPr>
          <p:cNvPr id="35" name="Título 1">
            <a:extLst>
              <a:ext uri="{FF2B5EF4-FFF2-40B4-BE49-F238E27FC236}">
                <a16:creationId xmlns:a16="http://schemas.microsoft.com/office/drawing/2014/main" id="{9EB947EC-101F-4183-8B52-2F349DB09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296" y="242128"/>
            <a:ext cx="10515600" cy="1325563"/>
          </a:xfrm>
        </p:spPr>
        <p:txBody>
          <a:bodyPr/>
          <a:lstStyle/>
          <a:p>
            <a:r>
              <a:rPr lang="pt-BR" dirty="0"/>
              <a:t>Case: </a:t>
            </a:r>
            <a:r>
              <a:rPr lang="pt-BR" b="1" dirty="0"/>
              <a:t>Dell Technologies </a:t>
            </a:r>
          </a:p>
        </p:txBody>
      </p:sp>
    </p:spTree>
    <p:extLst>
      <p:ext uri="{BB962C8B-B14F-4D97-AF65-F5344CB8AC3E}">
        <p14:creationId xmlns:p14="http://schemas.microsoft.com/office/powerpoint/2010/main" val="1776445078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CBC78920-4413-403B-859F-A76285457884}"/>
              </a:ext>
            </a:extLst>
          </p:cNvPr>
          <p:cNvSpPr/>
          <p:nvPr/>
        </p:nvSpPr>
        <p:spPr>
          <a:xfrm>
            <a:off x="8823606" y="1065871"/>
            <a:ext cx="309456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rgbClr val="0069B0"/>
                </a:solidFill>
                <a:latin typeface="Montserrat" panose="00000500000000000000" pitchFamily="2" charset="0"/>
              </a:rPr>
              <a:t>1,5 bi</a:t>
            </a:r>
          </a:p>
          <a:p>
            <a:pPr algn="ctr"/>
            <a:r>
              <a:rPr lang="pt-BR" sz="2000" dirty="0">
                <a:solidFill>
                  <a:srgbClr val="009A8C"/>
                </a:solidFill>
                <a:latin typeface="Montserrat" panose="00000500000000000000" pitchFamily="2" charset="0"/>
              </a:rPr>
              <a:t>Em P&amp;D, </a:t>
            </a:r>
            <a:br>
              <a:rPr lang="pt-BR" sz="2000" dirty="0">
                <a:solidFill>
                  <a:srgbClr val="009A8C"/>
                </a:solidFill>
                <a:latin typeface="Montserrat" panose="00000500000000000000" pitchFamily="2" charset="0"/>
              </a:rPr>
            </a:br>
            <a:r>
              <a:rPr lang="pt-BR" sz="2000" dirty="0">
                <a:solidFill>
                  <a:srgbClr val="009A8C"/>
                </a:solidFill>
                <a:latin typeface="Montserrat" panose="00000500000000000000" pitchFamily="2" charset="0"/>
              </a:rPr>
              <a:t>através da LI </a:t>
            </a:r>
          </a:p>
          <a:p>
            <a:pPr algn="ctr"/>
            <a:r>
              <a:rPr lang="pt-BR" sz="2000" dirty="0">
                <a:solidFill>
                  <a:srgbClr val="009A8C"/>
                </a:solidFill>
                <a:latin typeface="Montserrat" panose="00000500000000000000" pitchFamily="2" charset="0"/>
              </a:rPr>
              <a:t>em 2016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582618C9-40D7-4032-BA29-F0078D27CB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28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828" y="764578"/>
            <a:ext cx="5210336" cy="5200793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D8D15A0F-073A-4DD2-A376-D5BD62FB4E9B}"/>
              </a:ext>
            </a:extLst>
          </p:cNvPr>
          <p:cNvSpPr/>
          <p:nvPr/>
        </p:nvSpPr>
        <p:spPr>
          <a:xfrm>
            <a:off x="5606602" y="1065871"/>
            <a:ext cx="309456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rgbClr val="0069B0"/>
                </a:solidFill>
                <a:latin typeface="Montserrat" panose="00000500000000000000" pitchFamily="2" charset="0"/>
              </a:rPr>
              <a:t>4,5 bi</a:t>
            </a:r>
          </a:p>
          <a:p>
            <a:pPr algn="ctr"/>
            <a:r>
              <a:rPr lang="pt-BR" sz="2000" dirty="0">
                <a:solidFill>
                  <a:srgbClr val="009A8C"/>
                </a:solidFill>
                <a:latin typeface="Montserrat" panose="00000500000000000000" pitchFamily="2" charset="0"/>
              </a:rPr>
              <a:t>Em ciência e tecnologia </a:t>
            </a:r>
            <a:br>
              <a:rPr lang="pt-BR" sz="2000" dirty="0">
                <a:solidFill>
                  <a:srgbClr val="009A8C"/>
                </a:solidFill>
                <a:latin typeface="Montserrat" panose="00000500000000000000" pitchFamily="2" charset="0"/>
              </a:rPr>
            </a:br>
            <a:r>
              <a:rPr lang="pt-BR" sz="2000" dirty="0">
                <a:solidFill>
                  <a:srgbClr val="009A8C"/>
                </a:solidFill>
                <a:latin typeface="Montserrat" panose="00000500000000000000" pitchFamily="2" charset="0"/>
              </a:rPr>
              <a:t>em 2010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6409BBC4-A6E3-492E-896E-64AA3DC26678}"/>
              </a:ext>
            </a:extLst>
          </p:cNvPr>
          <p:cNvSpPr/>
          <p:nvPr/>
        </p:nvSpPr>
        <p:spPr>
          <a:xfrm>
            <a:off x="6930611" y="4684134"/>
            <a:ext cx="37859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/>
              <a:t>Quanto desse R$ vem para o Ceará?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81AFCDFE-4ACB-47B4-BCBD-5CCB16D3D048}"/>
              </a:ext>
            </a:extLst>
          </p:cNvPr>
          <p:cNvSpPr/>
          <p:nvPr/>
        </p:nvSpPr>
        <p:spPr>
          <a:xfrm>
            <a:off x="6203786" y="3447143"/>
            <a:ext cx="49947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/>
              <a:t>Campinas recebe o dobro da média nacional per capita de investimentos em P &amp; D. </a:t>
            </a:r>
            <a:r>
              <a:rPr lang="pt-BR" dirty="0">
                <a:hlinkClick r:id="rId4"/>
              </a:rPr>
              <a:t>http://goo.gl/UeJ31u</a:t>
            </a:r>
            <a:r>
              <a:rPr lang="pt-BR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253932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BE38912A-E0C7-4C90-AC7D-E28941529004}"/>
              </a:ext>
            </a:extLst>
          </p:cNvPr>
          <p:cNvPicPr>
            <a:picLocks noGrp="1" noChangeAspect="1"/>
          </p:cNvPicPr>
          <p:nvPr>
            <p:ph sz="half" idx="10"/>
          </p:nvPr>
        </p:nvPicPr>
        <p:blipFill rotWithShape="1"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51" t="15904" b="6514"/>
          <a:stretch/>
        </p:blipFill>
        <p:spPr>
          <a:xfrm>
            <a:off x="0" y="1567542"/>
            <a:ext cx="8476343" cy="4441371"/>
          </a:xfr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A975A6A1-4798-418B-B66A-93CBE3542185}"/>
              </a:ext>
            </a:extLst>
          </p:cNvPr>
          <p:cNvSpPr/>
          <p:nvPr/>
        </p:nvSpPr>
        <p:spPr>
          <a:xfrm>
            <a:off x="4131430" y="421769"/>
            <a:ext cx="781382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/>
              <a:t>Falta maior articulação entre os agentes privados e públicos para potencializar as oportunidades de captação de investimentos. </a:t>
            </a:r>
          </a:p>
        </p:txBody>
      </p:sp>
    </p:spTree>
    <p:extLst>
      <p:ext uri="{BB962C8B-B14F-4D97-AF65-F5344CB8AC3E}">
        <p14:creationId xmlns:p14="http://schemas.microsoft.com/office/powerpoint/2010/main" val="969312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FBEA03DE-514E-4B67-97CA-E110549620F6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D168195-E4D2-40A0-B9FA-48ACCC4C95E6}"/>
              </a:ext>
            </a:extLst>
          </p:cNvPr>
          <p:cNvSpPr>
            <a:spLocks noGrp="1"/>
          </p:cNvSpPr>
          <p:nvPr>
            <p:ph sz="half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6DBC47C3-6830-4C53-BB9C-6D0E565D6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88D9940-60A5-4E0A-A8FC-FA7A790594E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2599"/>
            <a:ext cx="12192000" cy="4659085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AA1D0AFB-E859-4172-A8A9-B79B9AB8AF1E}"/>
              </a:ext>
            </a:extLst>
          </p:cNvPr>
          <p:cNvSpPr/>
          <p:nvPr/>
        </p:nvSpPr>
        <p:spPr>
          <a:xfrm>
            <a:off x="187024" y="4842987"/>
            <a:ext cx="46172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/>
              <a:t>Integra o </a:t>
            </a:r>
            <a:r>
              <a:rPr lang="pt-BR" sz="1600" b="1" dirty="0"/>
              <a:t>Sistema Paulista de Parques Tecnológicos</a:t>
            </a:r>
            <a:r>
              <a:rPr lang="pt-BR" sz="1600" dirty="0"/>
              <a:t>, </a:t>
            </a:r>
            <a:r>
              <a:rPr lang="pt-BR" sz="1600" dirty="0" err="1"/>
              <a:t>SPTec</a:t>
            </a:r>
            <a:r>
              <a:rPr lang="pt-BR" sz="1600" dirty="0"/>
              <a:t>, de acordo com o credenciamento provisório do Decreto Estadual nº 50.504/2006 e Processo SDECT nº 170/13 </a:t>
            </a:r>
            <a:r>
              <a:rPr lang="pt-BR" sz="1200" dirty="0">
                <a:solidFill>
                  <a:srgbClr val="FFFFFF"/>
                </a:solidFill>
                <a:hlinkClick r:id="rId3"/>
              </a:rPr>
              <a:t>http://www.desenvolvimento.sp.gov.br/</a:t>
            </a:r>
            <a:endParaRPr lang="pt-BR" sz="1600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51CA9F4-CE71-4EAC-9427-30329A39D0DD}"/>
              </a:ext>
            </a:extLst>
          </p:cNvPr>
          <p:cNvSpPr/>
          <p:nvPr/>
        </p:nvSpPr>
        <p:spPr>
          <a:xfrm>
            <a:off x="5002731" y="4840015"/>
            <a:ext cx="1334020" cy="10464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4400" b="1" dirty="0">
                <a:solidFill>
                  <a:srgbClr val="0069B0"/>
                </a:solidFill>
                <a:latin typeface="Montserrat" panose="00000500000000000000" pitchFamily="2" charset="0"/>
              </a:rPr>
              <a:t>+60</a:t>
            </a:r>
            <a:endParaRPr lang="pt-BR" b="1" dirty="0">
              <a:solidFill>
                <a:srgbClr val="0069B0"/>
              </a:solidFill>
              <a:latin typeface="Montserrat" panose="00000500000000000000" pitchFamily="2" charset="0"/>
            </a:endParaRPr>
          </a:p>
          <a:p>
            <a:pPr algn="ctr"/>
            <a:r>
              <a:rPr lang="pt-BR" dirty="0">
                <a:solidFill>
                  <a:srgbClr val="009A8C"/>
                </a:solidFill>
                <a:latin typeface="Montserrat" panose="00000500000000000000" pitchFamily="2" charset="0"/>
              </a:rPr>
              <a:t>Empresas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FBA7E14-BB84-417C-8CA0-657B39154783}"/>
              </a:ext>
            </a:extLst>
          </p:cNvPr>
          <p:cNvSpPr/>
          <p:nvPr/>
        </p:nvSpPr>
        <p:spPr>
          <a:xfrm>
            <a:off x="6393244" y="4858376"/>
            <a:ext cx="1247456" cy="10464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4400" b="1" dirty="0">
                <a:solidFill>
                  <a:srgbClr val="0069B0"/>
                </a:solidFill>
                <a:latin typeface="Montserrat" panose="00000500000000000000" pitchFamily="2" charset="0"/>
              </a:rPr>
              <a:t>+45</a:t>
            </a:r>
            <a:endParaRPr lang="pt-BR" b="1" dirty="0">
              <a:solidFill>
                <a:srgbClr val="0069B0"/>
              </a:solidFill>
              <a:latin typeface="Montserrat" panose="00000500000000000000" pitchFamily="2" charset="0"/>
            </a:endParaRPr>
          </a:p>
          <a:p>
            <a:pPr algn="ctr"/>
            <a:r>
              <a:rPr lang="pt-BR" dirty="0">
                <a:solidFill>
                  <a:srgbClr val="009A8C"/>
                </a:solidFill>
                <a:latin typeface="Montserrat" panose="00000500000000000000" pitchFamily="2" charset="0"/>
              </a:rPr>
              <a:t>IES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8A15D9E-4D87-43A4-80E3-F3348A21E70A}"/>
              </a:ext>
            </a:extLst>
          </p:cNvPr>
          <p:cNvSpPr/>
          <p:nvPr/>
        </p:nvSpPr>
        <p:spPr>
          <a:xfrm>
            <a:off x="8049547" y="4920648"/>
            <a:ext cx="34253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dirty="0"/>
              <a:t>Campinas recebe o dobro da média nacional per capita de investimentos em P &amp; D. </a:t>
            </a:r>
            <a:r>
              <a:rPr lang="pt-BR" sz="1600" dirty="0">
                <a:hlinkClick r:id="rId4"/>
              </a:rPr>
              <a:t>http://goo.gl/UeJ31u</a:t>
            </a:r>
            <a:r>
              <a:rPr lang="pt-BR" sz="160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588545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40DCAF59-16BC-483D-8EE9-FBE39FF4F7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74171"/>
            <a:ext cx="12192000" cy="4153021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9E2BB453-50EF-4367-AAF5-66CBE40247DB}"/>
              </a:ext>
            </a:extLst>
          </p:cNvPr>
          <p:cNvSpPr/>
          <p:nvPr/>
        </p:nvSpPr>
        <p:spPr>
          <a:xfrm>
            <a:off x="4690554" y="4729982"/>
            <a:ext cx="1871025" cy="10464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4400" b="1" dirty="0">
                <a:solidFill>
                  <a:srgbClr val="0069B0"/>
                </a:solidFill>
                <a:latin typeface="Montserrat" panose="00000500000000000000" pitchFamily="2" charset="0"/>
              </a:rPr>
              <a:t>8.500</a:t>
            </a:r>
            <a:endParaRPr lang="pt-BR" b="1" dirty="0">
              <a:solidFill>
                <a:srgbClr val="0069B0"/>
              </a:solidFill>
              <a:latin typeface="Montserrat" panose="00000500000000000000" pitchFamily="2" charset="0"/>
            </a:endParaRPr>
          </a:p>
          <a:p>
            <a:pPr algn="ctr"/>
            <a:r>
              <a:rPr lang="pt-BR" dirty="0">
                <a:solidFill>
                  <a:srgbClr val="009A8C"/>
                </a:solidFill>
                <a:latin typeface="Montserrat" panose="00000500000000000000" pitchFamily="2" charset="0"/>
              </a:rPr>
              <a:t>Colaboradores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CE5BAC03-1EC4-4EB5-A6DD-40B760F8BF03}"/>
              </a:ext>
            </a:extLst>
          </p:cNvPr>
          <p:cNvSpPr/>
          <p:nvPr/>
        </p:nvSpPr>
        <p:spPr>
          <a:xfrm>
            <a:off x="171978" y="4709049"/>
            <a:ext cx="40226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009A8C"/>
                </a:solidFill>
                <a:latin typeface="Montserrat" panose="00000500000000000000" pitchFamily="2" charset="0"/>
              </a:rPr>
              <a:t>Criado há 17 anos, com o objetivo de se tornar uma </a:t>
            </a:r>
            <a:r>
              <a:rPr lang="pt-BR" b="1" dirty="0">
                <a:solidFill>
                  <a:srgbClr val="0069B0"/>
                </a:solidFill>
                <a:latin typeface="Montserrat" panose="00000500000000000000" pitchFamily="2" charset="0"/>
              </a:rPr>
              <a:t>ferramenta de desenvolvimento econômico e social </a:t>
            </a:r>
            <a:r>
              <a:rPr lang="pt-BR" dirty="0">
                <a:solidFill>
                  <a:srgbClr val="009A8C"/>
                </a:solidFill>
                <a:latin typeface="Montserrat" panose="00000500000000000000" pitchFamily="2" charset="0"/>
              </a:rPr>
              <a:t>no Recife.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75276732-9141-472B-9078-458D9FF72676}"/>
              </a:ext>
            </a:extLst>
          </p:cNvPr>
          <p:cNvSpPr/>
          <p:nvPr/>
        </p:nvSpPr>
        <p:spPr>
          <a:xfrm>
            <a:off x="7011367" y="4709048"/>
            <a:ext cx="197201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4400" b="1" dirty="0">
                <a:solidFill>
                  <a:srgbClr val="0069B0"/>
                </a:solidFill>
                <a:latin typeface="Montserrat" panose="00000500000000000000" pitchFamily="2" charset="0"/>
              </a:rPr>
              <a:t>1.6 bi</a:t>
            </a:r>
            <a:endParaRPr lang="pt-BR" b="1" dirty="0">
              <a:solidFill>
                <a:srgbClr val="0069B0"/>
              </a:solidFill>
              <a:latin typeface="Montserrat" panose="00000500000000000000" pitchFamily="2" charset="0"/>
            </a:endParaRPr>
          </a:p>
          <a:p>
            <a:pPr algn="ctr"/>
            <a:r>
              <a:rPr lang="pt-BR" dirty="0">
                <a:solidFill>
                  <a:srgbClr val="009A8C"/>
                </a:solidFill>
                <a:latin typeface="Montserrat" panose="00000500000000000000" pitchFamily="2" charset="0"/>
              </a:rPr>
              <a:t>Em receita nos </a:t>
            </a:r>
            <a:br>
              <a:rPr lang="pt-BR" dirty="0">
                <a:solidFill>
                  <a:srgbClr val="009A8C"/>
                </a:solidFill>
                <a:latin typeface="Montserrat" panose="00000500000000000000" pitchFamily="2" charset="0"/>
              </a:rPr>
            </a:br>
            <a:r>
              <a:rPr lang="pt-BR" dirty="0">
                <a:solidFill>
                  <a:srgbClr val="009A8C"/>
                </a:solidFill>
                <a:latin typeface="Montserrat" panose="00000500000000000000" pitchFamily="2" charset="0"/>
              </a:rPr>
              <a:t>últimos 3 anos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019E1322-1AA1-4181-9598-1A1C5905AA3C}"/>
              </a:ext>
            </a:extLst>
          </p:cNvPr>
          <p:cNvSpPr/>
          <p:nvPr/>
        </p:nvSpPr>
        <p:spPr>
          <a:xfrm>
            <a:off x="9433169" y="4709048"/>
            <a:ext cx="245612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4400" b="1" dirty="0">
                <a:solidFill>
                  <a:srgbClr val="0069B0"/>
                </a:solidFill>
                <a:latin typeface="Montserrat" panose="00000500000000000000" pitchFamily="2" charset="0"/>
              </a:rPr>
              <a:t>304</a:t>
            </a:r>
            <a:endParaRPr lang="pt-BR" b="1" dirty="0">
              <a:solidFill>
                <a:srgbClr val="0069B0"/>
              </a:solidFill>
              <a:latin typeface="Montserrat" panose="00000500000000000000" pitchFamily="2" charset="0"/>
            </a:endParaRPr>
          </a:p>
          <a:p>
            <a:pPr algn="ctr"/>
            <a:r>
              <a:rPr lang="pt-BR" dirty="0">
                <a:solidFill>
                  <a:srgbClr val="009A8C"/>
                </a:solidFill>
                <a:latin typeface="Montserrat" panose="00000500000000000000" pitchFamily="2" charset="0"/>
              </a:rPr>
              <a:t>Empresas em TIC</a:t>
            </a:r>
            <a:br>
              <a:rPr lang="pt-BR" dirty="0">
                <a:solidFill>
                  <a:srgbClr val="009A8C"/>
                </a:solidFill>
                <a:latin typeface="Montserrat" panose="00000500000000000000" pitchFamily="2" charset="0"/>
              </a:rPr>
            </a:br>
            <a:r>
              <a:rPr lang="pt-BR" dirty="0">
                <a:solidFill>
                  <a:srgbClr val="009A8C"/>
                </a:solidFill>
                <a:latin typeface="Montserrat" panose="00000500000000000000" pitchFamily="2" charset="0"/>
              </a:rPr>
              <a:t>e Economia criativa</a:t>
            </a:r>
          </a:p>
        </p:txBody>
      </p:sp>
    </p:spTree>
    <p:extLst>
      <p:ext uri="{BB962C8B-B14F-4D97-AF65-F5344CB8AC3E}">
        <p14:creationId xmlns:p14="http://schemas.microsoft.com/office/powerpoint/2010/main" val="1542882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40DCAF59-16BC-483D-8EE9-FBE39FF4F7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74171"/>
            <a:ext cx="12192000" cy="4153021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9E2BB453-50EF-4367-AAF5-66CBE40247DB}"/>
              </a:ext>
            </a:extLst>
          </p:cNvPr>
          <p:cNvSpPr/>
          <p:nvPr/>
        </p:nvSpPr>
        <p:spPr>
          <a:xfrm>
            <a:off x="3468434" y="4254622"/>
            <a:ext cx="339682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1400" dirty="0">
              <a:solidFill>
                <a:srgbClr val="009A8C"/>
              </a:solidFill>
              <a:latin typeface="Montserrat" panose="00000500000000000000" pitchFamily="2" charset="0"/>
            </a:endParaRPr>
          </a:p>
          <a:p>
            <a:pPr algn="ctr"/>
            <a:r>
              <a:rPr lang="pt-BR" sz="1400" dirty="0">
                <a:solidFill>
                  <a:srgbClr val="009A8C"/>
                </a:solidFill>
                <a:latin typeface="Montserrat" panose="00000500000000000000" pitchFamily="2" charset="0"/>
              </a:rPr>
              <a:t>Clube de programação para desenvolver o pensamento computacional, permitindo que os alunos concluam o ensino médio com uma formação ainda mais adequada às demandas do mercado de TI.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CE5BAC03-1EC4-4EB5-A6DD-40B760F8BF03}"/>
              </a:ext>
            </a:extLst>
          </p:cNvPr>
          <p:cNvSpPr/>
          <p:nvPr/>
        </p:nvSpPr>
        <p:spPr>
          <a:xfrm>
            <a:off x="142949" y="4634968"/>
            <a:ext cx="40226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0069B0"/>
                </a:solidFill>
                <a:latin typeface="Montserrat" panose="00000500000000000000" pitchFamily="2" charset="0"/>
              </a:rPr>
              <a:t>PERNAMBU-CODERS</a:t>
            </a:r>
            <a:endParaRPr lang="pt-BR" sz="3600" dirty="0">
              <a:solidFill>
                <a:srgbClr val="009A8C"/>
              </a:solidFill>
              <a:latin typeface="Montserrat" panose="00000500000000000000" pitchFamily="2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75276732-9141-472B-9078-458D9FF72676}"/>
              </a:ext>
            </a:extLst>
          </p:cNvPr>
          <p:cNvSpPr/>
          <p:nvPr/>
        </p:nvSpPr>
        <p:spPr>
          <a:xfrm>
            <a:off x="7479444" y="4709048"/>
            <a:ext cx="1035861" cy="10464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4400" b="1" dirty="0">
                <a:solidFill>
                  <a:srgbClr val="0069B0"/>
                </a:solidFill>
                <a:latin typeface="Montserrat" panose="00000500000000000000" pitchFamily="2" charset="0"/>
              </a:rPr>
              <a:t>9</a:t>
            </a:r>
            <a:endParaRPr lang="pt-BR" b="1" dirty="0">
              <a:solidFill>
                <a:srgbClr val="0069B0"/>
              </a:solidFill>
              <a:latin typeface="Montserrat" panose="00000500000000000000" pitchFamily="2" charset="0"/>
            </a:endParaRPr>
          </a:p>
          <a:p>
            <a:pPr algn="ctr"/>
            <a:r>
              <a:rPr lang="pt-BR" dirty="0">
                <a:solidFill>
                  <a:srgbClr val="009A8C"/>
                </a:solidFill>
                <a:latin typeface="Montserrat" panose="00000500000000000000" pitchFamily="2" charset="0"/>
              </a:rPr>
              <a:t>Escolas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019E1322-1AA1-4181-9598-1A1C5905AA3C}"/>
              </a:ext>
            </a:extLst>
          </p:cNvPr>
          <p:cNvSpPr/>
          <p:nvPr/>
        </p:nvSpPr>
        <p:spPr>
          <a:xfrm>
            <a:off x="9129492" y="4709048"/>
            <a:ext cx="2414444" cy="10464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4400" b="1" dirty="0">
                <a:solidFill>
                  <a:srgbClr val="0069B0"/>
                </a:solidFill>
                <a:latin typeface="Montserrat" panose="00000500000000000000" pitchFamily="2" charset="0"/>
              </a:rPr>
              <a:t>+ 1.000</a:t>
            </a:r>
            <a:endParaRPr lang="pt-BR" b="1" dirty="0">
              <a:solidFill>
                <a:srgbClr val="0069B0"/>
              </a:solidFill>
              <a:latin typeface="Montserrat" panose="00000500000000000000" pitchFamily="2" charset="0"/>
            </a:endParaRPr>
          </a:p>
          <a:p>
            <a:pPr algn="ctr"/>
            <a:r>
              <a:rPr lang="pt-BR" dirty="0">
                <a:solidFill>
                  <a:srgbClr val="009A8C"/>
                </a:solidFill>
                <a:latin typeface="Montserrat" panose="00000500000000000000" pitchFamily="2" charset="0"/>
              </a:rPr>
              <a:t>Alunos impactados</a:t>
            </a:r>
          </a:p>
        </p:txBody>
      </p:sp>
    </p:spTree>
    <p:extLst>
      <p:ext uri="{BB962C8B-B14F-4D97-AF65-F5344CB8AC3E}">
        <p14:creationId xmlns:p14="http://schemas.microsoft.com/office/powerpoint/2010/main" val="2197567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CE5BAC03-1EC4-4EB5-A6DD-40B760F8BF03}"/>
              </a:ext>
            </a:extLst>
          </p:cNvPr>
          <p:cNvSpPr/>
          <p:nvPr/>
        </p:nvSpPr>
        <p:spPr>
          <a:xfrm>
            <a:off x="319314" y="4333613"/>
            <a:ext cx="5109028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 err="1">
                <a:solidFill>
                  <a:srgbClr val="0069B0"/>
                </a:solidFill>
                <a:latin typeface="Montserrat" panose="00000500000000000000" pitchFamily="2" charset="0"/>
              </a:rPr>
              <a:t>Fab</a:t>
            </a:r>
            <a:r>
              <a:rPr lang="pt-BR" sz="3600" b="1" dirty="0">
                <a:solidFill>
                  <a:srgbClr val="0069B0"/>
                </a:solidFill>
                <a:latin typeface="Montserrat" panose="00000500000000000000" pitchFamily="2" charset="0"/>
              </a:rPr>
              <a:t> </a:t>
            </a:r>
            <a:r>
              <a:rPr lang="pt-BR" sz="3600" b="1" dirty="0" err="1">
                <a:solidFill>
                  <a:srgbClr val="0069B0"/>
                </a:solidFill>
                <a:latin typeface="Montserrat" panose="00000500000000000000" pitchFamily="2" charset="0"/>
              </a:rPr>
              <a:t>Lab</a:t>
            </a:r>
            <a:endParaRPr lang="pt-BR" sz="3600" b="1" dirty="0">
              <a:solidFill>
                <a:srgbClr val="0069B0"/>
              </a:solidFill>
              <a:latin typeface="Montserrat" panose="00000500000000000000" pitchFamily="2" charset="0"/>
            </a:endParaRPr>
          </a:p>
          <a:p>
            <a:endParaRPr lang="pt-BR" sz="1400" dirty="0">
              <a:solidFill>
                <a:srgbClr val="009A8C"/>
              </a:solidFill>
              <a:latin typeface="Montserrat" panose="00000500000000000000" pitchFamily="2" charset="0"/>
            </a:endParaRPr>
          </a:p>
          <a:p>
            <a:r>
              <a:rPr lang="pt-BR" sz="1400" dirty="0">
                <a:solidFill>
                  <a:srgbClr val="009A8C"/>
                </a:solidFill>
                <a:latin typeface="Montserrat" panose="00000500000000000000" pitchFamily="2" charset="0"/>
              </a:rPr>
              <a:t>+ de 500 laboratórios de inovação no mundo, utilizados pela comunidade (universidades, empresas, escolas, sociedade) para criação de produtos de tecnologia. Troca de conhecimentos entre todas as unidades.</a:t>
            </a:r>
          </a:p>
          <a:p>
            <a:endParaRPr lang="pt-BR" sz="3600" dirty="0">
              <a:solidFill>
                <a:srgbClr val="009A8C"/>
              </a:solidFill>
              <a:latin typeface="Montserrat" panose="00000500000000000000" pitchFamily="2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D63E401-0ED8-45C9-B0A0-CFBA7A14BF9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314" y="323283"/>
            <a:ext cx="5109029" cy="3831772"/>
          </a:xfrm>
          <a:prstGeom prst="rect">
            <a:avLst/>
          </a:prstGeom>
        </p:spPr>
      </p:pic>
      <p:pic>
        <p:nvPicPr>
          <p:cNvPr id="9" name="Picture 4" descr="Three children working on circuit blocks with wires and wooden bases.">
            <a:extLst>
              <a:ext uri="{FF2B5EF4-FFF2-40B4-BE49-F238E27FC236}">
                <a16:creationId xmlns:a16="http://schemas.microsoft.com/office/drawing/2014/main" id="{4DDED6E7-D8DC-40D6-9FB8-89BA1A7E73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46057" y="323282"/>
            <a:ext cx="6226630" cy="38317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33C96492-CCC3-483B-9022-04BAE479B984}"/>
              </a:ext>
            </a:extLst>
          </p:cNvPr>
          <p:cNvSpPr/>
          <p:nvPr/>
        </p:nvSpPr>
        <p:spPr>
          <a:xfrm>
            <a:off x="5646056" y="4333612"/>
            <a:ext cx="5921829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 err="1">
                <a:solidFill>
                  <a:srgbClr val="0069B0"/>
                </a:solidFill>
                <a:latin typeface="Montserrat" panose="00000500000000000000" pitchFamily="2" charset="0"/>
              </a:rPr>
              <a:t>Maker</a:t>
            </a:r>
            <a:r>
              <a:rPr lang="pt-BR" sz="3600" b="1" dirty="0">
                <a:solidFill>
                  <a:srgbClr val="0069B0"/>
                </a:solidFill>
                <a:latin typeface="Montserrat" panose="00000500000000000000" pitchFamily="2" charset="0"/>
              </a:rPr>
              <a:t> Space </a:t>
            </a:r>
            <a:r>
              <a:rPr lang="pt-BR" sz="3600" b="1" dirty="0" err="1">
                <a:solidFill>
                  <a:srgbClr val="0069B0"/>
                </a:solidFill>
                <a:latin typeface="Montserrat" panose="00000500000000000000" pitchFamily="2" charset="0"/>
              </a:rPr>
              <a:t>Kids</a:t>
            </a:r>
            <a:endParaRPr lang="pt-BR" sz="3600" b="1" dirty="0">
              <a:solidFill>
                <a:srgbClr val="0069B0"/>
              </a:solidFill>
              <a:latin typeface="Montserrat" panose="00000500000000000000" pitchFamily="2" charset="0"/>
            </a:endParaRPr>
          </a:p>
          <a:p>
            <a:endParaRPr lang="pt-BR" sz="1400" dirty="0">
              <a:solidFill>
                <a:srgbClr val="009A8C"/>
              </a:solidFill>
              <a:latin typeface="Montserrat" panose="00000500000000000000" pitchFamily="2" charset="0"/>
            </a:endParaRPr>
          </a:p>
          <a:p>
            <a:r>
              <a:rPr lang="pt-BR" sz="1400" dirty="0">
                <a:solidFill>
                  <a:srgbClr val="009A8C"/>
                </a:solidFill>
                <a:latin typeface="Montserrat" panose="00000500000000000000" pitchFamily="2" charset="0"/>
              </a:rPr>
              <a:t>Laboratórios de inovação para crianças que exploram seu potencial criativo com acesso a recursos como impressão 3D, fundição, programação com Arduino e </a:t>
            </a:r>
            <a:r>
              <a:rPr lang="pt-BR" sz="1400" dirty="0" err="1">
                <a:solidFill>
                  <a:srgbClr val="009A8C"/>
                </a:solidFill>
                <a:latin typeface="Montserrat" panose="00000500000000000000" pitchFamily="2" charset="0"/>
              </a:rPr>
              <a:t>Scratch</a:t>
            </a:r>
            <a:r>
              <a:rPr lang="pt-BR" sz="1400" dirty="0">
                <a:solidFill>
                  <a:srgbClr val="009A8C"/>
                </a:solidFill>
                <a:latin typeface="Montserrat" panose="00000500000000000000" pitchFamily="2" charset="0"/>
              </a:rPr>
              <a:t>, robótica, animação, desenvolvimento de jogos, corte a laser e muito mais.</a:t>
            </a:r>
          </a:p>
        </p:txBody>
      </p:sp>
    </p:spTree>
    <p:extLst>
      <p:ext uri="{BB962C8B-B14F-4D97-AF65-F5344CB8AC3E}">
        <p14:creationId xmlns:p14="http://schemas.microsoft.com/office/powerpoint/2010/main" val="377154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08566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777</TotalTime>
  <Words>341</Words>
  <Application>Microsoft Office PowerPoint</Application>
  <PresentationFormat>Widescreen</PresentationFormat>
  <Paragraphs>53</Paragraphs>
  <Slides>9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8" baseType="lpstr">
      <vt:lpstr>Montserrat</vt:lpstr>
      <vt:lpstr>Arial</vt:lpstr>
      <vt:lpstr>Museo Sans For Dell</vt:lpstr>
      <vt:lpstr>Calibri</vt:lpstr>
      <vt:lpstr>Museo For Dell</vt:lpstr>
      <vt:lpstr>Montserrat SemiBold</vt:lpstr>
      <vt:lpstr>Nunito</vt:lpstr>
      <vt:lpstr>Calibri Light</vt:lpstr>
      <vt:lpstr>Tema do Office</vt:lpstr>
      <vt:lpstr>Parque Tecnológico CE</vt:lpstr>
      <vt:lpstr>Case: Dell Technologies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Michael Guimarães de Almeida</dc:creator>
  <cp:lastModifiedBy>Bruno Queiroz</cp:lastModifiedBy>
  <cp:revision>106</cp:revision>
  <dcterms:created xsi:type="dcterms:W3CDTF">2018-04-11T20:55:14Z</dcterms:created>
  <dcterms:modified xsi:type="dcterms:W3CDTF">2018-07-05T17:11:35Z</dcterms:modified>
</cp:coreProperties>
</file>