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9" r:id="rId2"/>
    <p:sldId id="309" r:id="rId3"/>
    <p:sldId id="302" r:id="rId4"/>
    <p:sldId id="304" r:id="rId5"/>
    <p:sldId id="305" r:id="rId6"/>
    <p:sldId id="295" r:id="rId7"/>
    <p:sldId id="256" r:id="rId8"/>
    <p:sldId id="258" r:id="rId9"/>
    <p:sldId id="262" r:id="rId10"/>
    <p:sldId id="299" r:id="rId11"/>
    <p:sldId id="569" r:id="rId12"/>
    <p:sldId id="566" r:id="rId13"/>
    <p:sldId id="272" r:id="rId14"/>
    <p:sldId id="311" r:id="rId15"/>
    <p:sldId id="315" r:id="rId16"/>
    <p:sldId id="316" r:id="rId17"/>
    <p:sldId id="267" r:id="rId18"/>
    <p:sldId id="273" r:id="rId19"/>
    <p:sldId id="317" r:id="rId20"/>
    <p:sldId id="565" r:id="rId21"/>
    <p:sldId id="279" r:id="rId22"/>
    <p:sldId id="318" r:id="rId23"/>
    <p:sldId id="290" r:id="rId24"/>
    <p:sldId id="274" r:id="rId25"/>
    <p:sldId id="269" r:id="rId26"/>
    <p:sldId id="268" r:id="rId27"/>
    <p:sldId id="284" r:id="rId28"/>
    <p:sldId id="282" r:id="rId29"/>
    <p:sldId id="281" r:id="rId30"/>
    <p:sldId id="280" r:id="rId31"/>
    <p:sldId id="277" r:id="rId32"/>
    <p:sldId id="310" r:id="rId33"/>
    <p:sldId id="278" r:id="rId34"/>
    <p:sldId id="275" r:id="rId35"/>
    <p:sldId id="276" r:id="rId36"/>
    <p:sldId id="285" r:id="rId3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A6FB6-7741-4E7B-9978-85D90A038E06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2DD73-6AF2-4CC4-B14E-6D55B75D26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599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634F2-089B-4FE3-AB7F-C714A7297EE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284C7-7EC2-4682-B86D-CAC1D2D94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A3268A-D1C4-41D1-BF9B-5C867F9E6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CC14E3-278D-4CF0-AB54-BCA2E851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AA7AB1-FAC7-4270-9E38-A364BB7D3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B6F8E3-6E39-4884-A548-9D3BE8B0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086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4DB05-CDD4-4050-B800-9E45569A3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D04ECD-8134-4F09-AD8A-E7E77B6A3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593C30-072F-497C-88D8-C690B177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898704-F235-4686-BFF0-CE28B4D1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DFCA6E-5A56-4D4B-B044-18A63577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09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E4FE91-B2A9-421C-A215-4D301A442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C1C20A-C2AE-4027-87BF-AC2E4D8E0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AC557A-DBE2-4F4A-80AC-C9260030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1F23EA-63B8-4364-B53F-7E360A9E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6315CA-5175-4E41-ACC2-5EBE672B2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552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4C5D8-099C-4C18-9AA3-4489558D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7EA063-3B00-450B-A581-B99C6240F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09D28B-A272-4788-9111-D93ACA2F1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82EF3-C1DE-4134-9165-80025FE6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DA11EE-C815-4FBB-B60F-A4EC2848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45053C-7E8B-4F41-915A-547F77C0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79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06146-D5F3-44F5-A355-9B382792C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8A1D06-D971-4B05-B3F1-1C6CC65D6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F8B94D-68C3-4966-8DBD-5967FADF4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EF48E6C-B90C-41A5-B963-51BDD32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6F7D3F3-56E8-404B-8A90-7B7DADA8A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EE5849-AFFD-4ECA-98D4-D261326B7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25860B9-540C-4A23-8918-E4961E50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7726CE-E50A-4B8B-BBEA-5FD67122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50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C416E-8AF8-4513-882B-1075F6B0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5F28D12-F404-4BC6-84DE-CB95E79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2113F06-CAAB-41DF-B987-6A21ACAF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A0A830-2F68-4FE9-904C-9BC6A7AA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78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5411C20-4ABA-49BF-842A-D6D6F409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E2AE1B-6E8C-4948-817E-64AB6F33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5B42B2-85F0-4A85-ADB3-0767F6E0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27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D0E79-C7CA-4AAB-B303-FA04ED7EA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798364-84DF-4E0D-AAFF-B80A5FDE8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E5FB81-8D23-4604-89B5-5B8D78B89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3EE673-A9BF-420E-BACE-FB712075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F9A562-EEED-4DFA-8F6A-529CF99A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886D5E-5041-4A3A-851C-441E90BF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67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CEAF1-B69B-41C0-8A11-3E3E5943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A5B1A11-FA40-4628-BA01-31317438D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C77ED14-EF74-4C83-BA3A-F1755BB477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891F35-C90C-4DD3-ACE6-75AE0F2C7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C1839B-3323-46F5-8E78-CD1D2912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84501F-8322-4984-A781-926E74065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58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74C4AE-ABA3-4DAF-BCBD-9BFEACB8B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C12E90-3EFC-49A3-AE53-FDDE966A2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23A757-A7E0-473D-A12A-4D78C631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942148-5514-4382-97A0-7415E381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335482-E2F8-484C-A3BA-CB7FF479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36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B75562-191D-40DE-B0DF-85D37F0CF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939470-4CF5-43DB-AB0C-78C6E0C7C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484C28-D9DA-4402-9D68-E0863CFF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199620-BEE7-4B4E-870A-3065FBF5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927A93-4011-41EA-AAD3-308E96C8D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883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362700" y="1292354"/>
            <a:ext cx="5229704" cy="1099788"/>
          </a:xfrm>
        </p:spPr>
        <p:txBody>
          <a:bodyPr wrap="square" lIns="0" tIns="0" rIns="0" bIns="0">
            <a:spAutoFit/>
          </a:bodyPr>
          <a:lstStyle>
            <a:lvl1pPr>
              <a:spcBef>
                <a:spcPts val="1600"/>
              </a:spcBef>
              <a:defRPr sz="2667" b="0">
                <a:solidFill>
                  <a:schemeClr val="tx1"/>
                </a:solidFill>
                <a:latin typeface="+mn-lt"/>
              </a:defRPr>
            </a:lvl1pPr>
            <a:lvl2pPr marL="766214" indent="-309026">
              <a:spcBef>
                <a:spcPts val="400"/>
              </a:spcBef>
              <a:defRPr sz="2400" b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400"/>
              </a:spcBef>
              <a:defRPr sz="2133" b="0">
                <a:solidFill>
                  <a:schemeClr val="tx1"/>
                </a:solidFill>
                <a:latin typeface="+mn-lt"/>
              </a:defRPr>
            </a:lvl3pPr>
            <a:lvl4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609600" y="1292354"/>
            <a:ext cx="5250848" cy="1099788"/>
          </a:xfrm>
        </p:spPr>
        <p:txBody>
          <a:bodyPr wrap="square" lIns="0" tIns="0" rIns="0" bIns="0">
            <a:spAutoFit/>
          </a:bodyPr>
          <a:lstStyle>
            <a:lvl1pPr>
              <a:spcBef>
                <a:spcPts val="1600"/>
              </a:spcBef>
              <a:defRPr sz="2667" b="0">
                <a:solidFill>
                  <a:schemeClr val="tx1"/>
                </a:solidFill>
                <a:latin typeface="+mn-lt"/>
              </a:defRPr>
            </a:lvl1pPr>
            <a:lvl2pPr marL="766214" indent="-309026">
              <a:spcBef>
                <a:spcPts val="400"/>
              </a:spcBef>
              <a:defRPr sz="2400" b="0">
                <a:solidFill>
                  <a:schemeClr val="tx1"/>
                </a:solidFill>
                <a:latin typeface="+mn-lt"/>
              </a:defRPr>
            </a:lvl2pPr>
            <a:lvl3pPr>
              <a:spcBef>
                <a:spcPts val="400"/>
              </a:spcBef>
              <a:defRPr sz="2133" b="0">
                <a:solidFill>
                  <a:schemeClr val="tx1"/>
                </a:solidFill>
                <a:latin typeface="+mn-lt"/>
              </a:defRPr>
            </a:lvl3pPr>
            <a:lvl4pPr>
              <a:buNone/>
              <a:defRPr sz="2400" b="0">
                <a:solidFill>
                  <a:schemeClr val="bg2"/>
                </a:solidFill>
                <a:latin typeface="Museo Sans For Dell" pitchFamily="2" charset="0"/>
              </a:defRPr>
            </a:lvl4pPr>
            <a:lvl5pPr>
              <a:defRPr sz="2400" b="0">
                <a:solidFill>
                  <a:schemeClr val="bg2"/>
                </a:solidFill>
                <a:latin typeface="Museo Sans For Dell" pitchFamily="2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67872" y="261563"/>
            <a:ext cx="11039928" cy="590931"/>
          </a:xfrm>
        </p:spPr>
        <p:txBody>
          <a:bodyPr wrap="square" anchor="t"/>
          <a:lstStyle>
            <a:lvl1pPr>
              <a:lnSpc>
                <a:spcPct val="90000"/>
              </a:lnSpc>
              <a:defRPr sz="4267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402716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8D36E6-1D6A-4AF8-9515-851308B8B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170303-C619-4D41-BDBA-FDE55227C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E57503-890B-450D-956D-78410EFB5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2C59A-9324-4330-8DB0-5FC5B9F17FDA}" type="datetimeFigureOut">
              <a:rPr lang="pt-BR" smtClean="0"/>
              <a:t>08/07/2018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FF842E-DC9B-408D-945F-4BBD7D365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9B258D-F94D-406E-9782-E493AF1B3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7307-BD3F-42B4-A1D0-78B70B80DF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98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tinyurl.com/VirtualTechPar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goo.gl/UeJ31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407A8B0-0D2F-4194-833C-EB35BBB7AFE2}"/>
              </a:ext>
            </a:extLst>
          </p:cNvPr>
          <p:cNvSpPr/>
          <p:nvPr/>
        </p:nvSpPr>
        <p:spPr>
          <a:xfrm>
            <a:off x="1870365" y="3171542"/>
            <a:ext cx="81187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Parque </a:t>
            </a:r>
            <a:r>
              <a:rPr lang="en-US" sz="2400" b="1" dirty="0" err="1"/>
              <a:t>Tecnológico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Virtual </a:t>
            </a:r>
            <a:r>
              <a:rPr lang="en-US" sz="2400" b="1" dirty="0"/>
              <a:t>e </a:t>
            </a:r>
            <a:r>
              <a:rPr lang="en-US" sz="2400" b="1" dirty="0" err="1"/>
              <a:t>Inteligente</a:t>
            </a:r>
            <a:r>
              <a:rPr lang="en-US" sz="2400" b="1" dirty="0"/>
              <a:t>, </a:t>
            </a:r>
            <a:endParaRPr lang="pt-BR" sz="2400" dirty="0"/>
          </a:p>
          <a:p>
            <a:pPr algn="ctr"/>
            <a:r>
              <a:rPr lang="en-US" sz="2400" b="1" dirty="0"/>
              <a:t>Uma </a:t>
            </a:r>
            <a:r>
              <a:rPr lang="en-US" sz="2400" b="1" dirty="0" err="1"/>
              <a:t>inovação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identidade</a:t>
            </a:r>
            <a:r>
              <a:rPr lang="en-US" sz="2400" b="1" dirty="0"/>
              <a:t> dos </a:t>
            </a:r>
            <a:r>
              <a:rPr lang="en-US" sz="2400" b="1" dirty="0" err="1"/>
              <a:t>Institutos</a:t>
            </a:r>
            <a:r>
              <a:rPr lang="en-US" sz="2400" b="1" dirty="0"/>
              <a:t> </a:t>
            </a:r>
            <a:r>
              <a:rPr lang="en-US" sz="2400" b="1" dirty="0" err="1"/>
              <a:t>Federais</a:t>
            </a:r>
            <a:r>
              <a:rPr lang="en-US" sz="2400" b="1" dirty="0"/>
              <a:t> de Ensino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Metodologia</a:t>
            </a:r>
            <a:r>
              <a:rPr lang="en-US" sz="2400" b="1" dirty="0"/>
              <a:t> para um Parque </a:t>
            </a:r>
            <a:r>
              <a:rPr lang="en-US" sz="2400" b="1" dirty="0" err="1"/>
              <a:t>tecnológico</a:t>
            </a:r>
            <a:r>
              <a:rPr lang="en-US" sz="2400" b="1" dirty="0"/>
              <a:t> Virtual</a:t>
            </a:r>
          </a:p>
          <a:p>
            <a:pPr algn="ctr"/>
            <a:endParaRPr lang="pt-BR" sz="2400" dirty="0"/>
          </a:p>
          <a:p>
            <a:pPr algn="ctr"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IDFont+F1"/>
                <a:ea typeface="Futura"/>
                <a:cs typeface="CIDFont+F1"/>
              </a:rPr>
              <a:t>(</a:t>
            </a:r>
            <a:r>
              <a:rPr lang="en-US" sz="95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  <a:hlinkClick r:id="rId2"/>
              </a:rPr>
              <a:t>https://tinyurl.com/VirtualTechPark</a:t>
            </a:r>
            <a:r>
              <a:rPr lang="en-US" sz="95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Futura"/>
                <a:cs typeface="Futura"/>
              </a:rPr>
              <a:t>)</a:t>
            </a:r>
            <a:endParaRPr lang="pt-BR" sz="1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utura"/>
              <a:ea typeface="Futura"/>
              <a:cs typeface="Futura"/>
            </a:endParaRPr>
          </a:p>
        </p:txBody>
      </p:sp>
      <p:pic>
        <p:nvPicPr>
          <p:cNvPr id="3" name="Imagem 2" descr="Resultado de imagem para ifce">
            <a:extLst>
              <a:ext uri="{FF2B5EF4-FFF2-40B4-BE49-F238E27FC236}">
                <a16:creationId xmlns:a16="http://schemas.microsoft.com/office/drawing/2014/main" id="{7A3C59CB-B791-4897-A435-19F39C0D7F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33" y="823941"/>
            <a:ext cx="1212676" cy="99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0FE354-4A99-4794-BA5B-16D954B75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823941"/>
            <a:ext cx="2728320" cy="9910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660E81F-0182-484F-9F2E-874DD9002477}"/>
              </a:ext>
            </a:extLst>
          </p:cNvPr>
          <p:cNvSpPr txBox="1"/>
          <p:nvPr/>
        </p:nvSpPr>
        <p:spPr>
          <a:xfrm>
            <a:off x="4576058" y="5314640"/>
            <a:ext cx="26622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/>
              <a:t>Mauro Oliveira </a:t>
            </a:r>
          </a:p>
        </p:txBody>
      </p:sp>
    </p:spTree>
    <p:extLst>
      <p:ext uri="{BB962C8B-B14F-4D97-AF65-F5344CB8AC3E}">
        <p14:creationId xmlns:p14="http://schemas.microsoft.com/office/powerpoint/2010/main" val="347013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02C971D-659C-4283-A063-8D42E829C17C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D91617B-9EBF-4C4E-A89F-87D9A5A4AF03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E37EB02-2F4F-4783-A1EB-FA49E3F84DB3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8">
            <a:extLst>
              <a:ext uri="{FF2B5EF4-FFF2-40B4-BE49-F238E27FC236}">
                <a16:creationId xmlns:a16="http://schemas.microsoft.com/office/drawing/2014/main" id="{01CBA63F-8FED-4BBA-96A2-4ABCA73DE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684" y="3487905"/>
            <a:ext cx="1646523" cy="17291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">
            <a:extLst>
              <a:ext uri="{FF2B5EF4-FFF2-40B4-BE49-F238E27FC236}">
                <a16:creationId xmlns:a16="http://schemas.microsoft.com/office/drawing/2014/main" id="{A7E2187D-3D46-4EF3-8233-85328A1722EA}"/>
              </a:ext>
            </a:extLst>
          </p:cNvPr>
          <p:cNvSpPr txBox="1"/>
          <p:nvPr/>
        </p:nvSpPr>
        <p:spPr>
          <a:xfrm>
            <a:off x="1132352" y="1244349"/>
            <a:ext cx="8275535" cy="283154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 Brasil precisa ser reescrito. O Brasil patrimonialista, do Estado babá e tutor,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que quer determinar e cuidar de tudo da vida do cidadão e das instituições.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Esse Brasil trabalha contra a criatividade, a inovação e o empreendedorismo.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(Silvio Meira)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Os maiores desenvolvedores mundiais de tecnologia da informação são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 Suécia, Finlândia, Suíça, Israel, Singapura, Holanda e os Estados Unidos;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 Brasil é o 72ª nesse ranking.  (</a:t>
            </a:r>
            <a:r>
              <a:rPr lang="pt-BR" sz="20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Fórum Econômico Mundial</a:t>
            </a: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DACF07-4663-4E33-B741-1068BFD9EA06}"/>
              </a:ext>
            </a:extLst>
          </p:cNvPr>
          <p:cNvSpPr txBox="1"/>
          <p:nvPr/>
        </p:nvSpPr>
        <p:spPr>
          <a:xfrm>
            <a:off x="858411" y="727693"/>
            <a:ext cx="10124014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1. T</a:t>
            </a:r>
            <a:r>
              <a:rPr lang="pt-BR" sz="3000" b="1" dirty="0"/>
              <a:t>ENDÊNCIAS PARA </a:t>
            </a:r>
            <a:r>
              <a:rPr lang="pt-BR" sz="3000" b="1" dirty="0">
                <a:solidFill>
                  <a:srgbClr val="FF0000"/>
                </a:solidFill>
              </a:rPr>
              <a:t>2050</a:t>
            </a:r>
          </a:p>
          <a:p>
            <a:endParaRPr lang="pt-BR" dirty="0"/>
          </a:p>
          <a:p>
            <a:endParaRPr lang="pt-BR" dirty="0"/>
          </a:p>
          <a:p>
            <a:pPr algn="r"/>
            <a:r>
              <a:rPr lang="en-US" sz="1400" i="1" dirty="0"/>
              <a:t>“A </a:t>
            </a:r>
            <a:r>
              <a:rPr lang="en-US" sz="1400" i="1" dirty="0" err="1"/>
              <a:t>Inteligência</a:t>
            </a:r>
            <a:r>
              <a:rPr lang="en-US" sz="1400" i="1" dirty="0"/>
              <a:t> Artificial (IA) é </a:t>
            </a:r>
            <a:r>
              <a:rPr lang="en-US" sz="1400" i="1" dirty="0" err="1"/>
              <a:t>mais</a:t>
            </a:r>
            <a:r>
              <a:rPr lang="en-US" sz="1400" i="1" dirty="0"/>
              <a:t> </a:t>
            </a:r>
            <a:r>
              <a:rPr lang="en-US" sz="1400" i="1" dirty="0" err="1"/>
              <a:t>perigosa</a:t>
            </a:r>
            <a:r>
              <a:rPr lang="en-US" sz="1400" i="1" dirty="0"/>
              <a:t> do que a </a:t>
            </a:r>
            <a:r>
              <a:rPr lang="en-US" sz="1400" i="1" dirty="0" err="1"/>
              <a:t>Coreia</a:t>
            </a:r>
            <a:r>
              <a:rPr lang="en-US" sz="1400" i="1" dirty="0"/>
              <a:t> do Norte”  (Elon Musk)</a:t>
            </a:r>
            <a:endParaRPr lang="pt-BR" sz="1400" i="1" dirty="0"/>
          </a:p>
          <a:p>
            <a:endParaRPr lang="pt-BR" dirty="0"/>
          </a:p>
          <a:p>
            <a:r>
              <a:rPr lang="pt-BR" sz="2000" b="1" dirty="0"/>
              <a:t>ECONOMIA DIGITAL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O que é</a:t>
            </a:r>
            <a:r>
              <a:rPr lang="en-US" sz="2000" dirty="0"/>
              <a:t> X </a:t>
            </a:r>
            <a:r>
              <a:rPr lang="en-US" sz="2000" dirty="0" err="1">
                <a:sym typeface="Wingdings" panose="05000000000000000000" pitchFamily="2" charset="2"/>
              </a:rPr>
              <a:t>crescimento</a:t>
            </a: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Volume de  negócios mundial: U$ 3 </a:t>
            </a:r>
            <a:r>
              <a:rPr lang="pt-BR" sz="2000" dirty="0" err="1"/>
              <a:t>tril</a:t>
            </a:r>
            <a:r>
              <a:rPr lang="en-US" sz="2000" dirty="0" err="1"/>
              <a:t>hões</a:t>
            </a:r>
            <a:r>
              <a:rPr lang="en-US" sz="2000" dirty="0"/>
              <a:t> (</a:t>
            </a:r>
            <a:r>
              <a:rPr lang="en-US" sz="2000" dirty="0">
                <a:sym typeface="Wingdings" panose="05000000000000000000" pitchFamily="2" charset="2"/>
              </a:rPr>
              <a:t>seis </a:t>
            </a:r>
            <a:r>
              <a:rPr lang="en-US" sz="2000" dirty="0" err="1">
                <a:sym typeface="Wingdings" panose="05000000000000000000" pitchFamily="2" charset="2"/>
              </a:rPr>
              <a:t>vezes</a:t>
            </a:r>
            <a:r>
              <a:rPr lang="en-US" sz="2000" dirty="0">
                <a:sym typeface="Wingdings" panose="05000000000000000000" pitchFamily="2" charset="2"/>
              </a:rPr>
              <a:t> o deficit commercial dos EUA)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Quem domina  (Qualidade de Vida)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ym typeface="Wingdings" panose="05000000000000000000" pitchFamily="2" charset="2"/>
              </a:rPr>
              <a:t>Gerada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nos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últimos</a:t>
            </a:r>
            <a:r>
              <a:rPr lang="en-US" sz="2000" dirty="0">
                <a:sym typeface="Wingdings" panose="05000000000000000000" pitchFamily="2" charset="2"/>
              </a:rPr>
              <a:t> 20 </a:t>
            </a:r>
            <a:r>
              <a:rPr lang="en-US" sz="2000" dirty="0" err="1">
                <a:sym typeface="Wingdings" panose="05000000000000000000" pitchFamily="2" charset="2"/>
              </a:rPr>
              <a:t>anos</a:t>
            </a:r>
            <a:endParaRPr lang="en-US" sz="2000" dirty="0">
              <a:sym typeface="Wingdings" panose="05000000000000000000" pitchFamily="2" charset="2"/>
            </a:endParaRPr>
          </a:p>
          <a:p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b="1" dirty="0">
                <a:sym typeface="Wingdings" panose="05000000000000000000" pitchFamily="2" charset="2"/>
              </a:rPr>
              <a:t>OFFSHORE OUTSOURCING de TECNOLOGIA DA INFORMAÇÃO</a:t>
            </a:r>
          </a:p>
          <a:p>
            <a:endParaRPr lang="en-US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O que é X </a:t>
            </a:r>
            <a:r>
              <a:rPr lang="en-US" sz="2000" dirty="0" err="1">
                <a:sym typeface="Wingdings" panose="05000000000000000000" pitchFamily="2" charset="2"/>
              </a:rPr>
              <a:t>crescimento</a:t>
            </a:r>
            <a:r>
              <a:rPr lang="en-US" sz="2000" dirty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Volume de </a:t>
            </a:r>
            <a:r>
              <a:rPr lang="en-US" sz="2000" dirty="0" err="1">
                <a:sym typeface="Wingdings" panose="05000000000000000000" pitchFamily="2" charset="2"/>
              </a:rPr>
              <a:t>negócios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mundial</a:t>
            </a:r>
            <a:r>
              <a:rPr lang="en-US" sz="2000" dirty="0">
                <a:sym typeface="Wingdings" panose="05000000000000000000" pitchFamily="2" charset="2"/>
              </a:rPr>
              <a:t>: U$ 200 </a:t>
            </a:r>
            <a:r>
              <a:rPr lang="en-US" sz="2000" dirty="0" err="1">
                <a:sym typeface="Wingdings" panose="05000000000000000000" pitchFamily="2" charset="2"/>
              </a:rPr>
              <a:t>bilhões</a:t>
            </a:r>
            <a:r>
              <a:rPr lang="en-US" sz="2000" dirty="0">
                <a:sym typeface="Wingdings" panose="05000000000000000000" pitchFamily="2" charset="2"/>
              </a:rPr>
              <a:t> (</a:t>
            </a:r>
            <a:r>
              <a:rPr lang="en-US" sz="2000" dirty="0" err="1">
                <a:sym typeface="Wingdings" panose="05000000000000000000" pitchFamily="2" charset="2"/>
              </a:rPr>
              <a:t>sétima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economia</a:t>
            </a:r>
            <a:r>
              <a:rPr lang="en-US" sz="2000" dirty="0">
                <a:sym typeface="Wingdings" panose="05000000000000000000" pitchFamily="2" charset="2"/>
              </a:rPr>
              <a:t> do </a:t>
            </a:r>
            <a:r>
              <a:rPr lang="en-US" sz="2000" dirty="0" err="1">
                <a:sym typeface="Wingdings" panose="05000000000000000000" pitchFamily="2" charset="2"/>
              </a:rPr>
              <a:t>mundo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na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área</a:t>
            </a:r>
            <a:r>
              <a:rPr lang="en-US" sz="2000" dirty="0">
                <a:sym typeface="Wingdings" panose="05000000000000000000" pitchFamily="2" charset="2"/>
              </a:rPr>
              <a:t> de TIC)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ym typeface="Wingdings" panose="05000000000000000000" pitchFamily="2" charset="2"/>
              </a:rPr>
              <a:t>Quem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domina</a:t>
            </a:r>
            <a:endParaRPr lang="en-US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Gerado </a:t>
            </a:r>
            <a:r>
              <a:rPr lang="en-US" sz="2000" dirty="0" err="1">
                <a:sym typeface="Wingdings" panose="05000000000000000000" pitchFamily="2" charset="2"/>
              </a:rPr>
              <a:t>nos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>
                <a:sym typeface="Wingdings" panose="05000000000000000000" pitchFamily="2" charset="2"/>
              </a:rPr>
              <a:t>últimos</a:t>
            </a:r>
            <a:r>
              <a:rPr lang="en-US" sz="2000" dirty="0">
                <a:sym typeface="Wingdings" panose="05000000000000000000" pitchFamily="2" charset="2"/>
              </a:rPr>
              <a:t> 20 </a:t>
            </a:r>
            <a:r>
              <a:rPr lang="en-US" sz="2000" dirty="0" err="1">
                <a:sym typeface="Wingdings" panose="05000000000000000000" pitchFamily="2" charset="2"/>
              </a:rPr>
              <a:t>anos</a:t>
            </a:r>
            <a:endParaRPr lang="en-US" sz="20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079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AFABC3-DA6D-4B22-B684-CD5574B1FE33}"/>
              </a:ext>
            </a:extLst>
          </p:cNvPr>
          <p:cNvSpPr/>
          <p:nvPr/>
        </p:nvSpPr>
        <p:spPr>
          <a:xfrm>
            <a:off x="1193533" y="751344"/>
            <a:ext cx="1024127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/>
              <a:t>T</a:t>
            </a:r>
            <a:r>
              <a:rPr lang="pt-BR" sz="3000" b="1" dirty="0"/>
              <a:t>ENDÊNCIAS PARA </a:t>
            </a:r>
            <a:r>
              <a:rPr lang="pt-BR" sz="3000" b="1" dirty="0">
                <a:solidFill>
                  <a:srgbClr val="FF0000"/>
                </a:solidFill>
              </a:rPr>
              <a:t>2050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POR QUE A INDIA RESPONDE POR CERCA DE 50% DO OFFSHORE OUTSOURCING DE TI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Inglês</a:t>
            </a:r>
            <a:r>
              <a:rPr lang="en-US" dirty="0">
                <a:sym typeface="Wingdings" panose="05000000000000000000" pitchFamily="2" charset="2"/>
              </a:rPr>
              <a:t> e </a:t>
            </a:r>
            <a:r>
              <a:rPr lang="en-US" dirty="0" err="1">
                <a:sym typeface="Wingdings" panose="05000000000000000000" pitchFamily="2" charset="2"/>
              </a:rPr>
              <a:t>Infraestrutura</a:t>
            </a:r>
            <a:r>
              <a:rPr lang="en-US" dirty="0">
                <a:sym typeface="Wingdings" panose="05000000000000000000" pitchFamily="2" charset="2"/>
              </a:rPr>
              <a:t> de 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Disponibilidade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talentos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baixo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custo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Ambientes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inovação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Políticas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públicas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favoráveis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Ambiente</a:t>
            </a:r>
            <a:r>
              <a:rPr lang="en-US" dirty="0">
                <a:sym typeface="Wingdings" panose="05000000000000000000" pitchFamily="2" charset="2"/>
              </a:rPr>
              <a:t> de </a:t>
            </a:r>
            <a:r>
              <a:rPr lang="en-US" dirty="0" err="1">
                <a:sym typeface="Wingdings" panose="05000000000000000000" pitchFamily="2" charset="2"/>
              </a:rPr>
              <a:t>negócios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QUAIS AS ÁREAS DE TI MAIS PROMISSORAS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Redes sociais e Mobilidade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Armazenamento em nuvem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Internet das coisas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Inteligência artificial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pt-BR" dirty="0"/>
              <a:t>PAISES AFRICANOS INVESTINDO PESADAMENTE EM 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KINGS: </a:t>
            </a:r>
            <a:r>
              <a:rPr lang="pt-BR" dirty="0" err="1"/>
              <a:t>Quenia</a:t>
            </a:r>
            <a:r>
              <a:rPr lang="pt-BR" dirty="0"/>
              <a:t>, Costa do Marfim, Nigéria, Gana, África do sul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984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AFABC3-DA6D-4B22-B684-CD5574B1FE33}"/>
              </a:ext>
            </a:extLst>
          </p:cNvPr>
          <p:cNvSpPr/>
          <p:nvPr/>
        </p:nvSpPr>
        <p:spPr>
          <a:xfrm>
            <a:off x="1193533" y="529966"/>
            <a:ext cx="1024127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/>
              <a:t>2. PARQUES TECNOLÓGICOS de TI </a:t>
            </a:r>
            <a:r>
              <a:rPr lang="en-US" sz="3000" b="1" dirty="0" err="1"/>
              <a:t>em</a:t>
            </a:r>
            <a:r>
              <a:rPr lang="en-US" sz="3000" b="1" dirty="0"/>
              <a:t> 2018</a:t>
            </a:r>
            <a:endParaRPr lang="pt-BR" sz="3000" b="1" dirty="0">
              <a:solidFill>
                <a:srgbClr val="FF0000"/>
              </a:solidFill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/>
              <a:t>EXEMPLO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FATURAMENTO ANUAL: </a:t>
            </a:r>
            <a:r>
              <a:rPr lang="en-US" b="1" dirty="0">
                <a:solidFill>
                  <a:srgbClr val="FF0000"/>
                </a:solidFill>
              </a:rPr>
              <a:t>R$ 1,7 </a:t>
            </a:r>
            <a:r>
              <a:rPr lang="en-US" b="1" dirty="0" err="1">
                <a:solidFill>
                  <a:srgbClr val="FF0000"/>
                </a:solidFill>
              </a:rPr>
              <a:t>bilhão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AREAS de ATUAÇÃO: TICs, </a:t>
            </a:r>
            <a:r>
              <a:rPr lang="en-US" b="1" dirty="0">
                <a:solidFill>
                  <a:srgbClr val="FF0000"/>
                </a:solidFill>
              </a:rPr>
              <a:t>Economia </a:t>
            </a:r>
            <a:r>
              <a:rPr lang="en-US" b="1" dirty="0" err="1">
                <a:solidFill>
                  <a:srgbClr val="FF0000"/>
                </a:solidFill>
              </a:rPr>
              <a:t>Criativa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e </a:t>
            </a:r>
            <a:r>
              <a:rPr lang="en-US" dirty="0" err="1"/>
              <a:t>Tecnologia</a:t>
            </a:r>
            <a:r>
              <a:rPr lang="en-US" dirty="0"/>
              <a:t> Para  </a:t>
            </a:r>
            <a:r>
              <a:rPr lang="en-US" dirty="0" err="1"/>
              <a:t>Cidades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EMPRESAS ENVOLVIDAS: </a:t>
            </a:r>
            <a:r>
              <a:rPr lang="en-US" dirty="0" err="1"/>
              <a:t>Trezentos</a:t>
            </a:r>
            <a:r>
              <a:rPr lang="en-US" dirty="0"/>
              <a:t> e </a:t>
            </a:r>
            <a:r>
              <a:rPr lang="en-US" dirty="0" err="1"/>
              <a:t>Quarenta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340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RECURSOS HUMANOS: </a:t>
            </a:r>
            <a:r>
              <a:rPr lang="en-US" dirty="0" err="1"/>
              <a:t>Nove</a:t>
            </a:r>
            <a:r>
              <a:rPr lang="en-US" dirty="0"/>
              <a:t> mil (</a:t>
            </a:r>
            <a:r>
              <a:rPr lang="en-US" b="1" dirty="0">
                <a:solidFill>
                  <a:srgbClr val="FF0000"/>
                </a:solidFill>
              </a:rPr>
              <a:t>9.000</a:t>
            </a:r>
            <a:r>
              <a:rPr lang="en-US" dirty="0"/>
              <a:t>) </a:t>
            </a:r>
            <a:r>
              <a:rPr lang="en-US" dirty="0" err="1"/>
              <a:t>profissionais</a:t>
            </a:r>
            <a:r>
              <a:rPr lang="en-US" dirty="0"/>
              <a:t> </a:t>
            </a:r>
            <a:r>
              <a:rPr lang="en-US" dirty="0" err="1"/>
              <a:t>qualificados</a:t>
            </a:r>
            <a:r>
              <a:rPr lang="en-US" dirty="0"/>
              <a:t> (800 </a:t>
            </a:r>
            <a:r>
              <a:rPr lang="en-US" dirty="0" err="1"/>
              <a:t>empreendedores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INCUBADORAS: </a:t>
            </a:r>
            <a:r>
              <a:rPr lang="en-US" dirty="0" err="1"/>
              <a:t>Três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03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ACELERADORAS de NEGÓCIOS: </a:t>
            </a:r>
            <a:r>
              <a:rPr lang="en-US" dirty="0" err="1"/>
              <a:t>Duas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</a:rPr>
              <a:t>02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INSTITUIÇOES de PESQUISA &amp; DESENVOLVIMENTO: Seis (</a:t>
            </a:r>
            <a:r>
              <a:rPr lang="en-US" b="1" dirty="0">
                <a:solidFill>
                  <a:srgbClr val="FF0000"/>
                </a:solidFill>
              </a:rPr>
              <a:t>06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sz="3000" dirty="0"/>
              <a:t> </a:t>
            </a:r>
          </a:p>
          <a:p>
            <a:pPr algn="ctr"/>
            <a:r>
              <a:rPr lang="en-US" sz="3000" dirty="0"/>
              <a:t>É ESTRÁTÉGICO </a:t>
            </a:r>
            <a:r>
              <a:rPr lang="en-US" sz="3000" dirty="0" err="1"/>
              <a:t>ao</a:t>
            </a:r>
            <a:r>
              <a:rPr lang="en-US" sz="3000" dirty="0"/>
              <a:t> CEARÁ 2050 ?</a:t>
            </a:r>
            <a:endParaRPr lang="pt-BR" sz="3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0029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131665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CB9DB3-E86D-46D4-B123-376A03161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77" y="1856004"/>
            <a:ext cx="6320796" cy="38373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68F6B57-01F3-4F7D-8A2F-F1A397163AA2}"/>
              </a:ext>
            </a:extLst>
          </p:cNvPr>
          <p:cNvSpPr txBox="1"/>
          <p:nvPr/>
        </p:nvSpPr>
        <p:spPr>
          <a:xfrm flipH="1">
            <a:off x="7642459" y="1645438"/>
            <a:ext cx="415175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/>
              <a:t>A revista Business Week elegeu o Porto Digital como um dos dez locais do mundo onde o futuro está sendo pensado!</a:t>
            </a:r>
          </a:p>
          <a:p>
            <a:endParaRPr lang="en-US" sz="2600" dirty="0"/>
          </a:p>
          <a:p>
            <a:r>
              <a:rPr lang="en-US" sz="2600" dirty="0"/>
              <a:t>A</a:t>
            </a:r>
            <a:r>
              <a:rPr lang="pt-BR" sz="2600" dirty="0"/>
              <a:t> empresa </a:t>
            </a:r>
            <a:r>
              <a:rPr lang="pt-BR" sz="2600" dirty="0" err="1"/>
              <a:t>A.T.Kearney</a:t>
            </a:r>
            <a:endParaRPr lang="pt-BR" sz="2600" dirty="0"/>
          </a:p>
          <a:p>
            <a:r>
              <a:rPr lang="pt-BR" sz="2600" dirty="0"/>
              <a:t>classificou o parque como o maior e mais rentável do Brasil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35E1397-3323-42F1-92D9-5D3348EAAE81}"/>
              </a:ext>
            </a:extLst>
          </p:cNvPr>
          <p:cNvSpPr txBox="1"/>
          <p:nvPr/>
        </p:nvSpPr>
        <p:spPr>
          <a:xfrm flipH="1">
            <a:off x="803172" y="475156"/>
            <a:ext cx="10519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ESTAMOS FALANDO do…</a:t>
            </a:r>
          </a:p>
          <a:p>
            <a:r>
              <a:rPr lang="en-US" sz="3000" b="1" dirty="0"/>
              <a:t>		Parque </a:t>
            </a:r>
            <a:r>
              <a:rPr lang="en-US" sz="3000" b="1" dirty="0" err="1"/>
              <a:t>Tecnológico</a:t>
            </a:r>
            <a:r>
              <a:rPr lang="en-US" sz="3000" b="1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PORTO DIGITAL</a:t>
            </a:r>
            <a:r>
              <a:rPr lang="en-US" sz="3000" b="1" dirty="0"/>
              <a:t> do RECIFE</a:t>
            </a:r>
            <a:endParaRPr lang="pt-BR" sz="30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9DEAD0-333A-4B07-A136-E2D13E4AE362}"/>
              </a:ext>
            </a:extLst>
          </p:cNvPr>
          <p:cNvSpPr txBox="1"/>
          <p:nvPr/>
        </p:nvSpPr>
        <p:spPr>
          <a:xfrm>
            <a:off x="1708026" y="1284065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BEF23F5-4CD2-40A3-8420-E2F282955005}"/>
              </a:ext>
            </a:extLst>
          </p:cNvPr>
          <p:cNvSpPr txBox="1"/>
          <p:nvPr/>
        </p:nvSpPr>
        <p:spPr>
          <a:xfrm flipH="1">
            <a:off x="2227557" y="5994737"/>
            <a:ext cx="105195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O CEARÁ TEM ALGO PARECIDO… </a:t>
            </a:r>
            <a:r>
              <a:rPr lang="en-US" sz="3000" b="1" dirty="0">
                <a:solidFill>
                  <a:srgbClr val="FF0000"/>
                </a:solidFill>
              </a:rPr>
              <a:t>O que </a:t>
            </a:r>
            <a:r>
              <a:rPr lang="en-US" sz="3000" b="1" dirty="0" err="1">
                <a:solidFill>
                  <a:srgbClr val="FF0000"/>
                </a:solidFill>
              </a:rPr>
              <a:t>nos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falta</a:t>
            </a:r>
            <a:r>
              <a:rPr lang="en-US" sz="3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717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436C8-0135-4EEC-BA8B-AE8822B21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F89DBD-39DD-4573-8FCF-C074878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B54129-233B-4255-BC3D-95DF4ADA8AA2}"/>
              </a:ext>
            </a:extLst>
          </p:cNvPr>
          <p:cNvSpPr txBox="1"/>
          <p:nvPr/>
        </p:nvSpPr>
        <p:spPr>
          <a:xfrm flipH="1">
            <a:off x="803172" y="475156"/>
            <a:ext cx="105195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UM POUCO MAIS SOBRE o </a:t>
            </a:r>
            <a:r>
              <a:rPr lang="en-US" sz="3000" b="1" dirty="0">
                <a:solidFill>
                  <a:srgbClr val="FF0000"/>
                </a:solidFill>
              </a:rPr>
              <a:t>PORTO DIGITAL</a:t>
            </a:r>
            <a:r>
              <a:rPr lang="en-US" sz="3000" b="1" dirty="0"/>
              <a:t> do RECIFE</a:t>
            </a:r>
            <a:endParaRPr lang="pt-BR" sz="3000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0D933B-D40F-4092-8A42-741473514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97" y="1146969"/>
            <a:ext cx="10163423" cy="56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436C8-0135-4EEC-BA8B-AE8822B21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F89DBD-39DD-4573-8FCF-C074878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70A6FB-23FF-449B-B6D5-25734BB8C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73" y="160497"/>
            <a:ext cx="8224352" cy="39271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E90792D-266B-49AA-AC26-6D75ACF60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36" y="2519681"/>
            <a:ext cx="7848391" cy="531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48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D9BE8FC-978A-436F-B412-EAADCC4CAED7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42C684-BBF6-4828-9041-9B87CBCF58EF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0FD39C6-9173-4494-B181-F8A41D61B27B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FF090ED-5FFF-4015-B001-75E872EAB5F0}"/>
              </a:ext>
            </a:extLst>
          </p:cNvPr>
          <p:cNvSpPr/>
          <p:nvPr/>
        </p:nvSpPr>
        <p:spPr>
          <a:xfrm>
            <a:off x="665930" y="5598816"/>
            <a:ext cx="10404463" cy="86177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 </a:t>
            </a:r>
            <a:endParaRPr lang="pt-BR" sz="315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i="1" u="none" strike="noStrike" kern="1200" cap="none" spc="0" baseline="0">
                <a:solidFill>
                  <a:srgbClr val="3C3C3C"/>
                </a:solidFill>
                <a:uFillTx/>
                <a:latin typeface="Georgia" pitchFamily="18"/>
              </a:rPr>
              <a:t>O L.O.U.Co </a:t>
            </a:r>
            <a:r>
              <a:rPr lang="pt-BR" sz="1600" b="0" i="1" u="none" strike="noStrike" kern="1200" cap="none" spc="0" baseline="0">
                <a:solidFill>
                  <a:srgbClr val="3C3C3C"/>
                </a:solidFill>
                <a:uFillTx/>
                <a:latin typeface="Georgia" pitchFamily="18"/>
              </a:rPr>
              <a:t>é um makerspace com equipamentos de ponta, onde estudantes 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1" u="none" strike="noStrike" kern="1200" cap="none" spc="0" baseline="0">
                <a:solidFill>
                  <a:srgbClr val="3C3C3C"/>
                </a:solidFill>
                <a:uFillTx/>
                <a:latin typeface="Georgia" pitchFamily="18"/>
              </a:rPr>
              <a:t>e os inovadores do Porto Digital podem construir e testar protótipos</a:t>
            </a:r>
            <a:endParaRPr lang="pt-BR" sz="16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9" name="Picture 2" descr="O Louco é um makerspace bem equipado, onde os inovadores do Porto Digital podem construir e testar protótipos.">
            <a:extLst>
              <a:ext uri="{FF2B5EF4-FFF2-40B4-BE49-F238E27FC236}">
                <a16:creationId xmlns:a16="http://schemas.microsoft.com/office/drawing/2014/main" id="{BA06BC00-30A3-4081-9783-A604758BD0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08162" y="1347926"/>
            <a:ext cx="6517038" cy="427680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436C8-0135-4EEC-BA8B-AE8822B21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F89DBD-39DD-4573-8FCF-C074878B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EC8287-EB82-4525-90EF-298FC4DD4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573"/>
            <a:ext cx="12192000" cy="641085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6A99973-5F78-486A-BE30-89E6167C48F4}"/>
              </a:ext>
            </a:extLst>
          </p:cNvPr>
          <p:cNvSpPr txBox="1"/>
          <p:nvPr/>
        </p:nvSpPr>
        <p:spPr>
          <a:xfrm flipH="1">
            <a:off x="1488439" y="223520"/>
            <a:ext cx="1153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... MIL</a:t>
            </a:r>
          </a:p>
        </p:txBody>
      </p:sp>
    </p:spTree>
    <p:extLst>
      <p:ext uri="{BB962C8B-B14F-4D97-AF65-F5344CB8AC3E}">
        <p14:creationId xmlns:p14="http://schemas.microsoft.com/office/powerpoint/2010/main" val="1039595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CBC78920-4413-403B-859F-A76285457884}"/>
              </a:ext>
            </a:extLst>
          </p:cNvPr>
          <p:cNvSpPr/>
          <p:nvPr/>
        </p:nvSpPr>
        <p:spPr>
          <a:xfrm>
            <a:off x="8823606" y="1065871"/>
            <a:ext cx="30945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rgbClr val="0069B0"/>
                </a:solidFill>
                <a:latin typeface="Montserrat" panose="00000500000000000000" pitchFamily="2" charset="0"/>
              </a:rPr>
              <a:t>1,5 bi</a:t>
            </a:r>
          </a:p>
          <a:p>
            <a:pPr algn="ctr"/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P&amp;D, </a:t>
            </a:r>
            <a:b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através da LI </a:t>
            </a:r>
          </a:p>
          <a:p>
            <a:pPr algn="ctr"/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2016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82618C9-40D7-4032-BA29-F0078D27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28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28" y="764578"/>
            <a:ext cx="5210336" cy="5200793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D8D15A0F-073A-4DD2-A376-D5BD62FB4E9B}"/>
              </a:ext>
            </a:extLst>
          </p:cNvPr>
          <p:cNvSpPr/>
          <p:nvPr/>
        </p:nvSpPr>
        <p:spPr>
          <a:xfrm>
            <a:off x="5606602" y="1065871"/>
            <a:ext cx="30945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600" b="1" dirty="0">
                <a:solidFill>
                  <a:srgbClr val="0069B0"/>
                </a:solidFill>
                <a:latin typeface="Montserrat" panose="00000500000000000000" pitchFamily="2" charset="0"/>
              </a:rPr>
              <a:t>4,5 bi</a:t>
            </a:r>
          </a:p>
          <a:p>
            <a:pPr algn="ctr"/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ciência e tecnologia </a:t>
            </a:r>
            <a:b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</a:br>
            <a:r>
              <a:rPr lang="pt-BR" sz="2000" dirty="0">
                <a:solidFill>
                  <a:srgbClr val="009A8C"/>
                </a:solidFill>
                <a:latin typeface="Montserrat" panose="00000500000000000000" pitchFamily="2" charset="0"/>
              </a:rPr>
              <a:t>em 2010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409BBC4-A6E3-492E-896E-64AA3DC26678}"/>
              </a:ext>
            </a:extLst>
          </p:cNvPr>
          <p:cNvSpPr/>
          <p:nvPr/>
        </p:nvSpPr>
        <p:spPr>
          <a:xfrm>
            <a:off x="6930611" y="4684134"/>
            <a:ext cx="3785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Quanto desse R$ vem para o Ceará?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1AFCDFE-4ACB-47B4-BCBD-5CCB16D3D048}"/>
              </a:ext>
            </a:extLst>
          </p:cNvPr>
          <p:cNvSpPr/>
          <p:nvPr/>
        </p:nvSpPr>
        <p:spPr>
          <a:xfrm>
            <a:off x="6203786" y="3447143"/>
            <a:ext cx="4994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Campinas recebe o dobro da média nacional per capita de investimentos em P &amp; D. </a:t>
            </a:r>
            <a:r>
              <a:rPr lang="pt-BR" dirty="0">
                <a:hlinkClick r:id="rId4"/>
              </a:rPr>
              <a:t>http://goo.gl/UeJ31u</a:t>
            </a:r>
            <a:r>
              <a:rPr lang="pt-BR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80368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BE38912A-E0C7-4C90-AC7D-E28941529004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51" t="15904" b="6514"/>
          <a:stretch/>
        </p:blipFill>
        <p:spPr>
          <a:xfrm>
            <a:off x="0" y="1567542"/>
            <a:ext cx="8476343" cy="4441371"/>
          </a:xfr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975A6A1-4798-418B-B66A-93CBE3542185}"/>
              </a:ext>
            </a:extLst>
          </p:cNvPr>
          <p:cNvSpPr/>
          <p:nvPr/>
        </p:nvSpPr>
        <p:spPr>
          <a:xfrm>
            <a:off x="4131430" y="421769"/>
            <a:ext cx="78138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Falta maior articulação entre os agentes privados e públicos para potencializar as oportunidades de captação de investimentos. </a:t>
            </a:r>
          </a:p>
        </p:txBody>
      </p:sp>
    </p:spTree>
    <p:extLst>
      <p:ext uri="{BB962C8B-B14F-4D97-AF65-F5344CB8AC3E}">
        <p14:creationId xmlns:p14="http://schemas.microsoft.com/office/powerpoint/2010/main" val="3954464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954057" y="1576707"/>
            <a:ext cx="5761703" cy="2954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t-BR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GREat</a:t>
            </a:r>
            <a:r>
              <a:rPr lang="pt-BR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r>
              <a:rPr lang="pt-BR" dirty="0"/>
              <a:t>O Grupo de Redes de Computadores, Engenharia de Software e Sistemas (</a:t>
            </a:r>
            <a:r>
              <a:rPr lang="pt-BR" dirty="0" err="1"/>
              <a:t>GREat</a:t>
            </a:r>
            <a:r>
              <a:rPr lang="pt-BR" dirty="0"/>
              <a:t>) é composto por professores, pesquisadores colaboradores e estudantes de pós-graduação e graduação da Universidade Federal do Ceará (UFC) e de outras Instituições de Ensino Superior (IES). Desde a sua criação em 2002, o grupo desenvolve pesquisa em três áreas:</a:t>
            </a:r>
            <a:br>
              <a:rPr lang="pt-BR" dirty="0"/>
            </a:b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258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3</a:t>
            </a: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.  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783756"/>
            <a:ext cx="8676860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Áreas: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>
                <a:solidFill>
                  <a:srgbClr val="000000"/>
                </a:solidFill>
                <a:latin typeface="Calibri"/>
              </a:rPr>
              <a:t>R</a:t>
            </a:r>
            <a:r>
              <a:rPr lang="pt-BR" dirty="0"/>
              <a:t>edes de Computadores,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/>
              <a:t>Engenharia de Software e Sistemas,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/>
              <a:t>Desenvolvimento e inovação em parceria com outras instituições de ensino e empresas.</a:t>
            </a:r>
          </a:p>
        </p:txBody>
      </p:sp>
      <p:pic>
        <p:nvPicPr>
          <p:cNvPr id="11" name="Imagem 8">
            <a:extLst>
              <a:ext uri="{FF2B5EF4-FFF2-40B4-BE49-F238E27FC236}">
                <a16:creationId xmlns:a16="http://schemas.microsoft.com/office/drawing/2014/main" id="{2E8F0C64-89B8-4C88-B3FC-FBDE51B73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944" y="2118646"/>
            <a:ext cx="3542038" cy="22548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22F51C1-5133-4332-9A65-B81DB98F2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761" y="2118646"/>
            <a:ext cx="4619625" cy="2377263"/>
          </a:xfrm>
          <a:prstGeom prst="rect">
            <a:avLst/>
          </a:prstGeom>
        </p:spPr>
      </p:pic>
      <p:pic>
        <p:nvPicPr>
          <p:cNvPr id="1026" name="Picture 2" descr="Resultado de imagem para ufc universidade">
            <a:extLst>
              <a:ext uri="{FF2B5EF4-FFF2-40B4-BE49-F238E27FC236}">
                <a16:creationId xmlns:a16="http://schemas.microsoft.com/office/drawing/2014/main" id="{53C3DE1F-FC55-4923-8F4E-BB4AD3FE2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16" y="4747729"/>
            <a:ext cx="2257425" cy="169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583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954057" y="1608467"/>
            <a:ext cx="6390961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LABORATÓRIO de DESENVOLVIMENTO de SOFTWARE (LDS)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Composto por Alunos, Profissionais de Mercado, Professores mestres e doutores próprios de cursos ligados a TIC, o LDS atua no desenvolvimento de projetos de softwares incentivados pela Lei de Informática, em convênios de cooperação técnica com os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ICTs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766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026513"/>
            <a:ext cx="6712022" cy="25853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Áreas: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• Sistemas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Multiagente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estudo de técnicas de engenharia de software para guiar e auxiliar a concepção, o desenvolvimento e os testes de tais sistemas.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• Métodos de Produtividade de Desenvolvimento de Software: concepção de técnicas que auxiliem na qualidade e produtividade de desenvolvimento de software.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041CCA2-3A48-4A29-92A9-572E7314C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864" y="5098753"/>
            <a:ext cx="1318583" cy="12880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3">
            <a:extLst>
              <a:ext uri="{FF2B5EF4-FFF2-40B4-BE49-F238E27FC236}">
                <a16:creationId xmlns:a16="http://schemas.microsoft.com/office/drawing/2014/main" id="{F70BD082-DED8-4BFB-957D-3FDBFC62D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56" y="4670555"/>
            <a:ext cx="1217643" cy="16852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Imagem 3">
            <a:extLst>
              <a:ext uri="{FF2B5EF4-FFF2-40B4-BE49-F238E27FC236}">
                <a16:creationId xmlns:a16="http://schemas.microsoft.com/office/drawing/2014/main" id="{DCEA77CA-AFE7-4F9A-B372-DDD231470F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17383" y="2074243"/>
            <a:ext cx="3832414" cy="141366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09694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368265" y="1419539"/>
            <a:ext cx="7146960" cy="32316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t-BR" sz="2400" b="1" dirty="0">
                <a:solidFill>
                  <a:srgbClr val="000000"/>
                </a:solidFill>
                <a:latin typeface="Calibri"/>
              </a:rPr>
              <a:t>LESC</a:t>
            </a:r>
            <a:r>
              <a:rPr lang="pt-BR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r>
              <a:rPr lang="pt-BR" dirty="0"/>
              <a:t>Construído com recursos de contra partida da SOLECTRON dos benefícios da Lei de Informática (No. 8248/91) e inaugurado em 02 de julho de 2004, o LESC passou a ingressar o complexo de Laboratórios do Departamento de Engenharia de Teleinformática (DETI) da UFCE.</a:t>
            </a:r>
          </a:p>
          <a:p>
            <a:r>
              <a:rPr lang="pt-BR" dirty="0"/>
              <a:t>  </a:t>
            </a:r>
          </a:p>
          <a:p>
            <a:r>
              <a:rPr lang="pt-BR" dirty="0"/>
              <a:t>o LESC possui laboratórios com sofisticados equipamentos de teste e medição (osciloscópios, analisadores lógicos, </a:t>
            </a:r>
            <a:r>
              <a:rPr lang="pt-BR" dirty="0" err="1"/>
              <a:t>safety</a:t>
            </a:r>
            <a:r>
              <a:rPr lang="pt-BR" dirty="0"/>
              <a:t> </a:t>
            </a:r>
            <a:r>
              <a:rPr lang="pt-BR" dirty="0" err="1"/>
              <a:t>analysers</a:t>
            </a:r>
            <a:r>
              <a:rPr lang="pt-BR" dirty="0"/>
              <a:t>, </a:t>
            </a:r>
            <a:r>
              <a:rPr lang="pt-BR" dirty="0" err="1"/>
              <a:t>etc</a:t>
            </a:r>
            <a:r>
              <a:rPr lang="pt-BR" dirty="0"/>
              <a:t>), além do maior laboratório de prototipagem de placas de circuito impresso da América Latina com equipamentos específicos e ferramentas de software.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258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783756"/>
            <a:ext cx="8676860" cy="20313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Áreas: </a:t>
            </a:r>
          </a:p>
          <a:p>
            <a:r>
              <a:rPr lang="pt-BR" dirty="0"/>
              <a:t>Concepção e projeto de arquiteturas computacionais </a:t>
            </a:r>
          </a:p>
          <a:p>
            <a:r>
              <a:rPr lang="pt-BR" dirty="0"/>
              <a:t>* Projeto de Sistemas Embarcados </a:t>
            </a:r>
          </a:p>
          <a:p>
            <a:r>
              <a:rPr lang="pt-BR" dirty="0"/>
              <a:t>* Concepção de projeto, fabricação e testes de validação de placas de circuito impresso</a:t>
            </a:r>
          </a:p>
          <a:p>
            <a:r>
              <a:rPr lang="pt-BR" dirty="0"/>
              <a:t>* Avaliação de confiabilidade</a:t>
            </a:r>
          </a:p>
          <a:p>
            <a:r>
              <a:rPr lang="pt-BR" dirty="0"/>
              <a:t>* Processamento Digital de Sinais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026" name="Picture 2" descr="Resultado de imagem para ufc universidade">
            <a:extLst>
              <a:ext uri="{FF2B5EF4-FFF2-40B4-BE49-F238E27FC236}">
                <a16:creationId xmlns:a16="http://schemas.microsoft.com/office/drawing/2014/main" id="{53C3DE1F-FC55-4923-8F4E-BB4AD3FE2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16" y="4747729"/>
            <a:ext cx="2257425" cy="169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A3F4668-1715-4567-A025-33323F37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435" y="1892721"/>
            <a:ext cx="5167312" cy="198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85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9B1B692D-8682-439A-A04A-6795262070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6CD75-1DAF-4906-A258-9046437EC561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F3CEB94-3973-4D2C-88EC-0BA47EB8510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608F1760-23B0-480B-BD52-AADE39371A64}"/>
              </a:ext>
            </a:extLst>
          </p:cNvPr>
          <p:cNvSpPr txBox="1"/>
          <p:nvPr/>
        </p:nvSpPr>
        <p:spPr>
          <a:xfrm>
            <a:off x="954057" y="1608467"/>
            <a:ext cx="6390961" cy="20313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LABORATÓRIO de </a:t>
            </a:r>
            <a:r>
              <a:rPr lang="pt-BR" b="1" dirty="0">
                <a:solidFill>
                  <a:srgbClr val="000000"/>
                </a:solidFill>
                <a:latin typeface="Calibri"/>
              </a:rPr>
              <a:t>INOVAÇÃO TECNOLÓGICA</a:t>
            </a: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(LIT)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dirty="0"/>
              <a:t>O LIT foi criado em 2002. Iniciou suas atividades com um grupo de professores e pesquisadores que se reuniram e formaram uma rede de laboratórios para trabalhar com pesquisa e desenvolvimento, P&amp;D, no IFCE.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77EB92E-EE60-4DED-9A8C-EE3DD940E378}"/>
              </a:ext>
            </a:extLst>
          </p:cNvPr>
          <p:cNvSpPr txBox="1"/>
          <p:nvPr/>
        </p:nvSpPr>
        <p:spPr>
          <a:xfrm>
            <a:off x="2973939" y="77664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98552233-2430-4367-83E5-558C9B0F5F96}"/>
              </a:ext>
            </a:extLst>
          </p:cNvPr>
          <p:cNvSpPr txBox="1"/>
          <p:nvPr/>
        </p:nvSpPr>
        <p:spPr>
          <a:xfrm>
            <a:off x="2703441" y="4026513"/>
            <a:ext cx="6712022" cy="175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rgbClr val="000000"/>
                </a:solidFill>
                <a:latin typeface="Calibri"/>
              </a:rPr>
              <a:t>ÁREAS</a:t>
            </a:r>
            <a:r>
              <a:rPr lang="pt-BR" dirty="0">
                <a:solidFill>
                  <a:srgbClr val="000000"/>
                </a:solidFill>
                <a:latin typeface="Calibri"/>
              </a:rPr>
              <a:t>: Sistemas Embarcado, Hardware &amp; Automação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b="1" dirty="0">
                <a:solidFill>
                  <a:srgbClr val="000000"/>
                </a:solidFill>
                <a:latin typeface="Calibri"/>
              </a:rPr>
              <a:t>PARCEIROS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</a:t>
            </a:r>
            <a:r>
              <a:rPr lang="pt-BR" dirty="0"/>
              <a:t>CNPq, CHESF, COELCE, CEMAR, CELPE, ELETROACRE, CELPA, ELETRA, WEM, KAVO, WDA, W3SAT, MICROSOL, FERTRON, RNP, SISTEC, Governo do Estado, Prefeitura de Fortaleza, INFOLEV, PRIME CESAR RECIFE, THINK TANK, TASK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041CCA2-3A48-4A29-92A9-572E7314C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864" y="5098753"/>
            <a:ext cx="1318583" cy="12880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m 13">
            <a:extLst>
              <a:ext uri="{FF2B5EF4-FFF2-40B4-BE49-F238E27FC236}">
                <a16:creationId xmlns:a16="http://schemas.microsoft.com/office/drawing/2014/main" id="{F70BD082-DED8-4BFB-957D-3FDBFC62D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56" y="4670555"/>
            <a:ext cx="1217643" cy="16852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0D25BEF-30DB-4EE3-9353-B14608DF2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909" y="1377950"/>
            <a:ext cx="2492127" cy="31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23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015504D-D870-48EE-9CF2-8AEBF2E882D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98BF4F6-F86F-41E2-92AC-E015DE686283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B9027B3-2BD6-450B-9B10-A53089784758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0A40C85F-176A-495F-A185-43117C511F1B}"/>
              </a:ext>
            </a:extLst>
          </p:cNvPr>
          <p:cNvSpPr txBox="1"/>
          <p:nvPr/>
        </p:nvSpPr>
        <p:spPr>
          <a:xfrm>
            <a:off x="954057" y="1765011"/>
            <a:ext cx="5894002" cy="2769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PARQUE TECNOLÓGICO UNIFOR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Abriga os setores de pesquisa e desenvolvimento das empresas de base tecnológica, laboratórios de pesquisa e uma incubadora.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7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As empresas têm a oportunidade de se beneficiar da capacidade científica  dos pesquisadores  para a criação de soluções inovadoras que conquistem novos mercados.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9" name="Picture 4" descr="Imagem relacionada">
            <a:extLst>
              <a:ext uri="{FF2B5EF4-FFF2-40B4-BE49-F238E27FC236}">
                <a16:creationId xmlns:a16="http://schemas.microsoft.com/office/drawing/2014/main" id="{EAD5BDA2-9FD4-4F6C-B07A-B5EB55C941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2186" y="4418042"/>
            <a:ext cx="2731962" cy="20945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0">
            <a:extLst>
              <a:ext uri="{FF2B5EF4-FFF2-40B4-BE49-F238E27FC236}">
                <a16:creationId xmlns:a16="http://schemas.microsoft.com/office/drawing/2014/main" id="{1611CA75-92EA-4EBF-B001-05F85EDB1789}"/>
              </a:ext>
            </a:extLst>
          </p:cNvPr>
          <p:cNvSpPr txBox="1"/>
          <p:nvPr/>
        </p:nvSpPr>
        <p:spPr>
          <a:xfrm>
            <a:off x="3212479" y="1241791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pic>
        <p:nvPicPr>
          <p:cNvPr id="11" name="Picture 6" descr="un244_pag06-foto-centro-de-entrega-global">
            <a:extLst>
              <a:ext uri="{FF2B5EF4-FFF2-40B4-BE49-F238E27FC236}">
                <a16:creationId xmlns:a16="http://schemas.microsoft.com/office/drawing/2014/main" id="{1BBD57A0-14A7-494B-9DE6-B3410CB0A7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03659" y="2063636"/>
            <a:ext cx="3871341" cy="18814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CaixaDeTexto 12">
            <a:extLst>
              <a:ext uri="{FF2B5EF4-FFF2-40B4-BE49-F238E27FC236}">
                <a16:creationId xmlns:a16="http://schemas.microsoft.com/office/drawing/2014/main" id="{72697EF2-B375-444C-8BB8-B0A34FC83CD2}"/>
              </a:ext>
            </a:extLst>
          </p:cNvPr>
          <p:cNvSpPr txBox="1"/>
          <p:nvPr/>
        </p:nvSpPr>
        <p:spPr>
          <a:xfrm>
            <a:off x="4721083" y="5122231"/>
            <a:ext cx="6689037" cy="1692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7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Multinacionais e empresas brasileiras reconhecidas no mercado, como Eletra Energy Solution, G4Flex, Ivia, Mob Telecom, Nuteral, Serttel e Softtek, farão parte do equipamento. Empresas do Grupo Edson Queiroz também estão presentes no TEC Unifor.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CaixaDeTexto 5">
            <a:extLst>
              <a:ext uri="{FF2B5EF4-FFF2-40B4-BE49-F238E27FC236}">
                <a16:creationId xmlns:a16="http://schemas.microsoft.com/office/drawing/2014/main" id="{6FF275B2-F23D-4D4B-AE90-2D4E6B283DD1}"/>
              </a:ext>
            </a:extLst>
          </p:cNvPr>
          <p:cNvSpPr txBox="1"/>
          <p:nvPr/>
        </p:nvSpPr>
        <p:spPr>
          <a:xfrm>
            <a:off x="7406694" y="4053013"/>
            <a:ext cx="3818287" cy="86177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Centro de Entrega Global de Tecnologia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funcionará como uma academia de talentos</a:t>
            </a:r>
            <a:r>
              <a:rPr lang="pt-BR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 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4784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D5E54B0-F79C-4228-A37D-E1827DEDDA7B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EF872B2-469C-4EBE-8908-6FF32566B388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015D5E2-0980-4B23-B5F2-66ED3FA64001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154BB456-7831-4E99-A7D0-D48D5142B753}"/>
              </a:ext>
            </a:extLst>
          </p:cNvPr>
          <p:cNvSpPr txBox="1"/>
          <p:nvPr/>
        </p:nvSpPr>
        <p:spPr>
          <a:xfrm>
            <a:off x="954057" y="1794830"/>
            <a:ext cx="6390961" cy="2862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LABORATÓRIO de REDES de COMPUTADORES (LAR)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Laboratório de TIC mais antigo do Ceará (1987), o LAR  atua, prioritariamente, no desenvolvimento de projetos de hardware e software, incentivados pela EMBRAPII e ANEEL, em parceria com outros laboratórios do IFCE.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INFORMÁTICA em SAÙDE 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é a principal área de atuação do LAR.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BC42BEC3-902B-4EC5-9EB3-6B73573D0F66}"/>
              </a:ext>
            </a:extLst>
          </p:cNvPr>
          <p:cNvSpPr txBox="1"/>
          <p:nvPr/>
        </p:nvSpPr>
        <p:spPr>
          <a:xfrm>
            <a:off x="2973939" y="114240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B2BD320F-B96F-480F-AD32-DA0D7F2BA426}"/>
              </a:ext>
            </a:extLst>
          </p:cNvPr>
          <p:cNvSpPr txBox="1"/>
          <p:nvPr/>
        </p:nvSpPr>
        <p:spPr>
          <a:xfrm>
            <a:off x="2673623" y="4656380"/>
            <a:ext cx="8676860" cy="175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DADOS RELATIVOS a 2017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Envolvidos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3 doutores, 4 doutorandos, 6 mestres, 3 mestrandos, 30 bolsistas 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5 projetos EMBRAPII</a:t>
            </a:r>
            <a:r>
              <a:rPr lang="pt-BR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 projetos ANEEL</a:t>
            </a:r>
            <a:r>
              <a:rPr lang="pt-BR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u="sng" dirty="0">
                <a:solidFill>
                  <a:srgbClr val="000000"/>
                </a:solidFill>
                <a:latin typeface="Calibri"/>
              </a:rPr>
              <a:t>2</a:t>
            </a: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projeto FUNCAP: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Empresas clientes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CEMAR,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Fac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Vale do Jaguaribe, MYD Brasil, Exata,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Avicena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 </a:t>
            </a:r>
            <a:r>
              <a:rPr lang="pt-BR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bitwave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Instituições parceiras</a:t>
            </a: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Instituto Atlântico, LDS, LIT.</a:t>
            </a:r>
          </a:p>
        </p:txBody>
      </p:sp>
      <p:pic>
        <p:nvPicPr>
          <p:cNvPr id="11" name="Imagem 11">
            <a:extLst>
              <a:ext uri="{FF2B5EF4-FFF2-40B4-BE49-F238E27FC236}">
                <a16:creationId xmlns:a16="http://schemas.microsoft.com/office/drawing/2014/main" id="{5F6EDCC6-1753-4A98-AEA3-8381E50D1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57" y="5122231"/>
            <a:ext cx="1318583" cy="12880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m 2">
            <a:extLst>
              <a:ext uri="{FF2B5EF4-FFF2-40B4-BE49-F238E27FC236}">
                <a16:creationId xmlns:a16="http://schemas.microsoft.com/office/drawing/2014/main" id="{11794598-B8A2-4615-98E5-746EA8092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02" y="2109913"/>
            <a:ext cx="3054416" cy="178452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71710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8B09043B-6212-4EE0-BFE1-B44F0B73112A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1542E92-3ADB-41AB-814D-F5E25C68143A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8C3821-D979-4672-BFBF-5D60324BEF54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87A9726C-60D1-4E17-952E-0FD4DFA45CE1}"/>
              </a:ext>
            </a:extLst>
          </p:cNvPr>
          <p:cNvSpPr txBox="1"/>
          <p:nvPr/>
        </p:nvSpPr>
        <p:spPr>
          <a:xfrm>
            <a:off x="2973939" y="1142405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JEITO CEARENSE DE INOVAR em TI</a:t>
            </a:r>
          </a:p>
        </p:txBody>
      </p:sp>
      <p:pic>
        <p:nvPicPr>
          <p:cNvPr id="9" name="Imagem 12">
            <a:extLst>
              <a:ext uri="{FF2B5EF4-FFF2-40B4-BE49-F238E27FC236}">
                <a16:creationId xmlns:a16="http://schemas.microsoft.com/office/drawing/2014/main" id="{3B034F12-D438-4A9E-9EEF-0777AB7ED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31" y="1957785"/>
            <a:ext cx="7988244" cy="43900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13726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144000" y="2921000"/>
            <a:ext cx="2861304" cy="1763496"/>
            <a:chOff x="6845622" y="590550"/>
            <a:chExt cx="2145978" cy="1322622"/>
          </a:xfrm>
          <a:solidFill>
            <a:srgbClr val="00B050"/>
          </a:solidFill>
        </p:grpSpPr>
        <p:sp>
          <p:nvSpPr>
            <p:cNvPr id="32" name="Title 1"/>
            <p:cNvSpPr txBox="1">
              <a:spLocks/>
            </p:cNvSpPr>
            <p:nvPr/>
          </p:nvSpPr>
          <p:spPr bwMode="auto">
            <a:xfrm>
              <a:off x="6858000" y="590551"/>
              <a:ext cx="2057400" cy="1295399"/>
            </a:xfrm>
            <a:prstGeom prst="roundRect">
              <a:avLst>
                <a:gd name="adj" fmla="val 2752"/>
              </a:avLst>
            </a:prstGeom>
            <a:grpFill/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br>
                <a:rPr lang="en-US" sz="3733" dirty="0">
                  <a:latin typeface="+mn-lt"/>
                </a:rPr>
              </a:br>
              <a:endParaRPr lang="en-US" sz="3733" dirty="0">
                <a:latin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845622" y="590550"/>
              <a:ext cx="606176" cy="132262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br>
                <a:rPr lang="en-US" sz="1867" dirty="0">
                  <a:solidFill>
                    <a:srgbClr val="FFFFFF"/>
                  </a:solidFill>
                </a:rPr>
              </a:b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9600" dirty="0">
                  <a:solidFill>
                    <a:srgbClr val="FFFFFF"/>
                  </a:solidFill>
                </a:rPr>
                <a:t>2</a:t>
              </a:r>
              <a:endParaRPr lang="en-US" sz="3733" dirty="0">
                <a:solidFill>
                  <a:srgbClr val="FFFFFF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858000" y="608944"/>
              <a:ext cx="1482041" cy="2847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867" dirty="0" err="1">
                  <a:solidFill>
                    <a:srgbClr val="FFFFFF"/>
                  </a:solidFill>
                </a:rPr>
                <a:t>Artigos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aceitos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em</a:t>
              </a:r>
              <a:endParaRPr lang="en-US" sz="1867" dirty="0">
                <a:solidFill>
                  <a:srgbClr val="FFFFFF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467600" y="885502"/>
              <a:ext cx="1524000" cy="8447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rgbClr val="FFFFFF"/>
                  </a:solidFill>
                </a:rPr>
                <a:t>dos </a:t>
              </a:r>
              <a:r>
                <a:rPr lang="en-US" sz="1600" dirty="0" err="1">
                  <a:solidFill>
                    <a:srgbClr val="FFFFFF"/>
                  </a:solidFill>
                </a:rPr>
                <a:t>principais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congressos</a:t>
              </a:r>
              <a:r>
                <a:rPr lang="en-US" sz="2133" dirty="0">
                  <a:solidFill>
                    <a:srgbClr val="FFFFFF"/>
                  </a:solidFill>
                </a:rPr>
                <a:t> </a:t>
              </a:r>
              <a:r>
                <a:rPr lang="en-US" sz="1600" dirty="0">
                  <a:solidFill>
                    <a:srgbClr val="FFFFFF"/>
                  </a:solidFill>
                </a:rPr>
                <a:t>de </a:t>
              </a:r>
              <a:r>
                <a:rPr lang="en-US" sz="1600" dirty="0" err="1">
                  <a:solidFill>
                    <a:srgbClr val="FFFFFF"/>
                  </a:solidFill>
                </a:rPr>
                <a:t>educação</a:t>
              </a:r>
              <a:r>
                <a:rPr lang="en-US" sz="1600" dirty="0">
                  <a:solidFill>
                    <a:srgbClr val="FFFFFF"/>
                  </a:solidFill>
                </a:rPr>
                <a:t> do </a:t>
              </a:r>
              <a:r>
                <a:rPr lang="en-US" sz="2133" b="1" dirty="0" err="1">
                  <a:solidFill>
                    <a:srgbClr val="FFFFFF"/>
                  </a:solidFill>
                </a:rPr>
                <a:t>mundo</a:t>
              </a:r>
              <a:r>
                <a:rPr lang="en-US" sz="2133" b="1" dirty="0">
                  <a:solidFill>
                    <a:srgbClr val="FFFFFF"/>
                  </a:solidFill>
                </a:rPr>
                <a:t> </a:t>
              </a:r>
              <a:endParaRPr lang="en-US" sz="1867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144000" y="990600"/>
            <a:ext cx="2759704" cy="1763496"/>
            <a:chOff x="4648148" y="607481"/>
            <a:chExt cx="2069778" cy="1322622"/>
          </a:xfrm>
        </p:grpSpPr>
        <p:sp>
          <p:nvSpPr>
            <p:cNvPr id="45" name="Title 1"/>
            <p:cNvSpPr txBox="1">
              <a:spLocks/>
            </p:cNvSpPr>
            <p:nvPr/>
          </p:nvSpPr>
          <p:spPr bwMode="auto">
            <a:xfrm>
              <a:off x="4648148" y="607481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chemeClr val="accent4">
                <a:lumMod val="50000"/>
              </a:schemeClr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br>
                <a:rPr lang="en-US" sz="3733" dirty="0">
                  <a:latin typeface="+mn-lt"/>
                </a:rPr>
              </a:br>
              <a:endParaRPr lang="en-US" sz="3733" dirty="0">
                <a:latin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48148" y="607481"/>
              <a:ext cx="606176" cy="1322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br>
                <a:rPr lang="en-US" sz="1867" dirty="0">
                  <a:solidFill>
                    <a:srgbClr val="FFFFFF"/>
                  </a:solidFill>
                </a:rPr>
              </a:b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9600" dirty="0">
                  <a:solidFill>
                    <a:srgbClr val="FFFFFF"/>
                  </a:solidFill>
                </a:rPr>
                <a:t>5</a:t>
              </a:r>
              <a:endParaRPr lang="en-US" sz="3733" dirty="0">
                <a:solidFill>
                  <a:srgbClr val="FFFFFF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270126" y="864648"/>
              <a:ext cx="1447800" cy="1010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 err="1">
                  <a:solidFill>
                    <a:srgbClr val="FFFFFF"/>
                  </a:solidFill>
                </a:rPr>
                <a:t>maiores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congressos</a:t>
              </a:r>
              <a:r>
                <a:rPr lang="en-US" sz="2133" dirty="0">
                  <a:solidFill>
                    <a:srgbClr val="FFFFFF"/>
                  </a:solidFill>
                </a:rPr>
                <a:t> </a:t>
              </a:r>
              <a:r>
                <a:rPr lang="en-US" sz="1600" dirty="0" err="1">
                  <a:solidFill>
                    <a:srgbClr val="FFFFFF"/>
                  </a:solidFill>
                </a:rPr>
                <a:t>científicos</a:t>
              </a:r>
              <a:r>
                <a:rPr lang="en-US" sz="1600" dirty="0">
                  <a:solidFill>
                    <a:srgbClr val="FFFFFF"/>
                  </a:solidFill>
                </a:rPr>
                <a:t> de </a:t>
              </a:r>
              <a:r>
                <a:rPr lang="en-US" sz="1600" dirty="0" err="1">
                  <a:solidFill>
                    <a:srgbClr val="FFFFFF"/>
                  </a:solidFill>
                </a:rPr>
                <a:t>educação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br>
                <a:rPr lang="en-US" sz="1600" dirty="0">
                  <a:solidFill>
                    <a:srgbClr val="FFFFFF"/>
                  </a:solidFill>
                </a:rPr>
              </a:br>
              <a:r>
                <a:rPr lang="en-US" sz="1600" dirty="0">
                  <a:solidFill>
                    <a:srgbClr val="FFFFFF"/>
                  </a:solidFill>
                </a:rPr>
                <a:t>do </a:t>
              </a:r>
              <a:r>
                <a:rPr lang="en-US" sz="2133" b="1" dirty="0">
                  <a:solidFill>
                    <a:srgbClr val="FFFFFF"/>
                  </a:solidFill>
                </a:rPr>
                <a:t>Brasil 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648148" y="607481"/>
              <a:ext cx="1508490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 dirty="0" err="1">
                  <a:solidFill>
                    <a:srgbClr val="FFFFFF"/>
                  </a:solidFill>
                </a:rPr>
                <a:t>Artigos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aceitos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nos</a:t>
              </a:r>
              <a:endParaRPr lang="en-US" sz="1867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96000" y="4851401"/>
            <a:ext cx="2844800" cy="1727199"/>
            <a:chOff x="6840965" y="608867"/>
            <a:chExt cx="2133600" cy="1295399"/>
          </a:xfrm>
        </p:grpSpPr>
        <p:sp>
          <p:nvSpPr>
            <p:cNvPr id="31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40965" y="730388"/>
              <a:ext cx="2119773" cy="10344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667" dirty="0">
                  <a:solidFill>
                    <a:srgbClr val="FFFFFF"/>
                  </a:solidFill>
                </a:rPr>
                <a:t>+</a:t>
              </a:r>
              <a:r>
                <a:rPr lang="en-US" sz="1867" dirty="0">
                  <a:solidFill>
                    <a:srgbClr val="FFFFFF"/>
                  </a:solidFill>
                </a:rPr>
                <a:t> de </a:t>
              </a:r>
              <a:r>
                <a:rPr lang="en-US" sz="6400" dirty="0">
                  <a:solidFill>
                    <a:srgbClr val="FFFFFF"/>
                  </a:solidFill>
                </a:rPr>
                <a:t>285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empregos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diretos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gerados</a:t>
              </a:r>
              <a:r>
                <a:rPr lang="en-US" sz="1867" dirty="0">
                  <a:solidFill>
                    <a:srgbClr val="FFFFFF"/>
                  </a:solidFill>
                </a:rPr>
                <a:t> no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133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03200" y="2935971"/>
            <a:ext cx="2844800" cy="3642629"/>
            <a:chOff x="6840965" y="608867"/>
            <a:chExt cx="2133600" cy="1295399"/>
          </a:xfrm>
        </p:grpSpPr>
        <p:sp>
          <p:nvSpPr>
            <p:cNvPr id="63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chemeClr val="tx2">
                <a:lumMod val="50000"/>
              </a:schemeClr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840965" y="820330"/>
              <a:ext cx="2119773" cy="764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867" dirty="0" err="1">
                  <a:solidFill>
                    <a:srgbClr val="FFFFFF"/>
                  </a:solidFill>
                </a:rPr>
                <a:t>Desde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6400" dirty="0">
                  <a:solidFill>
                    <a:srgbClr val="FFFFFF"/>
                  </a:solidFill>
                </a:rPr>
                <a:t>2004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investindo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em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1867" dirty="0">
                  <a:solidFill>
                    <a:srgbClr val="FFFFFF"/>
                  </a:solidFill>
                </a:rPr>
                <a:t>P&amp;D no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048000" y="990601"/>
            <a:ext cx="5892800" cy="1727199"/>
            <a:chOff x="6840965" y="608867"/>
            <a:chExt cx="2133600" cy="1295399"/>
          </a:xfrm>
          <a:solidFill>
            <a:srgbClr val="0069B0"/>
          </a:solidFill>
        </p:grpSpPr>
        <p:sp>
          <p:nvSpPr>
            <p:cNvPr id="67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grpFill/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40965" y="837467"/>
              <a:ext cx="2119773" cy="862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400" dirty="0">
                  <a:solidFill>
                    <a:srgbClr val="FFFFFF"/>
                  </a:solidFill>
                </a:rPr>
                <a:t>44,2</a:t>
              </a:r>
              <a:r>
                <a:rPr lang="en-US" sz="3733" dirty="0">
                  <a:solidFill>
                    <a:srgbClr val="FFFFFF"/>
                  </a:solidFill>
                </a:rPr>
                <a:t>Mi</a:t>
              </a:r>
              <a:br>
                <a:rPr lang="en-US" sz="3733" dirty="0">
                  <a:solidFill>
                    <a:srgbClr val="FFFFFF"/>
                  </a:solidFill>
                </a:rPr>
              </a:br>
              <a:r>
                <a:rPr lang="en-US" sz="1867" dirty="0" err="1">
                  <a:solidFill>
                    <a:srgbClr val="FFFFFF"/>
                  </a:solidFill>
                </a:rPr>
                <a:t>investidos</a:t>
              </a:r>
              <a:r>
                <a:rPr lang="en-US" sz="1867" dirty="0">
                  <a:solidFill>
                    <a:srgbClr val="FFFFFF"/>
                  </a:solidFill>
                </a:rPr>
                <a:t> no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133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149600" y="4851401"/>
            <a:ext cx="2844800" cy="1727199"/>
            <a:chOff x="6840965" y="608867"/>
            <a:chExt cx="2133600" cy="1295399"/>
          </a:xfrm>
        </p:grpSpPr>
        <p:sp>
          <p:nvSpPr>
            <p:cNvPr id="70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rgbClr val="E28C4A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840965" y="761267"/>
              <a:ext cx="2119773" cy="86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400" dirty="0">
                  <a:solidFill>
                    <a:srgbClr val="FFFFFF"/>
                  </a:solidFill>
                </a:rPr>
                <a:t>14,6</a:t>
              </a:r>
              <a:r>
                <a:rPr lang="en-US" sz="3733" dirty="0">
                  <a:solidFill>
                    <a:srgbClr val="FFFFFF"/>
                  </a:solidFill>
                </a:rPr>
                <a:t>Mi</a:t>
              </a:r>
              <a:br>
                <a:rPr lang="en-US" sz="3733" dirty="0">
                  <a:solidFill>
                    <a:srgbClr val="FFFFFF"/>
                  </a:solidFill>
                </a:rPr>
              </a:br>
              <a:r>
                <a:rPr lang="en-US" sz="1867" dirty="0" err="1">
                  <a:solidFill>
                    <a:srgbClr val="FFFFFF"/>
                  </a:solidFill>
                </a:rPr>
                <a:t>em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projetos</a:t>
              </a:r>
              <a:r>
                <a:rPr lang="en-US" sz="1867" dirty="0">
                  <a:solidFill>
                    <a:srgbClr val="FFFFFF"/>
                  </a:solidFill>
                </a:rPr>
                <a:t> de </a:t>
              </a:r>
              <a:r>
                <a:rPr lang="en-US" sz="2133" b="1" dirty="0" err="1">
                  <a:solidFill>
                    <a:srgbClr val="FFFFFF"/>
                  </a:solidFill>
                </a:rPr>
                <a:t>educação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9144000" y="4851400"/>
            <a:ext cx="2829293" cy="1727199"/>
            <a:chOff x="6917165" y="608867"/>
            <a:chExt cx="2121970" cy="1295399"/>
          </a:xfrm>
          <a:solidFill>
            <a:schemeClr val="accent6">
              <a:lumMod val="50000"/>
            </a:schemeClr>
          </a:solidFill>
        </p:grpSpPr>
        <p:sp>
          <p:nvSpPr>
            <p:cNvPr id="82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grpFill/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919362" y="761268"/>
              <a:ext cx="2119773" cy="10344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400" dirty="0">
                  <a:solidFill>
                    <a:srgbClr val="FFFFFF"/>
                  </a:solidFill>
                </a:rPr>
                <a:t>70</a:t>
              </a:r>
              <a:r>
                <a:rPr lang="en-US" sz="1600" dirty="0">
                  <a:solidFill>
                    <a:srgbClr val="FFFFFF"/>
                  </a:solidFill>
                </a:rPr>
                <a:t> </a:t>
              </a:r>
              <a:r>
                <a:rPr lang="en-US" sz="1867" dirty="0" err="1">
                  <a:solidFill>
                    <a:srgbClr val="FFFFFF"/>
                  </a:solidFill>
                </a:rPr>
                <a:t>pessoas</a:t>
              </a:r>
              <a:br>
                <a:rPr lang="en-US" sz="1867" dirty="0">
                  <a:solidFill>
                    <a:srgbClr val="FFFFFF"/>
                  </a:solidFill>
                </a:rPr>
              </a:br>
              <a:r>
                <a:rPr lang="en-US" sz="1867" dirty="0">
                  <a:solidFill>
                    <a:srgbClr val="FFFFFF"/>
                  </a:solidFill>
                </a:rPr>
                <a:t>com </a:t>
              </a:r>
              <a:r>
                <a:rPr lang="en-US" sz="1867" dirty="0" err="1">
                  <a:solidFill>
                    <a:srgbClr val="FFFFFF"/>
                  </a:solidFill>
                </a:rPr>
                <a:t>deficiência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contratadas</a:t>
              </a:r>
              <a:r>
                <a:rPr lang="en-US" sz="2133" dirty="0">
                  <a:solidFill>
                    <a:srgbClr val="FFFFFF"/>
                  </a:solidFill>
                </a:rPr>
                <a:t> </a:t>
              </a:r>
              <a:r>
                <a:rPr lang="en-US" sz="1867" dirty="0">
                  <a:solidFill>
                    <a:srgbClr val="FFFFFF"/>
                  </a:solidFill>
                </a:rPr>
                <a:t>no </a:t>
              </a:r>
              <a:r>
                <a:rPr lang="en-US" sz="1867" dirty="0" err="1">
                  <a:solidFill>
                    <a:srgbClr val="FFFFFF"/>
                  </a:solidFill>
                </a:rPr>
                <a:t>Ceará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187789" y="2921001"/>
            <a:ext cx="5854611" cy="1727199"/>
            <a:chOff x="6891579" y="608867"/>
            <a:chExt cx="2119773" cy="1295399"/>
          </a:xfrm>
        </p:grpSpPr>
        <p:sp>
          <p:nvSpPr>
            <p:cNvPr id="89" name="Title 1"/>
            <p:cNvSpPr txBox="1">
              <a:spLocks/>
            </p:cNvSpPr>
            <p:nvPr/>
          </p:nvSpPr>
          <p:spPr bwMode="auto">
            <a:xfrm>
              <a:off x="6917165" y="608867"/>
              <a:ext cx="2057400" cy="1295399"/>
            </a:xfrm>
            <a:prstGeom prst="roundRect">
              <a:avLst>
                <a:gd name="adj" fmla="val 2752"/>
              </a:avLst>
            </a:prstGeom>
            <a:solidFill>
              <a:srgbClr val="0A5043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none"/>
          </p:style>
          <p:txBody>
            <a:bodyPr vert="horz" wrap="square" lIns="304800" tIns="304800" rIns="304800" bIns="304800" numCol="1" anchor="t" anchorCtr="0" compatLnSpc="1">
              <a:prstTxWarp prst="textNoShape">
                <a:avLst/>
              </a:prstTxWarp>
              <a:norm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0" cap="none" baseline="0">
                  <a:solidFill>
                    <a:schemeClr val="tx2"/>
                  </a:solidFill>
                  <a:latin typeface="Museo For Dell" pitchFamily="2" charset="0"/>
                  <a:ea typeface="Museo For Dell" pitchFamily="2" charset="0"/>
                  <a:cs typeface="+mj-cs"/>
                </a:defRPr>
              </a:lvl1pPr>
              <a:lvl2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2pPr>
              <a:lvl3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3pPr>
              <a:lvl4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4pPr>
              <a:lvl5pPr algn="l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Arial Black" pitchFamily="34" charset="0"/>
                </a:defRPr>
              </a:lvl5pPr>
              <a:lvl6pPr marL="4572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6pPr>
              <a:lvl7pPr marL="9144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7pPr>
              <a:lvl8pPr marL="13716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8pPr>
              <a:lvl9pPr marL="1828800" algn="l" rtl="0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 sz="4400" b="1">
                  <a:solidFill>
                    <a:schemeClr val="accent1"/>
                  </a:solidFill>
                  <a:latin typeface="Arial Black" pitchFamily="34" charset="0"/>
                </a:defRPr>
              </a:lvl9pPr>
            </a:lstStyle>
            <a:p>
              <a:endParaRPr lang="en-US" sz="3733" dirty="0">
                <a:latin typeface="+mn-lt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891579" y="685067"/>
              <a:ext cx="2119773" cy="1054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400" dirty="0">
                  <a:solidFill>
                    <a:srgbClr val="FFFFFF"/>
                  </a:solidFill>
                </a:rPr>
                <a:t>24,9</a:t>
              </a:r>
              <a:r>
                <a:rPr lang="en-US" sz="3733" dirty="0">
                  <a:solidFill>
                    <a:srgbClr val="FFFFFF"/>
                  </a:solidFill>
                </a:rPr>
                <a:t>Mi</a:t>
              </a:r>
              <a:br>
                <a:rPr lang="en-US" sz="3733" dirty="0">
                  <a:solidFill>
                    <a:srgbClr val="FFFFFF"/>
                  </a:solidFill>
                </a:rPr>
              </a:br>
              <a:r>
                <a:rPr lang="en-US" sz="1867" dirty="0" err="1">
                  <a:solidFill>
                    <a:srgbClr val="FFFFFF"/>
                  </a:solidFill>
                </a:rPr>
                <a:t>na</a:t>
              </a:r>
              <a:r>
                <a:rPr lang="en-US" sz="1867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Universidade</a:t>
              </a:r>
              <a:r>
                <a:rPr lang="en-US" sz="2133" b="1" dirty="0">
                  <a:solidFill>
                    <a:srgbClr val="FFFFFF"/>
                  </a:solidFill>
                </a:rPr>
                <a:t> </a:t>
              </a:r>
              <a:r>
                <a:rPr lang="en-US" sz="2133" b="1" dirty="0" err="1">
                  <a:solidFill>
                    <a:srgbClr val="FFFFFF"/>
                  </a:solidFill>
                </a:rPr>
                <a:t>Estadual</a:t>
              </a:r>
              <a:r>
                <a:rPr lang="en-US" sz="2133" b="1" dirty="0">
                  <a:solidFill>
                    <a:srgbClr val="FFFFFF"/>
                  </a:solidFill>
                </a:rPr>
                <a:t> do </a:t>
              </a:r>
              <a:r>
                <a:rPr lang="en-US" sz="2133" b="1" dirty="0" err="1">
                  <a:solidFill>
                    <a:srgbClr val="FFFFFF"/>
                  </a:solidFill>
                </a:rPr>
                <a:t>Ceará</a:t>
              </a:r>
              <a:endParaRPr lang="en-US" sz="2133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4" name="Title 1"/>
          <p:cNvSpPr txBox="1">
            <a:spLocks/>
          </p:cNvSpPr>
          <p:nvPr/>
        </p:nvSpPr>
        <p:spPr bwMode="auto">
          <a:xfrm>
            <a:off x="304800" y="990601"/>
            <a:ext cx="2743200" cy="1727199"/>
          </a:xfrm>
          <a:prstGeom prst="roundRect">
            <a:avLst>
              <a:gd name="adj" fmla="val 2752"/>
            </a:avLst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vert="horz" wrap="square" lIns="304800" tIns="304800" rIns="304800" bIns="30480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0" cap="none" baseline="0">
                <a:solidFill>
                  <a:schemeClr val="tx2"/>
                </a:solidFill>
                <a:latin typeface="Museo For Dell" pitchFamily="2" charset="0"/>
                <a:ea typeface="Museo For Dell" pitchFamily="2" charset="0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accent1"/>
                </a:solidFill>
                <a:latin typeface="Arial Black" pitchFamily="34" charset="0"/>
              </a:defRPr>
            </a:lvl9pPr>
          </a:lstStyle>
          <a:p>
            <a:endParaRPr lang="en-US" sz="3733" dirty="0">
              <a:latin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03201" y="1193800"/>
            <a:ext cx="2826364" cy="1379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400" dirty="0">
                <a:solidFill>
                  <a:srgbClr val="FFFFFF"/>
                </a:solidFill>
              </a:rPr>
              <a:t>54</a:t>
            </a:r>
            <a:r>
              <a:rPr lang="en-US" sz="3733" dirty="0">
                <a:solidFill>
                  <a:srgbClr val="FFFFFF"/>
                </a:solidFill>
              </a:rPr>
              <a:t>Mi</a:t>
            </a:r>
            <a:br>
              <a:rPr lang="en-US" sz="3733" dirty="0">
                <a:solidFill>
                  <a:srgbClr val="FFFFFF"/>
                </a:solidFill>
              </a:rPr>
            </a:br>
            <a:r>
              <a:rPr lang="en-US" sz="1867" dirty="0" err="1">
                <a:solidFill>
                  <a:srgbClr val="FFFFFF"/>
                </a:solidFill>
              </a:rPr>
              <a:t>em</a:t>
            </a:r>
            <a:r>
              <a:rPr lang="en-US" sz="1867" dirty="0">
                <a:solidFill>
                  <a:srgbClr val="FFFFFF"/>
                </a:solidFill>
              </a:rPr>
              <a:t> </a:t>
            </a:r>
            <a:r>
              <a:rPr lang="en-US" sz="1867" dirty="0" err="1">
                <a:solidFill>
                  <a:srgbClr val="FFFFFF"/>
                </a:solidFill>
              </a:rPr>
              <a:t>investimentos</a:t>
            </a:r>
            <a:r>
              <a:rPr lang="en-US" sz="1867" dirty="0">
                <a:solidFill>
                  <a:srgbClr val="FFFFFF"/>
                </a:solidFill>
              </a:rPr>
              <a:t> de P&amp;D no </a:t>
            </a:r>
            <a:r>
              <a:rPr lang="en-US" sz="2133" b="1" dirty="0" err="1">
                <a:solidFill>
                  <a:srgbClr val="FFFFFF"/>
                </a:solidFill>
              </a:rPr>
              <a:t>Nordeste</a:t>
            </a:r>
            <a:endParaRPr lang="en-US" sz="1867" b="1" dirty="0">
              <a:solidFill>
                <a:srgbClr val="FFFFFF"/>
              </a:solidFill>
            </a:endParaRPr>
          </a:p>
        </p:txBody>
      </p:sp>
      <p:sp>
        <p:nvSpPr>
          <p:cNvPr id="35" name="Título 1">
            <a:extLst>
              <a:ext uri="{FF2B5EF4-FFF2-40B4-BE49-F238E27FC236}">
                <a16:creationId xmlns:a16="http://schemas.microsoft.com/office/drawing/2014/main" id="{9EB947EC-101F-4183-8B52-2F349DB0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96" y="242128"/>
            <a:ext cx="10515600" cy="1325563"/>
          </a:xfrm>
        </p:spPr>
        <p:txBody>
          <a:bodyPr/>
          <a:lstStyle/>
          <a:p>
            <a:r>
              <a:rPr lang="pt-BR" dirty="0"/>
              <a:t>Case: </a:t>
            </a:r>
            <a:r>
              <a:rPr lang="pt-BR" b="1" dirty="0"/>
              <a:t>Dell Technologies </a:t>
            </a:r>
          </a:p>
        </p:txBody>
      </p:sp>
    </p:spTree>
    <p:extLst>
      <p:ext uri="{BB962C8B-B14F-4D97-AF65-F5344CB8AC3E}">
        <p14:creationId xmlns:p14="http://schemas.microsoft.com/office/powerpoint/2010/main" val="177644507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E954366-C71D-4F50-B6EB-423A074691FA}"/>
              </a:ext>
            </a:extLst>
          </p:cNvPr>
          <p:cNvSpPr txBox="1"/>
          <p:nvPr/>
        </p:nvSpPr>
        <p:spPr>
          <a:xfrm>
            <a:off x="1555626" y="1083539"/>
            <a:ext cx="934373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en-US" sz="2000" i="1" dirty="0"/>
          </a:p>
          <a:p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ED80CA-56DF-4A06-BB80-36ECD54A8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17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21542E92-3ADB-41AB-814D-F5E25C68143A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8C3821-D979-4672-BFBF-5D60324BEF54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0">
            <a:extLst>
              <a:ext uri="{FF2B5EF4-FFF2-40B4-BE49-F238E27FC236}">
                <a16:creationId xmlns:a16="http://schemas.microsoft.com/office/drawing/2014/main" id="{87A9726C-60D1-4E17-952E-0FD4DFA45CE1}"/>
              </a:ext>
            </a:extLst>
          </p:cNvPr>
          <p:cNvSpPr txBox="1"/>
          <p:nvPr/>
        </p:nvSpPr>
        <p:spPr>
          <a:xfrm>
            <a:off x="1239520" y="494705"/>
            <a:ext cx="9438639" cy="59708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4: QUAL o </a:t>
            </a: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MODE</a:t>
            </a: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LO </a:t>
            </a: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para um Parque Tecnológico Virtual</a:t>
            </a: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?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1" dirty="0">
              <a:solidFill>
                <a:srgbClr val="FF0000"/>
              </a:solidFill>
              <a:latin typeface="Calibri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u="none" strike="noStrike" kern="1200" cap="none" spc="0" baseline="0" dirty="0">
                <a:uFillTx/>
                <a:latin typeface="Calibri"/>
              </a:rPr>
              <a:t>D</a:t>
            </a:r>
            <a:r>
              <a:rPr lang="pt-BR" sz="2200" b="1" i="1" u="none" strike="noStrike" kern="1200" cap="none" spc="0" baseline="0" dirty="0" err="1">
                <a:uFillTx/>
                <a:latin typeface="Calibri"/>
              </a:rPr>
              <a:t>istribuído</a:t>
            </a:r>
            <a:r>
              <a:rPr lang="pt-BR" sz="2200" b="1" i="1" u="none" strike="noStrike" kern="1200" cap="none" spc="0" baseline="0" dirty="0">
                <a:uFillTx/>
                <a:latin typeface="Calibri"/>
              </a:rPr>
              <a:t>, envolvendo...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u="none" strike="noStrike" kern="1200" cap="none" spc="0" baseline="0" dirty="0" err="1">
                <a:uFillTx/>
                <a:latin typeface="Calibri"/>
              </a:rPr>
              <a:t>Empresários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, </a:t>
            </a:r>
            <a:r>
              <a:rPr lang="en-US" sz="2200" i="1" dirty="0" err="1">
                <a:latin typeface="Calibri"/>
              </a:rPr>
              <a:t>C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entros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de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p&amp;D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,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Universidades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&amp;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Institutos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i="1" dirty="0" err="1">
                <a:latin typeface="Calibri"/>
              </a:rPr>
              <a:t>Federais</a:t>
            </a:r>
            <a:r>
              <a:rPr lang="en-US" sz="2200" i="1" dirty="0">
                <a:latin typeface="Calibri"/>
              </a:rPr>
              <a:t>, </a:t>
            </a:r>
            <a:r>
              <a:rPr lang="en-US" sz="2200" i="1" dirty="0" err="1">
                <a:latin typeface="Calibri"/>
              </a:rPr>
              <a:t>Escolas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i="1" dirty="0" err="1">
                <a:latin typeface="Calibri"/>
              </a:rPr>
              <a:t>Profissionalizantes</a:t>
            </a:r>
            <a:endParaRPr lang="en-US" sz="2200" i="1" dirty="0">
              <a:latin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dirty="0">
                <a:latin typeface="Calibri"/>
              </a:rPr>
              <a:t>A</a:t>
            </a:r>
            <a:r>
              <a:rPr lang="pt-BR" sz="2200" b="1" i="1" dirty="0">
                <a:latin typeface="Calibri"/>
              </a:rPr>
              <a:t>cão estadual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>
                <a:latin typeface="Calibri"/>
              </a:rPr>
              <a:t>C</a:t>
            </a:r>
            <a:r>
              <a:rPr lang="pt-BR" sz="2200" i="1" dirty="0">
                <a:latin typeface="Calibri"/>
              </a:rPr>
              <a:t>ada município com unidade de formação em TI seria uma célula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>
                <a:latin typeface="Calibri"/>
              </a:rPr>
              <a:t>F</a:t>
            </a:r>
            <a:r>
              <a:rPr lang="pt-BR" sz="2200" i="1" dirty="0" err="1">
                <a:latin typeface="Calibri"/>
              </a:rPr>
              <a:t>ixação</a:t>
            </a:r>
            <a:r>
              <a:rPr lang="pt-BR" sz="2200" i="1" dirty="0">
                <a:latin typeface="Calibri"/>
              </a:rPr>
              <a:t> local dos jovens formados nos municípios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>
                <a:latin typeface="Calibri"/>
              </a:rPr>
              <a:t>A</a:t>
            </a:r>
            <a:r>
              <a:rPr lang="pt-BR" sz="2200" i="1" dirty="0">
                <a:latin typeface="Calibri"/>
              </a:rPr>
              <a:t>poio à iniciativa de Cidade Inteligente nos municípios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u="none" strike="noStrike" kern="1200" cap="none" spc="0" baseline="0" dirty="0" err="1">
                <a:uFillTx/>
                <a:latin typeface="Calibri"/>
              </a:rPr>
              <a:t>Uso</a:t>
            </a:r>
            <a:r>
              <a:rPr lang="en-US" sz="2200" b="1" i="1" u="none" strike="noStrike" kern="1200" cap="none" spc="0" baseline="0" dirty="0">
                <a:uFillTx/>
                <a:latin typeface="Calibri"/>
              </a:rPr>
              <a:t> do </a:t>
            </a:r>
            <a:r>
              <a:rPr lang="en-US" sz="2200" b="1" i="1" u="none" strike="noStrike" kern="1200" cap="none" spc="0" baseline="0" dirty="0" err="1">
                <a:uFillTx/>
                <a:latin typeface="Calibri"/>
              </a:rPr>
              <a:t>Cinturão</a:t>
            </a:r>
            <a:r>
              <a:rPr lang="en-US" sz="2200" b="1" i="1" u="none" strike="noStrike" kern="1200" cap="none" spc="0" baseline="0" dirty="0">
                <a:uFillTx/>
                <a:latin typeface="Calibri"/>
              </a:rPr>
              <a:t> Digital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00" i="1" dirty="0">
              <a:latin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1" u="none" strike="noStrike" kern="1200" cap="none" spc="0" baseline="0" dirty="0" err="1">
                <a:uFillTx/>
                <a:latin typeface="Calibri"/>
              </a:rPr>
              <a:t>Além</a:t>
            </a:r>
            <a:r>
              <a:rPr lang="en-US" sz="2200" b="1" i="1" u="none" strike="noStrike" kern="1200" cap="none" spc="0" baseline="0" dirty="0">
                <a:uFillTx/>
                <a:latin typeface="Calibri"/>
              </a:rPr>
              <a:t> de …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Criar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i="1" dirty="0" err="1">
                <a:latin typeface="Calibri"/>
              </a:rPr>
              <a:t>uma</a:t>
            </a:r>
            <a:r>
              <a:rPr lang="en-US" sz="2200" i="1" dirty="0">
                <a:latin typeface="Calibri"/>
              </a:rPr>
              <a:t> </a:t>
            </a:r>
            <a:r>
              <a:rPr lang="en-US" sz="2200" b="1" i="1" dirty="0">
                <a:solidFill>
                  <a:srgbClr val="FF0000"/>
                </a:solidFill>
                <a:latin typeface="Calibri"/>
              </a:rPr>
              <a:t>VITRINE</a:t>
            </a:r>
            <a:r>
              <a:rPr lang="en-US" sz="2200" i="1" dirty="0">
                <a:latin typeface="Calibri"/>
              </a:rPr>
              <a:t> de </a:t>
            </a:r>
            <a:r>
              <a:rPr lang="en-US" sz="2200" i="1" dirty="0" err="1">
                <a:latin typeface="Calibri"/>
              </a:rPr>
              <a:t>visibilidade</a:t>
            </a:r>
            <a:r>
              <a:rPr lang="en-US" sz="2200" i="1" dirty="0">
                <a:latin typeface="Calibri"/>
              </a:rPr>
              <a:t> INTERNACIONAL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Fortalecer</a:t>
            </a:r>
            <a:r>
              <a:rPr lang="en-US" sz="2200" i="1" dirty="0">
                <a:latin typeface="Calibri"/>
              </a:rPr>
              <a:t> o Mercado local de TI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Aproveitar</a:t>
            </a:r>
            <a:r>
              <a:rPr lang="en-US" sz="2200" i="1" dirty="0">
                <a:latin typeface="Calibri"/>
              </a:rPr>
              <a:t> o </a:t>
            </a:r>
            <a:r>
              <a:rPr lang="en-US" sz="2200" i="1" dirty="0" err="1">
                <a:latin typeface="Calibri"/>
              </a:rPr>
              <a:t>bilionário</a:t>
            </a:r>
            <a:r>
              <a:rPr lang="en-US" sz="2200" i="1" dirty="0">
                <a:latin typeface="Calibri"/>
              </a:rPr>
              <a:t> Mercado OFFSHORE OUTSOURCING de TI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u="none" strike="noStrike" kern="1200" cap="none" spc="0" baseline="0" dirty="0" err="1">
                <a:uFillTx/>
                <a:latin typeface="Calibri"/>
              </a:rPr>
              <a:t>Atuar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socialmente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tirando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MILHARES de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jovens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da </a:t>
            </a:r>
            <a:r>
              <a:rPr lang="en-US" sz="2200" i="1" u="none" strike="noStrike" kern="1200" cap="none" spc="0" baseline="0" dirty="0" err="1">
                <a:uFillTx/>
                <a:latin typeface="Calibri"/>
              </a:rPr>
              <a:t>ociosidade</a:t>
            </a:r>
            <a:r>
              <a:rPr lang="en-US" sz="2200" i="1" u="none" strike="noStrike" kern="1200" cap="none" spc="0" baseline="0" dirty="0">
                <a:uFillTx/>
                <a:latin typeface="Calibri"/>
              </a:rPr>
              <a:t> (DROGA)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dirty="0" err="1">
                <a:latin typeface="Calibri"/>
              </a:rPr>
              <a:t>Diminuir</a:t>
            </a:r>
            <a:r>
              <a:rPr lang="en-US" sz="2200" i="1" dirty="0">
                <a:latin typeface="Calibri"/>
              </a:rPr>
              <a:t> a FUGA de CÉREBROS </a:t>
            </a:r>
            <a:r>
              <a:rPr lang="en-US" sz="2200" i="1" dirty="0" err="1">
                <a:latin typeface="Calibri"/>
              </a:rPr>
              <a:t>em</a:t>
            </a:r>
            <a:r>
              <a:rPr lang="en-US" sz="2200" i="1" dirty="0">
                <a:latin typeface="Calibri"/>
              </a:rPr>
              <a:t> TI do </a:t>
            </a:r>
            <a:r>
              <a:rPr lang="en-US" sz="2200" i="1" dirty="0" err="1">
                <a:latin typeface="Calibri"/>
              </a:rPr>
              <a:t>estado</a:t>
            </a:r>
            <a:r>
              <a:rPr lang="en-US" sz="2200" i="1" dirty="0">
                <a:latin typeface="Calibri"/>
              </a:rPr>
              <a:t> e dos </a:t>
            </a:r>
            <a:r>
              <a:rPr lang="en-US" sz="2200" i="1" dirty="0" err="1">
                <a:latin typeface="Calibri"/>
              </a:rPr>
              <a:t>municípios</a:t>
            </a:r>
            <a:endParaRPr lang="pt-BR" sz="2200" i="1" u="none" strike="noStrike" kern="1200" cap="none" spc="0" baseline="0" dirty="0"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95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5ECB71B-252E-45BB-AA1C-2357E82EFF8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49BED2D-E015-4A3D-BD45-628C2A4431F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AF9A519-85EC-4BB8-931D-A439AAA8D21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0" name="CaixaDeTexto 11">
            <a:extLst>
              <a:ext uri="{FF2B5EF4-FFF2-40B4-BE49-F238E27FC236}">
                <a16:creationId xmlns:a16="http://schemas.microsoft.com/office/drawing/2014/main" id="{3FD073C0-22B8-4705-BB5D-A90A051E1D4C}"/>
              </a:ext>
            </a:extLst>
          </p:cNvPr>
          <p:cNvSpPr txBox="1"/>
          <p:nvPr/>
        </p:nvSpPr>
        <p:spPr>
          <a:xfrm>
            <a:off x="2904500" y="2248332"/>
            <a:ext cx="6239234" cy="1815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ANEXO 01</a:t>
            </a:r>
            <a:r>
              <a:rPr lang="en-US" sz="2800" b="1" i="1" dirty="0">
                <a:solidFill>
                  <a:srgbClr val="FF0000"/>
                </a:solidFill>
                <a:latin typeface="Calibri"/>
              </a:rPr>
              <a:t>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1" i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dirty="0">
                <a:solidFill>
                  <a:srgbClr val="FF0000"/>
                </a:solidFill>
                <a:latin typeface="Calibri"/>
              </a:rPr>
              <a:t>Sobre o DRAGÃO DIGITAL</a:t>
            </a: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5545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2D0B0B2-2DBD-4A24-9E0E-D9B73CF7C30C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1DF9D1D-F917-428A-9778-0152A77FCE1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7" name="CaixaDeTexto 1">
            <a:extLst>
              <a:ext uri="{FF2B5EF4-FFF2-40B4-BE49-F238E27FC236}">
                <a16:creationId xmlns:a16="http://schemas.microsoft.com/office/drawing/2014/main" id="{94D29E5C-0F7E-4007-8BBA-AB0DA7749A53}"/>
              </a:ext>
            </a:extLst>
          </p:cNvPr>
          <p:cNvSpPr txBox="1"/>
          <p:nvPr/>
        </p:nvSpPr>
        <p:spPr>
          <a:xfrm>
            <a:off x="857253" y="372425"/>
            <a:ext cx="9723669" cy="75097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endParaRPr lang="pt-BR" sz="1600" b="0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Artigos publicados relacionados ao DRAGÃO DIGITAL</a:t>
            </a:r>
          </a:p>
          <a:p>
            <a:pPr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4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2008 mar: O abraço do Dragão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2009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mai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Um Dragão no ritmo do frevo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2010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Tecnologia e desenvolvimento (</a:t>
            </a:r>
            <a:r>
              <a:rPr lang="pt-BR" sz="24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Governador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t-BR" sz="2400" b="1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Cid Gomes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2011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O sertão vai virar mar... de dados!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2013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Um dragão que cospe bytes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2014 mar: Para que servem os doutores?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2014 out: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Sr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Governador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2015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jan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O sertão vai virar bytes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2015 dez: Faculdade ou Universidade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2016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Montenegro,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Waldonys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e </a:t>
            </a:r>
            <a:r>
              <a:rPr lang="pt-BR" sz="24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Antonio</a:t>
            </a:r>
            <a:r>
              <a:rPr lang="pt-BR" sz="24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... Voar, subir, viver!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i="1" dirty="0">
                <a:solidFill>
                  <a:srgbClr val="000000"/>
                </a:solidFill>
                <a:latin typeface="Calibri"/>
              </a:rPr>
              <a:t>2</a:t>
            </a:r>
            <a:r>
              <a:rPr lang="pt-BR" sz="2400" i="1" dirty="0">
                <a:solidFill>
                  <a:srgbClr val="000000"/>
                </a:solidFill>
                <a:latin typeface="Calibri"/>
              </a:rPr>
              <a:t>018 </a:t>
            </a:r>
            <a:r>
              <a:rPr lang="pt-BR" sz="2400" i="1" dirty="0" err="1">
                <a:solidFill>
                  <a:srgbClr val="000000"/>
                </a:solidFill>
                <a:latin typeface="Calibri"/>
              </a:rPr>
              <a:t>jun</a:t>
            </a:r>
            <a:r>
              <a:rPr lang="pt-BR" sz="2400" i="1" dirty="0">
                <a:solidFill>
                  <a:srgbClr val="000000"/>
                </a:solidFill>
                <a:latin typeface="Calibri"/>
              </a:rPr>
              <a:t>: Quando a República das Bananas alimenta o Inimigo</a:t>
            </a:r>
            <a:endParaRPr lang="pt-BR" sz="24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457200" marR="0" lvl="1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 </a:t>
            </a:r>
            <a:endParaRPr lang="pt-BR" sz="1800" b="0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b="1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1" i="1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0011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1780D8F-108B-4C21-BD35-38CC244352E6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1646E75-C2FE-41AE-ACFF-311E3D99C1FF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7" name="CaixaDeTexto 1">
            <a:extLst>
              <a:ext uri="{FF2B5EF4-FFF2-40B4-BE49-F238E27FC236}">
                <a16:creationId xmlns:a16="http://schemas.microsoft.com/office/drawing/2014/main" id="{ABFC947E-0614-4391-AF36-4098EDAD29B1}"/>
              </a:ext>
            </a:extLst>
          </p:cNvPr>
          <p:cNvSpPr txBox="1"/>
          <p:nvPr/>
        </p:nvSpPr>
        <p:spPr>
          <a:xfrm>
            <a:off x="1539529" y="1470336"/>
            <a:ext cx="9721507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1. INTRODUÇÂO: Vendendo inteligência no lugar de “rapadura”</a:t>
            </a:r>
          </a:p>
        </p:txBody>
      </p:sp>
      <p:sp>
        <p:nvSpPr>
          <p:cNvPr id="8" name="CaixaDeTexto 5">
            <a:extLst>
              <a:ext uri="{FF2B5EF4-FFF2-40B4-BE49-F238E27FC236}">
                <a16:creationId xmlns:a16="http://schemas.microsoft.com/office/drawing/2014/main" id="{D3014CA8-17AD-48B6-9995-85BDAFE8E6DB}"/>
              </a:ext>
            </a:extLst>
          </p:cNvPr>
          <p:cNvSpPr txBox="1"/>
          <p:nvPr/>
        </p:nvSpPr>
        <p:spPr>
          <a:xfrm>
            <a:off x="1769162" y="2090098"/>
            <a:ext cx="9601200" cy="40626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Que tal vender inteligência no lugar de “rapadura”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(artigo publicado no jornal O POVO em 26 de agosto de 2016)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...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Até 2016, todo o investimento financeiro feito no Laboratório de Redes (LAR) IFCE Aracati era proveniente de bolsas de iniciação científica e projetos de agências de fomento (FUNCAP, CNPq, CAPES, IFCE, etc.). Foram ações importantes do governo, na ordem de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R$240 mil.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Em 2017, vários projetos da EMBRAPII e ANEEL, envolvendo financiamento de empresas estão sendo executados ou já aprovados para execução, totalizando recursos na ordem de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R$ 2.350 mil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CONCLUSÃO: Mais do que um crescimento de </a:t>
            </a: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1000% em um ano</a:t>
            </a: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pela primeira vez, o município de Aracati está vendendo inteligência em tecnologia da informação, ao lado das commodities clássicas... (dentre elas, a saborosa e indispensável rapadura).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285239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E1E23D3-BFC7-474F-84F7-D7BBAFF2AEC0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C71A80A-1F01-4435-8188-4066568C6956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626A22-35FC-4A67-B85B-B76F32199E00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8">
            <a:extLst>
              <a:ext uri="{FF2B5EF4-FFF2-40B4-BE49-F238E27FC236}">
                <a16:creationId xmlns:a16="http://schemas.microsoft.com/office/drawing/2014/main" id="{8CCDC055-4F3F-4758-BCB7-DC2CF9A62145}"/>
              </a:ext>
            </a:extLst>
          </p:cNvPr>
          <p:cNvSpPr txBox="1"/>
          <p:nvPr/>
        </p:nvSpPr>
        <p:spPr>
          <a:xfrm>
            <a:off x="3126342" y="1294799"/>
            <a:ext cx="623923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699D7D02-22A3-405E-9C8A-679BC0AB5344}"/>
              </a:ext>
            </a:extLst>
          </p:cNvPr>
          <p:cNvSpPr txBox="1"/>
          <p:nvPr/>
        </p:nvSpPr>
        <p:spPr>
          <a:xfrm>
            <a:off x="1106460" y="1947233"/>
            <a:ext cx="6390961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PROPOSTA de 2008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0" name="Imagem 2">
            <a:extLst>
              <a:ext uri="{FF2B5EF4-FFF2-40B4-BE49-F238E27FC236}">
                <a16:creationId xmlns:a16="http://schemas.microsoft.com/office/drawing/2014/main" id="{72DDD6C9-0349-42C8-A022-D79531CC2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57" y="2685894"/>
            <a:ext cx="5286375" cy="38195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Imagem 5">
            <a:extLst>
              <a:ext uri="{FF2B5EF4-FFF2-40B4-BE49-F238E27FC236}">
                <a16:creationId xmlns:a16="http://schemas.microsoft.com/office/drawing/2014/main" id="{C82F826B-33D0-4628-B651-8A3ACFA89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573" y="3913604"/>
            <a:ext cx="5076821" cy="25622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m 10">
            <a:extLst>
              <a:ext uri="{FF2B5EF4-FFF2-40B4-BE49-F238E27FC236}">
                <a16:creationId xmlns:a16="http://schemas.microsoft.com/office/drawing/2014/main" id="{FA3B61F7-C94A-4735-BC29-D4CBF72D7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189" y="2131201"/>
            <a:ext cx="3671581" cy="74423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CaixaDeTexto 11">
            <a:extLst>
              <a:ext uri="{FF2B5EF4-FFF2-40B4-BE49-F238E27FC236}">
                <a16:creationId xmlns:a16="http://schemas.microsoft.com/office/drawing/2014/main" id="{C1A27AE6-09DB-401D-9F27-BF84ED428E3B}"/>
              </a:ext>
            </a:extLst>
          </p:cNvPr>
          <p:cNvSpPr txBox="1"/>
          <p:nvPr/>
        </p:nvSpPr>
        <p:spPr>
          <a:xfrm>
            <a:off x="6895545" y="3037993"/>
            <a:ext cx="4434483" cy="61555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Reportagem completa Páginas Azuis jornal O POVO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http://tinyurl.com/maior-que-refinaria</a:t>
            </a:r>
            <a:endParaRPr lang="pt-BR" sz="1800" b="0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197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1381AE6-0135-453A-8FB1-3758E18470B5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F90C0F8-DEAF-4EAB-BE5C-9A040726748D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180EAAB-9A6A-4840-9849-299C8BBBCD5E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8">
            <a:extLst>
              <a:ext uri="{FF2B5EF4-FFF2-40B4-BE49-F238E27FC236}">
                <a16:creationId xmlns:a16="http://schemas.microsoft.com/office/drawing/2014/main" id="{7716C2CD-22CD-4041-AC64-F1C7FC3772A0}"/>
              </a:ext>
            </a:extLst>
          </p:cNvPr>
          <p:cNvSpPr txBox="1"/>
          <p:nvPr/>
        </p:nvSpPr>
        <p:spPr>
          <a:xfrm>
            <a:off x="3329321" y="788450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mai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2008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  <p:pic>
        <p:nvPicPr>
          <p:cNvPr id="9" name="Imagem 1">
            <a:extLst>
              <a:ext uri="{FF2B5EF4-FFF2-40B4-BE49-F238E27FC236}">
                <a16:creationId xmlns:a16="http://schemas.microsoft.com/office/drawing/2014/main" id="{D9C55D1A-E1A5-4DF3-ADA3-4CA31904F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1" y="1665186"/>
            <a:ext cx="6100840" cy="41065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m 5">
            <a:extLst>
              <a:ext uri="{FF2B5EF4-FFF2-40B4-BE49-F238E27FC236}">
                <a16:creationId xmlns:a16="http://schemas.microsoft.com/office/drawing/2014/main" id="{0C1339C6-91EB-4BE3-BAE4-1FD1ED3C3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840" y="2782958"/>
            <a:ext cx="5757985" cy="305865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57885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BD79CBD-277C-4910-A8C6-710C3D89C8D7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7594C0F-C814-4D13-B643-ED2D49116958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1B54ABA-67A5-4EF3-8F5A-8EB31E462C1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0">
            <a:extLst>
              <a:ext uri="{FF2B5EF4-FFF2-40B4-BE49-F238E27FC236}">
                <a16:creationId xmlns:a16="http://schemas.microsoft.com/office/drawing/2014/main" id="{C81862DD-8027-45BE-BB16-ADEAAC5AB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97" y="2083570"/>
            <a:ext cx="5498671" cy="40588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11">
            <a:extLst>
              <a:ext uri="{FF2B5EF4-FFF2-40B4-BE49-F238E27FC236}">
                <a16:creationId xmlns:a16="http://schemas.microsoft.com/office/drawing/2014/main" id="{9076863C-90A7-40E6-98E4-2BB069286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827" y="3303900"/>
            <a:ext cx="5963168" cy="21526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5">
            <a:extLst>
              <a:ext uri="{FF2B5EF4-FFF2-40B4-BE49-F238E27FC236}">
                <a16:creationId xmlns:a16="http://schemas.microsoft.com/office/drawing/2014/main" id="{E665DA9A-8328-4333-8327-A1D21276CD54}"/>
              </a:ext>
            </a:extLst>
          </p:cNvPr>
          <p:cNvSpPr txBox="1"/>
          <p:nvPr/>
        </p:nvSpPr>
        <p:spPr>
          <a:xfrm>
            <a:off x="3329321" y="788450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  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mar 2009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8442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1A96B06F-EE5B-4892-8F09-3708047C7B8F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E0A21E-7FEE-4B19-B63D-D2B7573D87BE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A0E6A2-9283-423A-B187-6B9481D55DE9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">
            <a:extLst>
              <a:ext uri="{FF2B5EF4-FFF2-40B4-BE49-F238E27FC236}">
                <a16:creationId xmlns:a16="http://schemas.microsoft.com/office/drawing/2014/main" id="{61E7FA32-9CAA-495F-B4C0-D3C15CEBB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192" y="1788968"/>
            <a:ext cx="3548365" cy="48694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m 5">
            <a:extLst>
              <a:ext uri="{FF2B5EF4-FFF2-40B4-BE49-F238E27FC236}">
                <a16:creationId xmlns:a16="http://schemas.microsoft.com/office/drawing/2014/main" id="{050E8C72-8BC9-4871-828F-0A2CEB86F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3" y="1709452"/>
            <a:ext cx="4169453" cy="48694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ixaDeTexto 14">
            <a:extLst>
              <a:ext uri="{FF2B5EF4-FFF2-40B4-BE49-F238E27FC236}">
                <a16:creationId xmlns:a16="http://schemas.microsoft.com/office/drawing/2014/main" id="{E92634E8-D7C1-4C4C-882A-781979841BC6}"/>
              </a:ext>
            </a:extLst>
          </p:cNvPr>
          <p:cNvSpPr txBox="1"/>
          <p:nvPr/>
        </p:nvSpPr>
        <p:spPr>
          <a:xfrm>
            <a:off x="3329321" y="788450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2010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958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A3D85B4-2CF9-4A5B-85DE-BC1EFC96BFA3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A7C8486-23D8-4686-BDD7-B4C93D748E69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B4A57F-4C05-4C4A-A100-566F6A3CFF97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2">
            <a:extLst>
              <a:ext uri="{FF2B5EF4-FFF2-40B4-BE49-F238E27FC236}">
                <a16:creationId xmlns:a16="http://schemas.microsoft.com/office/drawing/2014/main" id="{0692963E-92D0-4699-9D81-48AA6A5C8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247" y="1883225"/>
            <a:ext cx="7413927" cy="4781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5">
            <a:extLst>
              <a:ext uri="{FF2B5EF4-FFF2-40B4-BE49-F238E27FC236}">
                <a16:creationId xmlns:a16="http://schemas.microsoft.com/office/drawing/2014/main" id="{C4F7908E-998C-41D8-9F7F-E861C57BC866}"/>
              </a:ext>
            </a:extLst>
          </p:cNvPr>
          <p:cNvSpPr txBox="1"/>
          <p:nvPr/>
        </p:nvSpPr>
        <p:spPr>
          <a:xfrm>
            <a:off x="3339827" y="848078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2011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367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1544669-4508-49AE-BAB8-360054BE13CA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351AEF5-DE5C-4C72-A6AA-367FFDA95630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B668F4-E079-43DF-BEB7-D1F615CA375D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5">
            <a:extLst>
              <a:ext uri="{FF2B5EF4-FFF2-40B4-BE49-F238E27FC236}">
                <a16:creationId xmlns:a16="http://schemas.microsoft.com/office/drawing/2014/main" id="{D975C9A0-F28D-47A7-9533-43C68873A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162" y="1731946"/>
            <a:ext cx="7673004" cy="45939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2">
            <a:extLst>
              <a:ext uri="{FF2B5EF4-FFF2-40B4-BE49-F238E27FC236}">
                <a16:creationId xmlns:a16="http://schemas.microsoft.com/office/drawing/2014/main" id="{5B2C4EB8-29FB-496F-83D4-C2CA01FD4A37}"/>
              </a:ext>
            </a:extLst>
          </p:cNvPr>
          <p:cNvSpPr txBox="1"/>
          <p:nvPr/>
        </p:nvSpPr>
        <p:spPr>
          <a:xfrm>
            <a:off x="3329321" y="88783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abr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2013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970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595D6DD-1FB6-4BC1-B4AE-604AD7263728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66143-250D-49EB-A1C5-083FE0ABA986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2A1EB2-2946-4FB2-B2E8-115A4341F9A2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2">
            <a:extLst>
              <a:ext uri="{FF2B5EF4-FFF2-40B4-BE49-F238E27FC236}">
                <a16:creationId xmlns:a16="http://schemas.microsoft.com/office/drawing/2014/main" id="{69719698-0696-4F71-A280-83E4699C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061" y="1861160"/>
            <a:ext cx="7728399" cy="47895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0">
            <a:extLst>
              <a:ext uri="{FF2B5EF4-FFF2-40B4-BE49-F238E27FC236}">
                <a16:creationId xmlns:a16="http://schemas.microsoft.com/office/drawing/2014/main" id="{398AE1F1-6CD9-4AB0-B8EA-A237533D6D92}"/>
              </a:ext>
            </a:extLst>
          </p:cNvPr>
          <p:cNvSpPr txBox="1"/>
          <p:nvPr/>
        </p:nvSpPr>
        <p:spPr>
          <a:xfrm>
            <a:off x="3329321" y="877897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mar 2014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7855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A6CDF83E-6714-47FB-A211-2EE12C801653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38964FC-1E24-460D-A65E-1CA76964EAE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7C6CAE-DADB-4B15-B864-6C0424854CEB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">
            <a:extLst>
              <a:ext uri="{FF2B5EF4-FFF2-40B4-BE49-F238E27FC236}">
                <a16:creationId xmlns:a16="http://schemas.microsoft.com/office/drawing/2014/main" id="{4119CD65-D769-4A05-BEE2-38B509B3B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385" y="1731946"/>
            <a:ext cx="7515224" cy="48672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0">
            <a:extLst>
              <a:ext uri="{FF2B5EF4-FFF2-40B4-BE49-F238E27FC236}">
                <a16:creationId xmlns:a16="http://schemas.microsoft.com/office/drawing/2014/main" id="{B513F7D7-F47B-4BB8-9D9F-6170479D5B91}"/>
              </a:ext>
            </a:extLst>
          </p:cNvPr>
          <p:cNvSpPr txBox="1"/>
          <p:nvPr/>
        </p:nvSpPr>
        <p:spPr>
          <a:xfrm>
            <a:off x="3329321" y="89777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out 2014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467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75822708-001D-46D7-979C-A2D7A781C7B8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B6C3F49-626E-4DB8-87F8-6855544EBC77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BBD316-983B-4C70-9447-A049E15D0B58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2">
            <a:extLst>
              <a:ext uri="{FF2B5EF4-FFF2-40B4-BE49-F238E27FC236}">
                <a16:creationId xmlns:a16="http://schemas.microsoft.com/office/drawing/2014/main" id="{BD36AA23-425F-45F1-A54D-DC208D568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922" y="1519120"/>
            <a:ext cx="7944160" cy="51260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6">
            <a:extLst>
              <a:ext uri="{FF2B5EF4-FFF2-40B4-BE49-F238E27FC236}">
                <a16:creationId xmlns:a16="http://schemas.microsoft.com/office/drawing/2014/main" id="{10100FAF-A6B6-4ADD-A857-637B1571EF59}"/>
              </a:ext>
            </a:extLst>
          </p:cNvPr>
          <p:cNvSpPr txBox="1"/>
          <p:nvPr/>
        </p:nvSpPr>
        <p:spPr>
          <a:xfrm>
            <a:off x="3329321" y="848078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jan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2015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2998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32D14B11-C0C5-42DD-8CA3-D95F4ED8656E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3311D2-C9AE-4CB4-9AF1-CF83B00B4E65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C9D7B9D-3CBA-4822-A38E-D0AD12108958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pic>
        <p:nvPicPr>
          <p:cNvPr id="8" name="Imagem 14">
            <a:extLst>
              <a:ext uri="{FF2B5EF4-FFF2-40B4-BE49-F238E27FC236}">
                <a16:creationId xmlns:a16="http://schemas.microsoft.com/office/drawing/2014/main" id="{66763C2B-83F9-45D7-9006-B70568D29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265" y="1803855"/>
            <a:ext cx="6858000" cy="492986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ixaDeTexto 11">
            <a:extLst>
              <a:ext uri="{FF2B5EF4-FFF2-40B4-BE49-F238E27FC236}">
                <a16:creationId xmlns:a16="http://schemas.microsoft.com/office/drawing/2014/main" id="{AC61E257-1683-4C74-BA35-3056968A10BF}"/>
              </a:ext>
            </a:extLst>
          </p:cNvPr>
          <p:cNvSpPr txBox="1"/>
          <p:nvPr/>
        </p:nvSpPr>
        <p:spPr>
          <a:xfrm>
            <a:off x="3329321" y="88783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Artigos publicados relacionados ao DRAGÃO DIGITAL – dez 2015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180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B05D15F9-671A-416E-9E5E-D8A715E19ADC}"/>
              </a:ext>
            </a:extLst>
          </p:cNvPr>
          <p:cNvSpPr/>
          <p:nvPr/>
        </p:nvSpPr>
        <p:spPr>
          <a:xfrm>
            <a:off x="0" y="0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863330" tIns="25392" rIns="1301337" bIns="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AEA6B12-0EB9-4FC4-AB29-4BCDE5A25A39}"/>
              </a:ext>
            </a:extLst>
          </p:cNvPr>
          <p:cNvSpPr/>
          <p:nvPr/>
        </p:nvSpPr>
        <p:spPr>
          <a:xfrm>
            <a:off x="9791175" y="3487905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7FF5580-7A49-4114-ACEB-70A9CD6C8DB3}"/>
              </a:ext>
            </a:extLst>
          </p:cNvPr>
          <p:cNvSpPr/>
          <p:nvPr/>
        </p:nvSpPr>
        <p:spPr>
          <a:xfrm>
            <a:off x="9791175" y="4497549"/>
            <a:ext cx="12191996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             </a:t>
            </a: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8" name="CaixaDeTexto 11">
            <a:extLst>
              <a:ext uri="{FF2B5EF4-FFF2-40B4-BE49-F238E27FC236}">
                <a16:creationId xmlns:a16="http://schemas.microsoft.com/office/drawing/2014/main" id="{14389329-0046-473F-9246-BAC20E694983}"/>
              </a:ext>
            </a:extLst>
          </p:cNvPr>
          <p:cNvSpPr txBox="1"/>
          <p:nvPr/>
        </p:nvSpPr>
        <p:spPr>
          <a:xfrm>
            <a:off x="3329321" y="887836"/>
            <a:ext cx="6239234" cy="12311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800" b="1" i="1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O modelo DRAGÃO DIGITAL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Artigos publicados relacionados ao DRAGÃO DIGITAL – </a:t>
            </a:r>
            <a:r>
              <a:rPr lang="pt-BR" sz="1800" b="0" i="1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nov</a:t>
            </a:r>
            <a:r>
              <a:rPr lang="pt-BR" sz="1800" b="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2016</a:t>
            </a:r>
          </a:p>
          <a:p>
            <a:pPr marL="514350" marR="0" lvl="0" indent="-5143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800" b="1" i="1" u="none" strike="noStrike" kern="1200" cap="none" spc="0" baseline="0" dirty="0">
              <a:solidFill>
                <a:srgbClr val="FF0000"/>
              </a:solidFill>
              <a:uFillTx/>
              <a:latin typeface="Calibri"/>
            </a:endParaRPr>
          </a:p>
        </p:txBody>
      </p:sp>
      <p:pic>
        <p:nvPicPr>
          <p:cNvPr id="9" name="Imagem 5">
            <a:extLst>
              <a:ext uri="{FF2B5EF4-FFF2-40B4-BE49-F238E27FC236}">
                <a16:creationId xmlns:a16="http://schemas.microsoft.com/office/drawing/2014/main" id="{35665135-18C3-4FA4-B142-EBE33D3AD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162" y="1731946"/>
            <a:ext cx="7156798" cy="483403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115518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1776</Words>
  <Application>Microsoft Office PowerPoint</Application>
  <PresentationFormat>Widescreen</PresentationFormat>
  <Paragraphs>298</Paragraphs>
  <Slides>36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9" baseType="lpstr">
      <vt:lpstr>Arial</vt:lpstr>
      <vt:lpstr>Calibri</vt:lpstr>
      <vt:lpstr>Calibri Light</vt:lpstr>
      <vt:lpstr>CIDFont+F1</vt:lpstr>
      <vt:lpstr>Futura</vt:lpstr>
      <vt:lpstr>Georgia</vt:lpstr>
      <vt:lpstr>Montserrat</vt:lpstr>
      <vt:lpstr>Museo For Dell</vt:lpstr>
      <vt:lpstr>Museo Sans For Dell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Case: Dell Technologies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81</cp:revision>
  <cp:lastPrinted>2018-07-05T17:44:02Z</cp:lastPrinted>
  <dcterms:created xsi:type="dcterms:W3CDTF">2018-07-05T09:29:46Z</dcterms:created>
  <dcterms:modified xsi:type="dcterms:W3CDTF">2018-07-08T22:10:00Z</dcterms:modified>
</cp:coreProperties>
</file>