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12" r:id="rId3"/>
    <p:sldId id="570" r:id="rId4"/>
    <p:sldId id="305" r:id="rId5"/>
    <p:sldId id="567" r:id="rId6"/>
    <p:sldId id="568" r:id="rId7"/>
    <p:sldId id="31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25D8F-A45D-4DA2-99CA-C0B06A72F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DB5932-799C-4BE6-BDD9-A323FBD86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AD1648-A6B6-4F4B-97D7-2708369C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5B56B-B672-4C3D-8AF9-067503967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42D3C6-4F05-4CDB-A116-EEF0B81FE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27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C7EC9-6811-47B0-AB8E-8B99884F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15E69B-893D-4EA0-8CD3-EFC8BC793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FA3527-6135-44B4-B0A5-E9CC7F338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13B5E-3A39-4642-82A0-BB8BAAAF3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49C044-A20A-4446-B0F4-745202B2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11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E1539-6F7D-4830-8F90-C5F0F63F6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0DFA91-931C-4B5E-AFC4-09FD22CA5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85E498-6031-4CD6-BB76-D754B0EA2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4FD441-C602-4DB3-996E-4419048D0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AFF7AC-02A9-4DA3-8D9E-26CE84F3F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237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555F4-1D8A-4C84-B92A-63E86C899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1ADCFA-A699-4BFD-8362-A5BAF5664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1D13F1-CCF0-4A99-A180-32DC9930B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8DC109-A8B9-49BF-A48A-9F5BA95C4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AD9B1F-E432-41CD-9E6D-346A79DE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85324B-AC58-49E5-B780-976A913D0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69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6F499-581B-4700-88C6-6186952D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4ECB19-D594-457E-A10C-B3653AE93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5CC9BC-3031-4448-89F8-8D1BA2C9B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2E79986-2F7A-4A83-A8FC-50575489C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6D2E98-4A59-4893-8233-434507777B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22FC9F-7AD1-485A-AD40-361C59795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BCB85CE-9E90-44B3-A3E0-AC9980FE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0C24EAD-F17D-460C-A504-E5F79CE0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500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1943AA-58CB-4BCC-BA96-37DE2B07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F67B890-7F45-4318-BB62-BD382BCE1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A17C3D-8F84-4617-BC64-5959D1C7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A78EE7-3C40-49EA-929C-64B5DBF8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52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7CFF82A-1993-4E21-8C26-D7687601F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D70FD17-90EB-4AFF-9AE4-995B50756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D0D8F1-8B06-41A7-9C60-9DA62706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2377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1491B-11F0-4275-92DD-F9EBD929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DEF817-1FF5-4656-942B-9BC71BBF4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9E5637-DDBA-437F-81BC-1AFED4078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3774C5-033B-45F4-A997-F85C7FAD4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747AF3-ED6C-438D-BD90-2C405703F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B7AAF3-3FD5-49A0-B6C1-37BB494A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4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39D29-068C-4A0E-889A-A2BC86CA6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8AF04F9-1C23-4F20-A00A-FC2144C6A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34CA4D-7116-4A95-8D4C-F6C4C5B88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CA514B-6348-4F9D-949B-B0C582CAA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936F52-0FBC-41B8-896E-C29984B73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8AB44E-5DBE-4336-AA1A-D747759F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098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10FF0-E12A-44FF-B88E-16F40B08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A94179-5A81-47AC-9686-7A1B10B1C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834388-2AFF-4C84-9368-49206017F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24349C-CC78-4B5E-A178-3CCCCCFE6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08F472-9567-4DF8-85EA-20B4E0651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12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93F823-FA41-4B6D-B105-C1B2C74890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A869FD-1437-43E5-B0FB-890AD593D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E749DA-C1E2-4FCC-9E3D-7431E40E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58B4B5-0475-44CD-9E72-225D99CC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160954-9ED3-4507-9D49-1BECDA9F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104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362700" y="1292354"/>
            <a:ext cx="5229704" cy="1099788"/>
          </a:xfrm>
        </p:spPr>
        <p:txBody>
          <a:bodyPr wrap="square" lIns="0" tIns="0" rIns="0" bIns="0">
            <a:spAutoFit/>
          </a:bodyPr>
          <a:lstStyle>
            <a:lvl1pPr>
              <a:spcBef>
                <a:spcPts val="1600"/>
              </a:spcBef>
              <a:defRPr sz="2667" b="0">
                <a:solidFill>
                  <a:schemeClr val="tx1"/>
                </a:solidFill>
                <a:latin typeface="+mn-lt"/>
              </a:defRPr>
            </a:lvl1pPr>
            <a:lvl2pPr marL="766214" indent="-309026">
              <a:spcBef>
                <a:spcPts val="400"/>
              </a:spcBef>
              <a:defRPr sz="2400" b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400"/>
              </a:spcBef>
              <a:defRPr sz="2133" b="0">
                <a:solidFill>
                  <a:schemeClr val="tx1"/>
                </a:solidFill>
                <a:latin typeface="+mn-lt"/>
              </a:defRPr>
            </a:lvl3pPr>
            <a:lvl4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609600" y="1292354"/>
            <a:ext cx="5250848" cy="1099788"/>
          </a:xfrm>
        </p:spPr>
        <p:txBody>
          <a:bodyPr wrap="square" lIns="0" tIns="0" rIns="0" bIns="0">
            <a:spAutoFit/>
          </a:bodyPr>
          <a:lstStyle>
            <a:lvl1pPr>
              <a:spcBef>
                <a:spcPts val="1600"/>
              </a:spcBef>
              <a:defRPr sz="2667" b="0">
                <a:solidFill>
                  <a:schemeClr val="tx1"/>
                </a:solidFill>
                <a:latin typeface="+mn-lt"/>
              </a:defRPr>
            </a:lvl1pPr>
            <a:lvl2pPr marL="766214" indent="-309026">
              <a:spcBef>
                <a:spcPts val="400"/>
              </a:spcBef>
              <a:defRPr sz="2400" b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400"/>
              </a:spcBef>
              <a:defRPr sz="2133" b="0">
                <a:solidFill>
                  <a:schemeClr val="tx1"/>
                </a:solidFill>
                <a:latin typeface="+mn-lt"/>
              </a:defRPr>
            </a:lvl3pPr>
            <a:lvl4pPr>
              <a:buNone/>
              <a:defRPr sz="24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67872" y="261563"/>
            <a:ext cx="11039928" cy="590931"/>
          </a:xfrm>
        </p:spPr>
        <p:txBody>
          <a:bodyPr wrap="square" anchor="t"/>
          <a:lstStyle>
            <a:lvl1pPr>
              <a:lnSpc>
                <a:spcPct val="90000"/>
              </a:lnSpc>
              <a:defRPr sz="4267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99784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159B138-CD17-4321-AF69-181972289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E61515-5635-4448-9824-A26E713C1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5E2518-BA7F-4835-A7B2-1A79D511D0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B6A43-ACE1-45C9-B343-D7B45B462882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445ADC-0E46-4139-8495-36E6A1DD03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D7A621-33B7-48D0-86FE-B4BBE9654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5A88B-E540-4D33-A40E-3ACFA4FDEB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53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inyurl.com/VirtualTechPar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envolvimento.sp.gov.br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goo.gl/UeJ31u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870365" y="3171542"/>
            <a:ext cx="81187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Parque </a:t>
            </a:r>
            <a:r>
              <a:rPr lang="en-US" sz="2400" b="1" dirty="0" err="1"/>
              <a:t>Tecnológico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Virtual </a:t>
            </a:r>
            <a:r>
              <a:rPr lang="en-US" sz="2400" b="1" dirty="0"/>
              <a:t>e </a:t>
            </a:r>
            <a:r>
              <a:rPr lang="en-US" sz="2400" b="1" dirty="0" err="1"/>
              <a:t>Inteligente</a:t>
            </a:r>
            <a:r>
              <a:rPr lang="en-US" sz="2400" b="1" dirty="0"/>
              <a:t>, </a:t>
            </a:r>
            <a:endParaRPr lang="pt-BR" sz="2400" dirty="0"/>
          </a:p>
          <a:p>
            <a:pPr algn="ctr"/>
            <a:r>
              <a:rPr lang="en-US" sz="2400" b="1" dirty="0"/>
              <a:t>Uma </a:t>
            </a:r>
            <a:r>
              <a:rPr lang="en-US" sz="2400" b="1" dirty="0" err="1"/>
              <a:t>inovação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identidade</a:t>
            </a:r>
            <a:r>
              <a:rPr lang="en-US" sz="2400" b="1" dirty="0"/>
              <a:t> dos </a:t>
            </a:r>
            <a:r>
              <a:rPr lang="en-US" sz="2400" b="1" dirty="0" err="1"/>
              <a:t>Institutos</a:t>
            </a:r>
            <a:r>
              <a:rPr lang="en-US" sz="2400" b="1" dirty="0"/>
              <a:t> </a:t>
            </a:r>
            <a:r>
              <a:rPr lang="en-US" sz="2400" b="1" dirty="0" err="1"/>
              <a:t>Federais</a:t>
            </a:r>
            <a:r>
              <a:rPr lang="en-US" sz="2400" b="1" dirty="0"/>
              <a:t> de Ensino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Metodologia</a:t>
            </a:r>
            <a:r>
              <a:rPr lang="en-US" sz="2400" b="1" dirty="0"/>
              <a:t> </a:t>
            </a:r>
            <a:r>
              <a:rPr lang="en-US" sz="2400" b="1" dirty="0" err="1"/>
              <a:t>usada</a:t>
            </a:r>
            <a:r>
              <a:rPr lang="en-US" sz="2400" b="1" dirty="0"/>
              <a:t> </a:t>
            </a:r>
            <a:r>
              <a:rPr lang="en-US" sz="2400" b="1" dirty="0" err="1"/>
              <a:t>nos</a:t>
            </a:r>
            <a:r>
              <a:rPr lang="en-US" sz="2400" b="1" dirty="0"/>
              <a:t> </a:t>
            </a:r>
            <a:r>
              <a:rPr lang="en-US" sz="2400" b="1" dirty="0" err="1"/>
              <a:t>principais</a:t>
            </a:r>
            <a:r>
              <a:rPr lang="en-US" sz="2400" b="1" dirty="0"/>
              <a:t> </a:t>
            </a:r>
            <a:r>
              <a:rPr lang="en-US" sz="2400" b="1" dirty="0" err="1"/>
              <a:t>parques</a:t>
            </a:r>
            <a:r>
              <a:rPr lang="en-US" sz="2400" b="1" dirty="0"/>
              <a:t> </a:t>
            </a:r>
            <a:r>
              <a:rPr lang="en-US" sz="2400" b="1" dirty="0" err="1"/>
              <a:t>brasileiros</a:t>
            </a:r>
            <a:endParaRPr lang="en-US" sz="2400" b="1" dirty="0"/>
          </a:p>
          <a:p>
            <a:pPr algn="ctr"/>
            <a:endParaRPr lang="pt-BR" sz="2400" dirty="0"/>
          </a:p>
          <a:p>
            <a:pPr algn="ctr"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IDFont+F1"/>
                <a:ea typeface="Futura"/>
                <a:cs typeface="CIDFont+F1"/>
              </a:rPr>
              <a:t>(</a:t>
            </a:r>
            <a:r>
              <a:rPr lang="en-US" sz="95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  <a:hlinkClick r:id="rId2"/>
              </a:rPr>
              <a:t>https://tinyurl.com/VirtualTechPark</a:t>
            </a:r>
            <a:r>
              <a:rPr lang="en-US" sz="95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</a:rPr>
              <a:t>)</a:t>
            </a:r>
            <a:endParaRPr lang="pt-BR" sz="1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47013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5ECB71B-252E-45BB-AA1C-2357E82EFF8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49BED2D-E015-4A3D-BD45-628C2A4431F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AF9A519-85EC-4BB8-931D-A439AAA8D21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B5A2C813-B206-4DF6-AF1D-9448B4FB9FAF}"/>
              </a:ext>
            </a:extLst>
          </p:cNvPr>
          <p:cNvSpPr txBox="1"/>
          <p:nvPr/>
        </p:nvSpPr>
        <p:spPr>
          <a:xfrm>
            <a:off x="3380692" y="2281565"/>
            <a:ext cx="7492712" cy="3447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“Parques Tecnológicos são complexos de desenvolvimento econômico e tecnológico que visam fomentar </a:t>
            </a:r>
            <a:r>
              <a:rPr lang="pt-BR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economias baseadas no conhecimento por meio da integração da pesquisa científica-tecnológica, negócios/empresas e organizações governamentais em um local físico</a:t>
            </a: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e do suporte às inter-relações entre estes grupos...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Eles são formalmente ligados (e usualmente fisicamente próximos) a centros de excelência tecnológica, universidades e/ou centros de pesquisa.”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					</a:t>
            </a:r>
            <a:r>
              <a: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(UNESCO e IASP).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4DB0020-7CF9-49BE-9935-1AFE9F2FF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878" y="2397483"/>
            <a:ext cx="1752813" cy="42001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1">
            <a:extLst>
              <a:ext uri="{FF2B5EF4-FFF2-40B4-BE49-F238E27FC236}">
                <a16:creationId xmlns:a16="http://schemas.microsoft.com/office/drawing/2014/main" id="{3FD073C0-22B8-4705-BB5D-A90A051E1D4C}"/>
              </a:ext>
            </a:extLst>
          </p:cNvPr>
          <p:cNvSpPr txBox="1"/>
          <p:nvPr/>
        </p:nvSpPr>
        <p:spPr>
          <a:xfrm>
            <a:off x="2904500" y="133393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QUE SÃO PARQUES TECNOLÓGICOS</a:t>
            </a:r>
          </a:p>
        </p:txBody>
      </p:sp>
    </p:spTree>
    <p:extLst>
      <p:ext uri="{BB962C8B-B14F-4D97-AF65-F5344CB8AC3E}">
        <p14:creationId xmlns:p14="http://schemas.microsoft.com/office/powerpoint/2010/main" val="274897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FBEA03DE-514E-4B67-97CA-E110549620F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68195-E4D2-40A0-B9FA-48ACCC4C95E6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DBC47C3-6830-4C53-BB9C-6D0E565D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88D9940-60A5-4E0A-A8FC-FA7A790594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2599"/>
            <a:ext cx="12192000" cy="465908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A1D0AFB-E859-4172-A8A9-B79B9AB8AF1E}"/>
              </a:ext>
            </a:extLst>
          </p:cNvPr>
          <p:cNvSpPr/>
          <p:nvPr/>
        </p:nvSpPr>
        <p:spPr>
          <a:xfrm>
            <a:off x="187024" y="4842987"/>
            <a:ext cx="46172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Integra o </a:t>
            </a:r>
            <a:r>
              <a:rPr lang="pt-BR" sz="1600" b="1" dirty="0"/>
              <a:t>Sistema Paulista de Parques Tecnológicos</a:t>
            </a:r>
            <a:r>
              <a:rPr lang="pt-BR" sz="1600" dirty="0"/>
              <a:t>, </a:t>
            </a:r>
            <a:r>
              <a:rPr lang="pt-BR" sz="1600" dirty="0" err="1"/>
              <a:t>SPTec</a:t>
            </a:r>
            <a:r>
              <a:rPr lang="pt-BR" sz="1600" dirty="0"/>
              <a:t>, de acordo com o credenciamento provisório do Decreto Estadual nº 50.504/2006 e Processo SDECT nº 170/13 </a:t>
            </a:r>
            <a:r>
              <a:rPr lang="pt-BR" sz="1200" dirty="0">
                <a:solidFill>
                  <a:srgbClr val="FFFFFF"/>
                </a:solidFill>
                <a:hlinkClick r:id="rId3"/>
              </a:rPr>
              <a:t>http://www.desenvolvimento.sp.gov.br/</a:t>
            </a:r>
            <a:endParaRPr lang="pt-BR" sz="16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51CA9F4-CE71-4EAC-9427-30329A39D0DD}"/>
              </a:ext>
            </a:extLst>
          </p:cNvPr>
          <p:cNvSpPr/>
          <p:nvPr/>
        </p:nvSpPr>
        <p:spPr>
          <a:xfrm>
            <a:off x="5002731" y="4840015"/>
            <a:ext cx="1334020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+60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Empresas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BA7E14-BB84-417C-8CA0-657B39154783}"/>
              </a:ext>
            </a:extLst>
          </p:cNvPr>
          <p:cNvSpPr/>
          <p:nvPr/>
        </p:nvSpPr>
        <p:spPr>
          <a:xfrm>
            <a:off x="6393244" y="4858376"/>
            <a:ext cx="1247456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+45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IES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A15D9E-4D87-43A4-80E3-F3348A21E70A}"/>
              </a:ext>
            </a:extLst>
          </p:cNvPr>
          <p:cNvSpPr/>
          <p:nvPr/>
        </p:nvSpPr>
        <p:spPr>
          <a:xfrm>
            <a:off x="8049547" y="4920648"/>
            <a:ext cx="3425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Campinas recebe o dobro da média nacional per capita de investimentos em P &amp; D. </a:t>
            </a:r>
            <a:r>
              <a:rPr lang="pt-BR" sz="1600" dirty="0">
                <a:hlinkClick r:id="rId4"/>
              </a:rPr>
              <a:t>http://goo.gl/UeJ31u</a:t>
            </a:r>
            <a:r>
              <a:rPr lang="pt-BR" sz="16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88545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0DCAF59-16BC-483D-8EE9-FBE39FF4F7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4171"/>
            <a:ext cx="12192000" cy="415302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E2BB453-50EF-4367-AAF5-66CBE40247DB}"/>
              </a:ext>
            </a:extLst>
          </p:cNvPr>
          <p:cNvSpPr/>
          <p:nvPr/>
        </p:nvSpPr>
        <p:spPr>
          <a:xfrm>
            <a:off x="4690554" y="4729982"/>
            <a:ext cx="1871025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8.500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Colaboradores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E5BAC03-1EC4-4EB5-A6DD-40B760F8BF03}"/>
              </a:ext>
            </a:extLst>
          </p:cNvPr>
          <p:cNvSpPr/>
          <p:nvPr/>
        </p:nvSpPr>
        <p:spPr>
          <a:xfrm>
            <a:off x="171978" y="4709049"/>
            <a:ext cx="4022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Criado há 17 anos, com o objetivo de se tornar uma </a:t>
            </a:r>
            <a:r>
              <a:rPr lang="pt-BR" b="1" dirty="0">
                <a:solidFill>
                  <a:srgbClr val="0069B0"/>
                </a:solidFill>
                <a:latin typeface="Montserrat" panose="00000500000000000000" pitchFamily="2" charset="0"/>
              </a:rPr>
              <a:t>ferramenta de desenvolvimento econômico e social </a:t>
            </a:r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no Recife.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5276732-9141-472B-9078-458D9FF72676}"/>
              </a:ext>
            </a:extLst>
          </p:cNvPr>
          <p:cNvSpPr/>
          <p:nvPr/>
        </p:nvSpPr>
        <p:spPr>
          <a:xfrm>
            <a:off x="7011367" y="4709048"/>
            <a:ext cx="19720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1.6 bi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Em receita nos </a:t>
            </a:r>
            <a:b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últimos 3 anos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19E1322-1AA1-4181-9598-1A1C5905AA3C}"/>
              </a:ext>
            </a:extLst>
          </p:cNvPr>
          <p:cNvSpPr/>
          <p:nvPr/>
        </p:nvSpPr>
        <p:spPr>
          <a:xfrm>
            <a:off x="9433169" y="4709048"/>
            <a:ext cx="24561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304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Empresas em TIC</a:t>
            </a:r>
            <a:b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 Economia criativa</a:t>
            </a:r>
          </a:p>
        </p:txBody>
      </p:sp>
    </p:spTree>
    <p:extLst>
      <p:ext uri="{BB962C8B-B14F-4D97-AF65-F5344CB8AC3E}">
        <p14:creationId xmlns:p14="http://schemas.microsoft.com/office/powerpoint/2010/main" val="1542882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0DCAF59-16BC-483D-8EE9-FBE39FF4F7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4171"/>
            <a:ext cx="12192000" cy="415302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E2BB453-50EF-4367-AAF5-66CBE40247DB}"/>
              </a:ext>
            </a:extLst>
          </p:cNvPr>
          <p:cNvSpPr/>
          <p:nvPr/>
        </p:nvSpPr>
        <p:spPr>
          <a:xfrm>
            <a:off x="3468434" y="4254622"/>
            <a:ext cx="33968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400" dirty="0">
              <a:solidFill>
                <a:srgbClr val="009A8C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Clube de programação para desenvolver o pensamento computacional, permitindo que os alunos concluam o ensino médio com uma formação ainda mais adequada às demandas do mercado de TI.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E5BAC03-1EC4-4EB5-A6DD-40B760F8BF03}"/>
              </a:ext>
            </a:extLst>
          </p:cNvPr>
          <p:cNvSpPr/>
          <p:nvPr/>
        </p:nvSpPr>
        <p:spPr>
          <a:xfrm>
            <a:off x="142949" y="4634968"/>
            <a:ext cx="4022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0069B0"/>
                </a:solidFill>
                <a:latin typeface="Montserrat" panose="00000500000000000000" pitchFamily="2" charset="0"/>
              </a:rPr>
              <a:t>PERNAMBU-CODERS</a:t>
            </a:r>
            <a:endParaRPr lang="pt-BR" sz="3600" dirty="0">
              <a:solidFill>
                <a:srgbClr val="009A8C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5276732-9141-472B-9078-458D9FF72676}"/>
              </a:ext>
            </a:extLst>
          </p:cNvPr>
          <p:cNvSpPr/>
          <p:nvPr/>
        </p:nvSpPr>
        <p:spPr>
          <a:xfrm>
            <a:off x="7479444" y="4709048"/>
            <a:ext cx="1035861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9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Escolas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19E1322-1AA1-4181-9598-1A1C5905AA3C}"/>
              </a:ext>
            </a:extLst>
          </p:cNvPr>
          <p:cNvSpPr/>
          <p:nvPr/>
        </p:nvSpPr>
        <p:spPr>
          <a:xfrm>
            <a:off x="9129492" y="4709048"/>
            <a:ext cx="2414444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400" b="1" dirty="0">
                <a:solidFill>
                  <a:srgbClr val="0069B0"/>
                </a:solidFill>
                <a:latin typeface="Montserrat" panose="00000500000000000000" pitchFamily="2" charset="0"/>
              </a:rPr>
              <a:t>+ 1.000</a:t>
            </a:r>
            <a:endParaRPr lang="pt-BR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pPr algn="ctr"/>
            <a:r>
              <a:rPr lang="pt-BR" dirty="0">
                <a:solidFill>
                  <a:srgbClr val="009A8C"/>
                </a:solidFill>
                <a:latin typeface="Montserrat" panose="00000500000000000000" pitchFamily="2" charset="0"/>
              </a:rPr>
              <a:t>Alunos impactados</a:t>
            </a:r>
          </a:p>
        </p:txBody>
      </p:sp>
    </p:spTree>
    <p:extLst>
      <p:ext uri="{BB962C8B-B14F-4D97-AF65-F5344CB8AC3E}">
        <p14:creationId xmlns:p14="http://schemas.microsoft.com/office/powerpoint/2010/main" val="219756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CE5BAC03-1EC4-4EB5-A6DD-40B760F8BF03}"/>
              </a:ext>
            </a:extLst>
          </p:cNvPr>
          <p:cNvSpPr/>
          <p:nvPr/>
        </p:nvSpPr>
        <p:spPr>
          <a:xfrm>
            <a:off x="319314" y="4333613"/>
            <a:ext cx="510902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Fab</a:t>
            </a:r>
            <a:r>
              <a:rPr lang="pt-BR" sz="3600" b="1" dirty="0">
                <a:solidFill>
                  <a:srgbClr val="0069B0"/>
                </a:solidFill>
                <a:latin typeface="Montserrat" panose="00000500000000000000" pitchFamily="2" charset="0"/>
              </a:rPr>
              <a:t> </a:t>
            </a:r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Lab</a:t>
            </a:r>
            <a:endParaRPr lang="pt-BR" sz="3600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endParaRPr lang="pt-BR" sz="1400" dirty="0">
              <a:solidFill>
                <a:srgbClr val="009A8C"/>
              </a:solidFill>
              <a:latin typeface="Montserrat" panose="00000500000000000000" pitchFamily="2" charset="0"/>
            </a:endParaRPr>
          </a:p>
          <a:p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+ de 500 laboratórios de inovação no mundo, utilizados pela comunidade (universidades, empresas, escolas, sociedade) para criação de produtos de tecnologia. Troca de conhecimentos entre todas as unidades.</a:t>
            </a:r>
          </a:p>
          <a:p>
            <a:endParaRPr lang="pt-BR" sz="3600" dirty="0">
              <a:solidFill>
                <a:srgbClr val="009A8C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63E401-0ED8-45C9-B0A0-CFBA7A14BF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14" y="323283"/>
            <a:ext cx="5109029" cy="3831772"/>
          </a:xfrm>
          <a:prstGeom prst="rect">
            <a:avLst/>
          </a:prstGeom>
        </p:spPr>
      </p:pic>
      <p:pic>
        <p:nvPicPr>
          <p:cNvPr id="9" name="Picture 4" descr="Three children working on circuit blocks with wires and wooden bases.">
            <a:extLst>
              <a:ext uri="{FF2B5EF4-FFF2-40B4-BE49-F238E27FC236}">
                <a16:creationId xmlns:a16="http://schemas.microsoft.com/office/drawing/2014/main" id="{4DDED6E7-D8DC-40D6-9FB8-89BA1A7E73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46057" y="323282"/>
            <a:ext cx="6226630" cy="3831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33C96492-CCC3-483B-9022-04BAE479B984}"/>
              </a:ext>
            </a:extLst>
          </p:cNvPr>
          <p:cNvSpPr/>
          <p:nvPr/>
        </p:nvSpPr>
        <p:spPr>
          <a:xfrm>
            <a:off x="5646056" y="4333612"/>
            <a:ext cx="592182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Maker</a:t>
            </a:r>
            <a:r>
              <a:rPr lang="pt-BR" sz="3600" b="1" dirty="0">
                <a:solidFill>
                  <a:srgbClr val="0069B0"/>
                </a:solidFill>
                <a:latin typeface="Montserrat" panose="00000500000000000000" pitchFamily="2" charset="0"/>
              </a:rPr>
              <a:t> Space </a:t>
            </a:r>
            <a:r>
              <a:rPr lang="pt-BR" sz="3600" b="1" dirty="0" err="1">
                <a:solidFill>
                  <a:srgbClr val="0069B0"/>
                </a:solidFill>
                <a:latin typeface="Montserrat" panose="00000500000000000000" pitchFamily="2" charset="0"/>
              </a:rPr>
              <a:t>Kids</a:t>
            </a:r>
            <a:endParaRPr lang="pt-BR" sz="3600" b="1" dirty="0">
              <a:solidFill>
                <a:srgbClr val="0069B0"/>
              </a:solidFill>
              <a:latin typeface="Montserrat" panose="00000500000000000000" pitchFamily="2" charset="0"/>
            </a:endParaRPr>
          </a:p>
          <a:p>
            <a:endParaRPr lang="pt-BR" sz="1400" dirty="0">
              <a:solidFill>
                <a:srgbClr val="009A8C"/>
              </a:solidFill>
              <a:latin typeface="Montserrat" panose="00000500000000000000" pitchFamily="2" charset="0"/>
            </a:endParaRPr>
          </a:p>
          <a:p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Laboratórios de inovação para crianças que exploram seu potencial criativo com acesso a recursos como impressão 3D, fundição, programação com Arduino e </a:t>
            </a:r>
            <a:r>
              <a:rPr lang="pt-BR" sz="1400" dirty="0" err="1">
                <a:solidFill>
                  <a:srgbClr val="009A8C"/>
                </a:solidFill>
                <a:latin typeface="Montserrat" panose="00000500000000000000" pitchFamily="2" charset="0"/>
              </a:rPr>
              <a:t>Scratch</a:t>
            </a:r>
            <a:r>
              <a:rPr lang="pt-BR" sz="1400" dirty="0">
                <a:solidFill>
                  <a:srgbClr val="009A8C"/>
                </a:solidFill>
                <a:latin typeface="Montserrat" panose="00000500000000000000" pitchFamily="2" charset="0"/>
              </a:rPr>
              <a:t>, robótica, animação, desenvolvimento de jogos, corte a laser e muito mais.</a:t>
            </a:r>
          </a:p>
        </p:txBody>
      </p:sp>
    </p:spTree>
    <p:extLst>
      <p:ext uri="{BB962C8B-B14F-4D97-AF65-F5344CB8AC3E}">
        <p14:creationId xmlns:p14="http://schemas.microsoft.com/office/powerpoint/2010/main" val="37715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9DC1459-47B8-4ED7-8EF7-A39F5AB0370F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964F341-3710-4935-8531-1F5460A1D0A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A851060-D0FB-4B78-9416-7CB5FFF57273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A5056F44-F515-4F57-BD11-670905F9FBAA}"/>
              </a:ext>
            </a:extLst>
          </p:cNvPr>
          <p:cNvSpPr txBox="1"/>
          <p:nvPr/>
        </p:nvSpPr>
        <p:spPr>
          <a:xfrm>
            <a:off x="1576087" y="2044817"/>
            <a:ext cx="9245763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CASE 01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:  Santa Rita do Sapucaí, no Sul de MG, 40 mil habitantes e 153 empresas inovadoras.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 união entre academia, indústria e governo é a receita para a fórmula do sucesso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9" name="Imagem 2">
            <a:extLst>
              <a:ext uri="{FF2B5EF4-FFF2-40B4-BE49-F238E27FC236}">
                <a16:creationId xmlns:a16="http://schemas.microsoft.com/office/drawing/2014/main" id="{9F31A47C-651F-46D8-B54C-29B8A5EE6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510" y="2744653"/>
            <a:ext cx="6593838" cy="37243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45795D6-BD2A-483E-BD4E-BE548870150A}"/>
              </a:ext>
            </a:extLst>
          </p:cNvPr>
          <p:cNvSpPr txBox="1"/>
          <p:nvPr/>
        </p:nvSpPr>
        <p:spPr>
          <a:xfrm>
            <a:off x="2049517" y="882908"/>
            <a:ext cx="7830899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PARQUES TECNOLÓGICO: Santa Rita do </a:t>
            </a:r>
            <a:r>
              <a:rPr lang="pt-BR" sz="2800" b="1" i="1" u="none" strike="noStrike" kern="1200" cap="none" spc="0" baseline="0" dirty="0" err="1">
                <a:solidFill>
                  <a:srgbClr val="FF0000"/>
                </a:solidFill>
                <a:uFillTx/>
                <a:latin typeface="Calibri"/>
              </a:rPr>
              <a:t>Sapucai</a:t>
            </a: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19965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374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CIDFont+F1</vt:lpstr>
      <vt:lpstr>Futura</vt:lpstr>
      <vt:lpstr>Montserrat</vt:lpstr>
      <vt:lpstr>Museo Sans For Dell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3</cp:revision>
  <dcterms:created xsi:type="dcterms:W3CDTF">2018-07-08T22:02:34Z</dcterms:created>
  <dcterms:modified xsi:type="dcterms:W3CDTF">2018-07-08T22:15:08Z</dcterms:modified>
</cp:coreProperties>
</file>