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2" r:id="rId2"/>
    <p:sldId id="260" r:id="rId3"/>
    <p:sldId id="272" r:id="rId4"/>
    <p:sldId id="263" r:id="rId5"/>
    <p:sldId id="287" r:id="rId6"/>
    <p:sldId id="283" r:id="rId7"/>
    <p:sldId id="285" r:id="rId8"/>
    <p:sldId id="262" r:id="rId9"/>
    <p:sldId id="286" r:id="rId10"/>
    <p:sldId id="278" r:id="rId11"/>
    <p:sldId id="274" r:id="rId12"/>
    <p:sldId id="275" r:id="rId13"/>
    <p:sldId id="276" r:id="rId14"/>
    <p:sldId id="277" r:id="rId15"/>
    <p:sldId id="268" r:id="rId16"/>
    <p:sldId id="270" r:id="rId17"/>
    <p:sldId id="261" r:id="rId18"/>
    <p:sldId id="257" r:id="rId19"/>
    <p:sldId id="290" r:id="rId20"/>
    <p:sldId id="288" r:id="rId21"/>
    <p:sldId id="292" r:id="rId22"/>
    <p:sldId id="291" r:id="rId23"/>
    <p:sldId id="289" r:id="rId24"/>
    <p:sldId id="293" r:id="rId25"/>
    <p:sldId id="279" r:id="rId26"/>
    <p:sldId id="295" r:id="rId27"/>
    <p:sldId id="267" r:id="rId28"/>
    <p:sldId id="281" r:id="rId29"/>
    <p:sldId id="294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" initials="M" lastIdx="0" clrIdx="0">
    <p:extLst>
      <p:ext uri="{19B8F6BF-5375-455C-9EA6-DF929625EA0E}">
        <p15:presenceInfo xmlns:p15="http://schemas.microsoft.com/office/powerpoint/2012/main" userId="Mau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68" d="100"/>
          <a:sy n="68" d="100"/>
        </p:scale>
        <p:origin x="3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A3D3B-D276-4551-B3B9-E0978487A968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369C0-04FD-435D-8C53-7EAC439D7A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72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243C-C331-4E4D-92B9-DFE37C7EC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36FE91-BD52-4A9B-A504-18EC04D4D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6F246-E7EE-4AA3-AF9F-2F7AC099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8AD7A-0D8F-4366-857C-EE35F3C4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DD14EE-680B-4786-8D8C-7AC3C0F5A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77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83A50-FE9B-46BD-A3C5-88BE54EF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E8999F-0938-487F-AD7B-151D17F5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5C1A9E-AEAD-4F24-A460-67FA55F5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D5321-887D-4FBA-9417-19113435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E7FEC0-C2BE-4A34-AB7F-EFDD70FD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EDE73-0707-46EE-A474-F35BF6CB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A3EB3E-8860-40FE-94BA-CED11F24D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2E1E24-C4B4-4F51-8C9A-BAC000D1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BDCDC4-7394-4E44-89CD-996954C5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D3AC3-D3FD-4496-9AB6-A12379966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814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C6720-C3AC-4B95-AE3C-27DCCC6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83DDD2-FEF8-4852-AE0B-F7CE2D774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AAAB28-CC2A-412F-9291-3460BE765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7A3E13-F811-4B7D-9AD8-159B770BA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8ED90-C024-4D6B-A7DC-441FB55E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13494D-74B4-4C77-8569-A49085BC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91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8C91F-955F-4B71-A70A-928DFB043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28F14F-3C6F-4EC7-81C0-A16757D76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DB4C96-6860-4E01-AF24-1225E3455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4E62FF-AF86-47E3-AD06-FD03D8054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D0528D-6376-459F-943E-817289694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BE29744-A13B-46B7-B0C6-895EA4E9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516F1D1-46C9-4FBA-8630-01BAF46B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AEEAC75-9BA7-463B-9071-0D069473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84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C1B3A-E716-42C2-ABCF-01A6E615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284F6F-6450-4C4D-BD18-E7305F00F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AE90D4-DBE9-459A-B669-0D5C5BA1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10DE1B-E29D-47C7-9C6F-AA13ACABA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52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617820-970F-4301-82EF-3418F52F2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BFABA2-F6F3-43CA-82DD-EE5002AD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8BD92F-FB56-4168-A593-5987D96C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97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10087-378B-4EAE-AA44-0032469A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79B94A-B00F-4C44-A81E-8EB1F7C7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EBC09F-3DF9-4A38-A56A-4960CD0C7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E8D663-B3FD-4BC1-982C-ECEC8101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729FB1-07D2-442E-96E5-7B99ED70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5AFEB1-76BA-48DA-9317-D88B40B9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5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10D53-ACD6-47E9-911B-E13B36C1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FA534F4-0B7E-4DBE-883A-E395CDE06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FD63E-C3ED-4AAA-91C1-C34DF586C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C1CAB9-819D-4BE2-B002-BC4DD54D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A99934-887C-4D78-BEE4-FCA2A402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124CDD-79AB-4671-8C40-57D82FDB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22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15F2B-282D-42E8-BB32-D3A340C3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287EB9-2234-430D-9BA9-E29708ACF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1ADC68-2729-4973-899E-870A93A54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0F9FCE-56A3-4CD6-955A-ED017407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EEFE41-8368-4BF9-AE4E-C7F65C91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76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0F85C0-CDF7-4FFD-ABDB-B656D4455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8FA73D-8B8E-4145-9F0C-1F8236832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F7595D-F18F-4DF2-94DA-621552BD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13CEFE-D74E-441C-93C1-EBABD612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EDD1D-0A88-4D26-8B11-36B8A96A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09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75737D-F2F9-4D60-8CC0-8356FA17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A13365-F9F8-426E-95FB-85F588AF3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2C83CE-55D2-4B5A-982A-026E6B628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0698-2E69-4538-95E3-A12520775BCE}" type="datetimeFigureOut">
              <a:rPr lang="pt-BR" smtClean="0"/>
              <a:t>04/07/2018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5C86BE-F8C1-4156-B670-7F86AA487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507559-D01B-4159-BE3D-764736B7E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49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inyurl.com/VirtualTechP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HT18Htm7n4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870365" y="3171542"/>
            <a:ext cx="81187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Parque </a:t>
            </a:r>
            <a:r>
              <a:rPr lang="en-US" sz="2400" b="1" dirty="0" err="1"/>
              <a:t>Tecnológico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Virtual </a:t>
            </a:r>
            <a:r>
              <a:rPr lang="en-US" sz="2400" b="1" dirty="0"/>
              <a:t>e </a:t>
            </a:r>
            <a:r>
              <a:rPr lang="en-US" sz="2400" b="1" dirty="0" err="1"/>
              <a:t>Inteligente</a:t>
            </a:r>
            <a:r>
              <a:rPr lang="en-US" sz="2400" b="1" dirty="0"/>
              <a:t>, </a:t>
            </a:r>
            <a:endParaRPr lang="pt-BR" sz="2400" dirty="0"/>
          </a:p>
          <a:p>
            <a:pPr algn="ctr"/>
            <a:r>
              <a:rPr lang="en-US" sz="2400" b="1" dirty="0"/>
              <a:t>Uma </a:t>
            </a:r>
            <a:r>
              <a:rPr lang="en-US" sz="2400" b="1" dirty="0" err="1"/>
              <a:t>inovação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identidade</a:t>
            </a:r>
            <a:r>
              <a:rPr lang="en-US" sz="2400" b="1" dirty="0"/>
              <a:t> dos </a:t>
            </a:r>
            <a:r>
              <a:rPr lang="en-US" sz="2400" b="1" dirty="0" err="1"/>
              <a:t>Institutos</a:t>
            </a:r>
            <a:r>
              <a:rPr lang="en-US" sz="2400" b="1" dirty="0"/>
              <a:t> </a:t>
            </a:r>
            <a:r>
              <a:rPr lang="en-US" sz="2400" b="1" dirty="0" err="1"/>
              <a:t>Federais</a:t>
            </a:r>
            <a:r>
              <a:rPr lang="en-US" sz="2400" b="1" dirty="0"/>
              <a:t> de Ensino</a:t>
            </a:r>
          </a:p>
          <a:p>
            <a:pPr algn="ctr"/>
            <a:endParaRPr lang="pt-BR" sz="2400" dirty="0"/>
          </a:p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IDFont+F1"/>
                <a:ea typeface="Futura"/>
                <a:cs typeface="CIDFont+F1"/>
              </a:rPr>
              <a:t>(</a:t>
            </a:r>
            <a:r>
              <a:rPr lang="en-US" sz="95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  <a:hlinkClick r:id="rId2"/>
              </a:rPr>
              <a:t>https://tinyurl.com/VirtualTechPark</a:t>
            </a:r>
            <a:r>
              <a:rPr lang="en-US" sz="95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</a:rPr>
              <a:t>)</a:t>
            </a:r>
            <a:endParaRPr lang="pt-BR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4701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156772" y="2709629"/>
            <a:ext cx="109066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SUMÁRIO</a:t>
            </a:r>
          </a:p>
          <a:p>
            <a:endParaRPr lang="en-US" sz="24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Missão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Institutos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Federais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Aluno</a:t>
            </a:r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&amp; </a:t>
            </a:r>
            <a:r>
              <a:rPr lang="en-US" sz="24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Sociedade</a:t>
            </a:r>
            <a:endParaRPr lang="en-US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Oportunidade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Problema</a:t>
            </a:r>
            <a:endParaRPr lang="en-US"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Produto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Final </a:t>
            </a:r>
            <a:r>
              <a:rPr lang="en-US" sz="2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Parque </a:t>
            </a:r>
            <a:r>
              <a:rPr lang="en-US" sz="24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Tecnológico</a:t>
            </a:r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Virtual</a:t>
            </a:r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&amp; </a:t>
            </a:r>
            <a:r>
              <a:rPr lang="en-US" sz="24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Inteligente</a:t>
            </a:r>
            <a:endParaRPr lang="en-US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Estratégias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Implementação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 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EAP, Coaching</a:t>
            </a: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Steakeholders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 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IF, </a:t>
            </a:r>
            <a:r>
              <a:rPr lang="en-US" sz="24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Empresas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Governo</a:t>
            </a:r>
            <a:endParaRPr lang="en-US"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Riscos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, Custos &amp; </a:t>
            </a: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Cronograma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 </a:t>
            </a:r>
            <a:r>
              <a:rPr lang="en-US" sz="24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Cultura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, Economia, Lei </a:t>
            </a:r>
            <a:r>
              <a:rPr lang="en-US" sz="24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Inovação</a:t>
            </a:r>
            <a:endParaRPr lang="en-US"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Resultados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 Ceará 2050, </a:t>
            </a:r>
            <a:r>
              <a:rPr lang="en-US" sz="2400" b="1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Identidade</a:t>
            </a:r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do IF</a:t>
            </a:r>
          </a:p>
          <a:p>
            <a:pPr marL="457200" indent="-457200">
              <a:buAutoNum type="arabicPeriod"/>
            </a:pPr>
            <a:endParaRPr lang="en-US" sz="24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                                                                                                                       (1)</a:t>
            </a:r>
            <a:endParaRPr lang="pt-BR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1. MISSÃO dos </a:t>
            </a:r>
            <a:r>
              <a:rPr lang="pt-BR" sz="5000" b="1" dirty="0" err="1"/>
              <a:t>IFs</a:t>
            </a:r>
            <a:endParaRPr lang="pt-BR" sz="5000" dirty="0"/>
          </a:p>
        </p:txBody>
      </p:sp>
      <p:pic>
        <p:nvPicPr>
          <p:cNvPr id="8" name="Picture 2" descr="Resultado de imagem para MISSION">
            <a:extLst>
              <a:ext uri="{FF2B5EF4-FFF2-40B4-BE49-F238E27FC236}">
                <a16:creationId xmlns:a16="http://schemas.microsoft.com/office/drawing/2014/main" id="{99A39C98-9B79-4283-B82A-233EE921B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37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5177928" y="1367631"/>
            <a:ext cx="61751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1. MISSÃO da ESCOLA ?</a:t>
            </a:r>
          </a:p>
          <a:p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err="1"/>
              <a:t>Ajudar</a:t>
            </a:r>
            <a:r>
              <a:rPr lang="en-US" b="1" dirty="0"/>
              <a:t> o </a:t>
            </a:r>
            <a:r>
              <a:rPr lang="en-US" b="1" dirty="0" err="1"/>
              <a:t>aluno</a:t>
            </a:r>
            <a:r>
              <a:rPr lang="en-US" b="1" dirty="0"/>
              <a:t> a ser </a:t>
            </a:r>
            <a:r>
              <a:rPr lang="en-US" b="1" dirty="0" err="1"/>
              <a:t>feliz</a:t>
            </a: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err="1"/>
              <a:t>Melhorar</a:t>
            </a:r>
            <a:r>
              <a:rPr lang="en-US" b="1" dirty="0"/>
              <a:t> a </a:t>
            </a:r>
            <a:r>
              <a:rPr lang="en-US" b="1" dirty="0" err="1"/>
              <a:t>sociedade</a:t>
            </a:r>
            <a:endParaRPr lang="en-US" b="1" dirty="0"/>
          </a:p>
          <a:p>
            <a:pPr marL="285750" indent="-285750">
              <a:buFontTx/>
              <a:buChar char="-"/>
            </a:pPr>
            <a:endParaRPr lang="en-US" b="1" dirty="0"/>
          </a:p>
          <a:p>
            <a:r>
              <a:rPr lang="en-US" b="1" dirty="0"/>
              <a:t>(Escola </a:t>
            </a:r>
            <a:r>
              <a:rPr lang="en-US" b="1" dirty="0" err="1"/>
              <a:t>Pra</a:t>
            </a:r>
            <a:r>
              <a:rPr lang="en-US" b="1" dirty="0"/>
              <a:t> </a:t>
            </a:r>
            <a:r>
              <a:rPr lang="en-US" b="1" dirty="0" err="1"/>
              <a:t>Valer</a:t>
            </a:r>
            <a:r>
              <a:rPr lang="en-US" b="1" dirty="0"/>
              <a:t>, </a:t>
            </a:r>
            <a:r>
              <a:rPr lang="en-US" b="1" dirty="0" err="1"/>
              <a:t>Editora</a:t>
            </a:r>
            <a:r>
              <a:rPr lang="en-US" b="1" dirty="0"/>
              <a:t> BARCA)</a:t>
            </a:r>
            <a:endParaRPr lang="pt-BR" b="1" dirty="0"/>
          </a:p>
          <a:p>
            <a:endParaRPr lang="en-US" sz="2400" b="1" i="1" dirty="0">
              <a:solidFill>
                <a:srgbClr val="FF0000"/>
              </a:solidFill>
            </a:endParaRPr>
          </a:p>
          <a:p>
            <a:r>
              <a:rPr lang="en-US" sz="2400" b="1" i="1" dirty="0"/>
              <a:t> </a:t>
            </a:r>
            <a:endParaRPr lang="pt-BR" sz="2400" b="1" dirty="0"/>
          </a:p>
          <a:p>
            <a:endParaRPr lang="pt-BR"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E48B756-167F-496E-95B2-22E097769FCE}"/>
              </a:ext>
            </a:extLst>
          </p:cNvPr>
          <p:cNvSpPr txBox="1"/>
          <p:nvPr/>
        </p:nvSpPr>
        <p:spPr>
          <a:xfrm>
            <a:off x="1101090" y="4330182"/>
            <a:ext cx="59916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3000" b="1" dirty="0"/>
              <a:t>MISSÃO dos INSTITUTOS FEDERAIS</a:t>
            </a:r>
          </a:p>
          <a:p>
            <a:pPr fontAlgn="base"/>
            <a:endParaRPr lang="pt-BR" sz="3000" b="1" dirty="0"/>
          </a:p>
          <a:p>
            <a:pPr fontAlgn="base"/>
            <a:r>
              <a:rPr lang="pt-BR" dirty="0"/>
              <a:t>Desenvolver </a:t>
            </a:r>
            <a:r>
              <a:rPr lang="pt-BR" b="1" dirty="0"/>
              <a:t>a educação tecnológica de excelência </a:t>
            </a:r>
            <a:r>
              <a:rPr lang="pt-BR" dirty="0"/>
              <a:t>por meio do ensino, pesquisa e extensão, interagindo de forma </a:t>
            </a:r>
            <a:r>
              <a:rPr lang="pt-BR" b="1" dirty="0"/>
              <a:t>ética, sustentável, produtiva e inovadora </a:t>
            </a:r>
            <a:r>
              <a:rPr lang="pt-BR" dirty="0"/>
              <a:t>com a </a:t>
            </a:r>
            <a:r>
              <a:rPr lang="pt-BR" b="1" dirty="0">
                <a:solidFill>
                  <a:srgbClr val="FF0000"/>
                </a:solidFill>
              </a:rPr>
              <a:t>comunidade</a:t>
            </a:r>
            <a:r>
              <a:rPr lang="pt-BR" dirty="0"/>
              <a:t> para o avanço do conhecimento e da sociedade</a:t>
            </a:r>
            <a:r>
              <a:rPr lang="pt-BR" sz="2400" dirty="0"/>
              <a:t>.</a:t>
            </a:r>
          </a:p>
          <a:p>
            <a:endParaRPr lang="pt-BR" sz="2400" b="1" dirty="0"/>
          </a:p>
          <a:p>
            <a:endParaRPr lang="en-US" i="1" dirty="0"/>
          </a:p>
          <a:p>
            <a:endParaRPr lang="pt-BR" sz="2400" dirty="0"/>
          </a:p>
        </p:txBody>
      </p:sp>
      <p:pic>
        <p:nvPicPr>
          <p:cNvPr id="1026" name="Picture 2" descr="Resultado de imagem para MISSION">
            <a:extLst>
              <a:ext uri="{FF2B5EF4-FFF2-40B4-BE49-F238E27FC236}">
                <a16:creationId xmlns:a16="http://schemas.microsoft.com/office/drawing/2014/main" id="{E847AFA5-8F9C-41F7-9B71-D9490044C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Resultado de imagem para ifce">
            <a:extLst>
              <a:ext uri="{FF2B5EF4-FFF2-40B4-BE49-F238E27FC236}">
                <a16:creationId xmlns:a16="http://schemas.microsoft.com/office/drawing/2014/main" id="{388CFCD6-A3E2-4925-8F11-071449D52DE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374" y="4801521"/>
            <a:ext cx="1743155" cy="1530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06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2. OPORTUNIDADE</a:t>
            </a:r>
            <a:endParaRPr lang="pt-BR" sz="5000" dirty="0"/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521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4346259" y="282126"/>
            <a:ext cx="759602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2. OPORTUNIDADE: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A </a:t>
            </a:r>
            <a:r>
              <a:rPr lang="en-US" sz="2200" dirty="0" err="1"/>
              <a:t>maioria</a:t>
            </a:r>
            <a:r>
              <a:rPr lang="en-US" sz="2200" dirty="0"/>
              <a:t> dos </a:t>
            </a:r>
            <a:r>
              <a:rPr lang="en-US" sz="2200" b="1" dirty="0" err="1">
                <a:solidFill>
                  <a:srgbClr val="FF0000"/>
                </a:solidFill>
              </a:rPr>
              <a:t>pequenos</a:t>
            </a:r>
            <a:r>
              <a:rPr lang="en-US" sz="2200" dirty="0"/>
              <a:t> </a:t>
            </a:r>
            <a:r>
              <a:rPr lang="en-US" sz="2200" dirty="0" err="1"/>
              <a:t>municípios</a:t>
            </a:r>
            <a:r>
              <a:rPr lang="en-US" sz="2200" dirty="0"/>
              <a:t> que </a:t>
            </a:r>
            <a:r>
              <a:rPr lang="en-US" sz="2200" dirty="0" err="1"/>
              <a:t>possuem</a:t>
            </a:r>
            <a:r>
              <a:rPr lang="en-US" sz="2200" dirty="0"/>
              <a:t> </a:t>
            </a:r>
            <a:r>
              <a:rPr lang="en-US" sz="2200" dirty="0" err="1"/>
              <a:t>Institutos</a:t>
            </a:r>
            <a:r>
              <a:rPr lang="en-US" sz="2200" dirty="0"/>
              <a:t> </a:t>
            </a:r>
            <a:r>
              <a:rPr lang="en-US" sz="2200" dirty="0" err="1"/>
              <a:t>Federais</a:t>
            </a:r>
            <a:r>
              <a:rPr lang="en-US" sz="2200" dirty="0"/>
              <a:t> </a:t>
            </a:r>
            <a:r>
              <a:rPr lang="en-US" sz="2200" dirty="0" err="1"/>
              <a:t>não</a:t>
            </a:r>
            <a:r>
              <a:rPr lang="en-US" sz="2200" dirty="0"/>
              <a:t> </a:t>
            </a:r>
            <a:r>
              <a:rPr lang="en-US" sz="2200" dirty="0" err="1"/>
              <a:t>tem</a:t>
            </a:r>
            <a:r>
              <a:rPr lang="en-US" sz="2200" dirty="0"/>
              <a:t> </a:t>
            </a:r>
            <a:r>
              <a:rPr lang="en-US" sz="2200" dirty="0" err="1"/>
              <a:t>estrutura</a:t>
            </a:r>
            <a:r>
              <a:rPr lang="en-US" sz="2200" dirty="0"/>
              <a:t> de </a:t>
            </a:r>
            <a:r>
              <a:rPr lang="en-US" sz="2200" dirty="0" err="1"/>
              <a:t>mercado</a:t>
            </a:r>
            <a:r>
              <a:rPr lang="en-US" sz="2200" dirty="0"/>
              <a:t> para </a:t>
            </a:r>
            <a:r>
              <a:rPr lang="en-US" sz="2200" dirty="0" err="1"/>
              <a:t>absorver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formandos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suas</a:t>
            </a:r>
            <a:r>
              <a:rPr lang="en-US" sz="2200" dirty="0"/>
              <a:t> </a:t>
            </a:r>
            <a:r>
              <a:rPr lang="en-US" sz="2200" dirty="0" err="1"/>
              <a:t>diversas</a:t>
            </a:r>
            <a:r>
              <a:rPr lang="en-US" sz="2200" dirty="0"/>
              <a:t> </a:t>
            </a:r>
            <a:r>
              <a:rPr lang="en-US" sz="2200" dirty="0" err="1"/>
              <a:t>áreas</a:t>
            </a:r>
            <a:r>
              <a:rPr lang="en-US" sz="2200" dirty="0"/>
              <a:t> </a:t>
            </a:r>
            <a:r>
              <a:rPr lang="en-US" sz="2200" dirty="0" err="1"/>
              <a:t>profissionais</a:t>
            </a:r>
            <a:r>
              <a:rPr lang="en-US" sz="2200" dirty="0"/>
              <a:t>.</a:t>
            </a:r>
            <a:endParaRPr lang="pt-BR" sz="2200" dirty="0"/>
          </a:p>
          <a:p>
            <a:endParaRPr lang="en-US" sz="22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CONSEQUÊNCIAS</a:t>
            </a:r>
          </a:p>
          <a:p>
            <a:pPr marL="914400" lvl="1" indent="-457200">
              <a:buAutoNum type="arabicPeriod"/>
            </a:pPr>
            <a:r>
              <a:rPr lang="en-US" sz="2000" dirty="0" err="1"/>
              <a:t>Alguns</a:t>
            </a:r>
            <a:r>
              <a:rPr lang="en-US" sz="2000" dirty="0"/>
              <a:t> </a:t>
            </a:r>
            <a:r>
              <a:rPr lang="en-US" sz="2000" dirty="0" err="1"/>
              <a:t>destes</a:t>
            </a:r>
            <a:r>
              <a:rPr lang="en-US" sz="2000" dirty="0"/>
              <a:t> </a:t>
            </a:r>
            <a:r>
              <a:rPr lang="en-US" sz="2000" dirty="0" err="1"/>
              <a:t>jovens</a:t>
            </a:r>
            <a:r>
              <a:rPr lang="en-US" sz="2000" dirty="0"/>
              <a:t> </a:t>
            </a:r>
            <a:r>
              <a:rPr lang="en-US" sz="2000" dirty="0" err="1"/>
              <a:t>acabam</a:t>
            </a:r>
            <a:r>
              <a:rPr lang="en-US" sz="2000" dirty="0"/>
              <a:t> </a:t>
            </a:r>
            <a:r>
              <a:rPr lang="en-US" sz="2000" dirty="0" err="1"/>
              <a:t>aceitando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subempregos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cidade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áreas</a:t>
            </a:r>
            <a:r>
              <a:rPr lang="en-US" sz="2000" dirty="0"/>
              <a:t> </a:t>
            </a:r>
            <a:r>
              <a:rPr lang="en-US" sz="2000" dirty="0" err="1"/>
              <a:t>completamente</a:t>
            </a:r>
            <a:r>
              <a:rPr lang="en-US" sz="2000" dirty="0"/>
              <a:t> </a:t>
            </a:r>
            <a:r>
              <a:rPr lang="en-US" sz="2000" dirty="0" err="1"/>
              <a:t>diferentes</a:t>
            </a:r>
            <a:r>
              <a:rPr lang="en-US" sz="2000" dirty="0"/>
              <a:t> de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formação</a:t>
            </a:r>
            <a:endParaRPr lang="en-US" sz="2000" dirty="0"/>
          </a:p>
          <a:p>
            <a:pPr lvl="1"/>
            <a:r>
              <a:rPr lang="en-US" sz="2000" dirty="0"/>
              <a:t>2.     Outros </a:t>
            </a:r>
            <a:r>
              <a:rPr lang="en-US" sz="2000" b="1" dirty="0" err="1">
                <a:solidFill>
                  <a:srgbClr val="FF0000"/>
                </a:solidFill>
              </a:rPr>
              <a:t>migram</a:t>
            </a:r>
            <a:r>
              <a:rPr lang="en-US" sz="2000" dirty="0"/>
              <a:t> para </a:t>
            </a:r>
            <a:r>
              <a:rPr lang="en-US" sz="2000" dirty="0" err="1"/>
              <a:t>cidades</a:t>
            </a:r>
            <a:r>
              <a:rPr lang="en-US" sz="2000" dirty="0"/>
              <a:t> </a:t>
            </a:r>
            <a:r>
              <a:rPr lang="en-US" sz="2000" dirty="0" err="1"/>
              <a:t>maiores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para o exterior</a:t>
            </a:r>
            <a:r>
              <a:rPr lang="en-US" sz="2200" dirty="0"/>
              <a:t>.</a:t>
            </a:r>
            <a:endParaRPr lang="pt-BR" sz="2200" dirty="0"/>
          </a:p>
        </p:txBody>
      </p:sp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5E5857AD-B416-49E8-964F-DBFCD5EF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64" y="4760536"/>
            <a:ext cx="1645854" cy="214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0C6FB9-4F4B-480C-ADB5-C119BDE0008C}"/>
              </a:ext>
            </a:extLst>
          </p:cNvPr>
          <p:cNvSpPr txBox="1"/>
          <p:nvPr/>
        </p:nvSpPr>
        <p:spPr>
          <a:xfrm flipH="1">
            <a:off x="905689" y="3915575"/>
            <a:ext cx="76874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REFLEXÃO 01: </a:t>
            </a:r>
          </a:p>
          <a:p>
            <a:pPr lvl="1"/>
            <a:r>
              <a:rPr lang="pt-BR" dirty="0"/>
              <a:t>Quais as consequências para </a:t>
            </a:r>
            <a:r>
              <a:rPr lang="pt-BR" sz="2400" b="1" dirty="0">
                <a:solidFill>
                  <a:srgbClr val="FF0000"/>
                </a:solidFill>
              </a:rPr>
              <a:t>comunidades</a:t>
            </a:r>
            <a:r>
              <a:rPr lang="pt-BR" dirty="0"/>
              <a:t> de pequenos municípios se TODOS os seus jovens migrassem para outros centros mais avançados?</a:t>
            </a:r>
          </a:p>
          <a:p>
            <a:endParaRPr lang="pt-BR" dirty="0"/>
          </a:p>
          <a:p>
            <a:r>
              <a:rPr lang="pt-BR" b="1" dirty="0"/>
              <a:t>REFLEXAO 02: </a:t>
            </a:r>
          </a:p>
          <a:p>
            <a:pPr lvl="1"/>
            <a:r>
              <a:rPr lang="pt-BR" dirty="0"/>
              <a:t>Este problema é de interesse dos Institutos Federais? </a:t>
            </a:r>
          </a:p>
          <a:p>
            <a:pPr lvl="1"/>
            <a:r>
              <a:rPr lang="pt-BR" dirty="0"/>
              <a:t>Tem algo a ver como a sua </a:t>
            </a:r>
            <a:r>
              <a:rPr lang="pt-BR" b="1" dirty="0">
                <a:solidFill>
                  <a:srgbClr val="FF0000"/>
                </a:solidFill>
              </a:rPr>
              <a:t>MISSÃO</a:t>
            </a:r>
            <a:r>
              <a:rPr lang="pt-BR" dirty="0"/>
              <a:t>?</a:t>
            </a:r>
          </a:p>
          <a:p>
            <a:pPr lvl="1"/>
            <a:r>
              <a:rPr lang="pt-BR" dirty="0"/>
              <a:t>						    </a:t>
            </a:r>
            <a:r>
              <a:rPr lang="pt-BR" sz="3000" b="1" dirty="0">
                <a:solidFill>
                  <a:srgbClr val="FF0000"/>
                </a:solidFill>
              </a:rPr>
              <a:t>PARADOXO</a:t>
            </a:r>
          </a:p>
          <a:p>
            <a:pPr lvl="1"/>
            <a:endParaRPr lang="pt-BR" dirty="0"/>
          </a:p>
          <a:p>
            <a:r>
              <a:rPr lang="pt-BR" dirty="0"/>
              <a:t>                                                                                                    </a:t>
            </a:r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2960073-C693-4E96-AA5A-E8853A1BA93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8874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3. PRODUTO FINAL</a:t>
            </a:r>
            <a:endParaRPr lang="pt-BR" sz="5000" dirty="0"/>
          </a:p>
        </p:txBody>
      </p:sp>
      <p:pic>
        <p:nvPicPr>
          <p:cNvPr id="4" name="Picture 2" descr="Imagem relacionada">
            <a:extLst>
              <a:ext uri="{FF2B5EF4-FFF2-40B4-BE49-F238E27FC236}">
                <a16:creationId xmlns:a16="http://schemas.microsoft.com/office/drawing/2014/main" id="{5D8484A0-E306-4C51-8528-89F91E500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018" y="14695"/>
            <a:ext cx="3421960" cy="279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83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64458" y="497801"/>
            <a:ext cx="946004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3. </a:t>
            </a:r>
            <a:r>
              <a:rPr lang="en-US" sz="3000" b="1" dirty="0"/>
              <a:t>PRODUTO FINAL</a:t>
            </a:r>
          </a:p>
          <a:p>
            <a:endParaRPr lang="en-US" sz="2400" b="1" dirty="0"/>
          </a:p>
          <a:p>
            <a:pPr lvl="1"/>
            <a:r>
              <a:rPr lang="en-US" sz="2400" dirty="0"/>
              <a:t>A </a:t>
            </a:r>
            <a:r>
              <a:rPr lang="en-US" sz="2400" dirty="0" err="1"/>
              <a:t>criação</a:t>
            </a:r>
            <a:r>
              <a:rPr lang="en-US" sz="2400" dirty="0"/>
              <a:t> de um </a:t>
            </a:r>
            <a:r>
              <a:rPr lang="en-US" sz="2400" b="1" dirty="0"/>
              <a:t>PARQUE TECNOLÓGICO </a:t>
            </a:r>
            <a:r>
              <a:rPr lang="en-US" sz="2400" b="1" dirty="0">
                <a:solidFill>
                  <a:srgbClr val="FF0000"/>
                </a:solidFill>
              </a:rPr>
              <a:t>VIRTUAL</a:t>
            </a:r>
            <a:r>
              <a:rPr lang="en-US" sz="2400" b="1" dirty="0"/>
              <a:t> &amp; INTELIGENTE</a:t>
            </a:r>
            <a:r>
              <a:rPr lang="en-US" sz="2400" dirty="0"/>
              <a:t> </a:t>
            </a:r>
            <a:r>
              <a:rPr lang="en-US" sz="2400" dirty="0" err="1"/>
              <a:t>capaz</a:t>
            </a:r>
            <a:r>
              <a:rPr lang="en-US" sz="2400" dirty="0"/>
              <a:t> de </a:t>
            </a:r>
            <a:r>
              <a:rPr lang="en-US" sz="2400" dirty="0" err="1"/>
              <a:t>mitigar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</a:t>
            </a:r>
            <a:r>
              <a:rPr lang="en-US" sz="2400" dirty="0" err="1"/>
              <a:t>mencionados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b="1" dirty="0" err="1"/>
              <a:t>Objetivos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Implementação</a:t>
            </a:r>
            <a:r>
              <a:rPr lang="en-US" sz="2400" dirty="0"/>
              <a:t> de um </a:t>
            </a:r>
            <a:r>
              <a:rPr lang="en-US" sz="2400" dirty="0" err="1"/>
              <a:t>protótipo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(</a:t>
            </a:r>
            <a:r>
              <a:rPr lang="en-US" sz="2400" dirty="0" err="1"/>
              <a:t>iniciado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2014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Uma </a:t>
            </a:r>
            <a:r>
              <a:rPr lang="en-US" sz="2400" dirty="0" err="1"/>
              <a:t>metodologia</a:t>
            </a:r>
            <a:r>
              <a:rPr lang="en-US" sz="2400" dirty="0"/>
              <a:t> que </a:t>
            </a:r>
            <a:r>
              <a:rPr lang="en-US" sz="2400" dirty="0" err="1"/>
              <a:t>faclilite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reaplicação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por outros IF que </a:t>
            </a:r>
            <a:r>
              <a:rPr lang="en-US" sz="2400" dirty="0" err="1"/>
              <a:t>tenham</a:t>
            </a:r>
            <a:r>
              <a:rPr lang="en-US" sz="2400" dirty="0"/>
              <a:t> o </a:t>
            </a:r>
            <a:r>
              <a:rPr lang="en-US" sz="2400" dirty="0" err="1"/>
              <a:t>mesmo</a:t>
            </a:r>
            <a:r>
              <a:rPr lang="en-US" sz="2400" dirty="0"/>
              <a:t>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err="1"/>
              <a:t>Subjetivos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Reforçar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identidade</a:t>
            </a:r>
            <a:r>
              <a:rPr lang="en-US" sz="2400" dirty="0"/>
              <a:t> dos </a:t>
            </a:r>
            <a:r>
              <a:rPr lang="en-US" sz="2400" dirty="0" err="1"/>
              <a:t>Institutos</a:t>
            </a:r>
            <a:r>
              <a:rPr lang="en-US" sz="2400" dirty="0"/>
              <a:t> </a:t>
            </a:r>
            <a:r>
              <a:rPr lang="en-US" sz="2400" dirty="0" err="1"/>
              <a:t>Federais</a:t>
            </a:r>
            <a:r>
              <a:rPr lang="en-US" sz="2400" dirty="0"/>
              <a:t>,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dirty="0" err="1"/>
              <a:t>missão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Ser um </a:t>
            </a:r>
            <a:r>
              <a:rPr lang="en-US" sz="2400" dirty="0" err="1"/>
              <a:t>elemento</a:t>
            </a:r>
            <a:r>
              <a:rPr lang="en-US" sz="2400" dirty="0"/>
              <a:t> de </a:t>
            </a:r>
            <a:r>
              <a:rPr lang="en-US" sz="2400" dirty="0" err="1"/>
              <a:t>desenvolvimento</a:t>
            </a:r>
            <a:r>
              <a:rPr lang="en-US" sz="2400" dirty="0"/>
              <a:t> social e </a:t>
            </a:r>
            <a:r>
              <a:rPr lang="en-US" sz="2400" dirty="0" err="1"/>
              <a:t>econômico</a:t>
            </a:r>
            <a:r>
              <a:rPr lang="en-US" sz="2400" dirty="0"/>
              <a:t> do </a:t>
            </a:r>
            <a:r>
              <a:rPr lang="en-US" sz="2400" dirty="0" err="1"/>
              <a:t>município</a:t>
            </a:r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i="1" dirty="0"/>
          </a:p>
          <a:p>
            <a:endParaRPr lang="pt-BR" sz="2400" dirty="0"/>
          </a:p>
        </p:txBody>
      </p:sp>
      <p:pic>
        <p:nvPicPr>
          <p:cNvPr id="4098" name="Picture 2" descr="Imagem relacionada">
            <a:extLst>
              <a:ext uri="{FF2B5EF4-FFF2-40B4-BE49-F238E27FC236}">
                <a16:creationId xmlns:a16="http://schemas.microsoft.com/office/drawing/2014/main" id="{CD89112F-13B4-443A-963F-A989D4155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029" y="14697"/>
            <a:ext cx="2390948" cy="19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CD384EB-00EC-4939-8058-6742F2F90419}"/>
              </a:ext>
            </a:extLst>
          </p:cNvPr>
          <p:cNvSpPr txBox="1"/>
          <p:nvPr/>
        </p:nvSpPr>
        <p:spPr>
          <a:xfrm flipH="1">
            <a:off x="11448177" y="63567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(3)</a:t>
            </a:r>
          </a:p>
        </p:txBody>
      </p:sp>
    </p:spTree>
    <p:extLst>
      <p:ext uri="{BB962C8B-B14F-4D97-AF65-F5344CB8AC3E}">
        <p14:creationId xmlns:p14="http://schemas.microsoft.com/office/powerpoint/2010/main" val="41780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4. ESTRATÉGIAS de IMPLEMENTAÇÃO</a:t>
            </a:r>
            <a:endParaRPr lang="pt-BR" sz="5000" dirty="0"/>
          </a:p>
        </p:txBody>
      </p:sp>
      <p:pic>
        <p:nvPicPr>
          <p:cNvPr id="5" name="Picture 2" descr="Resultado de imagem para delivery">
            <a:extLst>
              <a:ext uri="{FF2B5EF4-FFF2-40B4-BE49-F238E27FC236}">
                <a16:creationId xmlns:a16="http://schemas.microsoft.com/office/drawing/2014/main" id="{FE175ACC-EF36-4B40-BCC0-556535572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339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55702F-0D93-4A2C-85AE-23B9862F1AE0}"/>
              </a:ext>
            </a:extLst>
          </p:cNvPr>
          <p:cNvSpPr/>
          <p:nvPr/>
        </p:nvSpPr>
        <p:spPr>
          <a:xfrm>
            <a:off x="8503702" y="399006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COMUNICAÇÃO INTERNA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IMPLEMENTAÇÃO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MARKETING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4.6 APRENDIZAGEM</a:t>
            </a:r>
          </a:p>
        </p:txBody>
      </p:sp>
      <p:pic>
        <p:nvPicPr>
          <p:cNvPr id="10" name="Picture 2" descr="Resultado de imagem para delivery">
            <a:extLst>
              <a:ext uri="{FF2B5EF4-FFF2-40B4-BE49-F238E27FC236}">
                <a16:creationId xmlns:a16="http://schemas.microsoft.com/office/drawing/2014/main" id="{2F2EB0DB-1999-4576-A2A6-6C4AAC69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CF2690C-5D73-45AA-BB86-08AFEBD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3" y="2129979"/>
            <a:ext cx="6700147" cy="28757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316D89A-AFC0-47F3-AE94-7F4CFABB6150}"/>
              </a:ext>
            </a:extLst>
          </p:cNvPr>
          <p:cNvSpPr/>
          <p:nvPr/>
        </p:nvSpPr>
        <p:spPr>
          <a:xfrm>
            <a:off x="1384511" y="714207"/>
            <a:ext cx="65081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Estrutura Analítica de Projetos (</a:t>
            </a:r>
            <a:r>
              <a:rPr lang="pt-BR" sz="3000" b="1" dirty="0">
                <a:solidFill>
                  <a:srgbClr val="222222"/>
                </a:solidFill>
                <a:latin typeface="arial" panose="020B0604020202020204" pitchFamily="34" charset="0"/>
              </a:rPr>
              <a:t>EAP</a:t>
            </a:r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42008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D1180F-6878-4E4E-885A-77A479682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197" y="1025814"/>
            <a:ext cx="8534407" cy="550535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D45DDAF-35A2-4FA6-B9ED-F3820AA4004C}"/>
              </a:ext>
            </a:extLst>
          </p:cNvPr>
          <p:cNvSpPr/>
          <p:nvPr/>
        </p:nvSpPr>
        <p:spPr>
          <a:xfrm>
            <a:off x="481453" y="304801"/>
            <a:ext cx="68627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apropriação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</a:t>
            </a:r>
            <a:endParaRPr lang="en-US" sz="24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310639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6C3C9B1-9C7A-4288-8216-9FAE36B9B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292" y="986255"/>
            <a:ext cx="9343735" cy="558218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6CE1BD7-EB58-42FB-A4E1-CED14E42932B}"/>
              </a:ext>
            </a:extLst>
          </p:cNvPr>
          <p:cNvSpPr/>
          <p:nvPr/>
        </p:nvSpPr>
        <p:spPr>
          <a:xfrm>
            <a:off x="351802" y="256510"/>
            <a:ext cx="11851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como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o Parque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Tecnológico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Virtual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pode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mitigar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os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problemas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306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E09655-FCB4-4BE2-A462-EF647A14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81" y="1211785"/>
            <a:ext cx="9088593" cy="52089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972E54B-F9F3-463D-8093-1FFA59C43368}"/>
              </a:ext>
            </a:extLst>
          </p:cNvPr>
          <p:cNvSpPr/>
          <p:nvPr/>
        </p:nvSpPr>
        <p:spPr>
          <a:xfrm>
            <a:off x="958790" y="346898"/>
            <a:ext cx="10783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PROTOTIPAGEM: </a:t>
            </a:r>
            <a:r>
              <a:rPr lang="en-US" sz="24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desde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2014             </a:t>
            </a:r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COMUNICAÇÃO INTERNA: </a:t>
            </a:r>
            <a:r>
              <a:rPr lang="en-US" sz="2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?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219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DB2E6C-32EF-4DF5-9D5D-C490E46B8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964" y="1301858"/>
            <a:ext cx="9350072" cy="516121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32008BF-8DC2-48F0-B5EF-45A91471E149}"/>
              </a:ext>
            </a:extLst>
          </p:cNvPr>
          <p:cNvSpPr/>
          <p:nvPr/>
        </p:nvSpPr>
        <p:spPr>
          <a:xfrm>
            <a:off x="480448" y="394931"/>
            <a:ext cx="11468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IMPLEMENTAÇÃO           4.6 MARKETING             4.7 APRENDIZAGEM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D33FF5-56AA-472D-AD97-E4925FC68BC7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(4)</a:t>
            </a:r>
          </a:p>
        </p:txBody>
      </p:sp>
    </p:spTree>
    <p:extLst>
      <p:ext uri="{BB962C8B-B14F-4D97-AF65-F5344CB8AC3E}">
        <p14:creationId xmlns:p14="http://schemas.microsoft.com/office/powerpoint/2010/main" val="202958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898477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C4DCC9-93E7-46AF-8560-5216ACECE580}"/>
              </a:ext>
            </a:extLst>
          </p:cNvPr>
          <p:cNvSpPr txBox="1"/>
          <p:nvPr/>
        </p:nvSpPr>
        <p:spPr>
          <a:xfrm>
            <a:off x="1023257" y="1098531"/>
            <a:ext cx="1684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pt-BR" b="1" dirty="0" err="1"/>
              <a:t>MÍstica</a:t>
            </a:r>
            <a:r>
              <a:rPr lang="pt-BR" b="1" dirty="0"/>
              <a:t>  </a:t>
            </a:r>
          </a:p>
          <a:p>
            <a:r>
              <a:rPr lang="pt-BR" b="1" dirty="0"/>
              <a:t>      Institucional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57FE4B-8A2C-416E-BEC4-E5CD97D09F5C}"/>
              </a:ext>
            </a:extLst>
          </p:cNvPr>
          <p:cNvSpPr txBox="1"/>
          <p:nvPr/>
        </p:nvSpPr>
        <p:spPr>
          <a:xfrm flipH="1">
            <a:off x="1032270" y="1869204"/>
            <a:ext cx="1674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2) Qualidade           .   Profissional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3BAF2AA-3213-483C-A45B-92F944C97E44}"/>
              </a:ext>
            </a:extLst>
          </p:cNvPr>
          <p:cNvSpPr txBox="1"/>
          <p:nvPr/>
        </p:nvSpPr>
        <p:spPr>
          <a:xfrm>
            <a:off x="1043287" y="2597607"/>
            <a:ext cx="1779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3) Projetos de </a:t>
            </a:r>
          </a:p>
          <a:p>
            <a:r>
              <a:rPr lang="pt-BR" b="1" dirty="0"/>
              <a:t>     Agencias GOV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9E093591-77FE-45CF-9BF0-C257D06A20D9}"/>
              </a:ext>
            </a:extLst>
          </p:cNvPr>
          <p:cNvSpPr/>
          <p:nvPr/>
        </p:nvSpPr>
        <p:spPr>
          <a:xfrm>
            <a:off x="3386651" y="1098531"/>
            <a:ext cx="7782092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1A468C-872D-4A9E-BF2A-6BE8DE17DEC3}"/>
              </a:ext>
            </a:extLst>
          </p:cNvPr>
          <p:cNvSpPr txBox="1"/>
          <p:nvPr/>
        </p:nvSpPr>
        <p:spPr>
          <a:xfrm>
            <a:off x="1032270" y="3457303"/>
            <a:ext cx="1677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4) Projetos com</a:t>
            </a:r>
          </a:p>
          <a:p>
            <a:r>
              <a:rPr lang="pt-BR" b="1" dirty="0"/>
              <a:t>     EMPRESAS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ACF853-2E10-4E86-9A16-7F54F028623A}"/>
              </a:ext>
            </a:extLst>
          </p:cNvPr>
          <p:cNvSpPr txBox="1"/>
          <p:nvPr/>
        </p:nvSpPr>
        <p:spPr>
          <a:xfrm>
            <a:off x="1054041" y="4373647"/>
            <a:ext cx="1643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 startAt="5"/>
            </a:pPr>
            <a:r>
              <a:rPr lang="pt-BR" b="1" dirty="0"/>
              <a:t>Empresas</a:t>
            </a:r>
          </a:p>
          <a:p>
            <a:r>
              <a:rPr lang="pt-BR" b="1" dirty="0"/>
              <a:t>      INCUBADAS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6F49A2C-EF31-4FEE-98C7-C72033C2DDAA}"/>
              </a:ext>
            </a:extLst>
          </p:cNvPr>
          <p:cNvSpPr txBox="1"/>
          <p:nvPr/>
        </p:nvSpPr>
        <p:spPr>
          <a:xfrm>
            <a:off x="1075814" y="5222714"/>
            <a:ext cx="1385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6)   Startups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3FDFB51-448F-4F72-B749-735690513278}"/>
              </a:ext>
            </a:extLst>
          </p:cNvPr>
          <p:cNvSpPr txBox="1"/>
          <p:nvPr/>
        </p:nvSpPr>
        <p:spPr>
          <a:xfrm>
            <a:off x="1081335" y="5721812"/>
            <a:ext cx="1610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 startAt="7"/>
            </a:pPr>
            <a:r>
              <a:rPr lang="pt-BR" b="1" dirty="0"/>
              <a:t>Atração de </a:t>
            </a:r>
          </a:p>
          <a:p>
            <a:r>
              <a:rPr lang="pt-BR" b="1" dirty="0"/>
              <a:t>      Empresas</a:t>
            </a: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A96B73B9-CB74-4F51-A0E4-9DF538B62117}"/>
              </a:ext>
            </a:extLst>
          </p:cNvPr>
          <p:cNvSpPr/>
          <p:nvPr/>
        </p:nvSpPr>
        <p:spPr>
          <a:xfrm>
            <a:off x="3386651" y="1893714"/>
            <a:ext cx="7782092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BF9D06C4-C9EF-4038-8EED-E5004575ADB5}"/>
              </a:ext>
            </a:extLst>
          </p:cNvPr>
          <p:cNvSpPr/>
          <p:nvPr/>
        </p:nvSpPr>
        <p:spPr>
          <a:xfrm>
            <a:off x="4007136" y="2688897"/>
            <a:ext cx="7161607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0BAC3FDF-9D7A-4F4C-8456-A80B621D6CD7}"/>
              </a:ext>
            </a:extLst>
          </p:cNvPr>
          <p:cNvSpPr/>
          <p:nvPr/>
        </p:nvSpPr>
        <p:spPr>
          <a:xfrm>
            <a:off x="4682050" y="3491312"/>
            <a:ext cx="6486693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29F7D6C3-0F66-40EE-B40F-247856BF8BC9}"/>
              </a:ext>
            </a:extLst>
          </p:cNvPr>
          <p:cNvSpPr/>
          <p:nvPr/>
        </p:nvSpPr>
        <p:spPr>
          <a:xfrm>
            <a:off x="5291650" y="4281904"/>
            <a:ext cx="5877093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23594579-C4B9-42F0-9283-6D3655571E04}"/>
              </a:ext>
            </a:extLst>
          </p:cNvPr>
          <p:cNvSpPr/>
          <p:nvPr/>
        </p:nvSpPr>
        <p:spPr>
          <a:xfrm>
            <a:off x="5835936" y="5074830"/>
            <a:ext cx="5332807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9D51F640-874C-4ECB-80D9-5CE469121DAD}"/>
              </a:ext>
            </a:extLst>
          </p:cNvPr>
          <p:cNvSpPr/>
          <p:nvPr/>
        </p:nvSpPr>
        <p:spPr>
          <a:xfrm>
            <a:off x="6467307" y="5867756"/>
            <a:ext cx="4701436" cy="595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3719F4B-CAE1-49C4-865A-1EE7611A1E89}"/>
              </a:ext>
            </a:extLst>
          </p:cNvPr>
          <p:cNvSpPr/>
          <p:nvPr/>
        </p:nvSpPr>
        <p:spPr>
          <a:xfrm>
            <a:off x="480448" y="394931"/>
            <a:ext cx="11468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					ROAD MAP</a:t>
            </a:r>
          </a:p>
        </p:txBody>
      </p:sp>
    </p:spTree>
    <p:extLst>
      <p:ext uri="{BB962C8B-B14F-4D97-AF65-F5344CB8AC3E}">
        <p14:creationId xmlns:p14="http://schemas.microsoft.com/office/powerpoint/2010/main" val="4029259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320E3A-982E-48D7-A85A-33CEEF98F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729" y="331022"/>
            <a:ext cx="5629275" cy="27146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0590A1-4FDC-4597-9A92-42A2B2C158BC}"/>
              </a:ext>
            </a:extLst>
          </p:cNvPr>
          <p:cNvSpPr txBox="1"/>
          <p:nvPr/>
        </p:nvSpPr>
        <p:spPr>
          <a:xfrm>
            <a:off x="3553044" y="3429000"/>
            <a:ext cx="7175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5. STEAKEHOLDERS</a:t>
            </a:r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3499861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48331" y="775071"/>
            <a:ext cx="934373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Reitor</a:t>
            </a:r>
            <a:r>
              <a:rPr lang="en-US" sz="2000" b="1" dirty="0"/>
              <a:t> do IFCE;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Presidente</a:t>
            </a:r>
            <a:r>
              <a:rPr lang="en-US" sz="2000" b="1" dirty="0"/>
              <a:t> da FUNCAP (</a:t>
            </a:r>
            <a:r>
              <a:rPr lang="en-US" sz="2000" b="1" dirty="0" err="1"/>
              <a:t>Fundação</a:t>
            </a:r>
            <a:r>
              <a:rPr lang="en-US" sz="2000" b="1" dirty="0"/>
              <a:t> de </a:t>
            </a:r>
            <a:r>
              <a:rPr lang="en-US" sz="2000" b="1" dirty="0" err="1"/>
              <a:t>Apoio</a:t>
            </a:r>
            <a:r>
              <a:rPr lang="en-US" sz="2000" b="1" dirty="0"/>
              <a:t>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Presidente</a:t>
            </a:r>
            <a:r>
              <a:rPr lang="en-US" sz="2000" b="1" dirty="0"/>
              <a:t> e o staff da </a:t>
            </a:r>
            <a:r>
              <a:rPr lang="en-US" sz="2000" b="1" dirty="0">
                <a:solidFill>
                  <a:srgbClr val="FF0000"/>
                </a:solidFill>
              </a:rPr>
              <a:t>EMBRAPII;</a:t>
            </a:r>
          </a:p>
          <a:p>
            <a:pPr lvl="0"/>
            <a:endParaRPr lang="en-US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0000"/>
                </a:solidFill>
              </a:rPr>
              <a:t>Coordenador</a:t>
            </a:r>
            <a:r>
              <a:rPr lang="en-US" sz="2000" b="1" dirty="0">
                <a:solidFill>
                  <a:srgbClr val="FF0000"/>
                </a:solidFill>
              </a:rPr>
              <a:t> de </a:t>
            </a:r>
            <a:r>
              <a:rPr lang="en-US" sz="2000" b="1" dirty="0" err="1">
                <a:solidFill>
                  <a:srgbClr val="FF0000"/>
                </a:solidFill>
              </a:rPr>
              <a:t>Incubadoras</a:t>
            </a:r>
            <a:r>
              <a:rPr lang="en-US" sz="2000" b="1" dirty="0">
                <a:solidFill>
                  <a:srgbClr val="FF0000"/>
                </a:solidFill>
              </a:rPr>
              <a:t> &amp; </a:t>
            </a:r>
            <a:r>
              <a:rPr lang="en-US" sz="2000" b="1" dirty="0" err="1">
                <a:solidFill>
                  <a:srgbClr val="FF0000"/>
                </a:solidFill>
              </a:rPr>
              <a:t>Programas</a:t>
            </a:r>
            <a:r>
              <a:rPr lang="en-US" sz="2000" b="1" dirty="0">
                <a:solidFill>
                  <a:srgbClr val="FF0000"/>
                </a:solidFill>
              </a:rPr>
              <a:t> de </a:t>
            </a:r>
            <a:r>
              <a:rPr lang="en-US" sz="2000" b="1" dirty="0" err="1">
                <a:solidFill>
                  <a:srgbClr val="FF0000"/>
                </a:solidFill>
              </a:rPr>
              <a:t>Empreendedorismo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Diretor</a:t>
            </a:r>
            <a:r>
              <a:rPr lang="en-US" sz="2000" b="1" dirty="0"/>
              <a:t> </a:t>
            </a:r>
            <a:r>
              <a:rPr lang="en-US" sz="2000" b="1" dirty="0" err="1"/>
              <a:t>Geral</a:t>
            </a:r>
            <a:r>
              <a:rPr lang="en-US" sz="2000" b="1" dirty="0"/>
              <a:t> do IFCE </a:t>
            </a:r>
            <a:r>
              <a:rPr lang="en-US" sz="2000" b="1" dirty="0" err="1"/>
              <a:t>Aracati</a:t>
            </a:r>
            <a:r>
              <a:rPr lang="en-US" sz="2000" b="1" dirty="0"/>
              <a:t> e o </a:t>
            </a:r>
            <a:r>
              <a:rPr lang="en-US" sz="2000" b="1" dirty="0" err="1"/>
              <a:t>seu</a:t>
            </a:r>
            <a:r>
              <a:rPr lang="en-US" sz="2000" b="1" dirty="0"/>
              <a:t> staff;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Coordenador</a:t>
            </a:r>
            <a:r>
              <a:rPr lang="en-US" sz="2000" b="1" dirty="0"/>
              <a:t>, professors e </a:t>
            </a:r>
            <a:r>
              <a:rPr lang="en-US" sz="2000" b="1" dirty="0" err="1"/>
              <a:t>estudantes</a:t>
            </a:r>
            <a:r>
              <a:rPr lang="en-US" sz="2000" b="1" dirty="0"/>
              <a:t> do </a:t>
            </a:r>
            <a:r>
              <a:rPr lang="en-US" sz="2000" b="1" dirty="0" err="1"/>
              <a:t>curso</a:t>
            </a:r>
            <a:r>
              <a:rPr lang="en-US" sz="2000" b="1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SEBRAE, FIEC, </a:t>
            </a:r>
          </a:p>
          <a:p>
            <a:pPr lvl="0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0000"/>
                </a:solidFill>
              </a:rPr>
              <a:t>Secretário</a:t>
            </a:r>
            <a:r>
              <a:rPr lang="en-US" sz="2000" b="1" dirty="0">
                <a:solidFill>
                  <a:srgbClr val="FF0000"/>
                </a:solidFill>
              </a:rPr>
              <a:t> de </a:t>
            </a:r>
            <a:r>
              <a:rPr lang="en-US" sz="2000" b="1" dirty="0" err="1">
                <a:solidFill>
                  <a:srgbClr val="FF0000"/>
                </a:solidFill>
              </a:rPr>
              <a:t>Planejamento</a:t>
            </a:r>
            <a:r>
              <a:rPr lang="en-US" sz="2000" b="1" dirty="0">
                <a:solidFill>
                  <a:srgbClr val="FF0000"/>
                </a:solidFill>
              </a:rPr>
              <a:t> do Gov do Ceará (CEARÁ 2050)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2000" b="1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4E4C73-C05F-43AE-BB9C-553B31A58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21" y="497148"/>
            <a:ext cx="2569048" cy="123888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6DAF3A-E36D-4218-BAA1-A8ADAD7160F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745029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86" y="1349145"/>
            <a:ext cx="7356792" cy="415970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5472DA9-6674-4D62-8AF9-F4B3CE64D9E5}"/>
              </a:ext>
            </a:extLst>
          </p:cNvPr>
          <p:cNvSpPr txBox="1"/>
          <p:nvPr/>
        </p:nvSpPr>
        <p:spPr>
          <a:xfrm flipH="1">
            <a:off x="612250" y="2306927"/>
            <a:ext cx="1433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1) </a:t>
            </a:r>
            <a:r>
              <a:rPr lang="pt-BR" dirty="0">
                <a:solidFill>
                  <a:srgbClr val="FF0000"/>
                </a:solidFill>
              </a:rPr>
              <a:t>Comitê GESTOR + </a:t>
            </a:r>
            <a:r>
              <a:rPr lang="pt-BR" b="1" dirty="0">
                <a:solidFill>
                  <a:srgbClr val="FF0000"/>
                </a:solidFill>
              </a:rPr>
              <a:t>EMBRAPII = </a:t>
            </a:r>
            <a:r>
              <a:rPr lang="pt-BR" dirty="0">
                <a:solidFill>
                  <a:srgbClr val="FF0000"/>
                </a:solidFill>
              </a:rPr>
              <a:t>Comitê Ampliado de GESTÃO </a:t>
            </a:r>
            <a:r>
              <a:rPr lang="pt-BR" b="1" dirty="0">
                <a:solidFill>
                  <a:srgbClr val="FF0000"/>
                </a:solidFill>
              </a:rPr>
              <a:t>(CAGE)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F6902A72-39F1-4DE1-9855-0BAB36195C86}"/>
              </a:ext>
            </a:extLst>
          </p:cNvPr>
          <p:cNvSpPr txBox="1"/>
          <p:nvPr/>
        </p:nvSpPr>
        <p:spPr>
          <a:xfrm flipH="1">
            <a:off x="612250" y="306629"/>
            <a:ext cx="1570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2) CAGE +</a:t>
            </a:r>
          </a:p>
          <a:p>
            <a:r>
              <a:rPr lang="pt-BR" b="1" dirty="0">
                <a:solidFill>
                  <a:srgbClr val="FF0000"/>
                </a:solidFill>
              </a:rPr>
              <a:t>Estudantes + Ag ENSINO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Junior </a:t>
            </a:r>
            <a:r>
              <a:rPr lang="pt-BR" b="1" dirty="0">
                <a:solidFill>
                  <a:srgbClr val="FF0000"/>
                </a:solidFill>
              </a:rPr>
              <a:t>(CIN)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D8854A6F-7E1B-49C0-BCC2-4AD9DFDC4D77}"/>
              </a:ext>
            </a:extLst>
          </p:cNvPr>
          <p:cNvSpPr txBox="1"/>
          <p:nvPr/>
        </p:nvSpPr>
        <p:spPr>
          <a:xfrm flipH="1">
            <a:off x="6397081" y="332794"/>
            <a:ext cx="32531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5)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APROVAÇÃO do TAP: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Institucional (Pleno)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Financeiro (estimado)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Político (Pleno)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AD53C281-E8EF-4FE1-92E7-85A247DBB4F9}"/>
              </a:ext>
            </a:extLst>
          </p:cNvPr>
          <p:cNvSpPr txBox="1"/>
          <p:nvPr/>
        </p:nvSpPr>
        <p:spPr>
          <a:xfrm flipH="1">
            <a:off x="4283386" y="333043"/>
            <a:ext cx="1812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4) </a:t>
            </a:r>
            <a:r>
              <a:rPr lang="pt-BR" b="1" dirty="0" err="1">
                <a:solidFill>
                  <a:srgbClr val="FF0000"/>
                </a:solidFill>
              </a:rPr>
              <a:t>Dir</a:t>
            </a:r>
            <a:r>
              <a:rPr lang="pt-BR" b="1" dirty="0">
                <a:solidFill>
                  <a:srgbClr val="FF0000"/>
                </a:solidFill>
              </a:rPr>
              <a:t> GERAL + CINOS</a:t>
            </a:r>
          </a:p>
          <a:p>
            <a:r>
              <a:rPr lang="pt-BR" b="1" dirty="0">
                <a:solidFill>
                  <a:srgbClr val="FF0000"/>
                </a:solidFill>
              </a:rPr>
              <a:t>= </a:t>
            </a:r>
            <a:r>
              <a:rPr lang="pt-BR" dirty="0">
                <a:solidFill>
                  <a:srgbClr val="FF0000"/>
                </a:solidFill>
              </a:rPr>
              <a:t>Comitê INOVAÇÃO Pleno </a:t>
            </a:r>
            <a:r>
              <a:rPr lang="pt-BR" b="1" dirty="0">
                <a:solidFill>
                  <a:srgbClr val="FF0000"/>
                </a:solidFill>
              </a:rPr>
              <a:t>(CIMPLE)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375CDE31-3160-4EFF-8C7D-C3D3761D47AB}"/>
              </a:ext>
            </a:extLst>
          </p:cNvPr>
          <p:cNvSpPr txBox="1"/>
          <p:nvPr/>
        </p:nvSpPr>
        <p:spPr>
          <a:xfrm flipH="1">
            <a:off x="2447818" y="291640"/>
            <a:ext cx="166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3) CIN + Empresários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Sênior </a:t>
            </a:r>
            <a:r>
              <a:rPr lang="pt-BR" b="1" dirty="0">
                <a:solidFill>
                  <a:srgbClr val="FF0000"/>
                </a:solidFill>
              </a:rPr>
              <a:t>(CINOS)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BC5596FB-4C8E-4E75-9960-76A091972C97}"/>
              </a:ext>
            </a:extLst>
          </p:cNvPr>
          <p:cNvSpPr txBox="1"/>
          <p:nvPr/>
        </p:nvSpPr>
        <p:spPr>
          <a:xfrm flipH="1">
            <a:off x="9762458" y="2741903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7) CIN  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9AD5CBED-BF5B-4C9B-98C6-F16A5FC6F4F1}"/>
              </a:ext>
            </a:extLst>
          </p:cNvPr>
          <p:cNvSpPr txBox="1"/>
          <p:nvPr/>
        </p:nvSpPr>
        <p:spPr>
          <a:xfrm flipH="1">
            <a:off x="9762458" y="4308966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9) CIMPLE 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98027DD7-42C8-48C0-BF7E-EACA853ED628}"/>
              </a:ext>
            </a:extLst>
          </p:cNvPr>
          <p:cNvSpPr txBox="1"/>
          <p:nvPr/>
        </p:nvSpPr>
        <p:spPr>
          <a:xfrm flipH="1">
            <a:off x="9762457" y="3525434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8) CINOS  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2EE2A576-1A74-468C-9054-3EE1DC0CEF6C}"/>
              </a:ext>
            </a:extLst>
          </p:cNvPr>
          <p:cNvSpPr txBox="1"/>
          <p:nvPr/>
        </p:nvSpPr>
        <p:spPr>
          <a:xfrm flipH="1">
            <a:off x="7036091" y="5713011"/>
            <a:ext cx="325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10)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ACOMPANHAMENTO do TAP</a:t>
            </a: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703143C2-8DE4-4D07-A0BA-3C8AC37E7119}"/>
              </a:ext>
            </a:extLst>
          </p:cNvPr>
          <p:cNvSpPr txBox="1"/>
          <p:nvPr/>
        </p:nvSpPr>
        <p:spPr>
          <a:xfrm flipH="1">
            <a:off x="9762456" y="1832018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6) CACE  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BF3DFC47-BC6A-4513-9AB5-229AA1FCCF1E}"/>
              </a:ext>
            </a:extLst>
          </p:cNvPr>
          <p:cNvSpPr txBox="1"/>
          <p:nvPr/>
        </p:nvSpPr>
        <p:spPr>
          <a:xfrm flipH="1">
            <a:off x="5672596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11) CIMPLE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15B7EB2E-BCAB-46A2-A0B6-F208F3DA5A70}"/>
              </a:ext>
            </a:extLst>
          </p:cNvPr>
          <p:cNvSpPr txBox="1"/>
          <p:nvPr/>
        </p:nvSpPr>
        <p:spPr>
          <a:xfrm flipH="1">
            <a:off x="4489061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12) CINOS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5EEA912D-18CA-4A31-B512-C544B662908A}"/>
              </a:ext>
            </a:extLst>
          </p:cNvPr>
          <p:cNvSpPr txBox="1"/>
          <p:nvPr/>
        </p:nvSpPr>
        <p:spPr>
          <a:xfrm flipH="1">
            <a:off x="3359313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13) CIN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8A958FBC-6635-4AC3-AB90-3E6185D929FA}"/>
              </a:ext>
            </a:extLst>
          </p:cNvPr>
          <p:cNvSpPr txBox="1"/>
          <p:nvPr/>
        </p:nvSpPr>
        <p:spPr>
          <a:xfrm flipH="1">
            <a:off x="2045514" y="5715587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14) CAGE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86500B18-83C6-45F4-A353-18821A598D75}"/>
              </a:ext>
            </a:extLst>
          </p:cNvPr>
          <p:cNvSpPr txBox="1"/>
          <p:nvPr/>
        </p:nvSpPr>
        <p:spPr>
          <a:xfrm flipH="1">
            <a:off x="641786" y="4647192"/>
            <a:ext cx="1433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0) Comitê GESTOR 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C5D213F-6B6D-4E59-9DC7-3CB364E646FE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350594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8" grpId="0"/>
      <p:bldP spid="99" grpId="0"/>
      <p:bldP spid="100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10" grpId="0"/>
      <p:bldP spid="111" grpId="0"/>
      <p:bldP spid="1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6. RISCOS, CUSTOS &amp; CRONOGRAMA</a:t>
            </a:r>
            <a:endParaRPr lang="pt-BR" sz="5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24" y="1303950"/>
            <a:ext cx="2909110" cy="14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51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776793" y="749271"/>
            <a:ext cx="876381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Riscos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 dirty="0" err="1"/>
              <a:t>Cultura</a:t>
            </a:r>
            <a:r>
              <a:rPr lang="en-US" sz="2400" b="1" dirty="0"/>
              <a:t> &amp; </a:t>
            </a:r>
            <a:r>
              <a:rPr lang="en-US" sz="2400" b="1" dirty="0" err="1"/>
              <a:t>Modelo</a:t>
            </a:r>
            <a:r>
              <a:rPr lang="en-US" sz="2400" b="1" dirty="0"/>
              <a:t> </a:t>
            </a:r>
            <a:r>
              <a:rPr lang="en-US" sz="2400" b="1" dirty="0" err="1"/>
              <a:t>administrativo</a:t>
            </a:r>
            <a:endParaRPr lang="en-US" sz="2400" b="1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 dirty="0" err="1"/>
              <a:t>Situação</a:t>
            </a:r>
            <a:r>
              <a:rPr lang="en-US" sz="2400" b="1" dirty="0"/>
              <a:t> </a:t>
            </a:r>
            <a:r>
              <a:rPr lang="en-US" sz="2400" b="1" dirty="0" err="1"/>
              <a:t>econômica</a:t>
            </a:r>
            <a:r>
              <a:rPr lang="en-US" sz="2400" b="1" dirty="0"/>
              <a:t> do País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 dirty="0" err="1"/>
              <a:t>Retrocesso</a:t>
            </a:r>
            <a:r>
              <a:rPr lang="en-US" sz="2400" b="1" dirty="0"/>
              <a:t> </a:t>
            </a:r>
            <a:r>
              <a:rPr lang="en-US" sz="2400" b="1" dirty="0" err="1"/>
              <a:t>nas</a:t>
            </a:r>
            <a:r>
              <a:rPr lang="en-US" sz="2400" b="1" dirty="0"/>
              <a:t> </a:t>
            </a:r>
            <a:r>
              <a:rPr lang="en-US" sz="2400" b="1" dirty="0" err="1"/>
              <a:t>atuais</a:t>
            </a:r>
            <a:r>
              <a:rPr lang="en-US" sz="2400" b="1" dirty="0"/>
              <a:t> </a:t>
            </a:r>
            <a:r>
              <a:rPr lang="en-US" sz="2400" b="1" dirty="0" err="1"/>
              <a:t>políticas</a:t>
            </a:r>
            <a:r>
              <a:rPr lang="en-US" sz="2400" b="1" dirty="0"/>
              <a:t> de </a:t>
            </a:r>
            <a:r>
              <a:rPr lang="en-US" sz="2400" b="1" dirty="0" err="1"/>
              <a:t>Inovação</a:t>
            </a:r>
            <a:r>
              <a:rPr lang="en-US" sz="2400" b="1" dirty="0"/>
              <a:t> (Marco Legal)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r>
              <a:rPr lang="pt-BR" sz="5000" b="1" dirty="0"/>
              <a:t>Custos</a:t>
            </a:r>
          </a:p>
          <a:p>
            <a:r>
              <a:rPr lang="pt-BR" sz="5000" b="1" dirty="0"/>
              <a:t> </a:t>
            </a:r>
          </a:p>
          <a:p>
            <a:endParaRPr lang="en-US" sz="5000" b="1" dirty="0"/>
          </a:p>
          <a:p>
            <a:endParaRPr lang="en-US" sz="5000" b="1" dirty="0"/>
          </a:p>
          <a:p>
            <a:endParaRPr lang="pt-BR" sz="5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191" y="620904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913079" y="3758039"/>
            <a:ext cx="105021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EXPLORAÇÃO			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IDEAÇÃO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PROTOTIPAGEM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COMUNICAÇÃO INTERNA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IMPLEMENTAÇÃO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MARKETING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APRENDIZAGEM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CUSTO 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Parcial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 (</a:t>
            </a:r>
            <a:r>
              <a:rPr lang="en-US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itens</a:t>
            </a:r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1, 2 e 3)		R$ </a:t>
            </a:r>
            <a:r>
              <a:rPr lang="de-DE" b="1" dirty="0">
                <a:solidFill>
                  <a:srgbClr val="FF0000"/>
                </a:solidFill>
              </a:rPr>
              <a:t>12.518,00</a:t>
            </a:r>
            <a:r>
              <a:rPr lang="de-DE" b="1" dirty="0"/>
              <a:t> (DOZE MIL QUINHENTOS E DEZOITO REAIS)</a:t>
            </a:r>
          </a:p>
          <a:p>
            <a:r>
              <a:rPr lang="de-DE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CUSTO Total (estimado) 			R$ </a:t>
            </a:r>
            <a:r>
              <a:rPr lang="de-DE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31.295,00</a:t>
            </a:r>
            <a:r>
              <a:rPr lang="de-DE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</a:t>
            </a:r>
            <a:r>
              <a:rPr lang="de-DE" sz="12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(TRINTA E UM MIL DUZENTOS E NOVENTA E CINCO REAIS</a:t>
            </a:r>
            <a:r>
              <a:rPr lang="de-DE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</a:t>
            </a:r>
            <a:endParaRPr lang="en-US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800007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890" y="4377656"/>
            <a:ext cx="2909110" cy="146264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7F8C850-A6C6-4C12-9230-B175D581A79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32" y="620904"/>
            <a:ext cx="6286538" cy="57248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D8A39BD-9157-41E1-94E0-6368462E0014}"/>
              </a:ext>
            </a:extLst>
          </p:cNvPr>
          <p:cNvSpPr/>
          <p:nvPr/>
        </p:nvSpPr>
        <p:spPr>
          <a:xfrm>
            <a:off x="8492372" y="732489"/>
            <a:ext cx="337675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000" b="1" dirty="0"/>
              <a:t>cronograma</a:t>
            </a:r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4195533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85" y="4476818"/>
            <a:ext cx="2909110" cy="146264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E04397C-95FF-4036-82A7-A4A66F9766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1" y="620903"/>
            <a:ext cx="7413308" cy="55595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A6B988D-35C2-4344-9201-4A65DCDE5213}"/>
              </a:ext>
            </a:extLst>
          </p:cNvPr>
          <p:cNvSpPr/>
          <p:nvPr/>
        </p:nvSpPr>
        <p:spPr>
          <a:xfrm>
            <a:off x="8492372" y="732489"/>
            <a:ext cx="337675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000" b="1" dirty="0"/>
              <a:t>cronograma</a:t>
            </a:r>
            <a:endParaRPr lang="pt-BR" sz="5000" dirty="0"/>
          </a:p>
        </p:txBody>
      </p:sp>
    </p:spTree>
    <p:extLst>
      <p:ext uri="{BB962C8B-B14F-4D97-AF65-F5344CB8AC3E}">
        <p14:creationId xmlns:p14="http://schemas.microsoft.com/office/powerpoint/2010/main" val="4188818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RESULTADOS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172187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/>
              <a:t>Cursos</a:t>
            </a:r>
            <a:r>
              <a:rPr lang="en-US" sz="2000" i="1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/>
              <a:t>Bacharelado</a:t>
            </a:r>
            <a:r>
              <a:rPr lang="en-US" sz="2000" i="1" dirty="0"/>
              <a:t> </a:t>
            </a:r>
            <a:r>
              <a:rPr lang="en-US" sz="2000" i="1" dirty="0" err="1"/>
              <a:t>em</a:t>
            </a:r>
            <a:r>
              <a:rPr lang="en-US" sz="2000" i="1" dirty="0"/>
              <a:t> </a:t>
            </a:r>
            <a:r>
              <a:rPr lang="en-US" sz="2000" i="1" dirty="0" err="1"/>
              <a:t>Ciência</a:t>
            </a:r>
            <a:r>
              <a:rPr lang="en-US" sz="2000" i="1" dirty="0"/>
              <a:t> da </a:t>
            </a:r>
            <a:r>
              <a:rPr lang="en-US" sz="2000" i="1" dirty="0" err="1"/>
              <a:t>Computação</a:t>
            </a:r>
            <a:endParaRPr lang="en-US" sz="2000" i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Técnico de </a:t>
            </a:r>
            <a:r>
              <a:rPr lang="en-US" sz="2000" i="1" dirty="0" err="1"/>
              <a:t>Informática</a:t>
            </a:r>
            <a:r>
              <a:rPr lang="en-US" sz="2000" i="1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/>
              <a:t>Mestrado</a:t>
            </a:r>
            <a:r>
              <a:rPr lang="en-US" sz="2000" i="1" dirty="0"/>
              <a:t> </a:t>
            </a:r>
            <a:r>
              <a:rPr lang="en-US" sz="2000" i="1" dirty="0" err="1"/>
              <a:t>em</a:t>
            </a:r>
            <a:r>
              <a:rPr lang="en-US" sz="2000" i="1" dirty="0"/>
              <a:t> </a:t>
            </a:r>
            <a:r>
              <a:rPr lang="en-US" sz="2000" i="1" dirty="0" err="1"/>
              <a:t>Ciência</a:t>
            </a:r>
            <a:r>
              <a:rPr lang="en-US" sz="2000" i="1" dirty="0"/>
              <a:t> da </a:t>
            </a:r>
            <a:r>
              <a:rPr lang="en-US" sz="2000" i="1" dirty="0" err="1"/>
              <a:t>Computação</a:t>
            </a:r>
            <a:endParaRPr lang="en-US" sz="2000" i="1" dirty="0"/>
          </a:p>
          <a:p>
            <a:r>
              <a:rPr lang="en-US" sz="2000" i="1" dirty="0" err="1"/>
              <a:t>Equipe</a:t>
            </a:r>
            <a:r>
              <a:rPr lang="en-US" sz="2000" i="1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3 </a:t>
            </a:r>
            <a:r>
              <a:rPr lang="en-US" sz="2000" i="1" dirty="0" err="1"/>
              <a:t>doutores</a:t>
            </a:r>
            <a:r>
              <a:rPr lang="en-US" sz="2000" i="1" dirty="0"/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12 </a:t>
            </a:r>
            <a:r>
              <a:rPr lang="en-US" sz="2000" i="1" dirty="0" err="1"/>
              <a:t>mestres</a:t>
            </a:r>
            <a:r>
              <a:rPr lang="en-US" sz="2000" i="1" dirty="0"/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60 </a:t>
            </a:r>
            <a:r>
              <a:rPr lang="en-US" sz="2000" i="1" dirty="0" err="1"/>
              <a:t>bolsistas</a:t>
            </a:r>
            <a:endParaRPr lang="en-US" sz="2000" i="1" dirty="0"/>
          </a:p>
          <a:p>
            <a:r>
              <a:rPr lang="en-US" sz="2000" i="1" dirty="0" err="1">
                <a:solidFill>
                  <a:srgbClr val="FF0000"/>
                </a:solidFill>
              </a:rPr>
              <a:t>Projetos</a:t>
            </a:r>
            <a:r>
              <a:rPr lang="en-US" sz="2000" i="1" dirty="0">
                <a:solidFill>
                  <a:srgbClr val="FF0000"/>
                </a:solidFill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</a:rPr>
              <a:t>6 EMBRAPII,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</a:rPr>
              <a:t>2 ANEEL,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</a:rPr>
              <a:t>5 </a:t>
            </a:r>
            <a:r>
              <a:rPr lang="en-US" sz="2000" i="1" dirty="0" err="1">
                <a:solidFill>
                  <a:srgbClr val="FF0000"/>
                </a:solidFill>
              </a:rPr>
              <a:t>Empresas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privadas</a:t>
            </a:r>
            <a:endParaRPr lang="en-US" sz="2000" i="1" dirty="0">
              <a:solidFill>
                <a:srgbClr val="FF0000"/>
              </a:solidFill>
            </a:endParaRPr>
          </a:p>
          <a:p>
            <a:r>
              <a:rPr lang="en-US" sz="2000" i="1" dirty="0" err="1">
                <a:solidFill>
                  <a:srgbClr val="FF0000"/>
                </a:solidFill>
              </a:rPr>
              <a:t>Empresas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atraÍdas</a:t>
            </a:r>
            <a:r>
              <a:rPr lang="en-US" sz="2000" i="1" dirty="0">
                <a:solidFill>
                  <a:srgbClr val="FF0000"/>
                </a:solidFill>
              </a:rPr>
              <a:t> para a </a:t>
            </a:r>
            <a:r>
              <a:rPr lang="en-US" sz="2000" i="1" dirty="0" err="1">
                <a:solidFill>
                  <a:srgbClr val="FF0000"/>
                </a:solidFill>
              </a:rPr>
              <a:t>região</a:t>
            </a:r>
            <a:endParaRPr lang="en-US" sz="2000" i="1" dirty="0">
              <a:solidFill>
                <a:srgbClr val="FF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solidFill>
                  <a:srgbClr val="FF0000"/>
                </a:solidFill>
              </a:rPr>
              <a:t>Linkdesign</a:t>
            </a:r>
            <a:endParaRPr lang="en-US" sz="2000" i="1" dirty="0">
              <a:solidFill>
                <a:srgbClr val="FF0000"/>
              </a:solidFill>
            </a:endParaRPr>
          </a:p>
          <a:p>
            <a:r>
              <a:rPr lang="en-US" sz="2000" i="1" dirty="0" err="1">
                <a:solidFill>
                  <a:srgbClr val="FF0000"/>
                </a:solidFill>
              </a:rPr>
              <a:t>Recursos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captados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em</a:t>
            </a:r>
            <a:r>
              <a:rPr lang="en-US" sz="2000" i="1" dirty="0">
                <a:solidFill>
                  <a:srgbClr val="FF0000"/>
                </a:solidFill>
              </a:rPr>
              <a:t> 2017: R$ 4.500.000,00 (</a:t>
            </a:r>
            <a:r>
              <a:rPr lang="en-US" sz="2000" i="1" dirty="0" err="1">
                <a:solidFill>
                  <a:srgbClr val="FF0000"/>
                </a:solidFill>
              </a:rPr>
              <a:t>Julho</a:t>
            </a:r>
            <a:r>
              <a:rPr lang="en-US" sz="2000" i="1" dirty="0">
                <a:solidFill>
                  <a:srgbClr val="FF0000"/>
                </a:solidFill>
              </a:rPr>
              <a:t> de 2018: &gt; de R$ 3.000,00)</a:t>
            </a:r>
          </a:p>
          <a:p>
            <a:endParaRPr lang="en-US" sz="2000" i="1" dirty="0"/>
          </a:p>
          <a:p>
            <a:r>
              <a:rPr lang="en-US" sz="2000" i="1" dirty="0">
                <a:solidFill>
                  <a:srgbClr val="FF0000"/>
                </a:solidFill>
              </a:rPr>
              <a:t>IMPORTANTE</a:t>
            </a:r>
            <a:r>
              <a:rPr lang="en-US" sz="2000" i="1" dirty="0"/>
              <a:t>:  </a:t>
            </a:r>
            <a:r>
              <a:rPr lang="en-US" sz="2000" i="1" dirty="0" err="1"/>
              <a:t>Todos</a:t>
            </a:r>
            <a:r>
              <a:rPr lang="en-US" sz="2000" i="1" dirty="0"/>
              <a:t> </a:t>
            </a:r>
            <a:r>
              <a:rPr lang="en-US" sz="2000" i="1" dirty="0" err="1"/>
              <a:t>os</a:t>
            </a:r>
            <a:r>
              <a:rPr lang="en-US" sz="2000" i="1" dirty="0"/>
              <a:t> </a:t>
            </a:r>
            <a:r>
              <a:rPr lang="en-US" sz="2000" i="1" dirty="0" err="1"/>
              <a:t>nossos</a:t>
            </a:r>
            <a:r>
              <a:rPr lang="en-US" sz="2000" i="1" dirty="0"/>
              <a:t> ex-</a:t>
            </a:r>
            <a:r>
              <a:rPr lang="en-US" sz="2000" i="1" dirty="0" err="1"/>
              <a:t>alunos</a:t>
            </a:r>
            <a:r>
              <a:rPr lang="en-US" sz="2000" i="1" dirty="0"/>
              <a:t> </a:t>
            </a:r>
            <a:r>
              <a:rPr lang="en-US" sz="2000" i="1" dirty="0" err="1"/>
              <a:t>foram</a:t>
            </a:r>
            <a:r>
              <a:rPr lang="en-US" sz="2000" i="1" dirty="0"/>
              <a:t> </a:t>
            </a:r>
            <a:r>
              <a:rPr lang="en-US" sz="2000" i="1" dirty="0" err="1"/>
              <a:t>contratados</a:t>
            </a:r>
            <a:r>
              <a:rPr lang="en-US" sz="2000" i="1" dirty="0"/>
              <a:t> </a:t>
            </a:r>
            <a:r>
              <a:rPr lang="en-US" sz="2000" i="1" dirty="0" err="1"/>
              <a:t>como</a:t>
            </a:r>
            <a:r>
              <a:rPr lang="en-US" sz="2000" i="1" dirty="0"/>
              <a:t> CLT</a:t>
            </a:r>
          </a:p>
          <a:p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63E837B-421C-4474-A991-D85739415AA5}"/>
              </a:ext>
            </a:extLst>
          </p:cNvPr>
          <p:cNvSpPr txBox="1"/>
          <p:nvPr/>
        </p:nvSpPr>
        <p:spPr>
          <a:xfrm>
            <a:off x="1025236" y="498764"/>
            <a:ext cx="2571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Aracati Digital</a:t>
            </a:r>
          </a:p>
        </p:txBody>
      </p:sp>
    </p:spTree>
    <p:extLst>
      <p:ext uri="{BB962C8B-B14F-4D97-AF65-F5344CB8AC3E}">
        <p14:creationId xmlns:p14="http://schemas.microsoft.com/office/powerpoint/2010/main" val="214289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ED80CA-56DF-4A06-BB80-36ECD54A8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6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CB9DB3-E86D-46D4-B123-376A03161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76" y="1807877"/>
            <a:ext cx="6981825" cy="42386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68F6B57-01F3-4F7D-8A2F-F1A397163AA2}"/>
              </a:ext>
            </a:extLst>
          </p:cNvPr>
          <p:cNvSpPr txBox="1"/>
          <p:nvPr/>
        </p:nvSpPr>
        <p:spPr>
          <a:xfrm flipH="1">
            <a:off x="8537450" y="1645438"/>
            <a:ext cx="32567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/>
              <a:t>A revista Business Week elegeu o Porto Digital como um dos dez locais do mundo onde o futuro está sendo pensado!</a:t>
            </a:r>
          </a:p>
          <a:p>
            <a:endParaRPr lang="en-US" sz="2600" dirty="0"/>
          </a:p>
          <a:p>
            <a:r>
              <a:rPr lang="en-US" sz="2600" dirty="0"/>
              <a:t>A</a:t>
            </a:r>
            <a:r>
              <a:rPr lang="pt-BR" sz="2600" dirty="0"/>
              <a:t> empresa </a:t>
            </a:r>
            <a:r>
              <a:rPr lang="pt-BR" sz="2600" dirty="0" err="1"/>
              <a:t>A.T.Kearney</a:t>
            </a:r>
            <a:endParaRPr lang="pt-BR" sz="2600" dirty="0"/>
          </a:p>
          <a:p>
            <a:r>
              <a:rPr lang="pt-BR" sz="2600" dirty="0"/>
              <a:t>classificou o parque como o maior e mais rentável do Brasil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35E1397-3323-42F1-92D9-5D3348EAAE81}"/>
              </a:ext>
            </a:extLst>
          </p:cNvPr>
          <p:cNvSpPr txBox="1"/>
          <p:nvPr/>
        </p:nvSpPr>
        <p:spPr>
          <a:xfrm flipH="1">
            <a:off x="803173" y="475156"/>
            <a:ext cx="90128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Parque </a:t>
            </a:r>
            <a:r>
              <a:rPr lang="en-US" sz="3000" b="1" dirty="0" err="1"/>
              <a:t>Tecnológico</a:t>
            </a:r>
            <a:r>
              <a:rPr lang="en-US" sz="3000" b="1" dirty="0"/>
              <a:t> PORTO DIGITAL do RECIFE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1117171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5748BC4-3233-443A-A621-F303C0418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97AC6ED-A5FF-45EA-9154-126E0AA113B0}"/>
              </a:ext>
            </a:extLst>
          </p:cNvPr>
          <p:cNvSpPr txBox="1"/>
          <p:nvPr/>
        </p:nvSpPr>
        <p:spPr>
          <a:xfrm>
            <a:off x="4748782" y="3858661"/>
            <a:ext cx="8482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err="1">
                <a:hlinkClick r:id="rId3"/>
              </a:rPr>
              <a:t>Broken</a:t>
            </a:r>
            <a:r>
              <a:rPr lang="pt-BR" sz="4800" b="1" dirty="0">
                <a:hlinkClick r:id="rId3"/>
              </a:rPr>
              <a:t> </a:t>
            </a:r>
            <a:r>
              <a:rPr lang="pt-BR" sz="4800" b="1" dirty="0">
                <a:solidFill>
                  <a:srgbClr val="FF0000"/>
                </a:solidFill>
                <a:hlinkClick r:id="rId3"/>
              </a:rPr>
              <a:t>CANOA</a:t>
            </a:r>
            <a:endParaRPr lang="pt-BR" sz="4800" b="1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</a:rPr>
              <a:t>A Virtual </a:t>
            </a:r>
            <a:r>
              <a:rPr lang="pt-BR" sz="4800" b="1" dirty="0">
                <a:solidFill>
                  <a:srgbClr val="FF0000"/>
                </a:solidFill>
              </a:rPr>
              <a:t> </a:t>
            </a:r>
            <a:r>
              <a:rPr lang="pt-BR" sz="4800" b="1" dirty="0" err="1">
                <a:solidFill>
                  <a:srgbClr val="FF0000"/>
                </a:solidFill>
              </a:rPr>
              <a:t>Technological</a:t>
            </a:r>
            <a:r>
              <a:rPr lang="pt-BR" sz="4800" b="1" dirty="0">
                <a:solidFill>
                  <a:srgbClr val="FF0000"/>
                </a:solidFill>
              </a:rPr>
              <a:t> Park</a:t>
            </a:r>
          </a:p>
        </p:txBody>
      </p:sp>
    </p:spTree>
    <p:extLst>
      <p:ext uri="{BB962C8B-B14F-4D97-AF65-F5344CB8AC3E}">
        <p14:creationId xmlns:p14="http://schemas.microsoft.com/office/powerpoint/2010/main" val="1189460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079654" y="2752900"/>
            <a:ext cx="103999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A </a:t>
            </a:r>
            <a:r>
              <a:rPr lang="en-US" sz="2400" b="1" i="1" dirty="0" err="1">
                <a:solidFill>
                  <a:srgbClr val="FF0000"/>
                </a:solidFill>
              </a:rPr>
              <a:t>ambição</a:t>
            </a:r>
            <a:r>
              <a:rPr lang="en-US" sz="2400" b="1" i="1" dirty="0">
                <a:solidFill>
                  <a:srgbClr val="FF0000"/>
                </a:solidFill>
              </a:rPr>
              <a:t> do PARQUE TECNOLÓGICO </a:t>
            </a:r>
            <a:r>
              <a:rPr lang="en-US" sz="2400" b="1" i="1" dirty="0"/>
              <a:t>VIRTUAL</a:t>
            </a:r>
            <a:r>
              <a:rPr lang="en-US" sz="2400" b="1" i="1" dirty="0">
                <a:solidFill>
                  <a:srgbClr val="FF0000"/>
                </a:solidFill>
              </a:rPr>
              <a:t> é ser </a:t>
            </a:r>
            <a:r>
              <a:rPr lang="en-US" sz="2400" b="1" i="1" dirty="0" err="1">
                <a:solidFill>
                  <a:srgbClr val="FF0000"/>
                </a:solidFill>
              </a:rPr>
              <a:t>incorporado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ao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modelo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funcional</a:t>
            </a:r>
            <a:r>
              <a:rPr lang="en-US" sz="2400" b="1" i="1" dirty="0">
                <a:solidFill>
                  <a:srgbClr val="FF0000"/>
                </a:solidFill>
              </a:rPr>
              <a:t> dos IFs, </a:t>
            </a:r>
            <a:r>
              <a:rPr lang="en-US" sz="2400" b="1" i="1" dirty="0" err="1">
                <a:solidFill>
                  <a:srgbClr val="FF0000"/>
                </a:solidFill>
              </a:rPr>
              <a:t>contribuindo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assim</a:t>
            </a:r>
            <a:r>
              <a:rPr lang="en-US" sz="2400" b="1" i="1" dirty="0">
                <a:solidFill>
                  <a:srgbClr val="FF0000"/>
                </a:solidFill>
              </a:rPr>
              <a:t> para o </a:t>
            </a:r>
            <a:r>
              <a:rPr lang="en-US" sz="2400" b="1" i="1" dirty="0" err="1">
                <a:solidFill>
                  <a:srgbClr val="FF0000"/>
                </a:solidFill>
              </a:rPr>
              <a:t>fortalecimento</a:t>
            </a:r>
            <a:r>
              <a:rPr lang="en-US" sz="2400" b="1" i="1" dirty="0">
                <a:solidFill>
                  <a:srgbClr val="FF0000"/>
                </a:solidFill>
              </a:rPr>
              <a:t> de </a:t>
            </a:r>
            <a:r>
              <a:rPr lang="en-US" sz="2400" b="1" i="1" dirty="0" err="1">
                <a:solidFill>
                  <a:srgbClr val="FF0000"/>
                </a:solidFill>
              </a:rPr>
              <a:t>sua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identidade</a:t>
            </a:r>
            <a:r>
              <a:rPr lang="en-US" sz="2400" b="1" i="1" dirty="0">
                <a:solidFill>
                  <a:srgbClr val="FF0000"/>
                </a:solidFill>
              </a:rPr>
              <a:t>.</a:t>
            </a:r>
          </a:p>
          <a:p>
            <a:endParaRPr lang="en-US" sz="2400" i="1" dirty="0"/>
          </a:p>
          <a:p>
            <a:r>
              <a:rPr lang="en-US" sz="2400" i="1" dirty="0"/>
              <a:t>“ O </a:t>
            </a:r>
            <a:r>
              <a:rPr lang="en-US" sz="2400" i="1" dirty="0" err="1"/>
              <a:t>alunos</a:t>
            </a:r>
            <a:r>
              <a:rPr lang="en-US" sz="2400" i="1" dirty="0"/>
              <a:t> </a:t>
            </a:r>
            <a:r>
              <a:rPr lang="en-US" sz="2400" i="1" dirty="0" err="1"/>
              <a:t>nos</a:t>
            </a:r>
            <a:r>
              <a:rPr lang="en-US" sz="2400" i="1" dirty="0"/>
              <a:t> </a:t>
            </a:r>
            <a:r>
              <a:rPr lang="en-US" sz="2400" i="1" dirty="0" err="1"/>
              <a:t>percebem</a:t>
            </a:r>
            <a:r>
              <a:rPr lang="en-US" sz="2400" i="1" dirty="0"/>
              <a:t> </a:t>
            </a:r>
            <a:r>
              <a:rPr lang="en-US" sz="2400" i="1" dirty="0" err="1"/>
              <a:t>mais</a:t>
            </a:r>
            <a:r>
              <a:rPr lang="en-US" sz="2400" i="1" dirty="0"/>
              <a:t>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fazemos</a:t>
            </a:r>
            <a:r>
              <a:rPr lang="en-US" sz="2400" i="1" dirty="0"/>
              <a:t> do que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dizemos</a:t>
            </a:r>
            <a:r>
              <a:rPr lang="en-US" sz="2400" b="1" i="1" dirty="0"/>
              <a:t> ! ”</a:t>
            </a:r>
          </a:p>
          <a:p>
            <a:endParaRPr lang="en-US" sz="2400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“ Uma ESCOLA que é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reflexo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da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sociedade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não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serve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…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nem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a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! ”</a:t>
            </a:r>
          </a:p>
          <a:p>
            <a:endParaRPr lang="en-US" sz="2400" b="1" i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pPr algn="r"/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(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Escola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Valer</a:t>
            </a:r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)</a:t>
            </a:r>
            <a:endParaRPr lang="pt-BR" sz="2400" b="1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85728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B54CA8-8E22-402D-8692-554FE643A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5" y="471566"/>
            <a:ext cx="7824851" cy="58686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C2F5F8-29E8-4597-871C-FC53C0C07266}"/>
              </a:ext>
            </a:extLst>
          </p:cNvPr>
          <p:cNvSpPr txBox="1"/>
          <p:nvPr/>
        </p:nvSpPr>
        <p:spPr>
          <a:xfrm flipH="1">
            <a:off x="9233785" y="4395733"/>
            <a:ext cx="25072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/>
              <a:t>Valeu</a:t>
            </a:r>
            <a:r>
              <a:rPr lang="en-US" sz="3000" b="1" dirty="0"/>
              <a:t>, </a:t>
            </a:r>
            <a:r>
              <a:rPr lang="en-US" sz="3000" b="1" dirty="0" err="1"/>
              <a:t>pai</a:t>
            </a:r>
            <a:r>
              <a:rPr lang="en-US" sz="3000" b="1" dirty="0"/>
              <a:t>…</a:t>
            </a:r>
          </a:p>
          <a:p>
            <a:endParaRPr lang="en-US" sz="3000" b="1" dirty="0">
              <a:solidFill>
                <a:srgbClr val="FF0000"/>
              </a:solidFill>
            </a:endParaRPr>
          </a:p>
          <a:p>
            <a:r>
              <a:rPr lang="en-US" sz="3000" b="1" dirty="0">
                <a:solidFill>
                  <a:srgbClr val="FF0000"/>
                </a:solidFill>
              </a:rPr>
              <a:t>“NÓS GOSTAMOS ! “</a:t>
            </a:r>
            <a:endParaRPr lang="pt-B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85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4811</TotalTime>
  <Words>787</Words>
  <Application>Microsoft Office PowerPoint</Application>
  <PresentationFormat>Widescreen</PresentationFormat>
  <Paragraphs>210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arial</vt:lpstr>
      <vt:lpstr>arial</vt:lpstr>
      <vt:lpstr>Calibri</vt:lpstr>
      <vt:lpstr>Calibri Light</vt:lpstr>
      <vt:lpstr>CIDFont+F1</vt:lpstr>
      <vt:lpstr>Futura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Arthur Lima</dc:creator>
  <cp:lastModifiedBy>Mauro Oliveira</cp:lastModifiedBy>
  <cp:revision>190</cp:revision>
  <dcterms:created xsi:type="dcterms:W3CDTF">2018-03-26T16:01:22Z</dcterms:created>
  <dcterms:modified xsi:type="dcterms:W3CDTF">2018-07-04T18:04:21Z</dcterms:modified>
</cp:coreProperties>
</file>