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5"/>
  </p:notesMasterIdLst>
  <p:handoutMasterIdLst>
    <p:handoutMasterId r:id="rId26"/>
  </p:handoutMasterIdLst>
  <p:sldIdLst>
    <p:sldId id="275" r:id="rId2"/>
    <p:sldId id="308" r:id="rId3"/>
    <p:sldId id="309" r:id="rId4"/>
    <p:sldId id="289" r:id="rId5"/>
    <p:sldId id="286" r:id="rId6"/>
    <p:sldId id="287" r:id="rId7"/>
    <p:sldId id="288" r:id="rId8"/>
    <p:sldId id="290" r:id="rId9"/>
    <p:sldId id="310" r:id="rId10"/>
    <p:sldId id="274" r:id="rId11"/>
    <p:sldId id="307" r:id="rId12"/>
    <p:sldId id="311" r:id="rId13"/>
    <p:sldId id="306" r:id="rId14"/>
    <p:sldId id="316" r:id="rId15"/>
    <p:sldId id="323" r:id="rId16"/>
    <p:sldId id="314" r:id="rId17"/>
    <p:sldId id="317" r:id="rId18"/>
    <p:sldId id="326" r:id="rId19"/>
    <p:sldId id="318" r:id="rId20"/>
    <p:sldId id="325" r:id="rId21"/>
    <p:sldId id="324" r:id="rId22"/>
    <p:sldId id="327" r:id="rId23"/>
    <p:sldId id="32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E50"/>
    <a:srgbClr val="FD70F8"/>
    <a:srgbClr val="CA3EFF"/>
    <a:srgbClr val="79FED9"/>
    <a:srgbClr val="FFA53B"/>
    <a:srgbClr val="FB3D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870" autoAdjust="0"/>
  </p:normalViewPr>
  <p:slideViewPr>
    <p:cSldViewPr snapToGrid="0" snapToObjects="1">
      <p:cViewPr varScale="1">
        <p:scale>
          <a:sx n="64" d="100"/>
          <a:sy n="64" d="100"/>
        </p:scale>
        <p:origin x="1340"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203D21-B5A0-C84D-BB9F-83F99F038D6A}" type="datetimeFigureOut">
              <a:rPr lang="en-US" smtClean="0"/>
              <a:t>5/23/2017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5FE75F-0705-2949-B9CE-AE65E807E9B0}" type="slidenum">
              <a:rPr lang="en-US" smtClean="0"/>
              <a:t>‹nº›</a:t>
            </a:fld>
            <a:endParaRPr lang="en-US"/>
          </a:p>
        </p:txBody>
      </p:sp>
    </p:spTree>
    <p:extLst>
      <p:ext uri="{BB962C8B-B14F-4D97-AF65-F5344CB8AC3E}">
        <p14:creationId xmlns:p14="http://schemas.microsoft.com/office/powerpoint/2010/main" val="72804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C39C8D-CCD6-934F-B577-FCA81BF95226}" type="datetimeFigureOut">
              <a:rPr lang="en-US" smtClean="0"/>
              <a:t>5/23/2017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353BF-8E02-E248-B7E2-03B2C1977FBC}" type="slidenum">
              <a:rPr lang="en-US" smtClean="0"/>
              <a:t>‹nº›</a:t>
            </a:fld>
            <a:endParaRPr lang="en-US"/>
          </a:p>
        </p:txBody>
      </p:sp>
    </p:spTree>
    <p:extLst>
      <p:ext uri="{BB962C8B-B14F-4D97-AF65-F5344CB8AC3E}">
        <p14:creationId xmlns:p14="http://schemas.microsoft.com/office/powerpoint/2010/main" val="3638724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2n -1</a:t>
            </a: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4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15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7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127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15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32.767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64 discos, </a:t>
            </a:r>
            <a:r>
              <a:rPr lang="en-US" sz="1200" kern="1200" dirty="0" err="1">
                <a:solidFill>
                  <a:schemeClr val="tx1"/>
                </a:solidFill>
                <a:effectLst/>
                <a:latin typeface="+mn-lt"/>
                <a:ea typeface="+mn-ea"/>
                <a:cs typeface="+mn-cs"/>
              </a:rPr>
              <a:t>como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diz</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lenda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18.446.744.073.709.551.615 </a:t>
            </a:r>
            <a:r>
              <a:rPr lang="en-US" sz="1200" kern="1200" dirty="0" err="1">
                <a:solidFill>
                  <a:schemeClr val="tx1"/>
                </a:solidFill>
                <a:effectLst/>
                <a:latin typeface="+mn-lt"/>
                <a:ea typeface="+mn-ea"/>
                <a:cs typeface="+mn-cs"/>
              </a:rPr>
              <a:t>movimentos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4353BF-8E02-E248-B7E2-03B2C1977FBC}" type="slidenum">
              <a:rPr lang="en-US" smtClean="0"/>
              <a:t>4</a:t>
            </a:fld>
            <a:endParaRPr lang="en-US"/>
          </a:p>
        </p:txBody>
      </p:sp>
    </p:spTree>
    <p:extLst>
      <p:ext uri="{BB962C8B-B14F-4D97-AF65-F5344CB8AC3E}">
        <p14:creationId xmlns:p14="http://schemas.microsoft.com/office/powerpoint/2010/main" val="1334304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4353BF-8E02-E248-B7E2-03B2C1977FBC}" type="slidenum">
              <a:rPr lang="en-US" smtClean="0"/>
              <a:t>8</a:t>
            </a:fld>
            <a:endParaRPr lang="en-US"/>
          </a:p>
        </p:txBody>
      </p:sp>
    </p:spTree>
    <p:extLst>
      <p:ext uri="{BB962C8B-B14F-4D97-AF65-F5344CB8AC3E}">
        <p14:creationId xmlns:p14="http://schemas.microsoft.com/office/powerpoint/2010/main" val="1334304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14</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dirty="0"/>
              <a:t>-</a:t>
            </a:r>
            <a:r>
              <a:rPr lang="en-US" dirty="0" err="1"/>
              <a:t>Mais</a:t>
            </a:r>
            <a:r>
              <a:rPr lang="en-US" dirty="0"/>
              <a:t> </a:t>
            </a:r>
            <a:r>
              <a:rPr lang="en-US" dirty="0" err="1"/>
              <a:t>c'est</a:t>
            </a:r>
            <a:r>
              <a:rPr lang="en-US" dirty="0"/>
              <a:t> le </a:t>
            </a:r>
            <a:r>
              <a:rPr lang="en-US" dirty="0" err="1"/>
              <a:t>microprocesseur</a:t>
            </a:r>
            <a:r>
              <a:rPr lang="en-US" dirty="0"/>
              <a:t> de </a:t>
            </a:r>
            <a:r>
              <a:rPr lang="en-US" dirty="0" err="1"/>
              <a:t>l'ordinateur</a:t>
            </a:r>
            <a:r>
              <a:rPr lang="en-US" baseline="0" dirty="0"/>
              <a:t> </a:t>
            </a:r>
            <a:r>
              <a:rPr lang="en-US" dirty="0"/>
              <a:t>qui </a:t>
            </a:r>
            <a:r>
              <a:rPr lang="en-US" dirty="0" err="1"/>
              <a:t>va</a:t>
            </a:r>
            <a:r>
              <a:rPr lang="en-US" dirty="0"/>
              <a:t> </a:t>
            </a:r>
            <a:r>
              <a:rPr lang="en-US" dirty="0" err="1"/>
              <a:t>exécuter</a:t>
            </a:r>
            <a:r>
              <a:rPr lang="en-US" dirty="0"/>
              <a:t> les instructions</a:t>
            </a:r>
            <a:r>
              <a:rPr lang="en-US" baseline="0" dirty="0"/>
              <a:t> </a:t>
            </a:r>
            <a:r>
              <a:rPr lang="en-US" dirty="0"/>
              <a:t>qui constituent le </a:t>
            </a:r>
            <a:r>
              <a:rPr lang="en-US" dirty="0" err="1"/>
              <a:t>programme</a:t>
            </a:r>
            <a:r>
              <a:rPr lang="en-US" dirty="0"/>
              <a:t>.</a:t>
            </a:r>
          </a:p>
          <a:p>
            <a:r>
              <a:rPr lang="en-US" dirty="0"/>
              <a:t>-Or, le </a:t>
            </a:r>
            <a:r>
              <a:rPr lang="en-US" dirty="0" err="1"/>
              <a:t>microprocesseur</a:t>
            </a:r>
            <a:r>
              <a:rPr lang="en-US" dirty="0"/>
              <a:t> ne </a:t>
            </a:r>
            <a:r>
              <a:rPr lang="en-US" dirty="0" err="1"/>
              <a:t>peut</a:t>
            </a:r>
            <a:r>
              <a:rPr lang="en-US" dirty="0"/>
              <a:t> </a:t>
            </a:r>
            <a:r>
              <a:rPr lang="en-US" dirty="0" err="1"/>
              <a:t>exécuter</a:t>
            </a:r>
            <a:r>
              <a:rPr lang="en-US" dirty="0"/>
              <a:t> </a:t>
            </a:r>
            <a:r>
              <a:rPr lang="en-US" dirty="0" err="1"/>
              <a:t>que</a:t>
            </a:r>
            <a:r>
              <a:rPr lang="en-US" dirty="0"/>
              <a:t> des i</a:t>
            </a:r>
            <a:r>
              <a:rPr lang="en-US" dirty="0">
                <a:solidFill>
                  <a:srgbClr val="FF0000"/>
                </a:solidFill>
              </a:rPr>
              <a:t>nstructions </a:t>
            </a:r>
            <a:r>
              <a:rPr lang="en-US" dirty="0" err="1">
                <a:solidFill>
                  <a:srgbClr val="FF0000"/>
                </a:solidFill>
              </a:rPr>
              <a:t>très</a:t>
            </a:r>
            <a:r>
              <a:rPr lang="en-US" dirty="0">
                <a:solidFill>
                  <a:srgbClr val="FF0000"/>
                </a:solidFill>
              </a:rPr>
              <a:t> simples</a:t>
            </a:r>
            <a:r>
              <a:rPr lang="en-US" baseline="0" dirty="0"/>
              <a:t> </a:t>
            </a:r>
            <a:r>
              <a:rPr lang="en-US" dirty="0"/>
              <a:t>qui </a:t>
            </a:r>
            <a:r>
              <a:rPr lang="en-US" dirty="0" err="1"/>
              <a:t>sont</a:t>
            </a:r>
            <a:r>
              <a:rPr lang="en-US" dirty="0"/>
              <a:t> trop </a:t>
            </a:r>
            <a:r>
              <a:rPr lang="en-US" dirty="0" err="1"/>
              <a:t>élémentaires</a:t>
            </a:r>
            <a:r>
              <a:rPr lang="en-US" baseline="0" dirty="0"/>
              <a:t> </a:t>
            </a:r>
            <a:r>
              <a:rPr lang="en-US" dirty="0"/>
              <a:t>pour </a:t>
            </a:r>
            <a:r>
              <a:rPr lang="en-US" dirty="0" err="1"/>
              <a:t>être</a:t>
            </a:r>
            <a:r>
              <a:rPr lang="en-US" dirty="0"/>
              <a:t> </a:t>
            </a:r>
            <a:r>
              <a:rPr lang="en-US" dirty="0" err="1"/>
              <a:t>utilisées</a:t>
            </a:r>
            <a:r>
              <a:rPr lang="en-US" dirty="0"/>
              <a:t> </a:t>
            </a:r>
            <a:r>
              <a:rPr lang="en-US" dirty="0" err="1"/>
              <a:t>efficacement</a:t>
            </a:r>
            <a:r>
              <a:rPr lang="en-US" dirty="0"/>
              <a:t> </a:t>
            </a:r>
            <a:r>
              <a:rPr lang="en-US" baseline="0" dirty="0"/>
              <a:t> </a:t>
            </a:r>
            <a:r>
              <a:rPr lang="en-US" dirty="0"/>
              <a:t>par un </a:t>
            </a:r>
            <a:r>
              <a:rPr lang="en-US" dirty="0" err="1"/>
              <a:t>humain</a:t>
            </a:r>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15</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dirty="0"/>
              <a:t>-</a:t>
            </a:r>
            <a:r>
              <a:rPr lang="en-US" dirty="0" err="1"/>
              <a:t>Heureusement</a:t>
            </a:r>
            <a:r>
              <a:rPr lang="en-US" dirty="0"/>
              <a:t> un </a:t>
            </a:r>
            <a:r>
              <a:rPr lang="en-US" dirty="0" err="1"/>
              <a:t>programmeur</a:t>
            </a:r>
            <a:r>
              <a:rPr lang="en-US" dirty="0"/>
              <a:t> </a:t>
            </a:r>
            <a:r>
              <a:rPr lang="en-US" baseline="0" dirty="0"/>
              <a:t> </a:t>
            </a:r>
            <a:r>
              <a:rPr lang="en-US" dirty="0" err="1"/>
              <a:t>peut</a:t>
            </a:r>
            <a:r>
              <a:rPr lang="en-US" dirty="0"/>
              <a:t> </a:t>
            </a:r>
            <a:r>
              <a:rPr lang="en-US" dirty="0" err="1"/>
              <a:t>écrire</a:t>
            </a:r>
            <a:r>
              <a:rPr lang="en-US" dirty="0"/>
              <a:t> un </a:t>
            </a:r>
            <a:r>
              <a:rPr lang="en-US" dirty="0" err="1"/>
              <a:t>programme</a:t>
            </a:r>
            <a:r>
              <a:rPr lang="en-US" baseline="0" dirty="0"/>
              <a:t> </a:t>
            </a:r>
            <a:r>
              <a:rPr lang="en-US" dirty="0" err="1"/>
              <a:t>dans</a:t>
            </a:r>
            <a:r>
              <a:rPr lang="en-US" dirty="0"/>
              <a:t> un </a:t>
            </a:r>
            <a:r>
              <a:rPr lang="en-US" dirty="0" err="1"/>
              <a:t>langage</a:t>
            </a:r>
            <a:r>
              <a:rPr lang="en-US" dirty="0"/>
              <a:t> de </a:t>
            </a:r>
            <a:r>
              <a:rPr lang="en-US" dirty="0" err="1"/>
              <a:t>programmation</a:t>
            </a:r>
            <a:r>
              <a:rPr lang="en-US" dirty="0"/>
              <a:t> </a:t>
            </a:r>
            <a:r>
              <a:rPr lang="en-US" baseline="0" dirty="0"/>
              <a:t> </a:t>
            </a:r>
            <a:r>
              <a:rPr lang="en-US" dirty="0"/>
              <a:t>accessible </a:t>
            </a:r>
            <a:r>
              <a:rPr lang="en-US" dirty="0" err="1"/>
              <a:t>à</a:t>
            </a:r>
            <a:r>
              <a:rPr lang="en-US" dirty="0"/>
              <a:t> un </a:t>
            </a:r>
            <a:r>
              <a:rPr lang="en-US" dirty="0" err="1"/>
              <a:t>humain</a:t>
            </a:r>
            <a:r>
              <a:rPr lang="en-US" dirty="0"/>
              <a:t> </a:t>
            </a:r>
            <a:r>
              <a:rPr lang="en-US" dirty="0" err="1"/>
              <a:t>comme</a:t>
            </a:r>
            <a:r>
              <a:rPr lang="en-US" dirty="0"/>
              <a:t> le Java</a:t>
            </a:r>
            <a:r>
              <a:rPr lang="en-US" baseline="0" dirty="0"/>
              <a:t> </a:t>
            </a:r>
            <a:r>
              <a:rPr lang="en-US" dirty="0"/>
              <a:t>et qui </a:t>
            </a:r>
            <a:r>
              <a:rPr lang="en-US" dirty="0" err="1"/>
              <a:t>va</a:t>
            </a:r>
            <a:r>
              <a:rPr lang="en-US" dirty="0"/>
              <a:t> </a:t>
            </a:r>
            <a:r>
              <a:rPr lang="en-US" dirty="0" err="1"/>
              <a:t>pouvoir</a:t>
            </a:r>
            <a:r>
              <a:rPr lang="en-US" dirty="0"/>
              <a:t> </a:t>
            </a:r>
            <a:r>
              <a:rPr lang="en-US" dirty="0" err="1"/>
              <a:t>être</a:t>
            </a:r>
            <a:r>
              <a:rPr lang="en-US" dirty="0"/>
              <a:t> </a:t>
            </a:r>
            <a:r>
              <a:rPr lang="en-US" dirty="0" err="1"/>
              <a:t>traduit</a:t>
            </a:r>
            <a:r>
              <a:rPr lang="en-US" dirty="0"/>
              <a:t> </a:t>
            </a:r>
          </a:p>
          <a:p>
            <a:r>
              <a:rPr lang="en-US" dirty="0" err="1"/>
              <a:t>automatiquement</a:t>
            </a:r>
            <a:r>
              <a:rPr lang="en-US" dirty="0"/>
              <a:t> en instructions</a:t>
            </a:r>
            <a:r>
              <a:rPr lang="en-US" baseline="0" dirty="0"/>
              <a:t> </a:t>
            </a:r>
            <a:r>
              <a:rPr lang="en-US" dirty="0" err="1"/>
              <a:t>que</a:t>
            </a:r>
            <a:r>
              <a:rPr lang="en-US" dirty="0"/>
              <a:t> le </a:t>
            </a:r>
            <a:r>
              <a:rPr lang="en-US" dirty="0" err="1"/>
              <a:t>microprocesseur</a:t>
            </a:r>
            <a:r>
              <a:rPr lang="en-US" baseline="0" dirty="0"/>
              <a:t> </a:t>
            </a:r>
            <a:r>
              <a:rPr lang="en-US" dirty="0" err="1"/>
              <a:t>peut</a:t>
            </a:r>
            <a:r>
              <a:rPr lang="en-US" dirty="0"/>
              <a:t> </a:t>
            </a:r>
            <a:r>
              <a:rPr lang="en-US" dirty="0" err="1"/>
              <a:t>comprendre</a:t>
            </a:r>
            <a:r>
              <a:rPr lang="en-US" dirty="0"/>
              <a:t> et </a:t>
            </a:r>
            <a:r>
              <a:rPr lang="en-US" dirty="0" err="1"/>
              <a:t>exécuter</a:t>
            </a:r>
            <a:r>
              <a:rPr lang="en-US" dirty="0"/>
              <a:t>.</a:t>
            </a:r>
          </a:p>
        </p:txBody>
      </p:sp>
      <p:sp>
        <p:nvSpPr>
          <p:cNvPr id="4" name="Slide Number Placeholder 3"/>
          <p:cNvSpPr>
            <a:spLocks noGrp="1"/>
          </p:cNvSpPr>
          <p:nvPr>
            <p:ph type="sldNum" sz="quarter" idx="10"/>
          </p:nvPr>
        </p:nvSpPr>
        <p:spPr/>
        <p:txBody>
          <a:bodyPr/>
          <a:lstStyle/>
          <a:p>
            <a:fld id="{5DAC6D2E-CD21-4430-981C-58B632756696}" type="slidenum">
              <a:rPr lang="pt-BR" smtClean="0"/>
              <a:pPr/>
              <a:t>16</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 </a:t>
            </a:r>
            <a:r>
              <a:rPr lang="en-US" dirty="0" err="1"/>
              <a:t>compilador</a:t>
            </a:r>
            <a:endParaRPr lang="en-US" dirty="0"/>
          </a:p>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17</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19</a:t>
            </a:fld>
            <a:endParaRPr lang="pt-BR"/>
          </a:p>
        </p:txBody>
      </p:sp>
    </p:spTree>
    <p:extLst>
      <p:ext uri="{BB962C8B-B14F-4D97-AF65-F5344CB8AC3E}">
        <p14:creationId xmlns:p14="http://schemas.microsoft.com/office/powerpoint/2010/main" val="320413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20</a:t>
            </a:fld>
            <a:endParaRPr lang="pt-BR"/>
          </a:p>
        </p:txBody>
      </p:sp>
    </p:spTree>
    <p:extLst>
      <p:ext uri="{BB962C8B-B14F-4D97-AF65-F5344CB8AC3E}">
        <p14:creationId xmlns:p14="http://schemas.microsoft.com/office/powerpoint/2010/main" val="3204139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21</a:t>
            </a:fld>
            <a:endParaRPr lang="pt-BR"/>
          </a:p>
        </p:txBody>
      </p:sp>
    </p:spTree>
    <p:extLst>
      <p:ext uri="{BB962C8B-B14F-4D97-AF65-F5344CB8AC3E}">
        <p14:creationId xmlns:p14="http://schemas.microsoft.com/office/powerpoint/2010/main" val="32041390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28600"/>
            <a:ext cx="7772400" cy="4571999"/>
          </a:xfrm>
        </p:spPr>
        <p:txBody>
          <a:bodyPr anchor="ctr">
            <a:noAutofit/>
          </a:bodyPr>
          <a:lstStyle>
            <a:lvl1pPr>
              <a:lnSpc>
                <a:spcPct val="100000"/>
              </a:lnSpc>
              <a:defRPr sz="4800" spc="-80" baseline="0">
                <a:solidFill>
                  <a:schemeClr val="tx1"/>
                </a:solidFill>
              </a:defRPr>
            </a:lvl1pPr>
          </a:lstStyle>
          <a:p>
            <a:br>
              <a:rPr lang="x-none" dirty="0"/>
            </a:br>
            <a:r>
              <a:rPr lang="x-none" dirty="0"/>
              <a:t>Click to edit Master title style</a:t>
            </a:r>
            <a:endParaRPr lang="en-US" dirty="0"/>
          </a:p>
        </p:txBody>
      </p:sp>
      <p:sp>
        <p:nvSpPr>
          <p:cNvPr id="3" name="Subtitle 2"/>
          <p:cNvSpPr>
            <a:spLocks noGrp="1"/>
          </p:cNvSpPr>
          <p:nvPr>
            <p:ph type="subTitle" idx="1"/>
          </p:nvPr>
        </p:nvSpPr>
        <p:spPr>
          <a:xfrm>
            <a:off x="467544" y="5013176"/>
            <a:ext cx="7787208" cy="914400"/>
          </a:xfrm>
        </p:spPr>
        <p:txBody>
          <a:bodyPr>
            <a:normAutofit/>
          </a:bodyPr>
          <a:lstStyle>
            <a:lvl1pPr marL="0" indent="0" algn="l">
              <a:buNone/>
              <a:defRPr sz="1400" b="0" cap="all" spc="120" baseline="0">
                <a:solidFill>
                  <a:schemeClr val="accent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dirty="0"/>
          </a:p>
        </p:txBody>
      </p:sp>
      <p:sp>
        <p:nvSpPr>
          <p:cNvPr id="4" name="Date Placeholder 3"/>
          <p:cNvSpPr>
            <a:spLocks noGrp="1"/>
          </p:cNvSpPr>
          <p:nvPr>
            <p:ph type="dt" sz="half" idx="10"/>
          </p:nvPr>
        </p:nvSpPr>
        <p:spPr/>
        <p:txBody>
          <a:bodyPr/>
          <a:lstStyle/>
          <a:p>
            <a:fld id="{679BC7E7-EA8E-4DA7-915E-CC098D9BADCB}"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p:cNvSpPr/>
          <p:nvPr/>
        </p:nvSpPr>
        <p:spPr>
          <a:xfrm>
            <a:off x="9001124" y="0"/>
            <a:ext cx="142876" cy="4846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Slide Number Placeholder 5"/>
          <p:cNvSpPr>
            <a:spLocks noGrp="1"/>
          </p:cNvSpPr>
          <p:nvPr>
            <p:ph type="sldNum" sz="quarter" idx="12"/>
          </p:nvPr>
        </p:nvSpPr>
        <p:spPr>
          <a:xfrm>
            <a:off x="8486139" y="6484451"/>
            <a:ext cx="1315721" cy="365125"/>
          </a:xfrm>
        </p:spPr>
        <p:txBody>
          <a:bodyPr/>
          <a:lstStyle>
            <a:lvl1pPr>
              <a:defRPr>
                <a:solidFill>
                  <a:schemeClr val="tx1"/>
                </a:solidFill>
              </a:defRPr>
            </a:lvl1pPr>
          </a:lstStyle>
          <a:p>
            <a:fld id="{9F2F5E10-5301-4EE6-90D2-A6C4A3F62BED}" type="slidenum">
              <a:rPr lang="en-US" smtClean="0"/>
              <a:t>‹nº›</a:t>
            </a:fld>
            <a:endParaRPr lang="en-US"/>
          </a:p>
        </p:txBody>
      </p:sp>
      <p:pic>
        <p:nvPicPr>
          <p:cNvPr id="8" name="Picture 7" descr="Logo-6.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13430" y="136083"/>
            <a:ext cx="4564697" cy="11808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fld id="{679BC7E7-EA8E-4DA7-915E-CC098D9BADCB}"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6600" b="0" cap="all" spc="-80" baseline="0">
                <a:solidFill>
                  <a:schemeClr val="tx1"/>
                </a:solidFill>
              </a:defRPr>
            </a:lvl1pPr>
          </a:lstStyle>
          <a:p>
            <a:r>
              <a:rPr lang="x-none"/>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7" name="Date Placeholder 6"/>
          <p:cNvSpPr>
            <a:spLocks noGrp="1"/>
          </p:cNvSpPr>
          <p:nvPr>
            <p:ph type="dt" sz="half" idx="10"/>
          </p:nvPr>
        </p:nvSpPr>
        <p:spPr/>
        <p:txBody>
          <a:bodyPr/>
          <a:lstStyle/>
          <a:p>
            <a:fld id="{679BC7E7-EA8E-4DA7-915E-CC098D9BADCB}" type="datetimeFigureOut">
              <a:rPr lang="en-US" smtClean="0"/>
              <a:t>5/23/2017</a:t>
            </a:fld>
            <a:endParaRPr lang="en-US"/>
          </a:p>
        </p:txBody>
      </p:sp>
      <p:sp>
        <p:nvSpPr>
          <p:cNvPr id="8" name="Slide Number Placeholder 7"/>
          <p:cNvSpPr>
            <a:spLocks noGrp="1"/>
          </p:cNvSpPr>
          <p:nvPr>
            <p:ph type="sldNum" sz="quarter" idx="11"/>
          </p:nvPr>
        </p:nvSpPr>
        <p:spPr/>
        <p:txBody>
          <a:bodyPr/>
          <a:lstStyle/>
          <a:p>
            <a:fld id="{9F2F5E10-5301-4EE6-90D2-A6C4A3F62BED}" type="slidenum">
              <a:rPr lang="en-US" smtClean="0"/>
              <a:t>‹nº›</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Date Placeholder 4"/>
          <p:cNvSpPr>
            <a:spLocks noGrp="1"/>
          </p:cNvSpPr>
          <p:nvPr>
            <p:ph type="dt" sz="half" idx="10"/>
          </p:nvPr>
        </p:nvSpPr>
        <p:spPr/>
        <p:txBody>
          <a:bodyPr/>
          <a:lstStyle/>
          <a:p>
            <a:fld id="{679BC7E7-EA8E-4DA7-915E-CC098D9BADCB}"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512863" y="6467187"/>
            <a:ext cx="1315721" cy="365125"/>
          </a:xfrm>
        </p:spPr>
        <p:txBody>
          <a:bodyPr/>
          <a:lstStyle>
            <a:lvl1pPr>
              <a:defRPr>
                <a:solidFill>
                  <a:srgbClr val="000000"/>
                </a:solidFill>
              </a:defRPr>
            </a:lvl1pPr>
          </a:lstStyle>
          <a:p>
            <a:fld id="{9F2F5E10-5301-4EE6-90D2-A6C4A3F62BED}" type="slidenum">
              <a:rPr lang="en-US" smtClean="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x-none"/>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fld id="{679BC7E7-EA8E-4DA7-915E-CC098D9BADCB}" type="datetimeFigureOut">
              <a:rPr lang="en-US" smtClean="0"/>
              <a:t>5/23/2017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679BC7E7-EA8E-4DA7-915E-CC098D9BADCB}" type="datetimeFigureOut">
              <a:rPr lang="en-US" smtClean="0"/>
              <a:t>5/23/2017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C7E7-EA8E-4DA7-915E-CC098D9BADCB}" type="datetimeFigureOut">
              <a:rPr lang="en-US" smtClean="0"/>
              <a:t>5/23/2017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679BC7E7-EA8E-4DA7-915E-CC098D9BADCB}"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‹nº›</a:t>
            </a:fld>
            <a:endParaRPr lang="en-US"/>
          </a:p>
        </p:txBody>
      </p:sp>
      <p:sp>
        <p:nvSpPr>
          <p:cNvPr id="8" name="Title 7"/>
          <p:cNvSpPr>
            <a:spLocks noGrp="1"/>
          </p:cNvSpPr>
          <p:nvPr>
            <p:ph type="title"/>
          </p:nvPr>
        </p:nvSpPr>
        <p:spPr/>
        <p:txBody>
          <a:bodyPr/>
          <a:lstStyle/>
          <a:p>
            <a:r>
              <a:rPr lang="x-none"/>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679BC7E7-EA8E-4DA7-915E-CC098D9BADCB}"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F2F5E10-5301-4EE6-90D2-A6C4A3F62BED}" type="slidenum">
              <a:rPr lang="en-US" smtClean="0"/>
              <a:t>‹nº›</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x-none"/>
              <a:t>Click to edit Master title style</a:t>
            </a:r>
            <a:endParaRPr lang="en-US" dirty="0"/>
          </a:p>
        </p:txBody>
      </p:sp>
      <p:sp>
        <p:nvSpPr>
          <p:cNvPr id="10" name="Rectangle 9"/>
          <p:cNvSpPr/>
          <p:nvPr/>
        </p:nvSpPr>
        <p:spPr>
          <a:xfrm>
            <a:off x="9001124" y="0"/>
            <a:ext cx="142876" cy="4846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679BC7E7-EA8E-4DA7-915E-CC098D9BADCB}"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679BC7E7-EA8E-4DA7-915E-CC098D9BADCB}"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219256" cy="1044034"/>
          </a:xfrm>
          <a:prstGeom prst="rect">
            <a:avLst/>
          </a:prstGeom>
        </p:spPr>
        <p:txBody>
          <a:bodyPr vert="horz" lIns="91440" tIns="45720" rIns="91440" bIns="45720" rtlCol="0" anchor="b">
            <a:normAutofit/>
          </a:bodyPr>
          <a:lstStyle/>
          <a:p>
            <a:r>
              <a:rPr lang="x-none"/>
              <a:t>Click to edit Master title style</a:t>
            </a:r>
            <a:endParaRPr lang="en-US" dirty="0"/>
          </a:p>
        </p:txBody>
      </p:sp>
      <p:sp>
        <p:nvSpPr>
          <p:cNvPr id="3" name="Text Placeholder 2"/>
          <p:cNvSpPr>
            <a:spLocks noGrp="1"/>
          </p:cNvSpPr>
          <p:nvPr>
            <p:ph type="body" idx="1"/>
          </p:nvPr>
        </p:nvSpPr>
        <p:spPr>
          <a:xfrm>
            <a:off x="457200" y="1412776"/>
            <a:ext cx="8219256" cy="4713387"/>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2"/>
          </p:nvPr>
        </p:nvSpPr>
        <p:spPr>
          <a:xfrm>
            <a:off x="3995936" y="6453336"/>
            <a:ext cx="3429000" cy="304800"/>
          </a:xfrm>
          <a:prstGeom prst="rect">
            <a:avLst/>
          </a:prstGeom>
        </p:spPr>
        <p:txBody>
          <a:bodyPr vert="horz" lIns="91440" tIns="45720" rIns="91440" bIns="0" rtlCol="0" anchor="b"/>
          <a:lstStyle>
            <a:lvl1pPr algn="l">
              <a:defRPr sz="1000">
                <a:solidFill>
                  <a:schemeClr val="tx1"/>
                </a:solidFill>
              </a:defRPr>
            </a:lvl1pPr>
          </a:lstStyle>
          <a:p>
            <a:fld id="{679BC7E7-EA8E-4DA7-915E-CC098D9BADCB}" type="datetimeFigureOut">
              <a:rPr lang="en-US" smtClean="0"/>
              <a:t>5/23/2017</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8532441" y="6467187"/>
            <a:ext cx="505196" cy="365125"/>
          </a:xfrm>
          <a:prstGeom prst="rect">
            <a:avLst/>
          </a:prstGeom>
        </p:spPr>
        <p:txBody>
          <a:bodyPr vert="horz" lIns="91440" tIns="45720" rIns="91440" bIns="45720" rtlCol="0" anchor="ctr"/>
          <a:lstStyle>
            <a:lvl1pPr algn="r">
              <a:defRPr sz="1600" b="1">
                <a:solidFill>
                  <a:srgbClr val="000000"/>
                </a:solidFill>
              </a:defRPr>
            </a:lvl1pPr>
          </a:lstStyle>
          <a:p>
            <a:fld id="{9F2F5E10-5301-4EE6-90D2-A6C4A3F62BED}" type="slidenum">
              <a:rPr lang="en-US" smtClean="0"/>
              <a:t>‹nº›</a:t>
            </a:fld>
            <a:endParaRPr lang="en-US"/>
          </a:p>
        </p:txBody>
      </p:sp>
      <p:sp>
        <p:nvSpPr>
          <p:cNvPr id="7" name="Rectangle 6"/>
          <p:cNvSpPr/>
          <p:nvPr/>
        </p:nvSpPr>
        <p:spPr>
          <a:xfrm>
            <a:off x="9037636" y="0"/>
            <a:ext cx="142876"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37636" y="1371600"/>
            <a:ext cx="142876" cy="548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spcBef>
          <a:spcPct val="0"/>
        </a:spcBef>
        <a:buNone/>
        <a:defRPr sz="3600" kern="1200" cap="all" spc="-60" baseline="0">
          <a:solidFill>
            <a:srgbClr val="000000"/>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342498" y="213228"/>
            <a:ext cx="8519654" cy="49514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pt-BR" sz="4000" b="1" dirty="0"/>
            </a:br>
            <a:br>
              <a:rPr lang="pt-BR" sz="4000" b="1" dirty="0"/>
            </a:br>
            <a:br>
              <a:rPr lang="pt-BR" sz="4000" b="1" dirty="0"/>
            </a:br>
            <a:r>
              <a:rPr lang="pt-BR" sz="3650" b="1" dirty="0"/>
              <a:t>INTRODUÇÃO À PROGRAMAÇÃO</a:t>
            </a:r>
            <a:br>
              <a:rPr lang="pt-BR" sz="4000" dirty="0"/>
            </a:br>
            <a:br>
              <a:rPr lang="pt-BR" sz="4000" dirty="0"/>
            </a:br>
            <a:r>
              <a:rPr lang="pt-BR" sz="2000" dirty="0">
                <a:solidFill>
                  <a:srgbClr val="000000"/>
                </a:solidFill>
              </a:rPr>
              <a:t>Lógica de Programação e Algoritmo</a:t>
            </a:r>
          </a:p>
        </p:txBody>
      </p:sp>
      <p:sp>
        <p:nvSpPr>
          <p:cNvPr id="7" name="Subtitle 7"/>
          <p:cNvSpPr>
            <a:spLocks noGrp="1"/>
          </p:cNvSpPr>
          <p:nvPr>
            <p:ph type="subTitle" idx="1"/>
          </p:nvPr>
        </p:nvSpPr>
        <p:spPr>
          <a:xfrm>
            <a:off x="456665" y="5880928"/>
            <a:ext cx="7646267" cy="1036360"/>
          </a:xfrm>
        </p:spPr>
        <p:txBody>
          <a:bodyPr/>
          <a:lstStyle/>
          <a:p>
            <a:r>
              <a:rPr lang="en-US" dirty="0">
                <a:solidFill>
                  <a:schemeClr val="tx1"/>
                </a:solidFill>
              </a:rPr>
              <a:t>Prof. Dr. </a:t>
            </a:r>
            <a:r>
              <a:rPr lang="en-US">
                <a:solidFill>
                  <a:schemeClr val="tx1"/>
                </a:solidFill>
              </a:rPr>
              <a:t>MAURO OLIVEIRA</a:t>
            </a:r>
            <a:endParaRPr lang="en-US" dirty="0">
              <a:solidFill>
                <a:schemeClr val="tx1"/>
              </a:solidFill>
            </a:endParaRPr>
          </a:p>
        </p:txBody>
      </p:sp>
    </p:spTree>
    <p:extLst>
      <p:ext uri="{BB962C8B-B14F-4D97-AF65-F5344CB8AC3E}">
        <p14:creationId xmlns:p14="http://schemas.microsoft.com/office/powerpoint/2010/main" val="4102655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algoritmo</a:t>
            </a:r>
            <a:endParaRPr lang="en-US" dirty="0"/>
          </a:p>
        </p:txBody>
      </p:sp>
      <p:sp>
        <p:nvSpPr>
          <p:cNvPr id="3" name="Content Placeholder 2"/>
          <p:cNvSpPr>
            <a:spLocks noGrp="1"/>
          </p:cNvSpPr>
          <p:nvPr>
            <p:ph idx="1"/>
          </p:nvPr>
        </p:nvSpPr>
        <p:spPr>
          <a:xfrm>
            <a:off x="457200" y="1458473"/>
            <a:ext cx="8219256" cy="3845852"/>
          </a:xfrm>
        </p:spPr>
        <p:txBody>
          <a:bodyPr>
            <a:normAutofit/>
          </a:bodyPr>
          <a:lstStyle/>
          <a:p>
            <a:pPr algn="just">
              <a:lnSpc>
                <a:spcPct val="120000"/>
              </a:lnSpc>
            </a:pPr>
            <a:r>
              <a:rPr lang="en-US" sz="2800" dirty="0" err="1">
                <a:solidFill>
                  <a:srgbClr val="000000"/>
                </a:solidFill>
              </a:rPr>
              <a:t>É</a:t>
            </a:r>
            <a:r>
              <a:rPr lang="en-US" sz="2800" dirty="0">
                <a:solidFill>
                  <a:srgbClr val="000000"/>
                </a:solidFill>
              </a:rPr>
              <a:t> </a:t>
            </a:r>
            <a:r>
              <a:rPr lang="en-US" sz="2800" dirty="0" err="1">
                <a:solidFill>
                  <a:srgbClr val="000000"/>
                </a:solidFill>
              </a:rPr>
              <a:t>uma</a:t>
            </a:r>
            <a:r>
              <a:rPr lang="en-US" sz="2800" dirty="0">
                <a:solidFill>
                  <a:srgbClr val="000000"/>
                </a:solidFill>
              </a:rPr>
              <a:t> </a:t>
            </a:r>
            <a:r>
              <a:rPr lang="en-US" sz="2800" dirty="0" err="1">
                <a:solidFill>
                  <a:srgbClr val="000000"/>
                </a:solidFill>
              </a:rPr>
              <a:t>sequência</a:t>
            </a:r>
            <a:r>
              <a:rPr lang="en-US" sz="2800" dirty="0">
                <a:solidFill>
                  <a:srgbClr val="000000"/>
                </a:solidFill>
              </a:rPr>
              <a:t> de </a:t>
            </a:r>
            <a:r>
              <a:rPr lang="en-US" sz="2800" dirty="0" err="1">
                <a:solidFill>
                  <a:srgbClr val="000000"/>
                </a:solidFill>
              </a:rPr>
              <a:t>passos</a:t>
            </a:r>
            <a:r>
              <a:rPr lang="en-US" sz="2800" dirty="0">
                <a:solidFill>
                  <a:srgbClr val="000000"/>
                </a:solidFill>
              </a:rPr>
              <a:t> com o </a:t>
            </a:r>
            <a:r>
              <a:rPr lang="en-US" sz="2800" dirty="0" err="1">
                <a:solidFill>
                  <a:srgbClr val="000000"/>
                </a:solidFill>
              </a:rPr>
              <a:t>objetivo</a:t>
            </a:r>
            <a:r>
              <a:rPr lang="en-US" sz="2800" dirty="0">
                <a:solidFill>
                  <a:srgbClr val="000000"/>
                </a:solidFill>
              </a:rPr>
              <a:t> de </a:t>
            </a:r>
            <a:r>
              <a:rPr lang="en-US" sz="2800" dirty="0" err="1">
                <a:solidFill>
                  <a:srgbClr val="000000"/>
                </a:solidFill>
              </a:rPr>
              <a:t>solucionar</a:t>
            </a:r>
            <a:r>
              <a:rPr lang="en-US" sz="2800" dirty="0">
                <a:solidFill>
                  <a:srgbClr val="000000"/>
                </a:solidFill>
              </a:rPr>
              <a:t> um </a:t>
            </a:r>
            <a:r>
              <a:rPr lang="en-US" sz="2800" dirty="0" err="1">
                <a:solidFill>
                  <a:srgbClr val="000000"/>
                </a:solidFill>
              </a:rPr>
              <a:t>problema</a:t>
            </a:r>
            <a:endParaRPr lang="en-US" sz="2800" dirty="0">
              <a:solidFill>
                <a:srgbClr val="000000"/>
              </a:solidFill>
            </a:endParaRPr>
          </a:p>
        </p:txBody>
      </p:sp>
    </p:spTree>
    <p:extLst>
      <p:ext uri="{BB962C8B-B14F-4D97-AF65-F5344CB8AC3E}">
        <p14:creationId xmlns:p14="http://schemas.microsoft.com/office/powerpoint/2010/main" val="223505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57200" y="1412776"/>
            <a:ext cx="8219256" cy="5127756"/>
          </a:xfrm>
        </p:spPr>
        <p:txBody>
          <a:bodyPr>
            <a:normAutofit fontScale="92500" lnSpcReduction="20000"/>
          </a:bodyPr>
          <a:lstStyle/>
          <a:p>
            <a:r>
              <a:rPr lang="en-US" dirty="0" err="1"/>
              <a:t>Algoritmo</a:t>
            </a:r>
            <a:r>
              <a:rPr lang="en-US" dirty="0"/>
              <a:t> </a:t>
            </a:r>
            <a:r>
              <a:rPr lang="en-US" dirty="0" err="1"/>
              <a:t>para</a:t>
            </a:r>
            <a:r>
              <a:rPr lang="en-US" dirty="0"/>
              <a:t> o </a:t>
            </a:r>
            <a:r>
              <a:rPr lang="en-US" dirty="0" err="1"/>
              <a:t>Problema</a:t>
            </a:r>
            <a:r>
              <a:rPr lang="en-US" dirty="0"/>
              <a:t> de </a:t>
            </a:r>
            <a:r>
              <a:rPr lang="en-US" dirty="0" err="1"/>
              <a:t>Fritar</a:t>
            </a:r>
            <a:r>
              <a:rPr lang="en-US" dirty="0"/>
              <a:t> um </a:t>
            </a:r>
            <a:r>
              <a:rPr lang="en-US" dirty="0" err="1"/>
              <a:t>Ovo</a:t>
            </a:r>
            <a:endParaRPr lang="en-US" dirty="0"/>
          </a:p>
          <a:p>
            <a:pPr>
              <a:lnSpc>
                <a:spcPct val="60000"/>
              </a:lnSpc>
              <a:spcBef>
                <a:spcPts val="0"/>
              </a:spcBef>
              <a:spcAft>
                <a:spcPts val="0"/>
              </a:spcAft>
            </a:pPr>
            <a:r>
              <a:rPr lang="en-US" b="0" dirty="0">
                <a:latin typeface="Andale Mono"/>
                <a:cs typeface="Andale Mono"/>
              </a:rPr>
              <a:t>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no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manteiga</a:t>
            </a:r>
            <a:r>
              <a:rPr lang="en-US" dirty="0">
                <a:solidFill>
                  <a:schemeClr val="tx1"/>
                </a:solidFill>
                <a:latin typeface="Andale Mono"/>
                <a:cs typeface="Andale Mono"/>
              </a:rPr>
              <a:t> </a:t>
            </a:r>
            <a:r>
              <a:rPr lang="en-US" dirty="0" err="1">
                <a:solidFill>
                  <a:schemeClr val="tx1"/>
                </a:solidFill>
                <a:latin typeface="Andale Mono"/>
                <a:cs typeface="Andale Mono"/>
              </a:rPr>
              <a:t>na</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Ligar</a:t>
            </a:r>
            <a:r>
              <a:rPr lang="en-US" dirty="0">
                <a:solidFill>
                  <a:schemeClr val="tx1"/>
                </a:solidFill>
                <a:latin typeface="Andale Mono"/>
                <a:cs typeface="Andale Mono"/>
              </a:rPr>
              <a:t>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Esperar</a:t>
            </a:r>
            <a:r>
              <a:rPr lang="en-US" dirty="0">
                <a:solidFill>
                  <a:schemeClr val="tx1"/>
                </a:solidFill>
                <a:latin typeface="Andale Mono"/>
                <a:cs typeface="Andale Mono"/>
              </a:rPr>
              <a:t> </a:t>
            </a:r>
            <a:r>
              <a:rPr lang="en-US" dirty="0" err="1">
                <a:solidFill>
                  <a:schemeClr val="tx1"/>
                </a:solidFill>
                <a:latin typeface="Andale Mono"/>
                <a:cs typeface="Andale Mono"/>
              </a:rPr>
              <a:t>manteiga</a:t>
            </a:r>
            <a:r>
              <a:rPr lang="en-US" dirty="0">
                <a:solidFill>
                  <a:schemeClr val="tx1"/>
                </a:solidFill>
                <a:latin typeface="Andale Mono"/>
                <a:cs typeface="Andale Mono"/>
              </a:rPr>
              <a:t> </a:t>
            </a:r>
            <a:r>
              <a:rPr lang="en-US" dirty="0" err="1">
                <a:solidFill>
                  <a:schemeClr val="tx1"/>
                </a:solidFill>
                <a:latin typeface="Andale Mono"/>
                <a:cs typeface="Andale Mono"/>
              </a:rPr>
              <a:t>ficar</a:t>
            </a:r>
            <a:r>
              <a:rPr lang="en-US" dirty="0">
                <a:solidFill>
                  <a:schemeClr val="tx1"/>
                </a:solidFill>
                <a:latin typeface="Andale Mono"/>
                <a:cs typeface="Andale Mono"/>
              </a:rPr>
              <a:t> </a:t>
            </a:r>
            <a:r>
              <a:rPr lang="en-US" dirty="0" err="1">
                <a:solidFill>
                  <a:schemeClr val="tx1"/>
                </a:solidFill>
                <a:latin typeface="Andale Mono"/>
                <a:cs typeface="Andale Mono"/>
              </a:rPr>
              <a:t>quente</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Quebrar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Derramar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r>
              <a:rPr lang="en-US" dirty="0" err="1">
                <a:solidFill>
                  <a:schemeClr val="tx1"/>
                </a:solidFill>
                <a:latin typeface="Andale Mono"/>
                <a:cs typeface="Andale Mono"/>
              </a:rPr>
              <a:t>na</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sal</a:t>
            </a:r>
            <a:r>
              <a:rPr lang="en-US" dirty="0">
                <a:solidFill>
                  <a:schemeClr val="tx1"/>
                </a:solidFill>
                <a:latin typeface="Andale Mono"/>
                <a:cs typeface="Andale Mono"/>
              </a:rPr>
              <a:t> no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Esperar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r>
              <a:rPr lang="en-US" dirty="0" err="1">
                <a:solidFill>
                  <a:schemeClr val="tx1"/>
                </a:solidFill>
                <a:latin typeface="Andale Mono"/>
                <a:cs typeface="Andale Mono"/>
              </a:rPr>
              <a:t>ficar</a:t>
            </a:r>
            <a:r>
              <a:rPr lang="en-US" dirty="0">
                <a:solidFill>
                  <a:schemeClr val="tx1"/>
                </a:solidFill>
                <a:latin typeface="Andale Mono"/>
                <a:cs typeface="Andale Mono"/>
              </a:rPr>
              <a:t> </a:t>
            </a:r>
            <a:r>
              <a:rPr lang="en-US" dirty="0" err="1">
                <a:solidFill>
                  <a:schemeClr val="tx1"/>
                </a:solidFill>
                <a:latin typeface="Andale Mono"/>
                <a:cs typeface="Andale Mono"/>
              </a:rPr>
              <a:t>frito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Desligar</a:t>
            </a:r>
            <a:r>
              <a:rPr lang="en-US" dirty="0">
                <a:solidFill>
                  <a:schemeClr val="tx1"/>
                </a:solidFill>
                <a:latin typeface="Andale Mono"/>
                <a:cs typeface="Andale Mono"/>
              </a:rPr>
              <a:t>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Servir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1659011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2718"/>
            <a:ext cx="8219256" cy="863282"/>
          </a:xfrm>
        </p:spPr>
        <p:txBody>
          <a:bodyPr>
            <a:normAutofit fontScale="90000"/>
          </a:bodyPr>
          <a:lstStyle/>
          <a:p>
            <a:r>
              <a:rPr lang="pt-BR" b="1" dirty="0"/>
              <a:t>PROBLEMA das TORRES DE </a:t>
            </a:r>
            <a:r>
              <a:rPr lang="pt-BR" b="1" dirty="0" err="1"/>
              <a:t>HANóI</a:t>
            </a:r>
            <a:endParaRPr lang="pt-BR" dirty="0"/>
          </a:p>
        </p:txBody>
      </p:sp>
      <p:sp>
        <p:nvSpPr>
          <p:cNvPr id="3" name="Espaço Reservado para Conteúdo 2"/>
          <p:cNvSpPr>
            <a:spLocks noGrp="1"/>
          </p:cNvSpPr>
          <p:nvPr>
            <p:ph idx="1"/>
          </p:nvPr>
        </p:nvSpPr>
        <p:spPr/>
        <p:txBody>
          <a:bodyPr/>
          <a:lstStyle/>
          <a:p>
            <a:pPr marL="342900" indent="-342900">
              <a:buFontTx/>
              <a:buChar char="•"/>
            </a:pPr>
            <a:r>
              <a:rPr lang="pt-PT" sz="2400" dirty="0"/>
              <a:t>Elaborar um Algoritmo para resolver o problema</a:t>
            </a:r>
          </a:p>
          <a:p>
            <a:pPr marL="800100" lvl="1" indent="-342900" algn="just">
              <a:buFont typeface="Courier New"/>
              <a:buChar char="o"/>
            </a:pPr>
            <a:r>
              <a:rPr lang="pt-PT" dirty="0"/>
              <a:t>Objetivo: Transferir os três discos da haste A para a haste C</a:t>
            </a:r>
          </a:p>
          <a:p>
            <a:pPr marL="800100" lvl="1" indent="-342900" algn="just">
              <a:buFont typeface="Courier New"/>
              <a:buChar char="o"/>
            </a:pPr>
            <a:r>
              <a:rPr lang="pt-PT" dirty="0"/>
              <a:t>Regras/restrições: </a:t>
            </a:r>
          </a:p>
          <a:p>
            <a:pPr marL="1485900" lvl="2" indent="-342900" algn="just">
              <a:buFont typeface="+mj-lt"/>
              <a:buAutoNum type="arabicPeriod"/>
            </a:pPr>
            <a:r>
              <a:rPr lang="pt-PT" dirty="0"/>
              <a:t>Deve-se mover um disco por vez </a:t>
            </a:r>
          </a:p>
          <a:p>
            <a:pPr marL="1485900" lvl="2" indent="-342900" algn="just">
              <a:buFont typeface="+mj-lt"/>
              <a:buAutoNum type="arabicPeriod"/>
            </a:pPr>
            <a:r>
              <a:rPr lang="pt-PT" dirty="0"/>
              <a:t>Um disco maior não pode ser colocado sobre um disco menor</a:t>
            </a:r>
          </a:p>
          <a:p>
            <a:pPr marL="342900" indent="-342900">
              <a:buFontTx/>
              <a:buChar char="•"/>
            </a:pPr>
            <a:endParaRPr lang="pt-BR" dirty="0"/>
          </a:p>
          <a:p>
            <a:r>
              <a:rPr lang="pt-BR" dirty="0"/>
              <a:t> </a:t>
            </a:r>
          </a:p>
          <a:p>
            <a:endParaRPr lang="pt-BR" dirty="0"/>
          </a:p>
        </p:txBody>
      </p:sp>
      <p:pic>
        <p:nvPicPr>
          <p:cNvPr id="4" name="Picture 3"/>
          <p:cNvPicPr>
            <a:picLocks noChangeAspect="1"/>
          </p:cNvPicPr>
          <p:nvPr/>
        </p:nvPicPr>
        <p:blipFill>
          <a:blip r:embed="rId3"/>
          <a:stretch>
            <a:fillRect/>
          </a:stretch>
        </p:blipFill>
        <p:spPr>
          <a:xfrm>
            <a:off x="2002963" y="4567888"/>
            <a:ext cx="5203269" cy="2290112"/>
          </a:xfrm>
          <a:prstGeom prst="rect">
            <a:avLst/>
          </a:prstGeom>
        </p:spPr>
      </p:pic>
    </p:spTree>
    <p:extLst>
      <p:ext uri="{BB962C8B-B14F-4D97-AF65-F5344CB8AC3E}">
        <p14:creationId xmlns:p14="http://schemas.microsoft.com/office/powerpoint/2010/main" val="141186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normAutofit lnSpcReduction="10000"/>
          </a:bodyPr>
          <a:lstStyle/>
          <a:p>
            <a:r>
              <a:rPr lang="en-US" dirty="0" err="1"/>
              <a:t>Algoritmo</a:t>
            </a:r>
            <a:r>
              <a:rPr lang="en-US" dirty="0"/>
              <a:t> </a:t>
            </a:r>
            <a:r>
              <a:rPr lang="en-US" dirty="0" err="1"/>
              <a:t>para</a:t>
            </a:r>
            <a:r>
              <a:rPr lang="en-US" dirty="0"/>
              <a:t> resolver o </a:t>
            </a:r>
            <a:r>
              <a:rPr lang="en-US" dirty="0" err="1"/>
              <a:t>Problema</a:t>
            </a:r>
            <a:r>
              <a:rPr lang="en-US" dirty="0"/>
              <a:t> das Torres de </a:t>
            </a:r>
            <a:r>
              <a:rPr lang="en-US" dirty="0" err="1"/>
              <a:t>Hanói</a:t>
            </a:r>
            <a:endParaRPr lang="en-US" dirty="0"/>
          </a:p>
          <a:p>
            <a:pPr>
              <a:lnSpc>
                <a:spcPct val="60000"/>
              </a:lnSpc>
              <a:spcBef>
                <a:spcPts val="0"/>
              </a:spcBef>
              <a:spcAft>
                <a:spcPts val="0"/>
              </a:spcAft>
            </a:pPr>
            <a:r>
              <a:rPr lang="en-US" b="0" dirty="0">
                <a:latin typeface="Andale Mono"/>
                <a:cs typeface="Andale Mono"/>
              </a:rPr>
              <a:t>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latin typeface="Andale Mono"/>
                <a:cs typeface="Andale Mono"/>
              </a:rPr>
              <a:t>	</a:t>
            </a:r>
            <a:r>
              <a:rPr lang="en-US" dirty="0">
                <a:solidFill>
                  <a:srgbClr val="000000"/>
                </a:solidFill>
                <a:latin typeface="Andale Mono"/>
                <a:cs typeface="Andale Mono"/>
              </a:rPr>
              <a:t>Mover </a:t>
            </a:r>
            <a:r>
              <a:rPr lang="en-US" dirty="0">
                <a:solidFill>
                  <a:schemeClr val="tx1"/>
                </a:solidFill>
                <a:latin typeface="Andale Mono"/>
                <a:cs typeface="Andale Mono"/>
              </a:rPr>
              <a:t>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4174280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57200" y="1412776"/>
            <a:ext cx="8219256" cy="5134554"/>
          </a:xfrm>
        </p:spPr>
        <p:txBody>
          <a:bodyPr>
            <a:normAutofit fontScale="85000" lnSpcReduction="20000"/>
          </a:bodyPr>
          <a:lstStyle/>
          <a:p>
            <a:r>
              <a:rPr lang="en-US" dirty="0"/>
              <a:t>Outro </a:t>
            </a:r>
            <a:r>
              <a:rPr lang="en-US" dirty="0" err="1"/>
              <a:t>Algoritmo</a:t>
            </a:r>
            <a:r>
              <a:rPr lang="en-US" dirty="0"/>
              <a:t> </a:t>
            </a:r>
            <a:r>
              <a:rPr lang="en-US" dirty="0" err="1"/>
              <a:t>para</a:t>
            </a:r>
            <a:r>
              <a:rPr lang="en-US" dirty="0"/>
              <a:t> resolver o </a:t>
            </a:r>
            <a:r>
              <a:rPr lang="en-US" dirty="0" err="1"/>
              <a:t>Problema</a:t>
            </a:r>
            <a:r>
              <a:rPr lang="en-US" dirty="0"/>
              <a:t> das Torres de </a:t>
            </a:r>
            <a:r>
              <a:rPr lang="en-US" dirty="0" err="1"/>
              <a:t>Hanói</a:t>
            </a:r>
            <a:endParaRPr lang="en-US" dirty="0"/>
          </a:p>
          <a:p>
            <a:pPr>
              <a:lnSpc>
                <a:spcPct val="60000"/>
              </a:lnSpc>
              <a:spcBef>
                <a:spcPts val="0"/>
              </a:spcBef>
              <a:spcAft>
                <a:spcPts val="0"/>
              </a:spcAft>
            </a:pPr>
            <a:r>
              <a:rPr lang="en-US" b="0" dirty="0">
                <a:latin typeface="Andale Mono"/>
                <a:cs typeface="Andale Mono"/>
              </a:rPr>
              <a:t>____________________________________________________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latin typeface="Andale Mono"/>
                <a:cs typeface="Andale Mono"/>
              </a:rPr>
              <a:t>	</a:t>
            </a:r>
            <a:r>
              <a:rPr lang="en-US" dirty="0">
                <a:solidFill>
                  <a:srgbClr val="000000"/>
                </a:solidFill>
                <a:latin typeface="Andale Mono"/>
                <a:cs typeface="Andale Mono"/>
              </a:rPr>
              <a:t>Mover </a:t>
            </a:r>
            <a:r>
              <a:rPr lang="en-US" dirty="0">
                <a:solidFill>
                  <a:schemeClr val="tx1"/>
                </a:solidFill>
                <a:latin typeface="Andale Mono"/>
                <a:cs typeface="Andale Mono"/>
              </a:rPr>
              <a:t>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172343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b="1" dirty="0"/>
              <a:t>PROBLEMA das TORRES DE </a:t>
            </a:r>
            <a:r>
              <a:rPr lang="pt-BR" b="1" dirty="0" err="1"/>
              <a:t>HANóI</a:t>
            </a:r>
            <a:endParaRPr lang="en-US" dirty="0"/>
          </a:p>
        </p:txBody>
      </p:sp>
      <p:sp>
        <p:nvSpPr>
          <p:cNvPr id="3" name="Content Placeholder 2"/>
          <p:cNvSpPr>
            <a:spLocks noGrp="1"/>
          </p:cNvSpPr>
          <p:nvPr>
            <p:ph idx="1"/>
          </p:nvPr>
        </p:nvSpPr>
        <p:spPr>
          <a:xfrm>
            <a:off x="457200" y="1762743"/>
            <a:ext cx="8219256" cy="4363420"/>
          </a:xfrm>
        </p:spPr>
        <p:txBody>
          <a:bodyPr/>
          <a:lstStyle/>
          <a:p>
            <a:pPr marL="342900" indent="-342900">
              <a:buFont typeface="Arial"/>
              <a:buChar char="•"/>
            </a:pPr>
            <a:r>
              <a:rPr lang="en-US" dirty="0" err="1"/>
              <a:t>Relação</a:t>
            </a:r>
            <a:r>
              <a:rPr lang="en-US" dirty="0"/>
              <a:t> </a:t>
            </a:r>
            <a:r>
              <a:rPr lang="en-US" dirty="0" err="1"/>
              <a:t>Matemática</a:t>
            </a:r>
            <a:endParaRPr lang="en-US" dirty="0"/>
          </a:p>
          <a:p>
            <a:pPr marL="800100" lvl="1" indent="-342900">
              <a:buFont typeface="Arial"/>
              <a:buChar char="•"/>
            </a:pPr>
            <a:r>
              <a:rPr lang="en-US" i="1" dirty="0"/>
              <a:t>m</a:t>
            </a:r>
            <a:r>
              <a:rPr lang="en-US" dirty="0"/>
              <a:t> </a:t>
            </a:r>
            <a:r>
              <a:rPr lang="en-US" dirty="0" err="1"/>
              <a:t>é</a:t>
            </a:r>
            <a:r>
              <a:rPr lang="en-US" dirty="0"/>
              <a:t> o </a:t>
            </a:r>
            <a:r>
              <a:rPr lang="en-US" dirty="0" err="1"/>
              <a:t>número</a:t>
            </a:r>
            <a:r>
              <a:rPr lang="en-US" dirty="0"/>
              <a:t> de </a:t>
            </a:r>
            <a:r>
              <a:rPr lang="en-US" dirty="0" err="1"/>
              <a:t>movimentos</a:t>
            </a:r>
            <a:endParaRPr lang="en-US" dirty="0"/>
          </a:p>
          <a:p>
            <a:pPr marL="800100" lvl="1" indent="-342900">
              <a:buFont typeface="Arial"/>
              <a:buChar char="•"/>
            </a:pPr>
            <a:r>
              <a:rPr lang="en-US" i="1" dirty="0"/>
              <a:t>d</a:t>
            </a:r>
            <a:r>
              <a:rPr lang="en-US" dirty="0"/>
              <a:t> </a:t>
            </a:r>
            <a:r>
              <a:rPr lang="en-US" dirty="0" err="1"/>
              <a:t>é</a:t>
            </a:r>
            <a:r>
              <a:rPr lang="en-US" dirty="0"/>
              <a:t> o </a:t>
            </a:r>
            <a:r>
              <a:rPr lang="en-US" dirty="0" err="1"/>
              <a:t>número</a:t>
            </a:r>
            <a:r>
              <a:rPr lang="en-US" dirty="0"/>
              <a:t> de discos</a:t>
            </a:r>
          </a:p>
        </p:txBody>
      </p:sp>
      <p:sp>
        <p:nvSpPr>
          <p:cNvPr id="4" name="Rectangle 3"/>
          <p:cNvSpPr/>
          <p:nvPr/>
        </p:nvSpPr>
        <p:spPr>
          <a:xfrm>
            <a:off x="2802591" y="3985330"/>
            <a:ext cx="2923015" cy="678821"/>
          </a:xfrm>
          <a:prstGeom prst="rect">
            <a:avLst/>
          </a:prstGeom>
          <a:solidFill>
            <a:srgbClr val="FFCE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m(d) = 2</a:t>
            </a:r>
            <a:r>
              <a:rPr lang="en-US" baseline="30000" dirty="0">
                <a:solidFill>
                  <a:srgbClr val="000000"/>
                </a:solidFill>
              </a:rPr>
              <a:t>d</a:t>
            </a:r>
            <a:r>
              <a:rPr lang="en-US" dirty="0">
                <a:solidFill>
                  <a:srgbClr val="000000"/>
                </a:solidFill>
              </a:rPr>
              <a:t> -1, se d ≥ 1</a:t>
            </a:r>
          </a:p>
        </p:txBody>
      </p:sp>
    </p:spTree>
    <p:extLst>
      <p:ext uri="{BB962C8B-B14F-4D97-AF65-F5344CB8AC3E}">
        <p14:creationId xmlns:p14="http://schemas.microsoft.com/office/powerpoint/2010/main" val="1334724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83334"/>
            <a:ext cx="8219256" cy="863282"/>
          </a:xfrm>
        </p:spPr>
        <p:txBody>
          <a:bodyPr>
            <a:noAutofit/>
          </a:bodyPr>
          <a:lstStyle/>
          <a:p>
            <a:r>
              <a:rPr lang="pt-BR" sz="2800" b="1" dirty="0"/>
              <a:t>PROBLEMA do LOBO, DA CABRA E DO COUVE</a:t>
            </a:r>
            <a:endParaRPr lang="pt-BR" sz="2800" dirty="0"/>
          </a:p>
        </p:txBody>
      </p:sp>
      <p:sp>
        <p:nvSpPr>
          <p:cNvPr id="3" name="Espaço Reservado para Conteúdo 2"/>
          <p:cNvSpPr>
            <a:spLocks noGrp="1"/>
          </p:cNvSpPr>
          <p:nvPr>
            <p:ph idx="1"/>
          </p:nvPr>
        </p:nvSpPr>
        <p:spPr>
          <a:xfrm>
            <a:off x="363679" y="1079854"/>
            <a:ext cx="8219256" cy="4713387"/>
          </a:xfrm>
        </p:spPr>
        <p:txBody>
          <a:bodyPr>
            <a:normAutofit/>
          </a:bodyPr>
          <a:lstStyle/>
          <a:p>
            <a:pPr marL="342900" indent="-342900">
              <a:buFontTx/>
              <a:buChar char="•"/>
            </a:pPr>
            <a:r>
              <a:rPr lang="pt-PT" dirty="0"/>
              <a:t>Elaborar um Algoritmo para resolver o problema  </a:t>
            </a:r>
          </a:p>
          <a:p>
            <a:pPr marL="800100" lvl="1" indent="-342900">
              <a:buFont typeface="Courier New"/>
              <a:buChar char="o"/>
            </a:pPr>
            <a:r>
              <a:rPr lang="pt-PT" sz="1800" dirty="0"/>
              <a:t>Objetivo: </a:t>
            </a:r>
            <a:r>
              <a:rPr lang="pt-BR" sz="1800" dirty="0"/>
              <a:t>O </a:t>
            </a:r>
            <a:r>
              <a:rPr lang="pt-BR" dirty="0">
                <a:solidFill>
                  <a:schemeClr val="tx1"/>
                </a:solidFill>
              </a:rPr>
              <a:t>agricultor deve levar o  lobo, a ovelha e o couve de uma margem do rio até a margem oposta. </a:t>
            </a:r>
          </a:p>
          <a:p>
            <a:pPr marL="800100" lvl="1" indent="-342900" algn="just">
              <a:buFont typeface="Courier New"/>
              <a:buChar char="o"/>
            </a:pPr>
            <a:r>
              <a:rPr lang="pt-PT" sz="1800" dirty="0"/>
              <a:t>Regras/restrições: </a:t>
            </a:r>
          </a:p>
          <a:p>
            <a:pPr marL="1485900" lvl="2" indent="-342900" algn="just">
              <a:buFont typeface="+mj-lt"/>
              <a:buAutoNum type="arabicPeriod"/>
            </a:pPr>
            <a:r>
              <a:rPr lang="pt-BR" sz="1600" dirty="0"/>
              <a:t>O barco só pode levar um dos três na travessia (lobo, cabra ou repolho)</a:t>
            </a:r>
            <a:endParaRPr lang="pt-PT" sz="1600" dirty="0"/>
          </a:p>
          <a:p>
            <a:pPr marL="1485900" lvl="2" indent="-342900" algn="just">
              <a:buFont typeface="+mj-lt"/>
              <a:buAutoNum type="arabicPeriod"/>
            </a:pPr>
            <a:r>
              <a:rPr lang="pt-BR" sz="1600" dirty="0"/>
              <a:t>Deve-se evitar que o lobo devore a cabra e a cabra coma o repolho.</a:t>
            </a:r>
            <a:endParaRPr lang="pt-PT" sz="1600" dirty="0"/>
          </a:p>
          <a:p>
            <a:pPr marL="1485900" lvl="2" indent="-342900" algn="just">
              <a:buFont typeface="+mj-lt"/>
              <a:buAutoNum type="arabicPeriod"/>
            </a:pPr>
            <a:endParaRPr lang="pt-PT" sz="1600" dirty="0"/>
          </a:p>
          <a:p>
            <a:pPr marL="342900" indent="-342900">
              <a:buFontTx/>
              <a:buChar char="•"/>
            </a:pPr>
            <a:endParaRPr lang="pt-BR" sz="1800" dirty="0"/>
          </a:p>
          <a:p>
            <a:r>
              <a:rPr lang="pt-BR" sz="1800" dirty="0"/>
              <a:t> </a:t>
            </a:r>
          </a:p>
          <a:p>
            <a:endParaRPr lang="pt-BR" sz="1800" dirty="0"/>
          </a:p>
        </p:txBody>
      </p:sp>
      <p:sp>
        <p:nvSpPr>
          <p:cNvPr id="5" name="Rectangle 4"/>
          <p:cNvSpPr/>
          <p:nvPr/>
        </p:nvSpPr>
        <p:spPr>
          <a:xfrm>
            <a:off x="2145735" y="6350168"/>
            <a:ext cx="5090644" cy="276999"/>
          </a:xfrm>
          <a:prstGeom prst="rect">
            <a:avLst/>
          </a:prstGeom>
        </p:spPr>
        <p:txBody>
          <a:bodyPr wrap="square">
            <a:spAutoFit/>
          </a:bodyPr>
          <a:lstStyle/>
          <a:p>
            <a:r>
              <a:rPr lang="pt-BR" sz="1200" dirty="0" err="1"/>
              <a:t>http</a:t>
            </a:r>
            <a:r>
              <a:rPr lang="pt-BR" sz="1200" dirty="0"/>
              <a:t>://</a:t>
            </a:r>
            <a:r>
              <a:rPr lang="pt-BR" sz="1200" dirty="0" err="1"/>
              <a:t>rachacuca.com.br</a:t>
            </a:r>
            <a:r>
              <a:rPr lang="pt-BR" sz="1200" dirty="0"/>
              <a:t>/jogos/o-lobo-e-a-ovelha/</a:t>
            </a:r>
            <a:endParaRPr lang="en-US" sz="1200" dirty="0"/>
          </a:p>
        </p:txBody>
      </p:sp>
      <p:pic>
        <p:nvPicPr>
          <p:cNvPr id="6" name="Picture 5"/>
          <p:cNvPicPr>
            <a:picLocks noChangeAspect="1"/>
          </p:cNvPicPr>
          <p:nvPr/>
        </p:nvPicPr>
        <p:blipFill>
          <a:blip r:embed="rId3"/>
          <a:stretch>
            <a:fillRect/>
          </a:stretch>
        </p:blipFill>
        <p:spPr>
          <a:xfrm>
            <a:off x="2058153" y="3559537"/>
            <a:ext cx="5348244" cy="2790716"/>
          </a:xfrm>
          <a:prstGeom prst="rect">
            <a:avLst/>
          </a:prstGeom>
        </p:spPr>
      </p:pic>
    </p:spTree>
    <p:extLst>
      <p:ext uri="{BB962C8B-B14F-4D97-AF65-F5344CB8AC3E}">
        <p14:creationId xmlns:p14="http://schemas.microsoft.com/office/powerpoint/2010/main" val="345262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ALGORITMO do </a:t>
            </a:r>
            <a:r>
              <a:rPr lang="en-US" dirty="0" err="1"/>
              <a:t>porquinho</a:t>
            </a:r>
            <a:r>
              <a:rPr lang="en-US" dirty="0"/>
              <a:t> </a:t>
            </a:r>
            <a:r>
              <a:rPr lang="en-US" dirty="0" err="1"/>
              <a:t>malvado</a:t>
            </a:r>
            <a:endParaRPr lang="en-US" dirty="0"/>
          </a:p>
        </p:txBody>
      </p:sp>
      <p:pic>
        <p:nvPicPr>
          <p:cNvPr id="4" name="Content Placeholder 3"/>
          <p:cNvPicPr>
            <a:picLocks noGrp="1" noChangeAspect="1"/>
          </p:cNvPicPr>
          <p:nvPr>
            <p:ph idx="1"/>
          </p:nvPr>
        </p:nvPicPr>
        <p:blipFill>
          <a:blip r:embed="rId2"/>
          <a:srcRect l="-37403" r="-37403"/>
          <a:stretch>
            <a:fillRect/>
          </a:stretch>
        </p:blipFill>
        <p:spPr>
          <a:xfrm>
            <a:off x="3661081" y="2255895"/>
            <a:ext cx="6230220" cy="3572761"/>
          </a:xfrm>
        </p:spPr>
      </p:pic>
      <p:sp>
        <p:nvSpPr>
          <p:cNvPr id="5" name="Content Placeholder 2"/>
          <p:cNvSpPr txBox="1">
            <a:spLocks/>
          </p:cNvSpPr>
          <p:nvPr/>
        </p:nvSpPr>
        <p:spPr>
          <a:xfrm>
            <a:off x="559730" y="2100673"/>
            <a:ext cx="4424350" cy="512775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60000"/>
              </a:lnSpc>
              <a:spcBef>
                <a:spcPts val="0"/>
              </a:spcBef>
              <a:spcAft>
                <a:spcPts val="0"/>
              </a:spcAft>
            </a:pPr>
            <a:r>
              <a:rPr lang="en-US" b="0" dirty="0">
                <a:latin typeface="Andale Mono"/>
                <a:cs typeface="Andale Mono"/>
              </a:rPr>
              <a:t>_____________________</a:t>
            </a:r>
          </a:p>
          <a:p>
            <a:r>
              <a:rPr lang="en-US" b="0" dirty="0" err="1">
                <a:latin typeface="Andale Mono"/>
                <a:cs typeface="Andale Mono"/>
              </a:rPr>
              <a:t>Início</a:t>
            </a:r>
            <a:endParaRPr lang="en-US" b="0" dirty="0">
              <a:latin typeface="Andale Mono"/>
              <a:cs typeface="Andale Mono"/>
            </a:endParaRPr>
          </a:p>
          <a:p>
            <a:r>
              <a:rPr lang="en-US" dirty="0">
                <a:solidFill>
                  <a:schemeClr val="tx1"/>
                </a:solidFill>
                <a:latin typeface="Andale Mono"/>
                <a:cs typeface="Andale Mono"/>
              </a:rPr>
              <a:t>	</a:t>
            </a:r>
            <a:r>
              <a:rPr lang="en-US" dirty="0" err="1">
                <a:solidFill>
                  <a:schemeClr val="tx1"/>
                </a:solidFill>
                <a:latin typeface="Andale Mono"/>
                <a:cs typeface="Andale Mono"/>
              </a:rPr>
              <a:t>Avance</a:t>
            </a:r>
            <a:r>
              <a:rPr lang="en-US" dirty="0">
                <a:solidFill>
                  <a:schemeClr val="tx1"/>
                </a:solidFill>
                <a:latin typeface="Andale Mono"/>
                <a:cs typeface="Andale Mono"/>
              </a:rPr>
              <a:t>;</a:t>
            </a:r>
          </a:p>
          <a:p>
            <a:r>
              <a:rPr lang="en-US" dirty="0">
                <a:latin typeface="Andale Mono"/>
                <a:cs typeface="Andale Mono"/>
              </a:rPr>
              <a:t>	</a:t>
            </a:r>
            <a:r>
              <a:rPr lang="en-US" dirty="0" err="1">
                <a:solidFill>
                  <a:schemeClr val="tx1"/>
                </a:solidFill>
                <a:latin typeface="Andale Mono"/>
                <a:cs typeface="Andale Mono"/>
              </a:rPr>
              <a:t>Avance</a:t>
            </a:r>
            <a:r>
              <a:rPr lang="en-US" dirty="0">
                <a:solidFill>
                  <a:schemeClr val="tx1"/>
                </a:solidFill>
                <a:latin typeface="Andale Mono"/>
                <a:cs typeface="Andale Mono"/>
              </a:rPr>
              <a:t>;</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a:t>
            </a:r>
            <a:endParaRPr lang="en-US" dirty="0">
              <a:latin typeface="Andale Mono"/>
              <a:cs typeface="Andale Mono"/>
            </a:endParaRPr>
          </a:p>
        </p:txBody>
      </p:sp>
      <p:sp>
        <p:nvSpPr>
          <p:cNvPr id="6" name="Content Placeholder 2"/>
          <p:cNvSpPr txBox="1">
            <a:spLocks/>
          </p:cNvSpPr>
          <p:nvPr/>
        </p:nvSpPr>
        <p:spPr>
          <a:xfrm>
            <a:off x="457200" y="1403794"/>
            <a:ext cx="8336880" cy="512775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dirty="0" err="1"/>
              <a:t>Algoritmo</a:t>
            </a:r>
            <a:r>
              <a:rPr lang="en-US" dirty="0"/>
              <a:t> </a:t>
            </a:r>
            <a:r>
              <a:rPr lang="en-US" dirty="0" err="1"/>
              <a:t>para</a:t>
            </a:r>
            <a:r>
              <a:rPr lang="en-US" dirty="0"/>
              <a:t> </a:t>
            </a:r>
            <a:r>
              <a:rPr lang="en-US" dirty="0" err="1"/>
              <a:t>alcançar</a:t>
            </a:r>
            <a:r>
              <a:rPr lang="en-US" dirty="0"/>
              <a:t> o </a:t>
            </a:r>
            <a:r>
              <a:rPr lang="en-US" dirty="0" err="1"/>
              <a:t>porquinho</a:t>
            </a:r>
            <a:r>
              <a:rPr lang="en-US" dirty="0"/>
              <a:t> </a:t>
            </a:r>
            <a:r>
              <a:rPr lang="en-US" dirty="0" err="1"/>
              <a:t>malvado</a:t>
            </a:r>
            <a:endParaRPr lang="en-US" dirty="0"/>
          </a:p>
        </p:txBody>
      </p:sp>
    </p:spTree>
    <p:extLst>
      <p:ext uri="{BB962C8B-B14F-4D97-AF65-F5344CB8AC3E}">
        <p14:creationId xmlns:p14="http://schemas.microsoft.com/office/powerpoint/2010/main" val="264260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728" y="152718"/>
            <a:ext cx="7245727" cy="1044034"/>
          </a:xfrm>
        </p:spPr>
        <p:txBody>
          <a:bodyPr/>
          <a:lstStyle/>
          <a:p>
            <a:r>
              <a:rPr lang="pt-BR" dirty="0" err="1"/>
              <a:t>Code.org</a:t>
            </a:r>
            <a:endParaRPr lang="pt-BR" dirty="0"/>
          </a:p>
        </p:txBody>
      </p:sp>
      <p:pic>
        <p:nvPicPr>
          <p:cNvPr id="8" name="Picture 7"/>
          <p:cNvPicPr>
            <a:picLocks noChangeAspect="1"/>
          </p:cNvPicPr>
          <p:nvPr/>
        </p:nvPicPr>
        <p:blipFill>
          <a:blip r:embed="rId2"/>
          <a:stretch>
            <a:fillRect/>
          </a:stretch>
        </p:blipFill>
        <p:spPr>
          <a:xfrm>
            <a:off x="117152" y="262770"/>
            <a:ext cx="1313576" cy="1142704"/>
          </a:xfrm>
          <a:prstGeom prst="rect">
            <a:avLst/>
          </a:prstGeom>
        </p:spPr>
      </p:pic>
      <p:sp>
        <p:nvSpPr>
          <p:cNvPr id="9" name="Rectangle 8"/>
          <p:cNvSpPr/>
          <p:nvPr/>
        </p:nvSpPr>
        <p:spPr>
          <a:xfrm>
            <a:off x="5528049" y="381116"/>
            <a:ext cx="3575243" cy="646331"/>
          </a:xfrm>
          <a:prstGeom prst="rect">
            <a:avLst/>
          </a:prstGeom>
        </p:spPr>
        <p:txBody>
          <a:bodyPr wrap="none">
            <a:spAutoFit/>
          </a:bodyPr>
          <a:lstStyle/>
          <a:p>
            <a:r>
              <a:rPr lang="en-US" dirty="0" err="1"/>
              <a:t>Seção</a:t>
            </a:r>
            <a:r>
              <a:rPr lang="en-US" dirty="0"/>
              <a:t> </a:t>
            </a:r>
            <a:r>
              <a:rPr lang="en-US" b="1" dirty="0" err="1"/>
              <a:t>Engenharia</a:t>
            </a:r>
            <a:r>
              <a:rPr lang="en-US" b="1" dirty="0"/>
              <a:t> </a:t>
            </a:r>
            <a:r>
              <a:rPr lang="en-US" b="1" dirty="0" err="1"/>
              <a:t>Aquicultura</a:t>
            </a:r>
            <a:endParaRPr lang="en-US" b="1" dirty="0"/>
          </a:p>
          <a:p>
            <a:r>
              <a:rPr lang="en-US" dirty="0" err="1"/>
              <a:t>Código</a:t>
            </a:r>
            <a:r>
              <a:rPr lang="en-US" dirty="0"/>
              <a:t> ZXMPMS</a:t>
            </a:r>
            <a:endParaRPr lang="en-US" b="1" dirty="0"/>
          </a:p>
        </p:txBody>
      </p:sp>
      <p:pic>
        <p:nvPicPr>
          <p:cNvPr id="11" name="Picture 10"/>
          <p:cNvPicPr>
            <a:picLocks noChangeAspect="1"/>
          </p:cNvPicPr>
          <p:nvPr/>
        </p:nvPicPr>
        <p:blipFill>
          <a:blip r:embed="rId3"/>
          <a:stretch>
            <a:fillRect/>
          </a:stretch>
        </p:blipFill>
        <p:spPr>
          <a:xfrm>
            <a:off x="0" y="2809988"/>
            <a:ext cx="9144000" cy="3952430"/>
          </a:xfrm>
          <a:prstGeom prst="rect">
            <a:avLst/>
          </a:prstGeom>
        </p:spPr>
      </p:pic>
      <p:sp>
        <p:nvSpPr>
          <p:cNvPr id="12" name="Rectangle 11"/>
          <p:cNvSpPr/>
          <p:nvPr/>
        </p:nvSpPr>
        <p:spPr>
          <a:xfrm>
            <a:off x="2183703" y="1831167"/>
            <a:ext cx="5025835" cy="461665"/>
          </a:xfrm>
          <a:prstGeom prst="rect">
            <a:avLst/>
          </a:prstGeom>
          <a:solidFill>
            <a:srgbClr val="FFCE50"/>
          </a:solidFill>
        </p:spPr>
        <p:txBody>
          <a:bodyPr wrap="none">
            <a:spAutoFit/>
          </a:bodyPr>
          <a:lstStyle/>
          <a:p>
            <a:r>
              <a:rPr lang="en-US" sz="2400" dirty="0"/>
              <a:t>http://</a:t>
            </a:r>
            <a:r>
              <a:rPr lang="en-US" sz="2400" dirty="0" err="1"/>
              <a:t>studio.code.org</a:t>
            </a:r>
            <a:r>
              <a:rPr lang="en-US" sz="2400" dirty="0"/>
              <a:t>/join/ZXMPMS</a:t>
            </a:r>
          </a:p>
        </p:txBody>
      </p:sp>
    </p:spTree>
    <p:extLst>
      <p:ext uri="{BB962C8B-B14F-4D97-AF65-F5344CB8AC3E}">
        <p14:creationId xmlns:p14="http://schemas.microsoft.com/office/powerpoint/2010/main" val="2817611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270832" y="1954982"/>
            <a:ext cx="4405625" cy="3796130"/>
          </a:xfrm>
        </p:spPr>
        <p:txBody>
          <a:bodyPr>
            <a:normAutofit fontScale="77500" lnSpcReduction="20000"/>
          </a:bodyPr>
          <a:lstStyle/>
          <a:p>
            <a:pPr algn="just">
              <a:lnSpc>
                <a:spcPct val="120000"/>
              </a:lnSpc>
            </a:pPr>
            <a:r>
              <a:rPr lang="pt-BR" sz="2800" b="0" dirty="0">
                <a:solidFill>
                  <a:srgbClr val="000000"/>
                </a:solidFill>
              </a:rPr>
              <a:t>Para resolver um problema em um computador, de modo semelhante ao que fazemos para resolver um problema do nosso cotidiano, devemos encontrar uma maneira de descrever esse problema de uma forma clara e precisa, através de uma </a:t>
            </a:r>
            <a:r>
              <a:rPr lang="pt-BR" sz="2800" dirty="0">
                <a:solidFill>
                  <a:srgbClr val="000000"/>
                </a:solidFill>
              </a:rPr>
              <a:t>sequência de passos </a:t>
            </a:r>
            <a:r>
              <a:rPr lang="pt-BR" sz="2800" b="0" dirty="0">
                <a:solidFill>
                  <a:srgbClr val="000000"/>
                </a:solidFill>
              </a:rPr>
              <a:t>a serem seguidos até que se </a:t>
            </a:r>
            <a:r>
              <a:rPr lang="pt-BR" sz="2800" dirty="0">
                <a:solidFill>
                  <a:srgbClr val="000000"/>
                </a:solidFill>
              </a:rPr>
              <a:t>atinja a solução </a:t>
            </a:r>
            <a:r>
              <a:rPr lang="pt-BR" sz="2800" b="0" dirty="0">
                <a:solidFill>
                  <a:srgbClr val="000000"/>
                </a:solidFill>
              </a:rPr>
              <a:t>procurada.</a:t>
            </a:r>
            <a:endParaRPr lang="pt-BR" sz="2800" b="0" dirty="0"/>
          </a:p>
        </p:txBody>
      </p:sp>
      <p:pic>
        <p:nvPicPr>
          <p:cNvPr id="4" name="Picture 3"/>
          <p:cNvPicPr>
            <a:picLocks noChangeAspect="1"/>
          </p:cNvPicPr>
          <p:nvPr/>
        </p:nvPicPr>
        <p:blipFill>
          <a:blip r:embed="rId2"/>
          <a:stretch>
            <a:fillRect/>
          </a:stretch>
        </p:blipFill>
        <p:spPr>
          <a:xfrm>
            <a:off x="370040" y="2291189"/>
            <a:ext cx="3311488" cy="2761256"/>
          </a:xfrm>
          <a:prstGeom prst="rect">
            <a:avLst/>
          </a:prstGeom>
        </p:spPr>
      </p:pic>
    </p:spTree>
    <p:extLst>
      <p:ext uri="{BB962C8B-B14F-4D97-AF65-F5344CB8AC3E}">
        <p14:creationId xmlns:p14="http://schemas.microsoft.com/office/powerpoint/2010/main" val="1444947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normAutofit/>
          </a:bodyPr>
          <a:lstStyle/>
          <a:p>
            <a:pPr algn="just">
              <a:lnSpc>
                <a:spcPct val="120000"/>
              </a:lnSpc>
            </a:pPr>
            <a:r>
              <a:rPr lang="pt-BR" sz="2800" b="0" dirty="0">
                <a:solidFill>
                  <a:srgbClr val="000000"/>
                </a:solidFill>
              </a:rPr>
              <a:t>Vimos que essa estruturação deve seguir uma </a:t>
            </a:r>
            <a:r>
              <a:rPr lang="pt-BR" sz="2800" dirty="0">
                <a:solidFill>
                  <a:srgbClr val="000000"/>
                </a:solidFill>
              </a:rPr>
              <a:t>determinada lógica </a:t>
            </a:r>
            <a:r>
              <a:rPr lang="pt-BR" sz="2800" b="0" dirty="0">
                <a:solidFill>
                  <a:srgbClr val="000000"/>
                </a:solidFill>
              </a:rPr>
              <a:t>para se atingir um objetivo. A lógica aplicada à programação de computadores, dessa forma, também deve buscar a melhor </a:t>
            </a:r>
            <a:r>
              <a:rPr lang="pt-BR" sz="2800" dirty="0">
                <a:solidFill>
                  <a:srgbClr val="000000"/>
                </a:solidFill>
              </a:rPr>
              <a:t>sequência de ações </a:t>
            </a:r>
            <a:r>
              <a:rPr lang="pt-BR" sz="2800" b="0" dirty="0">
                <a:solidFill>
                  <a:srgbClr val="000000"/>
                </a:solidFill>
              </a:rPr>
              <a:t>para se resolver um problema. </a:t>
            </a:r>
          </a:p>
          <a:p>
            <a:pPr algn="just">
              <a:lnSpc>
                <a:spcPct val="120000"/>
              </a:lnSpc>
            </a:pPr>
            <a:r>
              <a:rPr lang="pt-BR" sz="2800" b="0" dirty="0">
                <a:solidFill>
                  <a:srgbClr val="000000"/>
                </a:solidFill>
              </a:rPr>
              <a:t>A essa sequência de ações damos o nome de </a:t>
            </a:r>
            <a:r>
              <a:rPr lang="pt-BR" sz="2800" dirty="0">
                <a:solidFill>
                  <a:srgbClr val="000000"/>
                </a:solidFill>
              </a:rPr>
              <a:t>algoritmo</a:t>
            </a:r>
            <a:r>
              <a:rPr lang="pt-BR" b="0" dirty="0">
                <a:solidFill>
                  <a:srgbClr val="000000"/>
                </a:solidFill>
              </a:rPr>
              <a:t>.</a:t>
            </a:r>
          </a:p>
          <a:p>
            <a:endParaRPr lang="en-US" b="0" dirty="0"/>
          </a:p>
        </p:txBody>
      </p:sp>
    </p:spTree>
    <p:extLst>
      <p:ext uri="{BB962C8B-B14F-4D97-AF65-F5344CB8AC3E}">
        <p14:creationId xmlns:p14="http://schemas.microsoft.com/office/powerpoint/2010/main" val="2057456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lstStyle/>
          <a:p>
            <a:r>
              <a:rPr lang="pt-BR" sz="2800" b="0" dirty="0">
                <a:solidFill>
                  <a:srgbClr val="000000"/>
                </a:solidFill>
              </a:rPr>
              <a:t>É importante lembrar que podem existir várias maneiras de solucionar um problema </a:t>
            </a:r>
          </a:p>
          <a:p>
            <a:endParaRPr lang="pt-BR" sz="2800" b="0" dirty="0">
              <a:solidFill>
                <a:srgbClr val="000000"/>
              </a:solidFill>
            </a:endParaRPr>
          </a:p>
          <a:p>
            <a:r>
              <a:rPr lang="pt-BR" sz="2800" b="0" dirty="0">
                <a:solidFill>
                  <a:srgbClr val="000000"/>
                </a:solidFill>
              </a:rPr>
              <a:t>O importante é chegar à solução </a:t>
            </a:r>
          </a:p>
          <a:p>
            <a:endParaRPr lang="pt-BR" sz="2800" b="0" dirty="0">
              <a:solidFill>
                <a:srgbClr val="000000"/>
              </a:solidFill>
            </a:endParaRPr>
          </a:p>
          <a:p>
            <a:r>
              <a:rPr lang="pt-BR" sz="2800" b="0" dirty="0">
                <a:solidFill>
                  <a:srgbClr val="000000"/>
                </a:solidFill>
              </a:rPr>
              <a:t>Melhor ainda, se essa solução for atingida de forma eficiente e eficaz</a:t>
            </a:r>
          </a:p>
          <a:p>
            <a:endParaRPr lang="en-US" dirty="0"/>
          </a:p>
        </p:txBody>
      </p:sp>
    </p:spTree>
    <p:extLst>
      <p:ext uri="{BB962C8B-B14F-4D97-AF65-F5344CB8AC3E}">
        <p14:creationId xmlns:p14="http://schemas.microsoft.com/office/powerpoint/2010/main" val="318083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84734" y="443742"/>
            <a:ext cx="82296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O </a:t>
            </a:r>
            <a:r>
              <a:rPr lang="en-US" dirty="0" err="1">
                <a:solidFill>
                  <a:srgbClr val="000000"/>
                </a:solidFill>
              </a:rPr>
              <a:t>que</a:t>
            </a:r>
            <a:r>
              <a:rPr lang="en-US" dirty="0">
                <a:solidFill>
                  <a:srgbClr val="000000"/>
                </a:solidFill>
              </a:rPr>
              <a:t> </a:t>
            </a:r>
            <a:r>
              <a:rPr lang="en-US" dirty="0" err="1">
                <a:solidFill>
                  <a:srgbClr val="000000"/>
                </a:solidFill>
              </a:rPr>
              <a:t>é</a:t>
            </a:r>
            <a:r>
              <a:rPr lang="en-US" dirty="0">
                <a:solidFill>
                  <a:srgbClr val="000000"/>
                </a:solidFill>
              </a:rPr>
              <a:t> um </a:t>
            </a:r>
            <a:r>
              <a:rPr lang="en-US" dirty="0" err="1">
                <a:solidFill>
                  <a:srgbClr val="000000"/>
                </a:solidFill>
              </a:rPr>
              <a:t>Programa</a:t>
            </a:r>
            <a:r>
              <a:rPr lang="en-US" dirty="0">
                <a:solidFill>
                  <a:srgbClr val="000000"/>
                </a:solidFill>
              </a:rPr>
              <a:t> de </a:t>
            </a:r>
            <a:r>
              <a:rPr lang="en-US" dirty="0" err="1">
                <a:solidFill>
                  <a:srgbClr val="000000"/>
                </a:solidFill>
              </a:rPr>
              <a:t>Computador</a:t>
            </a:r>
            <a:r>
              <a:rPr lang="en-US" dirty="0">
                <a:solidFill>
                  <a:srgbClr val="000000"/>
                </a:solidFill>
              </a:rPr>
              <a:t> (</a:t>
            </a:r>
            <a:r>
              <a:rPr lang="en-US" i="1" dirty="0">
                <a:solidFill>
                  <a:srgbClr val="000000"/>
                </a:solidFill>
              </a:rPr>
              <a:t>Software</a:t>
            </a:r>
            <a:r>
              <a:rPr lang="en-US" dirty="0">
                <a:solidFill>
                  <a:srgbClr val="000000"/>
                </a:solidFill>
              </a:rPr>
              <a:t>)?</a:t>
            </a:r>
          </a:p>
        </p:txBody>
      </p:sp>
      <p:pic>
        <p:nvPicPr>
          <p:cNvPr id="5" name="Picture 4" descr="question.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27784" y="2574089"/>
            <a:ext cx="3960440" cy="3960440"/>
          </a:xfrm>
          <a:prstGeom prst="rect">
            <a:avLst/>
          </a:prstGeom>
        </p:spPr>
      </p:pic>
    </p:spTree>
    <p:extLst>
      <p:ext uri="{BB962C8B-B14F-4D97-AF65-F5344CB8AC3E}">
        <p14:creationId xmlns:p14="http://schemas.microsoft.com/office/powerpoint/2010/main" val="2796393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467544" y="16578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en-US" sz="2000" dirty="0"/>
              <a:t>Um </a:t>
            </a:r>
            <a:r>
              <a:rPr lang="en-US" sz="2000" b="1" dirty="0"/>
              <a:t>PROGRAMA </a:t>
            </a:r>
            <a:r>
              <a:rPr lang="en-US" sz="2000" dirty="0" err="1"/>
              <a:t>é</a:t>
            </a:r>
            <a:r>
              <a:rPr lang="en-US" sz="2000" dirty="0"/>
              <a:t> </a:t>
            </a:r>
            <a:r>
              <a:rPr lang="en-US" sz="2000" dirty="0" err="1"/>
              <a:t>composto</a:t>
            </a:r>
            <a:r>
              <a:rPr lang="en-US" sz="2000" dirty="0"/>
              <a:t> </a:t>
            </a:r>
            <a:r>
              <a:rPr lang="en-US" sz="2000" dirty="0" err="1"/>
              <a:t>por</a:t>
            </a:r>
            <a:r>
              <a:rPr lang="en-US" sz="2000" dirty="0"/>
              <a:t> </a:t>
            </a:r>
            <a:r>
              <a:rPr lang="en-US" sz="2000" dirty="0" err="1"/>
              <a:t>uma</a:t>
            </a:r>
            <a:r>
              <a:rPr lang="en-US" sz="2000" dirty="0"/>
              <a:t> </a:t>
            </a:r>
            <a:r>
              <a:rPr lang="en-US" sz="2000" dirty="0" err="1"/>
              <a:t>sequência</a:t>
            </a:r>
            <a:r>
              <a:rPr lang="en-US" sz="2000" dirty="0"/>
              <a:t> de </a:t>
            </a:r>
            <a:r>
              <a:rPr lang="en-US" sz="2000" dirty="0" err="1"/>
              <a:t>instruções</a:t>
            </a:r>
            <a:r>
              <a:rPr lang="en-US" sz="2000" dirty="0"/>
              <a:t> </a:t>
            </a:r>
            <a:r>
              <a:rPr lang="en-US" sz="2000" dirty="0" err="1"/>
              <a:t>que</a:t>
            </a:r>
            <a:r>
              <a:rPr lang="en-US" sz="2000" dirty="0"/>
              <a:t> </a:t>
            </a:r>
            <a:r>
              <a:rPr lang="en-US" sz="2000" dirty="0" err="1"/>
              <a:t>pode</a:t>
            </a:r>
            <a:r>
              <a:rPr lang="en-US" sz="2000" dirty="0"/>
              <a:t> </a:t>
            </a:r>
            <a:r>
              <a:rPr lang="en-US" sz="2000" dirty="0" err="1"/>
              <a:t>ser</a:t>
            </a:r>
            <a:r>
              <a:rPr lang="en-US" sz="2000" dirty="0"/>
              <a:t> </a:t>
            </a:r>
            <a:r>
              <a:rPr lang="en-US" sz="2000" dirty="0" err="1"/>
              <a:t>executada</a:t>
            </a:r>
            <a:r>
              <a:rPr lang="en-US" sz="2000" dirty="0"/>
              <a:t> </a:t>
            </a:r>
            <a:r>
              <a:rPr lang="en-US" sz="2000" dirty="0" err="1"/>
              <a:t>por</a:t>
            </a:r>
            <a:r>
              <a:rPr lang="en-US" sz="2000" dirty="0"/>
              <a:t> um </a:t>
            </a:r>
            <a:r>
              <a:rPr lang="en-US" sz="2000" dirty="0" err="1"/>
              <a:t>computador</a:t>
            </a:r>
            <a:endParaRPr lang="en-US" sz="1800" dirty="0"/>
          </a:p>
          <a:p>
            <a:pPr lvl="1">
              <a:buFont typeface="Arial"/>
              <a:buChar char="•"/>
            </a:pPr>
            <a:r>
              <a:rPr lang="en-US" sz="1800" dirty="0" err="1"/>
              <a:t>É</a:t>
            </a:r>
            <a:r>
              <a:rPr lang="en-US" sz="1800" dirty="0"/>
              <a:t> o </a:t>
            </a:r>
            <a:r>
              <a:rPr lang="en-US" sz="1800" dirty="0" err="1"/>
              <a:t>microprocessador</a:t>
            </a:r>
            <a:r>
              <a:rPr lang="en-US" sz="1800" dirty="0"/>
              <a:t> do </a:t>
            </a:r>
            <a:r>
              <a:rPr lang="en-US" sz="1800" dirty="0" err="1"/>
              <a:t>computador</a:t>
            </a:r>
            <a:r>
              <a:rPr lang="en-US" sz="1800" dirty="0"/>
              <a:t> </a:t>
            </a:r>
            <a:r>
              <a:rPr lang="en-US" sz="1800" dirty="0" err="1"/>
              <a:t>que</a:t>
            </a:r>
            <a:r>
              <a:rPr lang="en-US" sz="1800" dirty="0"/>
              <a:t> </a:t>
            </a:r>
            <a:r>
              <a:rPr lang="en-US" sz="1800" dirty="0" err="1"/>
              <a:t>executa</a:t>
            </a:r>
            <a:r>
              <a:rPr lang="en-US" sz="1800" dirty="0"/>
              <a:t> as </a:t>
            </a:r>
            <a:r>
              <a:rPr lang="en-US" sz="1800" dirty="0" err="1"/>
              <a:t>instruções</a:t>
            </a:r>
            <a:r>
              <a:rPr lang="en-US" sz="1800" dirty="0"/>
              <a:t> </a:t>
            </a:r>
            <a:r>
              <a:rPr lang="en-US" sz="1800" dirty="0" err="1"/>
              <a:t>que</a:t>
            </a:r>
            <a:r>
              <a:rPr lang="en-US" sz="1800" dirty="0"/>
              <a:t> </a:t>
            </a:r>
            <a:r>
              <a:rPr lang="en-US" sz="1800" dirty="0" err="1"/>
              <a:t>constituem</a:t>
            </a:r>
            <a:r>
              <a:rPr lang="en-US" sz="1800" dirty="0"/>
              <a:t> o </a:t>
            </a:r>
            <a:r>
              <a:rPr lang="en-US" sz="1800" dirty="0" err="1"/>
              <a:t>programa</a:t>
            </a:r>
            <a:endParaRPr lang="en-US" sz="1800" dirty="0"/>
          </a:p>
          <a:p>
            <a:endParaRPr lang="en-US" sz="1800" dirty="0"/>
          </a:p>
        </p:txBody>
      </p:sp>
      <p:sp>
        <p:nvSpPr>
          <p:cNvPr id="16" name="Content Placeholder 1"/>
          <p:cNvSpPr txBox="1">
            <a:spLocks/>
          </p:cNvSpPr>
          <p:nvPr/>
        </p:nvSpPr>
        <p:spPr>
          <a:xfrm>
            <a:off x="5572861" y="2037988"/>
            <a:ext cx="2724472" cy="472954"/>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ctr"/>
            <a:r>
              <a:rPr lang="en-US" sz="2000" dirty="0"/>
              <a:t>COMPUTADOR</a:t>
            </a:r>
          </a:p>
          <a:p>
            <a:pPr algn="ctr"/>
            <a:endParaRPr lang="en-US" sz="1800" dirty="0"/>
          </a:p>
        </p:txBody>
      </p:sp>
      <p:pic>
        <p:nvPicPr>
          <p:cNvPr id="17" name="Picture 16"/>
          <p:cNvPicPr>
            <a:picLocks noChangeAspect="1"/>
          </p:cNvPicPr>
          <p:nvPr/>
        </p:nvPicPr>
        <p:blipFill>
          <a:blip r:embed="rId3"/>
          <a:stretch>
            <a:fillRect/>
          </a:stretch>
        </p:blipFill>
        <p:spPr>
          <a:xfrm>
            <a:off x="5406571" y="2510942"/>
            <a:ext cx="3048000" cy="3098800"/>
          </a:xfrm>
          <a:prstGeom prst="rect">
            <a:avLst/>
          </a:prstGeom>
        </p:spPr>
      </p:pic>
      <p:sp>
        <p:nvSpPr>
          <p:cNvPr id="19" name="Content Placeholder 1"/>
          <p:cNvSpPr txBox="1">
            <a:spLocks/>
          </p:cNvSpPr>
          <p:nvPr/>
        </p:nvSpPr>
        <p:spPr>
          <a:xfrm>
            <a:off x="513199" y="2071825"/>
            <a:ext cx="3470481" cy="472954"/>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PROGRAMADOR(A) </a:t>
            </a:r>
          </a:p>
          <a:p>
            <a:endParaRPr lang="en-US" sz="1800" dirty="0"/>
          </a:p>
        </p:txBody>
      </p:sp>
      <p:pic>
        <p:nvPicPr>
          <p:cNvPr id="20" name="Picture 19"/>
          <p:cNvPicPr>
            <a:picLocks noChangeAspect="1"/>
          </p:cNvPicPr>
          <p:nvPr/>
        </p:nvPicPr>
        <p:blipFill>
          <a:blip r:embed="rId4"/>
          <a:stretch>
            <a:fillRect/>
          </a:stretch>
        </p:blipFill>
        <p:spPr>
          <a:xfrm>
            <a:off x="513199" y="2544779"/>
            <a:ext cx="3470481" cy="3064963"/>
          </a:xfrm>
          <a:prstGeom prst="rect">
            <a:avLst/>
          </a:prstGeom>
        </p:spPr>
      </p:pic>
      <p:sp>
        <p:nvSpPr>
          <p:cNvPr id="21" name="Rectangle 20"/>
          <p:cNvSpPr/>
          <p:nvPr/>
        </p:nvSpPr>
        <p:spPr>
          <a:xfrm>
            <a:off x="5572861" y="5638119"/>
            <a:ext cx="2724472" cy="864282"/>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500" dirty="0" err="1">
                <a:solidFill>
                  <a:schemeClr val="tx1"/>
                </a:solidFill>
              </a:rPr>
              <a:t>Executa</a:t>
            </a:r>
            <a:r>
              <a:rPr lang="en-US" sz="1500" dirty="0">
                <a:solidFill>
                  <a:schemeClr val="tx1"/>
                </a:solidFill>
              </a:rPr>
              <a:t> a </a:t>
            </a:r>
            <a:r>
              <a:rPr lang="en-US" sz="1500" dirty="0" err="1">
                <a:solidFill>
                  <a:schemeClr val="tx1"/>
                </a:solidFill>
              </a:rPr>
              <a:t>sequência</a:t>
            </a:r>
            <a:r>
              <a:rPr lang="en-US" sz="1500" dirty="0">
                <a:solidFill>
                  <a:schemeClr val="tx1"/>
                </a:solidFill>
              </a:rPr>
              <a:t> de </a:t>
            </a:r>
            <a:r>
              <a:rPr lang="en-US" sz="1500" dirty="0" err="1">
                <a:solidFill>
                  <a:schemeClr val="tx1"/>
                </a:solidFill>
              </a:rPr>
              <a:t>instruções</a:t>
            </a:r>
            <a:r>
              <a:rPr lang="en-US" sz="1500" dirty="0">
                <a:solidFill>
                  <a:schemeClr val="tx1"/>
                </a:solidFill>
              </a:rPr>
              <a:t> </a:t>
            </a:r>
            <a:r>
              <a:rPr lang="en-US" sz="1500" dirty="0" err="1">
                <a:solidFill>
                  <a:schemeClr val="tx1"/>
                </a:solidFill>
              </a:rPr>
              <a:t>que</a:t>
            </a:r>
            <a:r>
              <a:rPr lang="en-US" sz="1500" dirty="0">
                <a:solidFill>
                  <a:schemeClr val="tx1"/>
                </a:solidFill>
              </a:rPr>
              <a:t> </a:t>
            </a:r>
            <a:r>
              <a:rPr lang="en-US" sz="1500" dirty="0" err="1">
                <a:solidFill>
                  <a:schemeClr val="tx1"/>
                </a:solidFill>
              </a:rPr>
              <a:t>constituem</a:t>
            </a:r>
            <a:r>
              <a:rPr lang="en-US" sz="1500" dirty="0">
                <a:solidFill>
                  <a:schemeClr val="tx1"/>
                </a:solidFill>
              </a:rPr>
              <a:t> o </a:t>
            </a:r>
            <a:r>
              <a:rPr lang="en-US" sz="1500" dirty="0" err="1">
                <a:solidFill>
                  <a:schemeClr val="tx1"/>
                </a:solidFill>
              </a:rPr>
              <a:t>programa</a:t>
            </a:r>
            <a:endParaRPr lang="en-US" sz="1500" dirty="0">
              <a:solidFill>
                <a:schemeClr val="tx1"/>
              </a:solidFill>
            </a:endParaRPr>
          </a:p>
        </p:txBody>
      </p:sp>
      <p:sp>
        <p:nvSpPr>
          <p:cNvPr id="22" name="Rectangle 21"/>
          <p:cNvSpPr/>
          <p:nvPr/>
        </p:nvSpPr>
        <p:spPr>
          <a:xfrm>
            <a:off x="732840" y="5609742"/>
            <a:ext cx="2724472" cy="864282"/>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500" dirty="0" err="1">
                <a:solidFill>
                  <a:schemeClr val="tx1"/>
                </a:solidFill>
              </a:rPr>
              <a:t>Cria</a:t>
            </a:r>
            <a:r>
              <a:rPr lang="en-US" sz="1500" dirty="0">
                <a:solidFill>
                  <a:schemeClr val="tx1"/>
                </a:solidFill>
              </a:rPr>
              <a:t> a </a:t>
            </a:r>
            <a:r>
              <a:rPr lang="en-US" sz="1500" dirty="0" err="1">
                <a:solidFill>
                  <a:schemeClr val="tx1"/>
                </a:solidFill>
              </a:rPr>
              <a:t>sequência</a:t>
            </a:r>
            <a:r>
              <a:rPr lang="en-US" sz="1500" dirty="0">
                <a:solidFill>
                  <a:schemeClr val="tx1"/>
                </a:solidFill>
              </a:rPr>
              <a:t> de </a:t>
            </a:r>
            <a:r>
              <a:rPr lang="en-US" sz="1500" dirty="0" err="1">
                <a:solidFill>
                  <a:schemeClr val="tx1"/>
                </a:solidFill>
              </a:rPr>
              <a:t>instruções</a:t>
            </a:r>
            <a:r>
              <a:rPr lang="en-US" sz="1500" dirty="0">
                <a:solidFill>
                  <a:schemeClr val="tx1"/>
                </a:solidFill>
              </a:rPr>
              <a:t> </a:t>
            </a:r>
            <a:r>
              <a:rPr lang="en-US" sz="1500" dirty="0" err="1">
                <a:solidFill>
                  <a:schemeClr val="tx1"/>
                </a:solidFill>
              </a:rPr>
              <a:t>que</a:t>
            </a:r>
            <a:r>
              <a:rPr lang="en-US" sz="1500" dirty="0">
                <a:solidFill>
                  <a:schemeClr val="tx1"/>
                </a:solidFill>
              </a:rPr>
              <a:t> </a:t>
            </a:r>
            <a:r>
              <a:rPr lang="en-US" sz="1500" dirty="0" err="1">
                <a:solidFill>
                  <a:schemeClr val="tx1"/>
                </a:solidFill>
              </a:rPr>
              <a:t>constituem</a:t>
            </a:r>
            <a:r>
              <a:rPr lang="en-US" sz="1500" dirty="0">
                <a:solidFill>
                  <a:schemeClr val="tx1"/>
                </a:solidFill>
              </a:rPr>
              <a:t> o </a:t>
            </a:r>
            <a:r>
              <a:rPr lang="en-US" sz="1500" dirty="0" err="1">
                <a:solidFill>
                  <a:schemeClr val="tx1"/>
                </a:solidFill>
              </a:rPr>
              <a:t>programa</a:t>
            </a:r>
            <a:endParaRPr lang="en-US" sz="1500" dirty="0">
              <a:solidFill>
                <a:schemeClr val="tx1"/>
              </a:solidFill>
            </a:endParaRPr>
          </a:p>
        </p:txBody>
      </p:sp>
    </p:spTree>
    <p:extLst>
      <p:ext uri="{BB962C8B-B14F-4D97-AF65-F5344CB8AC3E}">
        <p14:creationId xmlns:p14="http://schemas.microsoft.com/office/powerpoint/2010/main" val="275802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854177" y="3397695"/>
            <a:ext cx="7318223" cy="3460305"/>
          </a:xfrm>
          <a:prstGeom prst="rect">
            <a:avLst/>
          </a:prstGeom>
        </p:spPr>
      </p:pic>
      <p:sp>
        <p:nvSpPr>
          <p:cNvPr id="15" name="Rectangle 14"/>
          <p:cNvSpPr/>
          <p:nvPr/>
        </p:nvSpPr>
        <p:spPr>
          <a:xfrm>
            <a:off x="4211960" y="2248307"/>
            <a:ext cx="3960440" cy="864096"/>
          </a:xfrm>
          <a:prstGeom prst="rect">
            <a:avLst/>
          </a:prstGeom>
          <a:solidFill>
            <a:srgbClr val="FFCE50"/>
          </a:solidFill>
          <a:ln>
            <a:solidFill>
              <a:srgbClr val="31B6FD"/>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dirty="0" err="1">
                <a:solidFill>
                  <a:schemeClr val="tx1"/>
                </a:solidFill>
              </a:rPr>
              <a:t>Tradução</a:t>
            </a:r>
            <a:r>
              <a:rPr lang="en-US" sz="1600" dirty="0">
                <a:solidFill>
                  <a:schemeClr val="tx1"/>
                </a:solidFill>
              </a:rPr>
              <a:t> da </a:t>
            </a:r>
            <a:r>
              <a:rPr lang="en-US" sz="1600" dirty="0" err="1">
                <a:solidFill>
                  <a:schemeClr val="tx1"/>
                </a:solidFill>
              </a:rPr>
              <a:t>Linguagem</a:t>
            </a:r>
            <a:r>
              <a:rPr lang="en-US" sz="1600" dirty="0">
                <a:solidFill>
                  <a:schemeClr val="tx1"/>
                </a:solidFill>
              </a:rPr>
              <a:t> de </a:t>
            </a:r>
            <a:r>
              <a:rPr lang="en-US" sz="1600" dirty="0" err="1">
                <a:solidFill>
                  <a:schemeClr val="tx1"/>
                </a:solidFill>
              </a:rPr>
              <a:t>Programação</a:t>
            </a:r>
            <a:endParaRPr lang="en-US" sz="1600" dirty="0">
              <a:solidFill>
                <a:schemeClr val="tx1"/>
              </a:solidFill>
            </a:endParaRPr>
          </a:p>
          <a:p>
            <a:pPr algn="ctr"/>
            <a:r>
              <a:rPr lang="en-US" sz="1600" dirty="0" err="1">
                <a:solidFill>
                  <a:schemeClr val="tx1"/>
                </a:solidFill>
              </a:rPr>
              <a:t>acessível</a:t>
            </a:r>
            <a:r>
              <a:rPr lang="en-US" sz="1600" dirty="0">
                <a:solidFill>
                  <a:schemeClr val="tx1"/>
                </a:solidFill>
              </a:rPr>
              <a:t> </a:t>
            </a:r>
            <a:r>
              <a:rPr lang="en-US" sz="1600" dirty="0" err="1">
                <a:solidFill>
                  <a:schemeClr val="tx1"/>
                </a:solidFill>
              </a:rPr>
              <a:t>ao</a:t>
            </a:r>
            <a:r>
              <a:rPr lang="en-US" sz="1600" dirty="0">
                <a:solidFill>
                  <a:schemeClr val="tx1"/>
                </a:solidFill>
              </a:rPr>
              <a:t> </a:t>
            </a:r>
            <a:r>
              <a:rPr lang="en-US" sz="1600" dirty="0" err="1">
                <a:solidFill>
                  <a:schemeClr val="tx1"/>
                </a:solidFill>
              </a:rPr>
              <a:t>humano</a:t>
            </a:r>
            <a:r>
              <a:rPr lang="en-US" sz="1600" dirty="0">
                <a:solidFill>
                  <a:schemeClr val="tx1"/>
                </a:solidFill>
              </a:rPr>
              <a:t> </a:t>
            </a:r>
            <a:r>
              <a:rPr lang="en-US" sz="1600" dirty="0" err="1">
                <a:solidFill>
                  <a:schemeClr val="tx1"/>
                </a:solidFill>
              </a:rPr>
              <a:t>para</a:t>
            </a:r>
            <a:r>
              <a:rPr lang="en-US" sz="1600" dirty="0">
                <a:solidFill>
                  <a:schemeClr val="tx1"/>
                </a:solidFill>
              </a:rPr>
              <a:t> </a:t>
            </a:r>
            <a:r>
              <a:rPr lang="en-US" sz="1600" dirty="0" err="1">
                <a:solidFill>
                  <a:schemeClr val="tx1"/>
                </a:solidFill>
              </a:rPr>
              <a:t>instruções</a:t>
            </a:r>
            <a:r>
              <a:rPr lang="en-US" sz="1600" dirty="0">
                <a:solidFill>
                  <a:schemeClr val="tx1"/>
                </a:solidFill>
              </a:rPr>
              <a:t> </a:t>
            </a:r>
            <a:r>
              <a:rPr lang="en-US" sz="1600" dirty="0" err="1">
                <a:solidFill>
                  <a:schemeClr val="tx1"/>
                </a:solidFill>
              </a:rPr>
              <a:t>que</a:t>
            </a:r>
            <a:r>
              <a:rPr lang="en-US" sz="1600" dirty="0">
                <a:solidFill>
                  <a:schemeClr val="tx1"/>
                </a:solidFill>
              </a:rPr>
              <a:t> a CPU </a:t>
            </a:r>
            <a:r>
              <a:rPr lang="en-US" sz="1600" dirty="0" err="1">
                <a:solidFill>
                  <a:schemeClr val="tx1"/>
                </a:solidFill>
              </a:rPr>
              <a:t>compreende</a:t>
            </a:r>
            <a:r>
              <a:rPr lang="en-US" sz="1600" dirty="0">
                <a:solidFill>
                  <a:schemeClr val="tx1"/>
                </a:solidFill>
              </a:rPr>
              <a:t> e </a:t>
            </a:r>
            <a:r>
              <a:rPr lang="en-US" sz="1600" dirty="0" err="1">
                <a:solidFill>
                  <a:schemeClr val="tx1"/>
                </a:solidFill>
              </a:rPr>
              <a:t>executa</a:t>
            </a:r>
            <a:endParaRPr lang="en-US" sz="1600" dirty="0">
              <a:solidFill>
                <a:schemeClr val="tx1"/>
              </a:solidFill>
            </a:endParaRPr>
          </a:p>
        </p:txBody>
      </p:sp>
      <p:sp>
        <p:nvSpPr>
          <p:cNvPr id="16" name="Curved Down Arrow 15"/>
          <p:cNvSpPr/>
          <p:nvPr/>
        </p:nvSpPr>
        <p:spPr>
          <a:xfrm>
            <a:off x="3496130" y="3284984"/>
            <a:ext cx="2078011" cy="581492"/>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Content Placeholder 1"/>
          <p:cNvSpPr txBox="1">
            <a:spLocks/>
          </p:cNvSpPr>
          <p:nvPr/>
        </p:nvSpPr>
        <p:spPr>
          <a:xfrm>
            <a:off x="323528" y="126876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Como o(a) PROGRAMADOR(A) e o COMPUTADOR se </a:t>
            </a:r>
            <a:r>
              <a:rPr lang="en-US" sz="2000" dirty="0" err="1"/>
              <a:t>entendem</a:t>
            </a:r>
            <a:r>
              <a:rPr lang="en-US" sz="2000" dirty="0"/>
              <a:t>?</a:t>
            </a:r>
          </a:p>
          <a:p>
            <a:endParaRPr lang="en-US" sz="1800" dirty="0"/>
          </a:p>
        </p:txBody>
      </p:sp>
      <p:sp>
        <p:nvSpPr>
          <p:cNvPr id="9" name="Title 1"/>
          <p:cNvSpPr txBox="1">
            <a:spLocks/>
          </p:cNvSpPr>
          <p:nvPr/>
        </p:nvSpPr>
        <p:spPr>
          <a:xfrm>
            <a:off x="0" y="0"/>
            <a:ext cx="91440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PROGRAMA</a:t>
            </a:r>
          </a:p>
        </p:txBody>
      </p:sp>
      <p:sp>
        <p:nvSpPr>
          <p:cNvPr id="10" name="TextBox 9"/>
          <p:cNvSpPr txBox="1"/>
          <p:nvPr/>
        </p:nvSpPr>
        <p:spPr>
          <a:xfrm>
            <a:off x="1407898" y="3303051"/>
            <a:ext cx="2088232" cy="369332"/>
          </a:xfrm>
          <a:prstGeom prst="rect">
            <a:avLst/>
          </a:prstGeom>
          <a:solidFill>
            <a:srgbClr val="FD70F8"/>
          </a:solidFill>
        </p:spPr>
        <p:txBody>
          <a:bodyPr wrap="square" rtlCol="0">
            <a:spAutoFit/>
          </a:bodyPr>
          <a:lstStyle/>
          <a:p>
            <a:pPr algn="ctr"/>
            <a:r>
              <a:rPr lang="en-US" b="1" dirty="0"/>
              <a:t>CÓDIGO-FONTE</a:t>
            </a:r>
          </a:p>
        </p:txBody>
      </p:sp>
      <p:sp>
        <p:nvSpPr>
          <p:cNvPr id="11" name="TextBox 10"/>
          <p:cNvSpPr txBox="1"/>
          <p:nvPr/>
        </p:nvSpPr>
        <p:spPr>
          <a:xfrm>
            <a:off x="5888617" y="3697199"/>
            <a:ext cx="2072437" cy="338554"/>
          </a:xfrm>
          <a:prstGeom prst="rect">
            <a:avLst/>
          </a:prstGeom>
          <a:solidFill>
            <a:srgbClr val="FD70F8"/>
          </a:solidFill>
        </p:spPr>
        <p:txBody>
          <a:bodyPr wrap="square" rtlCol="0">
            <a:spAutoFit/>
          </a:bodyPr>
          <a:lstStyle/>
          <a:p>
            <a:pPr algn="ctr"/>
            <a:r>
              <a:rPr lang="en-US" sz="1600" b="1" dirty="0"/>
              <a:t>CÓDIGO-OBJETO</a:t>
            </a:r>
          </a:p>
        </p:txBody>
      </p:sp>
      <p:sp>
        <p:nvSpPr>
          <p:cNvPr id="12" name="Rectangle 11"/>
          <p:cNvSpPr/>
          <p:nvPr/>
        </p:nvSpPr>
        <p:spPr>
          <a:xfrm>
            <a:off x="1781497" y="2425623"/>
            <a:ext cx="1198782" cy="694819"/>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err="1">
                <a:solidFill>
                  <a:schemeClr val="tx1"/>
                </a:solidFill>
              </a:rPr>
              <a:t>Programa</a:t>
            </a:r>
            <a:r>
              <a:rPr lang="en-US" sz="1400" dirty="0">
                <a:solidFill>
                  <a:schemeClr val="tx1"/>
                </a:solidFill>
              </a:rPr>
              <a:t> </a:t>
            </a:r>
            <a:r>
              <a:rPr lang="en-US" sz="1400" dirty="0" err="1">
                <a:solidFill>
                  <a:schemeClr val="tx1"/>
                </a:solidFill>
              </a:rPr>
              <a:t>legível</a:t>
            </a:r>
            <a:r>
              <a:rPr lang="en-US" sz="1400" dirty="0">
                <a:solidFill>
                  <a:schemeClr val="tx1"/>
                </a:solidFill>
              </a:rPr>
              <a:t> </a:t>
            </a:r>
            <a:r>
              <a:rPr lang="en-US" sz="1400" dirty="0" err="1">
                <a:solidFill>
                  <a:schemeClr val="tx1"/>
                </a:solidFill>
              </a:rPr>
              <a:t>para</a:t>
            </a:r>
            <a:r>
              <a:rPr lang="en-US" sz="1400" dirty="0">
                <a:solidFill>
                  <a:schemeClr val="tx1"/>
                </a:solidFill>
              </a:rPr>
              <a:t> </a:t>
            </a:r>
            <a:r>
              <a:rPr lang="en-US" sz="1400" dirty="0" err="1">
                <a:solidFill>
                  <a:schemeClr val="tx1"/>
                </a:solidFill>
              </a:rPr>
              <a:t>humanos</a:t>
            </a:r>
            <a:endParaRPr lang="en-US" sz="1400" dirty="0">
              <a:solidFill>
                <a:schemeClr val="tx1"/>
              </a:solidFill>
            </a:endParaRPr>
          </a:p>
        </p:txBody>
      </p:sp>
    </p:spTree>
    <p:extLst>
      <p:ext uri="{BB962C8B-B14F-4D97-AF65-F5344CB8AC3E}">
        <p14:creationId xmlns:p14="http://schemas.microsoft.com/office/powerpoint/2010/main" val="342162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0" y="16032"/>
            <a:ext cx="91440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PROGRAMA</a:t>
            </a:r>
          </a:p>
        </p:txBody>
      </p:sp>
      <p:sp>
        <p:nvSpPr>
          <p:cNvPr id="19" name="Content Placeholder 1"/>
          <p:cNvSpPr txBox="1">
            <a:spLocks/>
          </p:cNvSpPr>
          <p:nvPr/>
        </p:nvSpPr>
        <p:spPr>
          <a:xfrm>
            <a:off x="323528" y="126876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Como </a:t>
            </a:r>
            <a:r>
              <a:rPr lang="en-US" sz="2000" dirty="0" err="1"/>
              <a:t>é</a:t>
            </a:r>
            <a:r>
              <a:rPr lang="en-US" sz="2000" dirty="0"/>
              <a:t> </a:t>
            </a:r>
            <a:r>
              <a:rPr lang="en-US" sz="2000" dirty="0" err="1"/>
              <a:t>realizada</a:t>
            </a:r>
            <a:r>
              <a:rPr lang="en-US" sz="2000" dirty="0"/>
              <a:t> </a:t>
            </a:r>
            <a:r>
              <a:rPr lang="en-US" sz="2000" dirty="0" err="1"/>
              <a:t>essa</a:t>
            </a:r>
            <a:r>
              <a:rPr lang="en-US" sz="2000" dirty="0"/>
              <a:t> TRADUÇÃO/INTERPRETAÇÃO?</a:t>
            </a:r>
          </a:p>
          <a:p>
            <a:pPr lvl="1">
              <a:buFont typeface="Arial"/>
              <a:buChar char="•"/>
            </a:pPr>
            <a:r>
              <a:rPr lang="en-US" sz="1800" dirty="0"/>
              <a:t>Um </a:t>
            </a:r>
            <a:r>
              <a:rPr lang="en-US" sz="1800" dirty="0" err="1"/>
              <a:t>programa</a:t>
            </a:r>
            <a:r>
              <a:rPr lang="en-US" sz="1800" dirty="0"/>
              <a:t> </a:t>
            </a:r>
            <a:r>
              <a:rPr lang="en-US" sz="1800" dirty="0" err="1"/>
              <a:t>é</a:t>
            </a:r>
            <a:r>
              <a:rPr lang="en-US" sz="1800" dirty="0"/>
              <a:t> </a:t>
            </a:r>
            <a:r>
              <a:rPr lang="en-US" sz="1800" dirty="0" err="1"/>
              <a:t>convertido</a:t>
            </a:r>
            <a:r>
              <a:rPr lang="en-US" sz="1800" dirty="0"/>
              <a:t> de </a:t>
            </a:r>
            <a:r>
              <a:rPr lang="en-US" sz="1800" b="1" i="1" dirty="0" err="1"/>
              <a:t>código-fonte</a:t>
            </a:r>
            <a:r>
              <a:rPr lang="en-US" sz="1800" b="1" i="1" dirty="0"/>
              <a:t> </a:t>
            </a:r>
            <a:r>
              <a:rPr lang="en-US" sz="1800" dirty="0" err="1"/>
              <a:t>para</a:t>
            </a:r>
            <a:r>
              <a:rPr lang="en-US" sz="1800" dirty="0"/>
              <a:t> </a:t>
            </a:r>
            <a:r>
              <a:rPr lang="en-US" sz="1800" b="1" i="1" dirty="0" err="1"/>
              <a:t>código-objeto</a:t>
            </a:r>
            <a:r>
              <a:rPr lang="en-US" sz="1800" b="1" i="1" dirty="0"/>
              <a:t> </a:t>
            </a:r>
            <a:r>
              <a:rPr lang="en-US" sz="1800" dirty="0" err="1"/>
              <a:t>por</a:t>
            </a:r>
            <a:r>
              <a:rPr lang="en-US" sz="1800" dirty="0"/>
              <a:t> um </a:t>
            </a:r>
            <a:r>
              <a:rPr lang="en-US" sz="1800" b="1" dirty="0" err="1"/>
              <a:t>compilador</a:t>
            </a:r>
            <a:r>
              <a:rPr lang="en-US" sz="1800" b="1" dirty="0"/>
              <a:t> </a:t>
            </a:r>
            <a:r>
              <a:rPr lang="en-US" sz="1800" b="1" dirty="0" err="1"/>
              <a:t>ou</a:t>
            </a:r>
            <a:r>
              <a:rPr lang="en-US" sz="1800" b="1" dirty="0"/>
              <a:t> </a:t>
            </a:r>
            <a:r>
              <a:rPr lang="en-US" sz="1800" b="1" dirty="0" err="1"/>
              <a:t>interpretador</a:t>
            </a:r>
            <a:r>
              <a:rPr lang="en-US" sz="1800" dirty="0"/>
              <a:t>.</a:t>
            </a:r>
          </a:p>
          <a:p>
            <a:endParaRPr lang="en-US" sz="1800" dirty="0"/>
          </a:p>
        </p:txBody>
      </p:sp>
      <p:pic>
        <p:nvPicPr>
          <p:cNvPr id="35" name="Content Placeholder 3"/>
          <p:cNvPicPr>
            <a:picLocks noChangeAspect="1"/>
          </p:cNvPicPr>
          <p:nvPr/>
        </p:nvPicPr>
        <p:blipFill>
          <a:blip r:embed="rId3"/>
          <a:srcRect l="-8212" r="-8212"/>
          <a:stretch>
            <a:fillRect/>
          </a:stretch>
        </p:blipFill>
        <p:spPr>
          <a:xfrm>
            <a:off x="520459" y="3068961"/>
            <a:ext cx="7507925" cy="3600400"/>
          </a:xfrm>
          <a:prstGeom prst="rect">
            <a:avLst/>
          </a:prstGeom>
        </p:spPr>
      </p:pic>
      <p:sp>
        <p:nvSpPr>
          <p:cNvPr id="36" name="Curved Down Arrow 35"/>
          <p:cNvSpPr/>
          <p:nvPr/>
        </p:nvSpPr>
        <p:spPr>
          <a:xfrm rot="1135723">
            <a:off x="3666050" y="3150096"/>
            <a:ext cx="2372995" cy="581492"/>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37" name="Picture 36"/>
          <p:cNvPicPr>
            <a:picLocks noChangeAspect="1"/>
          </p:cNvPicPr>
          <p:nvPr/>
        </p:nvPicPr>
        <p:blipFill>
          <a:blip r:embed="rId4"/>
          <a:stretch>
            <a:fillRect/>
          </a:stretch>
        </p:blipFill>
        <p:spPr>
          <a:xfrm>
            <a:off x="5868144" y="5070784"/>
            <a:ext cx="936104" cy="374441"/>
          </a:xfrm>
          <a:prstGeom prst="rect">
            <a:avLst/>
          </a:prstGeom>
        </p:spPr>
      </p:pic>
      <p:sp>
        <p:nvSpPr>
          <p:cNvPr id="38" name="TextBox 37"/>
          <p:cNvSpPr txBox="1"/>
          <p:nvPr/>
        </p:nvSpPr>
        <p:spPr>
          <a:xfrm>
            <a:off x="1979712" y="3429001"/>
            <a:ext cx="2088232" cy="369332"/>
          </a:xfrm>
          <a:prstGeom prst="rect">
            <a:avLst/>
          </a:prstGeom>
          <a:noFill/>
        </p:spPr>
        <p:txBody>
          <a:bodyPr wrap="square" rtlCol="0">
            <a:spAutoFit/>
          </a:bodyPr>
          <a:lstStyle/>
          <a:p>
            <a:pPr algn="ctr"/>
            <a:r>
              <a:rPr lang="en-US" b="1" dirty="0"/>
              <a:t>CÓDIGO-FONTE</a:t>
            </a:r>
          </a:p>
        </p:txBody>
      </p:sp>
      <p:sp>
        <p:nvSpPr>
          <p:cNvPr id="39" name="TextBox 38"/>
          <p:cNvSpPr txBox="1"/>
          <p:nvPr/>
        </p:nvSpPr>
        <p:spPr>
          <a:xfrm>
            <a:off x="5652120" y="3995773"/>
            <a:ext cx="2088232" cy="369332"/>
          </a:xfrm>
          <a:prstGeom prst="rect">
            <a:avLst/>
          </a:prstGeom>
          <a:noFill/>
        </p:spPr>
        <p:txBody>
          <a:bodyPr wrap="square" rtlCol="0">
            <a:spAutoFit/>
          </a:bodyPr>
          <a:lstStyle/>
          <a:p>
            <a:pPr algn="ctr"/>
            <a:r>
              <a:rPr lang="en-US" b="1" dirty="0"/>
              <a:t>CÓDIGO-OBJETO</a:t>
            </a:r>
          </a:p>
        </p:txBody>
      </p:sp>
      <p:sp>
        <p:nvSpPr>
          <p:cNvPr id="40" name="TextBox 39"/>
          <p:cNvSpPr txBox="1"/>
          <p:nvPr/>
        </p:nvSpPr>
        <p:spPr>
          <a:xfrm>
            <a:off x="4386480" y="2319264"/>
            <a:ext cx="2192348" cy="646331"/>
          </a:xfrm>
          <a:prstGeom prst="rect">
            <a:avLst/>
          </a:prstGeom>
          <a:noFill/>
        </p:spPr>
        <p:txBody>
          <a:bodyPr wrap="square" rtlCol="0">
            <a:spAutoFit/>
          </a:bodyPr>
          <a:lstStyle/>
          <a:p>
            <a:pPr algn="ctr"/>
            <a:r>
              <a:rPr lang="en-US" b="1" dirty="0">
                <a:solidFill>
                  <a:srgbClr val="FF0000"/>
                </a:solidFill>
              </a:rPr>
              <a:t>COMPILADOR </a:t>
            </a:r>
            <a:r>
              <a:rPr lang="en-US" b="1" dirty="0" err="1">
                <a:solidFill>
                  <a:srgbClr val="FF0000"/>
                </a:solidFill>
              </a:rPr>
              <a:t>ou</a:t>
            </a:r>
            <a:r>
              <a:rPr lang="en-US" b="1" dirty="0">
                <a:solidFill>
                  <a:srgbClr val="FF0000"/>
                </a:solidFill>
              </a:rPr>
              <a:t> </a:t>
            </a:r>
          </a:p>
          <a:p>
            <a:pPr algn="ctr"/>
            <a:r>
              <a:rPr lang="en-US" b="1" dirty="0">
                <a:solidFill>
                  <a:srgbClr val="FF0000"/>
                </a:solidFill>
              </a:rPr>
              <a:t>INTERPRETADOR</a:t>
            </a:r>
          </a:p>
        </p:txBody>
      </p:sp>
    </p:spTree>
    <p:extLst>
      <p:ext uri="{BB962C8B-B14F-4D97-AF65-F5344CB8AC3E}">
        <p14:creationId xmlns:p14="http://schemas.microsoft.com/office/powerpoint/2010/main" val="21891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a:t>Linguagem de programação</a:t>
            </a:r>
            <a:endParaRPr lang="pt-BR" dirty="0"/>
          </a:p>
        </p:txBody>
      </p:sp>
      <p:sp>
        <p:nvSpPr>
          <p:cNvPr id="3" name="Espaço Reservado para Conteúdo 2"/>
          <p:cNvSpPr>
            <a:spLocks noGrp="1"/>
          </p:cNvSpPr>
          <p:nvPr>
            <p:ph idx="1"/>
          </p:nvPr>
        </p:nvSpPr>
        <p:spPr/>
        <p:txBody>
          <a:bodyPr>
            <a:normAutofit/>
          </a:bodyPr>
          <a:lstStyle/>
          <a:p>
            <a:r>
              <a:rPr lang="pt-BR" dirty="0"/>
              <a:t>Uma </a:t>
            </a:r>
            <a:r>
              <a:rPr lang="pt-BR" b="1" dirty="0"/>
              <a:t>linguagem de programação</a:t>
            </a:r>
            <a:r>
              <a:rPr lang="pt-BR" dirty="0"/>
              <a:t> é uma maneira padronizada para comunicar instruções para o computador</a:t>
            </a:r>
          </a:p>
          <a:p>
            <a:r>
              <a:rPr lang="pt-BR" dirty="0"/>
              <a:t>Exemplos: </a:t>
            </a:r>
          </a:p>
          <a:p>
            <a:pPr lvl="1"/>
            <a:r>
              <a:rPr lang="pt-BR" i="1" dirty="0"/>
              <a:t>Pascal,  </a:t>
            </a:r>
          </a:p>
          <a:p>
            <a:pPr lvl="1"/>
            <a:r>
              <a:rPr lang="pt-BR" i="1" dirty="0"/>
              <a:t>C, C++, </a:t>
            </a:r>
          </a:p>
          <a:p>
            <a:pPr lvl="1"/>
            <a:r>
              <a:rPr lang="pt-BR" i="1" dirty="0"/>
              <a:t>C#, </a:t>
            </a:r>
          </a:p>
          <a:p>
            <a:pPr lvl="1"/>
            <a:r>
              <a:rPr lang="pt-BR" i="1" dirty="0"/>
              <a:t>COBOL, Pascal, Delphi, JAVA, JavaScript, </a:t>
            </a:r>
          </a:p>
          <a:p>
            <a:pPr lvl="1"/>
            <a:r>
              <a:rPr lang="pt-BR" i="1" dirty="0"/>
              <a:t>Python </a:t>
            </a:r>
            <a:r>
              <a:rPr lang="pt-BR" dirty="0"/>
              <a:t>...  </a:t>
            </a:r>
          </a:p>
          <a:p>
            <a:endParaRPr lang="pt-BR" dirty="0"/>
          </a:p>
        </p:txBody>
      </p:sp>
    </p:spTree>
    <p:extLst>
      <p:ext uri="{BB962C8B-B14F-4D97-AF65-F5344CB8AC3E}">
        <p14:creationId xmlns:p14="http://schemas.microsoft.com/office/powerpoint/2010/main" val="3046315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5856405" y="182225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Programa</a:t>
            </a:r>
            <a:r>
              <a:rPr lang="en-US" sz="1600" dirty="0">
                <a:solidFill>
                  <a:srgbClr val="000000"/>
                </a:solidFill>
              </a:rPr>
              <a:t> ok </a:t>
            </a:r>
          </a:p>
          <a:p>
            <a:pPr algn="ctr"/>
            <a:r>
              <a:rPr lang="en-US" sz="1600" dirty="0">
                <a:solidFill>
                  <a:srgbClr val="000000"/>
                </a:solidFill>
              </a:rPr>
              <a:t>\o/</a:t>
            </a:r>
            <a:endParaRPr lang="en-US" sz="1600" i="1" dirty="0">
              <a:solidFill>
                <a:srgbClr val="000000"/>
              </a:solidFill>
            </a:endParaRPr>
          </a:p>
        </p:txBody>
      </p:sp>
      <p:sp>
        <p:nvSpPr>
          <p:cNvPr id="14" name="Curved Down Arrow 13"/>
          <p:cNvSpPr/>
          <p:nvPr/>
        </p:nvSpPr>
        <p:spPr>
          <a:xfrm rot="5949664" flipH="1">
            <a:off x="6889084" y="3183340"/>
            <a:ext cx="1853467" cy="1046153"/>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6107892" y="450912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Testar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18" name="Curved Down Arrow 17"/>
          <p:cNvSpPr/>
          <p:nvPr/>
        </p:nvSpPr>
        <p:spPr>
          <a:xfrm rot="8747724" flipH="1">
            <a:off x="5713122" y="5712340"/>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7701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3" grpId="0" animBg="1"/>
      <p:bldP spid="14"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
        <p:nvSpPr>
          <p:cNvPr id="15" name="Rectangle 14"/>
          <p:cNvSpPr/>
          <p:nvPr/>
        </p:nvSpPr>
        <p:spPr>
          <a:xfrm>
            <a:off x="3851920" y="5013176"/>
            <a:ext cx="2808312" cy="1008112"/>
          </a:xfrm>
          <a:prstGeom prst="rect">
            <a:avLst/>
          </a:prstGeom>
          <a:solidFill>
            <a:srgbClr val="FF66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b="1" dirty="0" err="1">
                <a:solidFill>
                  <a:srgbClr val="000000"/>
                </a:solidFill>
              </a:rPr>
              <a:t>Erro</a:t>
            </a:r>
            <a:r>
              <a:rPr lang="en-US" sz="1600" b="1" dirty="0">
                <a:solidFill>
                  <a:srgbClr val="000000"/>
                </a:solidFill>
              </a:rPr>
              <a:t> de </a:t>
            </a:r>
            <a:r>
              <a:rPr lang="en-US" sz="1600" b="1" dirty="0" err="1">
                <a:solidFill>
                  <a:srgbClr val="000000"/>
                </a:solidFill>
              </a:rPr>
              <a:t>Compilação</a:t>
            </a:r>
            <a:r>
              <a:rPr lang="en-US" sz="1600" b="1" dirty="0">
                <a:solidFill>
                  <a:srgbClr val="000000"/>
                </a:solidFill>
              </a:rPr>
              <a:t>! </a:t>
            </a:r>
          </a:p>
          <a:p>
            <a:pPr algn="ctr"/>
            <a:r>
              <a:rPr lang="en-US" sz="1600" dirty="0" err="1">
                <a:solidFill>
                  <a:srgbClr val="000000"/>
                </a:solidFill>
              </a:rPr>
              <a:t>Regras</a:t>
            </a:r>
            <a:r>
              <a:rPr lang="en-US" sz="1600" dirty="0">
                <a:solidFill>
                  <a:srgbClr val="000000"/>
                </a:solidFill>
              </a:rPr>
              <a:t> da </a:t>
            </a:r>
            <a:r>
              <a:rPr lang="en-US" sz="1600" dirty="0" err="1">
                <a:solidFill>
                  <a:srgbClr val="000000"/>
                </a:solidFill>
              </a:rPr>
              <a:t>Linguagem</a:t>
            </a:r>
            <a:r>
              <a:rPr lang="en-US" sz="1600" dirty="0">
                <a:solidFill>
                  <a:srgbClr val="000000"/>
                </a:solidFill>
              </a:rPr>
              <a:t> C++ </a:t>
            </a:r>
            <a:r>
              <a:rPr lang="en-US" sz="1600" dirty="0" err="1">
                <a:solidFill>
                  <a:srgbClr val="000000"/>
                </a:solidFill>
              </a:rPr>
              <a:t>não</a:t>
            </a:r>
            <a:r>
              <a:rPr lang="en-US" sz="1600" dirty="0">
                <a:solidFill>
                  <a:srgbClr val="000000"/>
                </a:solidFill>
              </a:rPr>
              <a:t> </a:t>
            </a:r>
            <a:r>
              <a:rPr lang="en-US" sz="1600" dirty="0" err="1">
                <a:solidFill>
                  <a:srgbClr val="000000"/>
                </a:solidFill>
              </a:rPr>
              <a:t>foram</a:t>
            </a:r>
            <a:r>
              <a:rPr lang="en-US" sz="1600" dirty="0">
                <a:solidFill>
                  <a:srgbClr val="000000"/>
                </a:solidFill>
              </a:rPr>
              <a:t> </a:t>
            </a:r>
            <a:r>
              <a:rPr lang="en-US" sz="1600" dirty="0" err="1">
                <a:solidFill>
                  <a:srgbClr val="000000"/>
                </a:solidFill>
              </a:rPr>
              <a:t>respeitadas</a:t>
            </a:r>
            <a:endParaRPr lang="en-US" sz="1600" i="1" dirty="0">
              <a:solidFill>
                <a:srgbClr val="000000"/>
              </a:solidFill>
            </a:endParaRPr>
          </a:p>
        </p:txBody>
      </p:sp>
      <p:sp>
        <p:nvSpPr>
          <p:cNvPr id="16" name="Curved Down Arrow 15"/>
          <p:cNvSpPr/>
          <p:nvPr/>
        </p:nvSpPr>
        <p:spPr>
          <a:xfrm rot="969330" flipH="1">
            <a:off x="2715862" y="4470116"/>
            <a:ext cx="1470949" cy="841865"/>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55444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6107892" y="450912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Testar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18" name="Curved Down Arrow 17"/>
          <p:cNvSpPr/>
          <p:nvPr/>
        </p:nvSpPr>
        <p:spPr>
          <a:xfrm rot="8747724" flipH="1">
            <a:off x="5713122" y="5712340"/>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
        <p:nvSpPr>
          <p:cNvPr id="19" name="Rectangle 18"/>
          <p:cNvSpPr/>
          <p:nvPr/>
        </p:nvSpPr>
        <p:spPr>
          <a:xfrm>
            <a:off x="6228184" y="3356992"/>
            <a:ext cx="2808312" cy="1008112"/>
          </a:xfrm>
          <a:prstGeom prst="rect">
            <a:avLst/>
          </a:prstGeom>
          <a:solidFill>
            <a:srgbClr val="FF66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b="1" dirty="0" err="1">
                <a:solidFill>
                  <a:srgbClr val="000000"/>
                </a:solidFill>
              </a:rPr>
              <a:t>Erro</a:t>
            </a:r>
            <a:r>
              <a:rPr lang="en-US" sz="1600" b="1" dirty="0">
                <a:solidFill>
                  <a:srgbClr val="000000"/>
                </a:solidFill>
              </a:rPr>
              <a:t> de </a:t>
            </a:r>
            <a:r>
              <a:rPr lang="en-US" sz="1600" b="1" dirty="0" err="1">
                <a:solidFill>
                  <a:srgbClr val="000000"/>
                </a:solidFill>
              </a:rPr>
              <a:t>Execução</a:t>
            </a:r>
            <a:r>
              <a:rPr lang="en-US" sz="1600" b="1" dirty="0">
                <a:solidFill>
                  <a:srgbClr val="000000"/>
                </a:solidFill>
              </a:rPr>
              <a:t>!</a:t>
            </a:r>
          </a:p>
          <a:p>
            <a:pPr algn="ctr"/>
            <a:r>
              <a:rPr lang="en-US" sz="1600" b="1" dirty="0" err="1">
                <a:solidFill>
                  <a:srgbClr val="000000"/>
                </a:solidFill>
              </a:rPr>
              <a:t>Programa</a:t>
            </a:r>
            <a:r>
              <a:rPr lang="en-US" sz="1600" b="1" dirty="0">
                <a:solidFill>
                  <a:srgbClr val="000000"/>
                </a:solidFill>
              </a:rPr>
              <a:t> mal </a:t>
            </a:r>
            <a:r>
              <a:rPr lang="en-US" sz="1600" b="1" dirty="0" err="1">
                <a:solidFill>
                  <a:srgbClr val="000000"/>
                </a:solidFill>
              </a:rPr>
              <a:t>projetado</a:t>
            </a:r>
            <a:r>
              <a:rPr lang="en-US" sz="1600" b="1" dirty="0">
                <a:solidFill>
                  <a:srgbClr val="000000"/>
                </a:solidFill>
              </a:rPr>
              <a:t> :-/</a:t>
            </a:r>
          </a:p>
        </p:txBody>
      </p:sp>
      <p:sp>
        <p:nvSpPr>
          <p:cNvPr id="20" name="Curved Down Arrow 19"/>
          <p:cNvSpPr/>
          <p:nvPr/>
        </p:nvSpPr>
        <p:spPr>
          <a:xfrm rot="969330" flipH="1">
            <a:off x="3620340" y="2388701"/>
            <a:ext cx="3072710" cy="841865"/>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4307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19256" cy="669047"/>
          </a:xfrm>
        </p:spPr>
        <p:txBody>
          <a:bodyPr>
            <a:normAutofit fontScale="90000"/>
          </a:bodyPr>
          <a:lstStyle/>
          <a:p>
            <a:r>
              <a:rPr lang="en-US" dirty="0"/>
              <a:t>IDE PARA DESENVOLVIMENTO C++</a:t>
            </a:r>
          </a:p>
        </p:txBody>
      </p:sp>
      <p:pic>
        <p:nvPicPr>
          <p:cNvPr id="7" name="Picture 6"/>
          <p:cNvPicPr>
            <a:picLocks noChangeAspect="1"/>
          </p:cNvPicPr>
          <p:nvPr/>
        </p:nvPicPr>
        <p:blipFill>
          <a:blip r:embed="rId2"/>
          <a:stretch>
            <a:fillRect/>
          </a:stretch>
        </p:blipFill>
        <p:spPr>
          <a:xfrm>
            <a:off x="1108091" y="1057163"/>
            <a:ext cx="6572790" cy="5113544"/>
          </a:xfrm>
          <a:prstGeom prst="rect">
            <a:avLst/>
          </a:prstGeom>
        </p:spPr>
      </p:pic>
      <p:sp>
        <p:nvSpPr>
          <p:cNvPr id="10" name="Rectangle 9"/>
          <p:cNvSpPr/>
          <p:nvPr/>
        </p:nvSpPr>
        <p:spPr>
          <a:xfrm>
            <a:off x="4394486" y="6488668"/>
            <a:ext cx="4688152" cy="369332"/>
          </a:xfrm>
          <a:prstGeom prst="rect">
            <a:avLst/>
          </a:prstGeom>
        </p:spPr>
        <p:txBody>
          <a:bodyPr wrap="none">
            <a:spAutoFit/>
          </a:bodyPr>
          <a:lstStyle/>
          <a:p>
            <a:r>
              <a:rPr lang="en-US" dirty="0"/>
              <a:t>*IDE - Integrated Development Environment</a:t>
            </a:r>
          </a:p>
        </p:txBody>
      </p:sp>
    </p:spTree>
    <p:extLst>
      <p:ext uri="{BB962C8B-B14F-4D97-AF65-F5344CB8AC3E}">
        <p14:creationId xmlns:p14="http://schemas.microsoft.com/office/powerpoint/2010/main" val="580423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MEU </a:t>
            </a:r>
            <a:r>
              <a:rPr lang="en-US" dirty="0" err="1"/>
              <a:t>Primeiro</a:t>
            </a:r>
            <a:r>
              <a:rPr lang="en-US" dirty="0"/>
              <a:t> </a:t>
            </a:r>
            <a:r>
              <a:rPr lang="en-US" dirty="0" err="1"/>
              <a:t>programa</a:t>
            </a:r>
            <a:br>
              <a:rPr lang="en-US" dirty="0"/>
            </a:br>
            <a:r>
              <a:rPr lang="en-US" dirty="0"/>
              <a:t>C++</a:t>
            </a:r>
          </a:p>
        </p:txBody>
      </p:sp>
      <p:pic>
        <p:nvPicPr>
          <p:cNvPr id="8" name="Picture 7"/>
          <p:cNvPicPr>
            <a:picLocks noChangeAspect="1"/>
          </p:cNvPicPr>
          <p:nvPr/>
        </p:nvPicPr>
        <p:blipFill>
          <a:blip r:embed="rId2"/>
          <a:stretch>
            <a:fillRect/>
          </a:stretch>
        </p:blipFill>
        <p:spPr>
          <a:xfrm>
            <a:off x="1587631" y="2226235"/>
            <a:ext cx="5125440" cy="3006060"/>
          </a:xfrm>
          <a:prstGeom prst="rect">
            <a:avLst/>
          </a:prstGeom>
        </p:spPr>
      </p:pic>
    </p:spTree>
    <p:extLst>
      <p:ext uri="{BB962C8B-B14F-4D97-AF65-F5344CB8AC3E}">
        <p14:creationId xmlns:p14="http://schemas.microsoft.com/office/powerpoint/2010/main" val="3521152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LAS CONF REDES">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1203</TotalTime>
  <Words>862</Words>
  <Application>Microsoft Office PowerPoint</Application>
  <PresentationFormat>Apresentação na tela (4:3)</PresentationFormat>
  <Paragraphs>173</Paragraphs>
  <Slides>23</Slides>
  <Notes>9</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23</vt:i4>
      </vt:variant>
    </vt:vector>
  </HeadingPairs>
  <TitlesOfParts>
    <vt:vector size="31" baseType="lpstr">
      <vt:lpstr>Andale Mono</vt:lpstr>
      <vt:lpstr>Arial</vt:lpstr>
      <vt:lpstr>Arial Black</vt:lpstr>
      <vt:lpstr>Calibri</vt:lpstr>
      <vt:lpstr>Courier New</vt:lpstr>
      <vt:lpstr>Symbol</vt:lpstr>
      <vt:lpstr>Wingdings</vt:lpstr>
      <vt:lpstr>AULAS CONF REDES</vt:lpstr>
      <vt:lpstr>Apresentação do PowerPoint</vt:lpstr>
      <vt:lpstr>algoritmo</vt:lpstr>
      <vt:lpstr>ALGORITMO</vt:lpstr>
      <vt:lpstr>PROBLEMA das TORRES DE HANóI</vt:lpstr>
      <vt:lpstr>ALGORITMO</vt:lpstr>
      <vt:lpstr>ALGORITMO</vt:lpstr>
      <vt:lpstr>PROBLEMA das TORRES DE HANóI</vt:lpstr>
      <vt:lpstr>PROBLEMA do LOBO, DA CABRA E DO COUVE</vt:lpstr>
      <vt:lpstr>ALGORITMO do porquinho malvado</vt:lpstr>
      <vt:lpstr>Code.org</vt:lpstr>
      <vt:lpstr>ALGORITMO</vt:lpstr>
      <vt:lpstr>ALGORITMO</vt:lpstr>
      <vt:lpstr>ALGORITMO</vt:lpstr>
      <vt:lpstr>Apresentação do PowerPoint</vt:lpstr>
      <vt:lpstr>Apresentação do PowerPoint</vt:lpstr>
      <vt:lpstr>Apresentação do PowerPoint</vt:lpstr>
      <vt:lpstr>Apresentação do PowerPoint</vt:lpstr>
      <vt:lpstr>Linguagem de programação</vt:lpstr>
      <vt:lpstr>Desenvolvendo um Programa EM C++ </vt:lpstr>
      <vt:lpstr>Desenvolvendo um Programa EM C++ </vt:lpstr>
      <vt:lpstr>Desenvolvendo um Programa EM C++ </vt:lpstr>
      <vt:lpstr>IDE PARA DESENVOLVIMENTO C++</vt:lpstr>
      <vt:lpstr>MEU Primeiro programa 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Introdução a Redes de Computadores</dc:title>
  <dc:creator>Rei</dc:creator>
  <cp:lastModifiedBy>Mauro Oliveira</cp:lastModifiedBy>
  <cp:revision>366</cp:revision>
  <cp:lastPrinted>2016-10-31T19:47:00Z</cp:lastPrinted>
  <dcterms:created xsi:type="dcterms:W3CDTF">2014-08-05T01:43:18Z</dcterms:created>
  <dcterms:modified xsi:type="dcterms:W3CDTF">2017-05-23T11:53:36Z</dcterms:modified>
</cp:coreProperties>
</file>