
<file path=[Content_Types].xml><?xml version="1.0" encoding="utf-8"?>
<Types xmlns="http://schemas.openxmlformats.org/package/2006/content-types">
  <Default Extension="png" ContentType="image/png"/>
  <Default Extension="bin" ContentType="audio/unknown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4"/>
  </p:notesMasterIdLst>
  <p:sldIdLst>
    <p:sldId id="1099" r:id="rId2"/>
    <p:sldId id="1288" r:id="rId3"/>
    <p:sldId id="1325" r:id="rId4"/>
    <p:sldId id="1075" r:id="rId5"/>
    <p:sldId id="1278" r:id="rId6"/>
    <p:sldId id="1279" r:id="rId7"/>
    <p:sldId id="1232" r:id="rId8"/>
    <p:sldId id="1226" r:id="rId9"/>
    <p:sldId id="1320" r:id="rId10"/>
    <p:sldId id="1124" r:id="rId11"/>
    <p:sldId id="1084" r:id="rId12"/>
    <p:sldId id="1085" r:id="rId13"/>
    <p:sldId id="1086" r:id="rId14"/>
    <p:sldId id="1087" r:id="rId15"/>
    <p:sldId id="1088" r:id="rId16"/>
    <p:sldId id="1089" r:id="rId17"/>
    <p:sldId id="1291" r:id="rId18"/>
    <p:sldId id="1377" r:id="rId19"/>
    <p:sldId id="1372" r:id="rId20"/>
    <p:sldId id="1383" r:id="rId21"/>
    <p:sldId id="1382" r:id="rId22"/>
    <p:sldId id="1380" r:id="rId23"/>
    <p:sldId id="1374" r:id="rId24"/>
    <p:sldId id="1262" r:id="rId25"/>
    <p:sldId id="1264" r:id="rId26"/>
    <p:sldId id="1384" r:id="rId27"/>
    <p:sldId id="1381" r:id="rId28"/>
    <p:sldId id="1333" r:id="rId29"/>
    <p:sldId id="1334" r:id="rId30"/>
    <p:sldId id="1378" r:id="rId31"/>
    <p:sldId id="1379" r:id="rId32"/>
    <p:sldId id="1341" r:id="rId33"/>
  </p:sldIdLst>
  <p:sldSz cx="9144000" cy="6858000" type="screen4x3"/>
  <p:notesSz cx="7099300" cy="102346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uro Oliveira" initials="MO" lastIdx="1" clrIdx="0">
    <p:extLst>
      <p:ext uri="{19B8F6BF-5375-455C-9EA6-DF929625EA0E}">
        <p15:presenceInfo xmlns:p15="http://schemas.microsoft.com/office/powerpoint/2012/main" userId="Mauro Olivei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66F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185" autoAdjust="0"/>
  </p:normalViewPr>
  <p:slideViewPr>
    <p:cSldViewPr>
      <p:cViewPr>
        <p:scale>
          <a:sx n="62" d="100"/>
          <a:sy n="62" d="100"/>
        </p:scale>
        <p:origin x="856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85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05-23T07:55:44.738" idx="1">
    <p:pos x="5329" y="981"/>
    <p:text/>
    <p:extLst>
      <p:ext uri="{C676402C-5697-4E1C-873F-D02D1690AC5C}">
        <p15:threadingInfo xmlns:p15="http://schemas.microsoft.com/office/powerpoint/2012/main" timeZoneBias="1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38" tIns="49520" rIns="99038" bIns="49520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937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38" tIns="49520" rIns="99038" bIns="49520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78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574" y="4861441"/>
            <a:ext cx="5206153" cy="4605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38" tIns="49520" rIns="99038" bIns="495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2882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38" tIns="49520" rIns="99038" bIns="49520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937" y="9722882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38" tIns="49520" rIns="99038" bIns="49520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fld id="{97D86E43-63D7-4004-9F1E-ACC1A42C590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22959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53BC3E-2DFA-4B85-BBBB-A197203B8B23}" type="slidenum">
              <a:rPr lang="pt-BR" smtClean="0">
                <a:latin typeface="Times New Roman" pitchFamily="18" charset="0"/>
                <a:ea typeface="ＭＳ Ｐゴシック" pitchFamily="34" charset="-128"/>
              </a:rPr>
              <a:pPr/>
              <a:t>1</a:t>
            </a:fld>
            <a:endParaRPr lang="pt-BR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78851" name="Text Box 2"/>
          <p:cNvSpPr txBox="1">
            <a:spLocks noChangeArrowheads="1"/>
          </p:cNvSpPr>
          <p:nvPr/>
        </p:nvSpPr>
        <p:spPr bwMode="auto">
          <a:xfrm>
            <a:off x="933427" y="767596"/>
            <a:ext cx="5235734" cy="383798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9038" tIns="49520" rIns="99038" bIns="49520" anchor="ctr"/>
          <a:lstStyle/>
          <a:p>
            <a:endParaRPr lang="pt-BR"/>
          </a:p>
        </p:txBody>
      </p:sp>
      <p:sp>
        <p:nvSpPr>
          <p:cNvPr id="78852" name="Rectangle 3"/>
          <p:cNvSpPr>
            <a:spLocks noGrp="1" noChangeArrowheads="1"/>
          </p:cNvSpPr>
          <p:nvPr>
            <p:ph type="body"/>
          </p:nvPr>
        </p:nvSpPr>
        <p:spPr>
          <a:xfrm>
            <a:off x="944931" y="4861441"/>
            <a:ext cx="5204509" cy="4605576"/>
          </a:xfrm>
          <a:noFill/>
          <a:ln/>
        </p:spPr>
        <p:txBody>
          <a:bodyPr wrap="none" anchor="ctr"/>
          <a:lstStyle/>
          <a:p>
            <a:endParaRPr lang="pt-BR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3A83D4-2965-458F-8CD5-0976246827B2}" type="slidenum">
              <a:rPr lang="pt-BR" smtClean="0">
                <a:latin typeface="Times New Roman" pitchFamily="18" charset="0"/>
                <a:ea typeface="ＭＳ Ｐゴシック" pitchFamily="34" charset="-128"/>
              </a:rPr>
              <a:pPr/>
              <a:t>2</a:t>
            </a:fld>
            <a:endParaRPr lang="pt-BR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79875" name="Text Box 2"/>
          <p:cNvSpPr txBox="1">
            <a:spLocks noChangeArrowheads="1"/>
          </p:cNvSpPr>
          <p:nvPr/>
        </p:nvSpPr>
        <p:spPr bwMode="auto">
          <a:xfrm>
            <a:off x="933427" y="767596"/>
            <a:ext cx="5235734" cy="383798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9038" tIns="49520" rIns="99038" bIns="49520" anchor="ctr"/>
          <a:lstStyle/>
          <a:p>
            <a:endParaRPr lang="pt-BR"/>
          </a:p>
        </p:txBody>
      </p:sp>
      <p:sp>
        <p:nvSpPr>
          <p:cNvPr id="79876" name="Rectangle 3"/>
          <p:cNvSpPr>
            <a:spLocks noGrp="1" noChangeArrowheads="1"/>
          </p:cNvSpPr>
          <p:nvPr>
            <p:ph type="body"/>
          </p:nvPr>
        </p:nvSpPr>
        <p:spPr>
          <a:xfrm>
            <a:off x="944931" y="4861441"/>
            <a:ext cx="5204509" cy="4605576"/>
          </a:xfrm>
          <a:noFill/>
          <a:ln/>
        </p:spPr>
        <p:txBody>
          <a:bodyPr wrap="none" anchor="ctr"/>
          <a:lstStyle/>
          <a:p>
            <a:endParaRPr lang="pt-BR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D86E43-63D7-4004-9F1E-ACC1A42C590E}" type="slidenum">
              <a:rPr lang="pt-BR" smtClean="0"/>
              <a:pPr>
                <a:defRPr/>
              </a:pPr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28321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BF947B-56D9-4070-B46F-606B72379DBE}" type="slidenum">
              <a:rPr lang="pt-BR" smtClean="0">
                <a:latin typeface="Times New Roman" pitchFamily="18" charset="0"/>
                <a:ea typeface="ＭＳ Ｐゴシック" pitchFamily="34" charset="-128"/>
              </a:rPr>
              <a:pPr/>
              <a:t>9</a:t>
            </a:fld>
            <a:endParaRPr lang="pt-BR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81923" name="Text Box 2"/>
          <p:cNvSpPr txBox="1">
            <a:spLocks noChangeArrowheads="1"/>
          </p:cNvSpPr>
          <p:nvPr/>
        </p:nvSpPr>
        <p:spPr bwMode="auto">
          <a:xfrm>
            <a:off x="933427" y="767596"/>
            <a:ext cx="5235734" cy="383798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9038" tIns="49520" rIns="99038" bIns="49520" anchor="ctr"/>
          <a:lstStyle/>
          <a:p>
            <a:endParaRPr lang="pt-BR"/>
          </a:p>
        </p:txBody>
      </p:sp>
      <p:sp>
        <p:nvSpPr>
          <p:cNvPr id="81924" name="Rectangle 3"/>
          <p:cNvSpPr>
            <a:spLocks noGrp="1" noChangeArrowheads="1"/>
          </p:cNvSpPr>
          <p:nvPr>
            <p:ph type="body"/>
          </p:nvPr>
        </p:nvSpPr>
        <p:spPr>
          <a:xfrm>
            <a:off x="944931" y="4861441"/>
            <a:ext cx="5204509" cy="4605576"/>
          </a:xfrm>
          <a:noFill/>
          <a:ln/>
        </p:spPr>
        <p:txBody>
          <a:bodyPr wrap="none" anchor="ctr"/>
          <a:lstStyle/>
          <a:p>
            <a:endParaRPr lang="pt-BR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D86E43-63D7-4004-9F1E-ACC1A42C590E}" type="slidenum">
              <a:rPr lang="pt-BR" smtClean="0"/>
              <a:pPr>
                <a:defRPr/>
              </a:pPr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65331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A474E1-788F-45C0-A614-F7F162DB8866}" type="slidenum">
              <a:rPr lang="pt-BR" smtClean="0">
                <a:latin typeface="Times New Roman" pitchFamily="18" charset="0"/>
                <a:ea typeface="ＭＳ Ｐゴシック" pitchFamily="34" charset="-128"/>
              </a:rPr>
              <a:pPr/>
              <a:t>32</a:t>
            </a:fld>
            <a:endParaRPr lang="pt-BR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3775" y="768350"/>
            <a:ext cx="5114925" cy="3836988"/>
          </a:xfrm>
          <a:solidFill>
            <a:srgbClr val="FFFFFF"/>
          </a:solidFill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pt-BR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710429-41D1-49C0-A73D-51328B357E28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E9A2E0-5114-451A-8F88-AC0E5A32C343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8D52B2-0093-44CA-9D12-96404186B625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1854C0-FB96-42FB-BCA6-87D1D593D6E3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8DB09F-7A33-498B-AA93-73F22DA541D8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680CDE-EE22-4CC7-A405-A3AF98CAD82C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122600-2EB2-407E-9FB6-E00DD103F53C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0396A2-6BB6-4B99-B2DB-32A96D71316C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C2C7ED-BA7B-4EDB-8547-3209D61BDE6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C395A0-76B4-4DAA-9D20-91BADE1B86AC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0714FF-5627-4CB5-8F12-72311699199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9FF224-7957-49E5-9C72-B317F1FF822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ítulo e 4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481315-E600-4B04-872D-13BABC59E3C8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conteúdo e 2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C41DF2-A92F-42B8-B02E-10C247438308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ítulo e texto e 2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B2708E-8BC2-4BD1-8367-EB9DB55AD40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Clique para editar os estilos do texto mestre</a:t>
            </a:r>
          </a:p>
          <a:p>
            <a:pPr lvl="1"/>
            <a:r>
              <a:rPr lang="en-US"/>
              <a:t>Segundo nível</a:t>
            </a:r>
          </a:p>
          <a:p>
            <a:pPr lvl="2"/>
            <a:r>
              <a:rPr lang="en-US"/>
              <a:t>Terceiro nível</a:t>
            </a:r>
          </a:p>
          <a:p>
            <a:pPr lvl="3"/>
            <a:r>
              <a:rPr lang="en-US"/>
              <a:t>Quarto nível</a:t>
            </a:r>
          </a:p>
          <a:p>
            <a:pPr lvl="4"/>
            <a:r>
              <a:rPr lang="en-US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fld id="{C62426BA-2104-41BE-8204-DB32A9225D87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  <p:sldLayoutId id="2147483714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../../4.%20Videos%20(Ensino)/Vivaldi%20-%20Four%20Seasons%20Winter.mp4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../../4.%20Videos%20(Ensino)/Louis%20Armstrong%20What%20A%20Wonderful%20World.mp4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../../4.%20Videos%20(Ensino)/Louis%20Armstrong%20-%20What%20a%20Wonderful%20World%20-%20legendado.mp4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://courses.cs.vt.edu/~csonline/MachineArchitecture/Lessons/CPU/index.html" TargetMode="Externa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tras.mus.br/belchior/44456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1371600" y="4019550"/>
            <a:ext cx="6400800" cy="1757363"/>
          </a:xfrm>
        </p:spPr>
        <p:txBody>
          <a:bodyPr lIns="0" tIns="0" rIns="0" bIns="0" anchor="ctr">
            <a:spAutoFit/>
          </a:bodyPr>
          <a:lstStyle/>
          <a:p>
            <a:pPr marL="0" indent="0" algn="ctr">
              <a:buFontTx/>
              <a:buNone/>
            </a:pPr>
            <a:endParaRPr lang="pt-BR">
              <a:ea typeface="ＭＳ Ｐゴシック" pitchFamily="34" charset="-128"/>
            </a:endParaRPr>
          </a:p>
        </p:txBody>
      </p:sp>
      <p:pic>
        <p:nvPicPr>
          <p:cNvPr id="3075" name="Picture 3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6357938" y="6092825"/>
            <a:ext cx="2554287" cy="581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r" defTabSz="449263" eaLnBrk="1" hangingPunct="1">
              <a:buClr>
                <a:srgbClr val="FFFFFF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600" b="1" i="1">
                <a:solidFill>
                  <a:srgbClr val="FFFFFF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Chico Anysio</a:t>
            </a:r>
          </a:p>
          <a:p>
            <a:pPr algn="r" defTabSz="449263" eaLnBrk="1" hangingPunct="1">
              <a:buClr>
                <a:srgbClr val="FFFFFF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600" i="1">
                <a:solidFill>
                  <a:srgbClr val="FFFFFF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Óleo sobre tela  60x40 cm</a:t>
            </a:r>
          </a:p>
        </p:txBody>
      </p:sp>
      <p:sp>
        <p:nvSpPr>
          <p:cNvPr id="3077" name="Título 1"/>
          <p:cNvSpPr>
            <a:spLocks noGrp="1"/>
          </p:cNvSpPr>
          <p:nvPr>
            <p:ph type="title"/>
          </p:nvPr>
        </p:nvSpPr>
        <p:spPr>
          <a:xfrm>
            <a:off x="685800" y="2276475"/>
            <a:ext cx="7772400" cy="1143000"/>
          </a:xfrm>
        </p:spPr>
        <p:txBody>
          <a:bodyPr/>
          <a:lstStyle/>
          <a:p>
            <a:br>
              <a:rPr lang="pt-BR" dirty="0">
                <a:solidFill>
                  <a:schemeClr val="bg1"/>
                </a:solidFill>
                <a:ea typeface="ＭＳ Ｐゴシック" pitchFamily="34" charset="-128"/>
              </a:rPr>
            </a:br>
            <a:r>
              <a:rPr lang="pt-BR" sz="3000" dirty="0">
                <a:solidFill>
                  <a:schemeClr val="bg1"/>
                </a:solidFill>
                <a:ea typeface="ＭＳ Ｐゴシック" pitchFamily="34" charset="-128"/>
              </a:rPr>
              <a:t>INSTITUTO FEDERAL </a:t>
            </a:r>
            <a:br>
              <a:rPr lang="pt-BR" sz="3000" dirty="0">
                <a:solidFill>
                  <a:schemeClr val="bg1"/>
                </a:solidFill>
                <a:ea typeface="ＭＳ Ｐゴシック" pitchFamily="34" charset="-128"/>
              </a:rPr>
            </a:br>
            <a:r>
              <a:rPr lang="pt-BR" sz="3000" dirty="0">
                <a:solidFill>
                  <a:schemeClr val="bg1"/>
                </a:solidFill>
                <a:ea typeface="ＭＳ Ｐゴシック" pitchFamily="34" charset="-128"/>
              </a:rPr>
              <a:t>DO CEARÁ</a:t>
            </a:r>
            <a:br>
              <a:rPr lang="pt-BR" dirty="0">
                <a:solidFill>
                  <a:schemeClr val="bg1"/>
                </a:solidFill>
                <a:ea typeface="ＭＳ Ｐゴシック" pitchFamily="34" charset="-128"/>
              </a:rPr>
            </a:br>
            <a:br>
              <a:rPr lang="pt-BR" dirty="0">
                <a:solidFill>
                  <a:schemeClr val="bg1"/>
                </a:solidFill>
                <a:ea typeface="ＭＳ Ｐゴシック" pitchFamily="34" charset="-128"/>
              </a:rPr>
            </a:br>
            <a:br>
              <a:rPr lang="pt-BR" sz="3000" dirty="0">
                <a:solidFill>
                  <a:schemeClr val="bg1"/>
                </a:solidFill>
                <a:ea typeface="ＭＳ Ｐゴシック" pitchFamily="34" charset="-128"/>
              </a:rPr>
            </a:br>
            <a:br>
              <a:rPr lang="pt-BR" sz="3000" dirty="0">
                <a:solidFill>
                  <a:schemeClr val="bg1"/>
                </a:solidFill>
                <a:ea typeface="ＭＳ Ｐゴシック" pitchFamily="34" charset="-128"/>
              </a:rPr>
            </a:br>
            <a:br>
              <a:rPr lang="pt-BR" sz="3000" dirty="0">
                <a:solidFill>
                  <a:schemeClr val="bg1"/>
                </a:solidFill>
                <a:ea typeface="ＭＳ Ｐゴシック" pitchFamily="34" charset="-128"/>
              </a:rPr>
            </a:br>
            <a:br>
              <a:rPr lang="pt-BR" sz="2400" b="1" dirty="0">
                <a:solidFill>
                  <a:schemeClr val="bg1"/>
                </a:solidFill>
                <a:ea typeface="ＭＳ Ｐゴシック" pitchFamily="34" charset="-128"/>
              </a:rPr>
            </a:br>
            <a:br>
              <a:rPr lang="pt-BR" sz="2400" b="1" dirty="0">
                <a:solidFill>
                  <a:schemeClr val="bg1"/>
                </a:solidFill>
                <a:ea typeface="ＭＳ Ｐゴシック" pitchFamily="34" charset="-128"/>
              </a:rPr>
            </a:br>
            <a:r>
              <a:rPr lang="pt-BR" sz="2800" b="1" dirty="0">
                <a:solidFill>
                  <a:schemeClr val="tx1"/>
                </a:solidFill>
                <a:ea typeface="ＭＳ Ｐゴシック" pitchFamily="34" charset="-128"/>
              </a:rPr>
              <a:t>Mauro Oliveira</a:t>
            </a:r>
            <a:br>
              <a:rPr lang="pt-BR" sz="2400" b="1" dirty="0">
                <a:solidFill>
                  <a:schemeClr val="tx1"/>
                </a:solidFill>
                <a:ea typeface="ＭＳ Ｐゴシック" pitchFamily="34" charset="-128"/>
              </a:rPr>
            </a:br>
            <a:r>
              <a:rPr lang="pt-BR" sz="2400" b="1" dirty="0">
                <a:solidFill>
                  <a:schemeClr val="tx1"/>
                </a:solidFill>
                <a:ea typeface="ＭＳ Ｐゴシック" pitchFamily="34" charset="-128"/>
              </a:rPr>
              <a:t>www.maurooliveira.com.br 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1371600" y="4019550"/>
            <a:ext cx="6400800" cy="1757363"/>
          </a:xfrm>
        </p:spPr>
        <p:txBody>
          <a:bodyPr lIns="0" tIns="0" rIns="0" bIns="0" anchor="ctr">
            <a:spAutoFit/>
          </a:bodyPr>
          <a:lstStyle/>
          <a:p>
            <a:pPr marL="0" indent="0" algn="ctr">
              <a:buFontTx/>
              <a:buNone/>
            </a:pPr>
            <a:endParaRPr lang="pt-BR">
              <a:ea typeface="ＭＳ Ｐゴシック" pitchFamily="34" charset="-128"/>
            </a:endParaRPr>
          </a:p>
        </p:txBody>
      </p:sp>
      <p:pic>
        <p:nvPicPr>
          <p:cNvPr id="4099" name="Picture 3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6357938" y="6092825"/>
            <a:ext cx="2554287" cy="581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r" defTabSz="449263" eaLnBrk="1" hangingPunct="1">
              <a:buClr>
                <a:srgbClr val="FFFFFF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600" b="1" i="1">
                <a:solidFill>
                  <a:srgbClr val="FFFFFF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Chico Anysio</a:t>
            </a:r>
          </a:p>
          <a:p>
            <a:pPr algn="r" defTabSz="449263" eaLnBrk="1" hangingPunct="1">
              <a:buClr>
                <a:srgbClr val="FFFFFF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600" i="1">
                <a:solidFill>
                  <a:srgbClr val="FFFFFF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Óleo sobre tela  60x40 cm</a:t>
            </a:r>
          </a:p>
        </p:txBody>
      </p:sp>
      <p:sp>
        <p:nvSpPr>
          <p:cNvPr id="37895" name="Rectangle 7"/>
          <p:cNvSpPr>
            <a:spLocks noGrp="1" noChangeArrowheads="1"/>
          </p:cNvSpPr>
          <p:nvPr>
            <p:ph type="title"/>
          </p:nvPr>
        </p:nvSpPr>
        <p:spPr>
          <a:xfrm>
            <a:off x="1371600" y="1714500"/>
            <a:ext cx="7772400" cy="1143000"/>
          </a:xfrm>
        </p:spPr>
        <p:txBody>
          <a:bodyPr/>
          <a:lstStyle/>
          <a:p>
            <a:r>
              <a:rPr lang="pt-BR" sz="3200" dirty="0">
                <a:solidFill>
                  <a:srgbClr val="FFFF00"/>
                </a:solidFill>
                <a:ea typeface="ＭＳ Ｐゴシック" pitchFamily="34" charset="-128"/>
              </a:rPr>
              <a:t>Introdução a Informática</a:t>
            </a:r>
            <a:br>
              <a:rPr lang="pt-BR" sz="3200" dirty="0">
                <a:solidFill>
                  <a:srgbClr val="FFFF00"/>
                </a:solidFill>
                <a:ea typeface="ＭＳ Ｐゴシック" pitchFamily="34" charset="-128"/>
              </a:rPr>
            </a:br>
            <a:br>
              <a:rPr lang="pt-BR" sz="3200" dirty="0">
                <a:solidFill>
                  <a:srgbClr val="FFFF00"/>
                </a:solidFill>
                <a:ea typeface="ＭＳ Ｐゴシック" pitchFamily="34" charset="-128"/>
              </a:rPr>
            </a:br>
            <a:r>
              <a:rPr lang="pt-BR" sz="3200" dirty="0">
                <a:solidFill>
                  <a:srgbClr val="FFFF00"/>
                </a:solidFill>
                <a:ea typeface="ＭＳ Ｐゴシック" pitchFamily="34" charset="-128"/>
              </a:rPr>
              <a:t>Aula 01</a:t>
            </a:r>
            <a:br>
              <a:rPr lang="pt-BR" sz="3200" b="1" i="1" dirty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</a:br>
            <a:br>
              <a:rPr lang="pt-BR" sz="3200" b="1" i="1" dirty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</a:br>
            <a:br>
              <a:rPr lang="pt-BR" sz="3200" b="1" i="1" dirty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</a:br>
            <a:br>
              <a:rPr lang="pt-BR" sz="3200" b="1" i="1" dirty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</a:br>
            <a:br>
              <a:rPr lang="pt-BR" sz="3200" b="1" i="1" dirty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</a:br>
            <a:endParaRPr lang="pt-BR" sz="2400" b="1" i="1" dirty="0">
              <a:solidFill>
                <a:srgbClr val="FFFFFF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6150" name="Picture 6" descr="\\192.168.0.110\desktop\GREAT Palestra\evolu%C3%A7%C3%A3o-do-homem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88" y="2672258"/>
            <a:ext cx="3881437" cy="16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11" dur="2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5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ChangeArrowheads="1"/>
          </p:cNvSpPr>
          <p:nvPr/>
        </p:nvSpPr>
        <p:spPr bwMode="auto">
          <a:xfrm rot="-3120906">
            <a:off x="4275931" y="1312069"/>
            <a:ext cx="7358063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pt-BR" sz="3200" b="1">
                <a:latin typeface="Calibri" pitchFamily="34" charset="0"/>
              </a:rPr>
              <a:t> INOVAÇÃO ...</a:t>
            </a:r>
          </a:p>
          <a:p>
            <a:pPr algn="ctr"/>
            <a:r>
              <a:rPr lang="pt-BR" sz="3200" b="1">
                <a:latin typeface="Calibri" pitchFamily="34" charset="0"/>
              </a:rPr>
              <a:t> QUEM  ?</a:t>
            </a:r>
          </a:p>
          <a:p>
            <a:pPr algn="ctr"/>
            <a:r>
              <a:rPr lang="pt-BR" sz="3200" b="1">
                <a:latin typeface="Calibri" pitchFamily="34" charset="0"/>
              </a:rPr>
              <a:t> </a:t>
            </a:r>
          </a:p>
        </p:txBody>
      </p:sp>
      <p:pic>
        <p:nvPicPr>
          <p:cNvPr id="7172" name="Picture 4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62150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15188" y="5143500"/>
            <a:ext cx="1500187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CaixaDeTexto 4"/>
          <p:cNvSpPr txBox="1">
            <a:spLocks noChangeArrowheads="1"/>
          </p:cNvSpPr>
          <p:nvPr/>
        </p:nvSpPr>
        <p:spPr bwMode="auto">
          <a:xfrm>
            <a:off x="1692275" y="3071813"/>
            <a:ext cx="17668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Inovação …</a:t>
            </a:r>
            <a:endParaRPr lang="pt-BR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12847 -0.11468 0.25712 -0.22937 0.25642 -0.19861 C 0.25573 -0.16786 0.03976 0.12023 -0.00365 0.18405 " pathEditMode="relative" ptsTypes="aaA">
                                      <p:cBhvr>
                                        <p:cTn id="19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0" grpId="1"/>
      <p:bldP spid="307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ttp://www.portaltech.blog.br/wp-content/uploads/2011/10/steve-job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61925" y="-26988"/>
            <a:ext cx="9329738" cy="6985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>
            <a:spLocks noChangeArrowheads="1"/>
          </p:cNvSpPr>
          <p:nvPr/>
        </p:nvSpPr>
        <p:spPr bwMode="auto">
          <a:xfrm>
            <a:off x="1403648" y="4365104"/>
            <a:ext cx="568801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3000" b="1" i="1" dirty="0"/>
              <a:t>“Trocaria toda a minha tecnologia</a:t>
            </a:r>
          </a:p>
          <a:p>
            <a:r>
              <a:rPr lang="pt-BR" sz="3000" b="1" i="1" dirty="0"/>
              <a:t>por um tarde com Sócrates”</a:t>
            </a:r>
          </a:p>
        </p:txBody>
      </p:sp>
      <p:pic>
        <p:nvPicPr>
          <p:cNvPr id="7171" name="Picture 4" descr="http://www.portaltech.blog.br/wp-content/uploads/2011/10/steve-job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80288" y="479425"/>
            <a:ext cx="3843337" cy="287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463" y="0"/>
            <a:ext cx="9126537" cy="694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>
            <a:spLocks noChangeArrowheads="1"/>
          </p:cNvSpPr>
          <p:nvPr/>
        </p:nvSpPr>
        <p:spPr bwMode="auto">
          <a:xfrm>
            <a:off x="339388" y="332656"/>
            <a:ext cx="5550237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3000" b="1" i="1" dirty="0"/>
              <a:t>Engenharia serve para INOVAR?</a:t>
            </a:r>
          </a:p>
        </p:txBody>
      </p:sp>
      <p:sp>
        <p:nvSpPr>
          <p:cNvPr id="9" name="CaixaDeTexto 8"/>
          <p:cNvSpPr txBox="1">
            <a:spLocks noChangeArrowheads="1"/>
          </p:cNvSpPr>
          <p:nvPr/>
        </p:nvSpPr>
        <p:spPr bwMode="auto">
          <a:xfrm>
            <a:off x="357188" y="2420938"/>
            <a:ext cx="5532437" cy="424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5400" b="1"/>
              <a:t>Seria a </a:t>
            </a:r>
          </a:p>
          <a:p>
            <a:r>
              <a:rPr lang="pt-BR" sz="5400" b="1"/>
              <a:t>INOVAÇÃO</a:t>
            </a:r>
          </a:p>
          <a:p>
            <a:r>
              <a:rPr lang="pt-BR" sz="5400" b="1"/>
              <a:t>TECNOGÓGICA</a:t>
            </a:r>
          </a:p>
          <a:p>
            <a:r>
              <a:rPr lang="pt-BR" sz="5400" b="1"/>
              <a:t>uma constante </a:t>
            </a:r>
          </a:p>
          <a:p>
            <a:r>
              <a:rPr lang="pt-BR" sz="5400" b="1"/>
              <a:t>evolução ? </a:t>
            </a:r>
          </a:p>
        </p:txBody>
      </p:sp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7938" y="214313"/>
            <a:ext cx="2581275" cy="287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75" y="3500438"/>
            <a:ext cx="2552700" cy="287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ítulo 1"/>
          <p:cNvSpPr>
            <a:spLocks noGrp="1"/>
          </p:cNvSpPr>
          <p:nvPr>
            <p:ph type="title"/>
          </p:nvPr>
        </p:nvSpPr>
        <p:spPr>
          <a:xfrm>
            <a:off x="-36513" y="620713"/>
            <a:ext cx="5472113" cy="1143000"/>
          </a:xfrm>
        </p:spPr>
        <p:txBody>
          <a:bodyPr/>
          <a:lstStyle/>
          <a:p>
            <a:br>
              <a:rPr lang="en-US" sz="2800" dirty="0">
                <a:ea typeface="ＭＳ Ｐゴシック" pitchFamily="34" charset="-128"/>
              </a:rPr>
            </a:br>
            <a:r>
              <a:rPr lang="en-US" sz="2800" dirty="0" err="1">
                <a:ea typeface="ＭＳ Ｐゴシック" pitchFamily="34" charset="-128"/>
              </a:rPr>
              <a:t>Segurança</a:t>
            </a:r>
            <a:r>
              <a:rPr lang="en-US" sz="2800" dirty="0">
                <a:ea typeface="ＭＳ Ｐゴシック" pitchFamily="34" charset="-128"/>
              </a:rPr>
              <a:t> de Dados </a:t>
            </a:r>
            <a:br>
              <a:rPr lang="en-US" sz="2800" dirty="0">
                <a:ea typeface="ＭＳ Ｐゴシック" pitchFamily="34" charset="-128"/>
              </a:rPr>
            </a:br>
            <a:r>
              <a:rPr lang="en-US" sz="2800" dirty="0" err="1">
                <a:ea typeface="ＭＳ Ｐゴシック" pitchFamily="34" charset="-128"/>
              </a:rPr>
              <a:t>pode</a:t>
            </a:r>
            <a:r>
              <a:rPr lang="en-US" sz="2800" dirty="0">
                <a:ea typeface="ＭＳ Ｐゴシック" pitchFamily="34" charset="-128"/>
              </a:rPr>
              <a:t> </a:t>
            </a:r>
            <a:r>
              <a:rPr lang="en-US" sz="2800" dirty="0" err="1">
                <a:ea typeface="ＭＳ Ｐゴシック" pitchFamily="34" charset="-128"/>
              </a:rPr>
              <a:t>ser</a:t>
            </a:r>
            <a:r>
              <a:rPr lang="en-US" sz="2800" dirty="0">
                <a:ea typeface="ＭＳ Ｐゴシック" pitchFamily="34" charset="-128"/>
              </a:rPr>
              <a:t> um </a:t>
            </a:r>
            <a:r>
              <a:rPr lang="en-US" sz="2800" dirty="0" err="1">
                <a:ea typeface="ＭＳ Ｐゴシック" pitchFamily="34" charset="-128"/>
              </a:rPr>
              <a:t>caso</a:t>
            </a:r>
            <a:r>
              <a:rPr lang="en-US" sz="2800" dirty="0">
                <a:ea typeface="ＭＳ Ｐゴシック" pitchFamily="34" charset="-128"/>
              </a:rPr>
              <a:t> de</a:t>
            </a:r>
            <a:br>
              <a:rPr lang="en-US" sz="2800" dirty="0">
                <a:ea typeface="ＭＳ Ｐゴシック" pitchFamily="34" charset="-128"/>
              </a:rPr>
            </a:br>
            <a:r>
              <a:rPr lang="en-US" sz="2800" dirty="0">
                <a:ea typeface="ＭＳ Ｐゴシック" pitchFamily="34" charset="-128"/>
              </a:rPr>
              <a:t>INOVAÇÃO ?</a:t>
            </a:r>
            <a:endParaRPr lang="pt-BR" dirty="0">
              <a:ea typeface="ＭＳ Ｐゴシック" pitchFamily="34" charset="-128"/>
            </a:endParaRPr>
          </a:p>
        </p:txBody>
      </p:sp>
      <p:pic>
        <p:nvPicPr>
          <p:cNvPr id="81923" name="Picture 2" descr="\\192.168.0.110\desktop\GREAT Palestra\concentracao max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" y="3281363"/>
            <a:ext cx="3810000" cy="321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2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5" y="3929063"/>
            <a:ext cx="3576638" cy="24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25" name="Picture 4" descr="\\192.168.0.110\desktop\GREAT Palestra\c%C3%A3o-cibernaut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29250" y="1071563"/>
            <a:ext cx="3259138" cy="210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1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81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1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35375" y="1268413"/>
            <a:ext cx="5832475" cy="529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854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36513" y="0"/>
            <a:ext cx="338455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340" name="CaixaDeTexto 2"/>
          <p:cNvSpPr txBox="1">
            <a:spLocks noChangeArrowheads="1"/>
          </p:cNvSpPr>
          <p:nvPr/>
        </p:nvSpPr>
        <p:spPr bwMode="auto">
          <a:xfrm>
            <a:off x="3995738" y="188913"/>
            <a:ext cx="49688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2000" b="1"/>
              <a:t>VOCÊ CONCORDA QUE NEM SEMPRE </a:t>
            </a:r>
          </a:p>
          <a:p>
            <a:r>
              <a:rPr lang="pt-BR" sz="2000" b="1"/>
              <a:t>É FÁCIL USAR A TECNOLOGIA 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8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ChangeArrowheads="1"/>
          </p:cNvSpPr>
          <p:nvPr/>
        </p:nvSpPr>
        <p:spPr bwMode="auto">
          <a:xfrm rot="-3120906">
            <a:off x="4224337" y="1349375"/>
            <a:ext cx="7358063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pt-BR" sz="3200" b="1">
                <a:latin typeface="Calibri" pitchFamily="34" charset="0"/>
              </a:rPr>
              <a:t>EXEMPLO DE INOVAÇÃO </a:t>
            </a:r>
          </a:p>
          <a:p>
            <a:pPr algn="ctr"/>
            <a:r>
              <a:rPr lang="pt-BR" sz="3200" b="1">
                <a:latin typeface="Calibri" pitchFamily="34" charset="0"/>
              </a:rPr>
              <a:t>TECNOLÓGICA EM TI  !!! </a:t>
            </a:r>
          </a:p>
          <a:p>
            <a:pPr algn="ctr"/>
            <a:r>
              <a:rPr lang="pt-BR" sz="3200" b="1">
                <a:latin typeface="Calibri" pitchFamily="34" charset="0"/>
              </a:rPr>
              <a:t> 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2150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15188" y="5143500"/>
            <a:ext cx="1500187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CaixaDeTexto 4"/>
          <p:cNvSpPr txBox="1">
            <a:spLocks noChangeArrowheads="1"/>
          </p:cNvSpPr>
          <p:nvPr/>
        </p:nvSpPr>
        <p:spPr bwMode="auto">
          <a:xfrm>
            <a:off x="1277938" y="3071813"/>
            <a:ext cx="30067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Exemplo de Inovação</a:t>
            </a:r>
            <a:endParaRPr lang="pt-BR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12847 -0.11468 0.25712 -0.22937 0.25642 -0.19861 C 0.25573 -0.16786 0.03976 0.12023 -0.00365 0.18405 " pathEditMode="relative" ptsTypes="aaA">
                                      <p:cBhvr>
                                        <p:cTn id="19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0" grpId="1"/>
      <p:bldP spid="307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1026" descr="image0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244600"/>
            <a:ext cx="9144000" cy="561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5" name="Text Box 1027"/>
          <p:cNvSpPr txBox="1">
            <a:spLocks noChangeArrowheads="1"/>
          </p:cNvSpPr>
          <p:nvPr/>
        </p:nvSpPr>
        <p:spPr bwMode="auto">
          <a:xfrm>
            <a:off x="533400" y="304800"/>
            <a:ext cx="830580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>
                <a:latin typeface="Tempus Sans ITC" pitchFamily="82" charset="0"/>
              </a:rPr>
              <a:t>O  quê  pensas  que  são?   </a:t>
            </a:r>
          </a:p>
          <a:p>
            <a:endParaRPr lang="en-US" sz="2800" b="1">
              <a:latin typeface="Tempus Sans ITC" pitchFamily="82" charset="0"/>
            </a:endParaRPr>
          </a:p>
          <a:p>
            <a:r>
              <a:rPr lang="en-US" sz="2800" b="1">
                <a:latin typeface="Tempus Sans ITC" pitchFamily="82" charset="0"/>
              </a:rPr>
              <a:t>Canetas?...</a:t>
            </a:r>
          </a:p>
        </p:txBody>
      </p:sp>
    </p:spTree>
  </p:cSld>
  <p:clrMapOvr>
    <a:masterClrMapping/>
  </p:clrMapOvr>
  <p:transition spd="slow">
    <p:fade/>
    <p:sndAc>
      <p:stSnd loop="1">
        <p:snd r:embed="rId2" name="californiaDreaming2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1026" descr="image0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44600"/>
            <a:ext cx="9144000" cy="561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Text Box 1027"/>
          <p:cNvSpPr txBox="1">
            <a:spLocks noChangeArrowheads="1"/>
          </p:cNvSpPr>
          <p:nvPr/>
        </p:nvSpPr>
        <p:spPr bwMode="auto">
          <a:xfrm>
            <a:off x="323850" y="620713"/>
            <a:ext cx="85153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>
                <a:latin typeface="Tempus Sans ITC" pitchFamily="82" charset="0"/>
              </a:rPr>
              <a:t>Dê mais uma olhadinha… 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image00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288925" y="95250"/>
            <a:ext cx="34337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chemeClr val="bg1"/>
                </a:solidFill>
                <a:latin typeface="Tempus Sans ITC" pitchFamily="82" charset="0"/>
              </a:rPr>
              <a:t>Montado fica assim…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image00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3813"/>
            <a:ext cx="9144000" cy="6902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4246563" y="260350"/>
            <a:ext cx="4897437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>
                <a:solidFill>
                  <a:schemeClr val="bg1"/>
                </a:solidFill>
                <a:latin typeface="Tempus Sans ITC" pitchFamily="82" charset="0"/>
              </a:rPr>
              <a:t>O teclado pode ter várias cores. </a:t>
            </a:r>
          </a:p>
          <a:p>
            <a:r>
              <a:rPr lang="en-US" sz="2800" b="1">
                <a:solidFill>
                  <a:schemeClr val="bg1"/>
                </a:solidFill>
                <a:latin typeface="Tempus Sans ITC" pitchFamily="82" charset="0"/>
              </a:rPr>
              <a:t> </a:t>
            </a:r>
          </a:p>
          <a:p>
            <a:pPr algn="r"/>
            <a:endParaRPr lang="en-US" sz="2800" b="1">
              <a:solidFill>
                <a:schemeClr val="bg1"/>
              </a:solidFill>
              <a:latin typeface="Tempus Sans ITC" pitchFamily="82" charset="0"/>
            </a:endParaRPr>
          </a:p>
          <a:p>
            <a:pPr algn="r"/>
            <a:r>
              <a:rPr lang="en-US" sz="2800" b="1">
                <a:solidFill>
                  <a:schemeClr val="bg1"/>
                </a:solidFill>
                <a:latin typeface="Tempus Sans ITC" pitchFamily="82" charset="0"/>
              </a:rPr>
              <a:t>Como funciona?...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600"/>
                            </p:stCondLst>
                            <p:childTnLst>
                              <p:par>
                                <p:cTn id="11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image00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01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250825" y="404813"/>
            <a:ext cx="434022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>
                <a:solidFill>
                  <a:schemeClr val="bg1"/>
                </a:solidFill>
                <a:latin typeface="Tempus Sans ITC" pitchFamily="82" charset="0"/>
              </a:rPr>
              <a:t>Uma peça forma o ecrã </a:t>
            </a:r>
          </a:p>
          <a:p>
            <a:r>
              <a:rPr lang="en-US" sz="2800" b="1">
                <a:solidFill>
                  <a:schemeClr val="bg1"/>
                </a:solidFill>
                <a:latin typeface="Tempus Sans ITC" pitchFamily="82" charset="0"/>
              </a:rPr>
              <a:t>e a outra o</a:t>
            </a:r>
            <a:r>
              <a:rPr lang="pt-PT" sz="2800" b="1">
                <a:solidFill>
                  <a:schemeClr val="bg1"/>
                </a:solidFill>
                <a:latin typeface="Tempus Sans ITC" pitchFamily="82" charset="0"/>
              </a:rPr>
              <a:t> teclado.</a:t>
            </a:r>
            <a:endParaRPr lang="en-US" sz="2800" b="1">
              <a:solidFill>
                <a:schemeClr val="bg1"/>
              </a:solidFill>
              <a:latin typeface="Tempus Sans ITC" pitchFamily="82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600"/>
                            </p:stCondLst>
                            <p:childTnLst>
                              <p:par>
                                <p:cTn id="11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image00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250825" y="5300663"/>
            <a:ext cx="369887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latin typeface="Tempus Sans ITC" pitchFamily="82" charset="0"/>
              </a:rPr>
              <a:t>Também existe </a:t>
            </a:r>
          </a:p>
          <a:p>
            <a:r>
              <a:rPr lang="en-US" sz="2800" b="1">
                <a:latin typeface="Tempus Sans ITC" pitchFamily="82" charset="0"/>
              </a:rPr>
              <a:t>em modelo para PDA’s.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11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ChangeArrowheads="1"/>
          </p:cNvSpPr>
          <p:nvPr/>
        </p:nvSpPr>
        <p:spPr bwMode="auto">
          <a:xfrm rot="-3120906">
            <a:off x="3941762" y="1842006"/>
            <a:ext cx="735806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pt-BR" sz="3200" b="1" dirty="0">
                <a:latin typeface="Calibri" pitchFamily="34" charset="0"/>
              </a:rPr>
              <a:t>Técnico ou ENGENHEIRO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2150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4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15188" y="5143500"/>
            <a:ext cx="1500187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CaixaDeTexto 4"/>
          <p:cNvSpPr txBox="1">
            <a:spLocks noChangeArrowheads="1"/>
          </p:cNvSpPr>
          <p:nvPr/>
        </p:nvSpPr>
        <p:spPr bwMode="auto">
          <a:xfrm>
            <a:off x="1277938" y="3071813"/>
            <a:ext cx="380905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 err="1"/>
              <a:t>Técnico</a:t>
            </a:r>
            <a:r>
              <a:rPr lang="en-US" b="1" dirty="0"/>
              <a:t> </a:t>
            </a:r>
            <a:r>
              <a:rPr lang="en-US" b="1" dirty="0" err="1"/>
              <a:t>ou</a:t>
            </a:r>
            <a:r>
              <a:rPr lang="en-US" b="1" dirty="0"/>
              <a:t> ENGENHEIRO</a:t>
            </a:r>
            <a:endParaRPr lang="pt-BR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12847 -0.11468 0.25712 -0.22937 0.25642 -0.19861 C 0.25573 -0.16786 0.03976 0.12023 -0.00365 0.18405 " pathEditMode="relative" ptsTypes="aaA">
                                      <p:cBhvr>
                                        <p:cTn id="19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0" grpId="1"/>
      <p:bldP spid="307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187624" y="5733256"/>
            <a:ext cx="22758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ALAN TURING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5508104" y="5733256"/>
            <a:ext cx="23282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Von NEUMANN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052736"/>
            <a:ext cx="6264696" cy="4480532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2336517" y="491077"/>
            <a:ext cx="45384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Estrutura básica de um computador</a:t>
            </a:r>
          </a:p>
        </p:txBody>
      </p:sp>
    </p:spTree>
    <p:extLst>
      <p:ext uri="{BB962C8B-B14F-4D97-AF65-F5344CB8AC3E}">
        <p14:creationId xmlns:p14="http://schemas.microsoft.com/office/powerpoint/2010/main" val="457077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1" name="Picture 115" descr="image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268760"/>
            <a:ext cx="7775575" cy="507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2195736" y="260648"/>
            <a:ext cx="5522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Visão TÉCNICA de um computador</a:t>
            </a:r>
          </a:p>
        </p:txBody>
      </p:sp>
    </p:spTree>
    <p:extLst>
      <p:ext uri="{BB962C8B-B14F-4D97-AF65-F5344CB8AC3E}">
        <p14:creationId xmlns:p14="http://schemas.microsoft.com/office/powerpoint/2010/main" val="24270876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187624" y="5733256"/>
            <a:ext cx="22758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ALAN TURING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5508104" y="5733256"/>
            <a:ext cx="23282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Von NEUMANN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052736"/>
            <a:ext cx="6264696" cy="4480532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2336517" y="491077"/>
            <a:ext cx="45384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Estrutura básica de um computador</a:t>
            </a:r>
          </a:p>
        </p:txBody>
      </p:sp>
    </p:spTree>
    <p:extLst>
      <p:ext uri="{BB962C8B-B14F-4D97-AF65-F5344CB8AC3E}">
        <p14:creationId xmlns:p14="http://schemas.microsoft.com/office/powerpoint/2010/main" val="736024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1506" y="1268760"/>
            <a:ext cx="6064864" cy="4352976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1187624" y="5733256"/>
            <a:ext cx="22758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ALAN TURING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5508104" y="5733256"/>
            <a:ext cx="23282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Von NEUMANN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1403648" y="375047"/>
            <a:ext cx="631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Visão de ENGENHARIA de um computador</a:t>
            </a:r>
          </a:p>
        </p:txBody>
      </p:sp>
    </p:spTree>
    <p:extLst>
      <p:ext uri="{BB962C8B-B14F-4D97-AF65-F5344CB8AC3E}">
        <p14:creationId xmlns:p14="http://schemas.microsoft.com/office/powerpoint/2010/main" val="686738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reporternet.jor.br/wp-content/uploads/2012/07/internet-vici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268759"/>
            <a:ext cx="6552728" cy="5089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1187624" y="836712"/>
            <a:ext cx="31742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Redes de Computadores</a:t>
            </a:r>
          </a:p>
        </p:txBody>
      </p:sp>
    </p:spTree>
    <p:extLst>
      <p:ext uri="{BB962C8B-B14F-4D97-AF65-F5344CB8AC3E}">
        <p14:creationId xmlns:p14="http://schemas.microsoft.com/office/powerpoint/2010/main" val="1956295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325" y="188913"/>
            <a:ext cx="8472488" cy="6084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697473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2575" y="333375"/>
            <a:ext cx="7113588" cy="513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304800"/>
            <a:ext cx="7416800" cy="536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187624" y="836712"/>
            <a:ext cx="28504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TIM BERNERS LEE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1700808"/>
            <a:ext cx="6420644" cy="4212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310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mundialsites.net/home/wp-content/uploads/2011/12/www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6012" y="0"/>
            <a:ext cx="9240011" cy="6930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20915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ChangeArrowheads="1"/>
          </p:cNvSpPr>
          <p:nvPr/>
        </p:nvSpPr>
        <p:spPr bwMode="auto">
          <a:xfrm rot="-3120906">
            <a:off x="5386231" y="673652"/>
            <a:ext cx="7358063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b="1" dirty="0"/>
              <a:t>FUTURO, </a:t>
            </a:r>
            <a:r>
              <a:rPr lang="en-US" b="1" dirty="0" err="1"/>
              <a:t>uma</a:t>
            </a:r>
            <a:r>
              <a:rPr lang="en-US" b="1" dirty="0"/>
              <a:t> </a:t>
            </a:r>
            <a:r>
              <a:rPr lang="en-US" b="1" dirty="0" err="1"/>
              <a:t>astronave</a:t>
            </a:r>
            <a:r>
              <a:rPr lang="en-US" b="1" dirty="0"/>
              <a:t> </a:t>
            </a:r>
          </a:p>
          <a:p>
            <a:r>
              <a:rPr lang="en-US" b="1" dirty="0"/>
              <a:t>que </a:t>
            </a:r>
            <a:r>
              <a:rPr lang="en-US" b="1" dirty="0" err="1"/>
              <a:t>tentamos</a:t>
            </a:r>
            <a:r>
              <a:rPr lang="en-US" b="1" dirty="0"/>
              <a:t> </a:t>
            </a:r>
            <a:r>
              <a:rPr lang="en-US" b="1" dirty="0" err="1"/>
              <a:t>pilotar</a:t>
            </a:r>
            <a:r>
              <a:rPr lang="en-US" b="1" dirty="0"/>
              <a:t>… </a:t>
            </a:r>
            <a:endParaRPr lang="pt-BR" b="1" dirty="0"/>
          </a:p>
          <a:p>
            <a:pPr algn="ctr"/>
            <a:r>
              <a:rPr lang="pt-BR" sz="3200" b="1" dirty="0">
                <a:latin typeface="Calibri" pitchFamily="34" charset="0"/>
              </a:rPr>
              <a:t> 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2150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2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15188" y="5143500"/>
            <a:ext cx="1500187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CaixaDeTexto 4"/>
          <p:cNvSpPr txBox="1">
            <a:spLocks noChangeArrowheads="1"/>
          </p:cNvSpPr>
          <p:nvPr/>
        </p:nvSpPr>
        <p:spPr bwMode="auto">
          <a:xfrm>
            <a:off x="1187450" y="3071813"/>
            <a:ext cx="451521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/>
              <a:t>FUTURO, </a:t>
            </a:r>
            <a:r>
              <a:rPr lang="en-US" b="1" dirty="0" err="1"/>
              <a:t>uma</a:t>
            </a:r>
            <a:r>
              <a:rPr lang="en-US" b="1" dirty="0"/>
              <a:t> </a:t>
            </a:r>
            <a:r>
              <a:rPr lang="en-US" b="1" dirty="0" err="1"/>
              <a:t>astronave</a:t>
            </a:r>
            <a:r>
              <a:rPr lang="en-US" b="1" dirty="0"/>
              <a:t> que… </a:t>
            </a:r>
            <a:endParaRPr lang="pt-BR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12847 -0.11468 0.25712 -0.22937 0.25642 -0.19861 C 0.25573 -0.16786 0.03976 0.12023 -0.00365 0.18405 " pathEditMode="relative" ptsTypes="aaA">
                                      <p:cBhvr>
                                        <p:cTn id="19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0" grpId="1"/>
      <p:bldP spid="307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Resultado de imagem para big data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16632"/>
            <a:ext cx="8335320" cy="612068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Resultado de imagem para big data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037" y="1289160"/>
            <a:ext cx="8448411" cy="487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698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Resultado de imagem para big data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347" y="1"/>
            <a:ext cx="9256859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3907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406650"/>
            <a:ext cx="7772400" cy="889000"/>
          </a:xfrm>
        </p:spPr>
        <p:txBody>
          <a:bodyPr/>
          <a:lstStyle/>
          <a:p>
            <a:endParaRPr lang="pt-BR" sz="4000" b="1">
              <a:solidFill>
                <a:srgbClr val="FFFF00"/>
              </a:solidFill>
              <a:latin typeface="Arial" charset="0"/>
              <a:ea typeface="ＭＳ Ｐゴシック" pitchFamily="34" charset="-128"/>
            </a:endParaRPr>
          </a:p>
        </p:txBody>
      </p:sp>
      <p:pic>
        <p:nvPicPr>
          <p:cNvPr id="75779" name="Picture 3" descr="C:\Documents and Settings\Mauro\Desktop\Minhas imagens3\CAROLINAS.JPG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781" name="Rectangle 4"/>
          <p:cNvSpPr>
            <a:spLocks noChangeArrowheads="1"/>
          </p:cNvSpPr>
          <p:nvPr/>
        </p:nvSpPr>
        <p:spPr bwMode="auto">
          <a:xfrm>
            <a:off x="-2124075" y="188913"/>
            <a:ext cx="8208963" cy="7080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r"/>
            <a:r>
              <a:rPr lang="pt-BR" sz="4000" b="1">
                <a:solidFill>
                  <a:srgbClr val="FFC000"/>
                </a:solidFill>
                <a:latin typeface="Arial" charset="0"/>
              </a:rPr>
              <a:t>VALEU PAI !!!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cnologia">
  <a:themeElements>
    <a:clrScheme name="tecnologi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cnologi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tecnologi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cnologi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cnologi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cnologi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cnologi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cnologi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cnologi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tecnologia</Template>
  <TotalTime>5232</TotalTime>
  <Words>188</Words>
  <Application>Microsoft Office PowerPoint</Application>
  <PresentationFormat>Apresentação na tela (4:3)</PresentationFormat>
  <Paragraphs>63</Paragraphs>
  <Slides>32</Slides>
  <Notes>6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32</vt:i4>
      </vt:variant>
    </vt:vector>
  </HeadingPairs>
  <TitlesOfParts>
    <vt:vector size="39" baseType="lpstr">
      <vt:lpstr>ＭＳ Ｐゴシック</vt:lpstr>
      <vt:lpstr>Arial</vt:lpstr>
      <vt:lpstr>Arial Unicode MS</vt:lpstr>
      <vt:lpstr>Calibri</vt:lpstr>
      <vt:lpstr>Tempus Sans ITC</vt:lpstr>
      <vt:lpstr>Times New Roman</vt:lpstr>
      <vt:lpstr>tecnologia</vt:lpstr>
      <vt:lpstr> INSTITUTO FEDERAL  DO CEARÁ       Mauro Oliveira www.maurooliveira.com.br </vt:lpstr>
      <vt:lpstr>Introdução a Informática  Aula 01    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Segurança de Dados  pode ser um caso de INOVAÇÃO ?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Playboy LTDA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Renato Bertoldi Simões</dc:creator>
  <cp:lastModifiedBy>Mauro Oliveira</cp:lastModifiedBy>
  <cp:revision>516</cp:revision>
  <cp:lastPrinted>2012-09-25T21:16:03Z</cp:lastPrinted>
  <dcterms:created xsi:type="dcterms:W3CDTF">2010-11-04T01:27:45Z</dcterms:created>
  <dcterms:modified xsi:type="dcterms:W3CDTF">2017-05-23T11:02:21Z</dcterms:modified>
</cp:coreProperties>
</file>