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85" r:id="rId4"/>
    <p:sldId id="287" r:id="rId5"/>
    <p:sldId id="286" r:id="rId6"/>
    <p:sldId id="259" r:id="rId7"/>
    <p:sldId id="261" r:id="rId8"/>
    <p:sldId id="260" r:id="rId9"/>
    <p:sldId id="282" r:id="rId10"/>
    <p:sldId id="283" r:id="rId11"/>
    <p:sldId id="262" r:id="rId12"/>
    <p:sldId id="264" r:id="rId13"/>
    <p:sldId id="267" r:id="rId14"/>
    <p:sldId id="281" r:id="rId15"/>
    <p:sldId id="271" r:id="rId16"/>
    <p:sldId id="272" r:id="rId17"/>
    <p:sldId id="273" r:id="rId18"/>
    <p:sldId id="274" r:id="rId19"/>
    <p:sldId id="269" r:id="rId20"/>
    <p:sldId id="270" r:id="rId21"/>
    <p:sldId id="275" r:id="rId22"/>
    <p:sldId id="276" r:id="rId23"/>
    <p:sldId id="277" r:id="rId24"/>
    <p:sldId id="278" r:id="rId25"/>
    <p:sldId id="279" r:id="rId26"/>
    <p:sldId id="284" r:id="rId27"/>
    <p:sldId id="266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7E643-3D06-4604-B48D-4333541A4A4A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F7D33A-9FC7-4561-AB5D-6C4D98C17B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43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6D168C-25B2-4BAA-AF8D-A74A447BC9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84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6D168C-25B2-4BAA-AF8D-A74A447BC96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6D168C-25B2-4BAA-AF8D-A74A447BC9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27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9E2-5C5F-49FF-864F-3AC782209872}" type="datetimeFigureOut">
              <a:rPr lang="pt-BR" smtClean="0"/>
              <a:t>19/05/2016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4932-7EB8-43D4-8FA4-983AE56C30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56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9E2-5C5F-49FF-864F-3AC782209872}" type="datetimeFigureOut">
              <a:rPr lang="pt-BR" smtClean="0"/>
              <a:t>19/05/2016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4932-7EB8-43D4-8FA4-983AE56C30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985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9E2-5C5F-49FF-864F-3AC782209872}" type="datetimeFigureOut">
              <a:rPr lang="pt-BR" smtClean="0"/>
              <a:t>19/05/2016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4932-7EB8-43D4-8FA4-983AE56C30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310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9E2-5C5F-49FF-864F-3AC782209872}" type="datetimeFigureOut">
              <a:rPr lang="pt-BR" smtClean="0"/>
              <a:t>19/05/2016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4932-7EB8-43D4-8FA4-983AE56C30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2526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9E2-5C5F-49FF-864F-3AC782209872}" type="datetimeFigureOut">
              <a:rPr lang="pt-BR" smtClean="0"/>
              <a:t>19/05/2016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4932-7EB8-43D4-8FA4-983AE56C30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597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9E2-5C5F-49FF-864F-3AC782209872}" type="datetimeFigureOut">
              <a:rPr lang="pt-BR" smtClean="0"/>
              <a:t>19/05/2016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4932-7EB8-43D4-8FA4-983AE56C30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2164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9E2-5C5F-49FF-864F-3AC782209872}" type="datetimeFigureOut">
              <a:rPr lang="pt-BR" smtClean="0"/>
              <a:t>19/05/2016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4932-7EB8-43D4-8FA4-983AE56C30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220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9E2-5C5F-49FF-864F-3AC782209872}" type="datetimeFigureOut">
              <a:rPr lang="pt-BR" smtClean="0"/>
              <a:t>19/05/2016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4932-7EB8-43D4-8FA4-983AE56C30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9308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9E2-5C5F-49FF-864F-3AC782209872}" type="datetimeFigureOut">
              <a:rPr lang="pt-BR" smtClean="0"/>
              <a:t>19/05/2016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4932-7EB8-43D4-8FA4-983AE56C30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7952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9E2-5C5F-49FF-864F-3AC782209872}" type="datetimeFigureOut">
              <a:rPr lang="pt-BR" smtClean="0"/>
              <a:t>19/05/2016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4932-7EB8-43D4-8FA4-983AE56C30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9250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9E2-5C5F-49FF-864F-3AC782209872}" type="datetimeFigureOut">
              <a:rPr lang="pt-BR" smtClean="0"/>
              <a:t>19/05/2016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4932-7EB8-43D4-8FA4-983AE56C30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3996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9B9E2-5C5F-49FF-864F-3AC782209872}" type="datetimeFigureOut">
              <a:rPr lang="pt-BR" smtClean="0"/>
              <a:t>19/05/2016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B4932-7EB8-43D4-8FA4-983AE56C30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43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gif"/><Relationship Id="rId7" Type="http://schemas.openxmlformats.org/officeDocument/2006/relationships/image" Target="../media/image9.jpg"/><Relationship Id="rId12" Type="http://schemas.openxmlformats.org/officeDocument/2006/relationships/hyperlink" Target="../REL%20TEC%20&amp;%20PREST%20DE%20CONTAS%20-%20FINAL/Todas%20as%20Apresenta&#231;&#245;es/01.Introdu&#231;&#227;o.mo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jp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4.png"/><Relationship Id="rId18" Type="http://schemas.openxmlformats.org/officeDocument/2006/relationships/image" Target="../media/image27.jpeg"/><Relationship Id="rId3" Type="http://schemas.openxmlformats.org/officeDocument/2006/relationships/image" Target="../media/image17.png"/><Relationship Id="rId21" Type="http://schemas.openxmlformats.org/officeDocument/2006/relationships/image" Target="../media/image30.png"/><Relationship Id="rId7" Type="http://schemas.openxmlformats.org/officeDocument/2006/relationships/image" Target="../media/image20.png"/><Relationship Id="rId12" Type="http://schemas.openxmlformats.org/officeDocument/2006/relationships/hyperlink" Target="http://www.google.com/url?sa=i&amp;source=images&amp;cd=&amp;cad=rja&amp;docid=aD-Pj5aimdHpwM&amp;tbnid=9n5tFU8k3VcIGM:&amp;ved=0CAgQjRwwADgP&amp;url=http://www.cooking-hacks.com/index.php/ehealth-sensors-complete-kit-biometric-medical-arduino-raspberry-pi.html&amp;ei=OW-nUcanJIfU9ATy7oEw&amp;psig=AFQjCNHk8DiFDJBYI_M0S4IC01goXnE6kg&amp;ust=1370013881644376" TargetMode="External"/><Relationship Id="rId17" Type="http://schemas.openxmlformats.org/officeDocument/2006/relationships/hyperlink" Target="http://www.google.com/url?sa=i&amp;source=images&amp;cd=&amp;cad=rja&amp;docid=Eby35BH7spwEPM&amp;tbnid=aHw7Q4xEKPT2jM:&amp;ved=0CAgQjRwwAA&amp;url=http://www.theomegagroup.com/fire/omega_dashboard_fire.html&amp;ei=moOnUdKoNpS89gT9lYCAAQ&amp;psig=AFQjCNH6_cuJOFAPNtd4sgpo34yYzmBiHw&amp;ust=1370019098928874" TargetMode="External"/><Relationship Id="rId25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png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source=images&amp;cd=&amp;cad=rja&amp;docid=sYPvTwLwi-zW0M&amp;tbnid=90jdD9sQJujWvM:&amp;ved=0CAgQjRwwAA&amp;url=http://www.iconfinder.com/icondetails/45048/72/&amp;ei=OkKQUePyDOa-0gGrhYCoDw&amp;psig=AFQjCNEPaR8-N2Btp7dRyPGgcA2-VGIZUA&amp;ust=1368495034253989" TargetMode="External"/><Relationship Id="rId11" Type="http://schemas.openxmlformats.org/officeDocument/2006/relationships/image" Target="../media/image23.jpeg"/><Relationship Id="rId24" Type="http://schemas.openxmlformats.org/officeDocument/2006/relationships/image" Target="../media/image33.jpeg"/><Relationship Id="rId5" Type="http://schemas.openxmlformats.org/officeDocument/2006/relationships/image" Target="../media/image19.png"/><Relationship Id="rId15" Type="http://schemas.openxmlformats.org/officeDocument/2006/relationships/image" Target="../media/image25.jpeg"/><Relationship Id="rId23" Type="http://schemas.openxmlformats.org/officeDocument/2006/relationships/image" Target="../media/image32.png"/><Relationship Id="rId10" Type="http://schemas.openxmlformats.org/officeDocument/2006/relationships/hyperlink" Target="http://www.google.com/url?sa=i&amp;rct=j&amp;q=&amp;esrc=s&amp;frm=1&amp;source=images&amp;cd=&amp;cad=rja&amp;docid=EYzqQv2KVFJTFM&amp;tbnid=VilWm27lrLHD5M:&amp;ved=0CAUQjRw&amp;url=http://webviews.en.made-in-china.com/product/wodJESmxbZkT/China-HD-Set-Top-Box-H-264-STB.html&amp;ei=126nUdDzMZLs8gTCooG4Aw&amp;bvm=bv.47244034,d.eWU&amp;psig=AFQjCNH-8TMXo_ndjHHHC8lNckfzonG_4w&amp;ust=1370013710604313" TargetMode="External"/><Relationship Id="rId19" Type="http://schemas.openxmlformats.org/officeDocument/2006/relationships/image" Target="../media/image28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Relationship Id="rId14" Type="http://schemas.openxmlformats.org/officeDocument/2006/relationships/hyperlink" Target="http://samulages.blogspot.com/" TargetMode="External"/><Relationship Id="rId22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source=images&amp;cd=&amp;cad=rja&amp;docid=B00umLOIqKkz9M&amp;tbnid=rNoyhIVf_NXm1M:&amp;ved=0CAgQjRwwAA&amp;url=https://knowhow.com/article.dhtml?articleReference=1293&amp;country=uk&amp;ei=ZY-nUbHcNIy-9QT65oGQAg&amp;psig=AFQjCNESZjRTgpOGZBrd9Bc8VmyFs2591w&amp;ust=1370022117908470" TargetMode="External"/><Relationship Id="rId13" Type="http://schemas.openxmlformats.org/officeDocument/2006/relationships/image" Target="../media/image41.png"/><Relationship Id="rId3" Type="http://schemas.openxmlformats.org/officeDocument/2006/relationships/hyperlink" Target="http://www.google.com/url?sa=i&amp;rct=j&amp;q=&amp;esrc=s&amp;frm=1&amp;source=images&amp;cd=&amp;cad=rja&amp;docid=EYzqQv2KVFJTFM&amp;tbnid=VilWm27lrLHD5M:&amp;ved=0CAUQjRw&amp;url=http://webviews.en.made-in-china.com/product/wodJESmxbZkT/China-HD-Set-Top-Box-H-264-STB.html&amp;ei=126nUdDzMZLs8gTCooG4Aw&amp;bvm=bv.47244034,d.eWU&amp;psig=AFQjCNH-8TMXo_ndjHHHC8lNckfzonG_4w&amp;ust=1370013710604313" TargetMode="External"/><Relationship Id="rId7" Type="http://schemas.openxmlformats.org/officeDocument/2006/relationships/image" Target="../media/image37.jpe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source=images&amp;cd=&amp;cad=rja&amp;docid=a6upUsq0QZxI0M&amp;tbnid=mrRO2inoxIk4DM:&amp;ved=0CAgQjRwwAA&amp;url=http://en.wikipedia.org/wiki/Bluetooth&amp;ei=W4-nUcfHH4bA8ATv_YC4Dw&amp;psig=AFQjCNF2YIgI1s8Xf_rrkG7wBK1sDy58gA&amp;ust=1370022107564513" TargetMode="External"/><Relationship Id="rId11" Type="http://schemas.openxmlformats.org/officeDocument/2006/relationships/hyperlink" Target="http://www.google.com/url?sa=i&amp;source=images&amp;cd=&amp;cad=rja&amp;docid=aD-Pj5aimdHpwM&amp;tbnid=9n5tFU8k3VcIGM:&amp;ved=0CAgQjRwwADgP&amp;url=http://www.cooking-hacks.com/index.php/ehealth-sensors-complete-kit-biometric-medical-arduino-raspberry-pi.html&amp;ei=OW-nUcanJIfU9ATy7oEw&amp;psig=AFQjCNHk8DiFDJBYI_M0S4IC01goXnE6kg&amp;ust=1370013881644376" TargetMode="External"/><Relationship Id="rId5" Type="http://schemas.openxmlformats.org/officeDocument/2006/relationships/image" Target="../media/image36.png"/><Relationship Id="rId15" Type="http://schemas.openxmlformats.org/officeDocument/2006/relationships/hyperlink" Target="http://www.google.com/url?sa=i&amp;source=images&amp;cd=&amp;cad=rja&amp;docid=ekLc4-QtMYZyCM&amp;tbnid=uV30WwIZeQM3HM:&amp;ved=0CAgQjRwwAA&amp;url=http://dcncoursework.wordpress.com/2011/11/28/body-area-network/&amp;ei=6JKnUbSQI4jG9gSTq4CoAg&amp;psig=AFQjCNHwlQ4NkqtkDO_n_MXcDK06Y5fi9g&amp;ust=1370023016618791" TargetMode="External"/><Relationship Id="rId10" Type="http://schemas.openxmlformats.org/officeDocument/2006/relationships/image" Target="../media/image39.png"/><Relationship Id="rId4" Type="http://schemas.openxmlformats.org/officeDocument/2006/relationships/image" Target="../media/image35.jpeg"/><Relationship Id="rId9" Type="http://schemas.openxmlformats.org/officeDocument/2006/relationships/image" Target="../media/image38.jpeg"/><Relationship Id="rId1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../REL%20TEC%20&amp;%20PREST%20DE%20CONTAS%20-%20FINAL/Todas%20as%20Apresenta&#231;&#245;es/02.PlataformaNextSa&#250;de.mov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../REL%20TEC%20&amp;%20PREST%20DE%20CONTAS%20-%20FINAL/Todas%20as%20Apresenta&#231;&#245;es/03.SisApp.mov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../REL%20TEC%20&amp;%20PREST%20DE%20CONTAS%20-%20FINAL/Todas%20as%20Apresenta&#231;&#245;es/04.Dengosa.mov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../REL%20TEC%20&amp;%20PREST%20DE%20CONTAS%20-%20FINAL/Todas%20as%20Apresenta&#231;&#245;es/06.Vite.mov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../REL%20TEC%20&amp;%20PREST%20DE%20CONTAS%20-%20FINAL/Todas%20as%20Apresenta&#231;&#245;es/07.TV-health.mov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../REL%20TEC%20&amp;%20PREST%20DE%20CONTAS%20-%20FINAL/Todas%20as%20Apresenta&#231;&#245;es/08.Lais&amp;Clarissa.mov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http://ifce.edu.br/imagens/imagens_menu_rapido/logo_ifc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50" y="238372"/>
            <a:ext cx="935666" cy="883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053" y="276215"/>
            <a:ext cx="1271184" cy="754074"/>
          </a:xfrm>
          <a:prstGeom prst="rect">
            <a:avLst/>
          </a:prstGeom>
        </p:spPr>
      </p:pic>
      <p:sp>
        <p:nvSpPr>
          <p:cNvPr id="8" name="Caixa de Texto 2"/>
          <p:cNvSpPr txBox="1">
            <a:spLocks noChangeArrowheads="1"/>
          </p:cNvSpPr>
          <p:nvPr/>
        </p:nvSpPr>
        <p:spPr bwMode="auto">
          <a:xfrm>
            <a:off x="2232838" y="5257800"/>
            <a:ext cx="9377916" cy="220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pt-BR" sz="4400" i="1" dirty="0">
                <a:solidFill>
                  <a:srgbClr val="BFBFBF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Tecnologia para uma vida melhor</a:t>
            </a:r>
            <a:endParaRPr lang="pt-BR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4400" dirty="0">
                <a:solidFill>
                  <a:srgbClr val="BFBFB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425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-22328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Parceiros na Execução do Projeto:</a:t>
            </a:r>
            <a:endParaRPr kumimoji="0" lang="pt-BR" altLang="pt-B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" name="Grupo 22"/>
          <p:cNvGrpSpPr/>
          <p:nvPr/>
        </p:nvGrpSpPr>
        <p:grpSpPr>
          <a:xfrm>
            <a:off x="3438465" y="499731"/>
            <a:ext cx="5347335" cy="3512185"/>
            <a:chOff x="0" y="0"/>
            <a:chExt cx="5347350" cy="3512717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27591"/>
              <a:ext cx="871855" cy="1430020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2986" y="2126512"/>
              <a:ext cx="3727450" cy="1211580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3619" y="0"/>
              <a:ext cx="977900" cy="1613535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126512"/>
              <a:ext cx="842645" cy="1386205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9470" y="0"/>
              <a:ext cx="817880" cy="1541145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2809" y="0"/>
              <a:ext cx="839470" cy="1579245"/>
            </a:xfrm>
            <a:prstGeom prst="rect">
              <a:avLst/>
            </a:prstGeom>
          </p:spPr>
        </p:pic>
      </p:grp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-16994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13" name="Grupo 10"/>
          <p:cNvGrpSpPr/>
          <p:nvPr/>
        </p:nvGrpSpPr>
        <p:grpSpPr>
          <a:xfrm>
            <a:off x="1605009" y="4789303"/>
            <a:ext cx="2676099" cy="1338685"/>
            <a:chOff x="0" y="0"/>
            <a:chExt cx="2771996" cy="1314450"/>
          </a:xfrm>
        </p:grpSpPr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5246" y="31897"/>
              <a:ext cx="666750" cy="1234440"/>
            </a:xfrm>
            <a:prstGeom prst="rect">
              <a:avLst/>
            </a:prstGeom>
          </p:spPr>
        </p:pic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9460" y="31897"/>
              <a:ext cx="933450" cy="1240790"/>
            </a:xfrm>
            <a:prstGeom prst="rect">
              <a:avLst/>
            </a:prstGeom>
          </p:spPr>
        </p:pic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27735" cy="1314450"/>
            </a:xfrm>
            <a:prstGeom prst="rect">
              <a:avLst/>
            </a:prstGeom>
          </p:spPr>
        </p:pic>
      </p:grpSp>
      <p:pic>
        <p:nvPicPr>
          <p:cNvPr id="17" name="Imagem 16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800" y="4789303"/>
            <a:ext cx="1918594" cy="1122595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6334539" y="6404094"/>
            <a:ext cx="791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hlinkClick r:id="rId12" action="ppaction://hlinkfile"/>
              </a:rPr>
              <a:t>VIDEO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97810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1" y="39528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pt-BR" sz="3200"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Sistema de Saúde -</a:t>
            </a:r>
            <a:r>
              <a:rPr lang="pt-BR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pt-BR" sz="3200" b="1" i="1">
                <a:solidFill>
                  <a:srgbClr val="DAA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Era da Informação</a:t>
            </a:r>
            <a:endParaRPr lang="pt-BR" sz="3200" b="1" i="1" dirty="0">
              <a:solidFill>
                <a:srgbClr val="DAA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Rectangle 21"/>
          <p:cNvSpPr txBox="1">
            <a:spLocks noChangeArrowheads="1"/>
          </p:cNvSpPr>
          <p:nvPr/>
        </p:nvSpPr>
        <p:spPr>
          <a:xfrm>
            <a:off x="1524001" y="1157071"/>
            <a:ext cx="9144000" cy="6238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pt-BR" altLang="pt-BR" sz="2200" b="1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Baseada na PREVENÇÃO de doenças</a:t>
            </a:r>
            <a:endParaRPr lang="pt-BR" altLang="pt-BR" sz="2200" b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3" name="Seta para cima e para baixo 12"/>
          <p:cNvSpPr/>
          <p:nvPr/>
        </p:nvSpPr>
        <p:spPr>
          <a:xfrm>
            <a:off x="2203530" y="2004302"/>
            <a:ext cx="1103587" cy="4004441"/>
          </a:xfrm>
          <a:prstGeom prst="upDown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pt-BR" sz="2800">
                <a:solidFill>
                  <a:srgbClr val="002060"/>
                </a:solidFill>
              </a:rPr>
              <a:t>Custos</a:t>
            </a:r>
            <a:endParaRPr lang="pt-BR" sz="2800" dirty="0">
              <a:solidFill>
                <a:srgbClr val="002060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2526970" y="2062164"/>
            <a:ext cx="425450" cy="630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endParaRPr lang="pt-BR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1557646" y="1593851"/>
            <a:ext cx="2395538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>
                <a:solidFill>
                  <a:srgbClr val="002060"/>
                </a:solidFill>
                <a:latin typeface="Arial Black" pitchFamily="34" charset="0"/>
              </a:rPr>
              <a:t>Encorajado</a:t>
            </a:r>
            <a:endParaRPr lang="pt-BR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551296" y="5972176"/>
            <a:ext cx="2397126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>
                <a:solidFill>
                  <a:srgbClr val="002060"/>
                </a:solidFill>
                <a:latin typeface="Arial Black" pitchFamily="34" charset="0"/>
              </a:rPr>
              <a:t>Desencorajado</a:t>
            </a:r>
            <a:endParaRPr lang="pt-BR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4151188" y="6084365"/>
            <a:ext cx="63373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pt-BR" altLang="pt-BR" sz="1200" b="1" dirty="0">
                <a:latin typeface="Calibri" pitchFamily="34" charset="0"/>
              </a:rPr>
              <a:t>Fonte: </a:t>
            </a:r>
            <a:r>
              <a:rPr lang="pt-BR" altLang="pt-BR" sz="1200" dirty="0">
                <a:latin typeface="Calibri" pitchFamily="34" charset="0"/>
              </a:rPr>
              <a:t>K. </a:t>
            </a:r>
            <a:r>
              <a:rPr lang="pt-BR" altLang="pt-BR" sz="1200" dirty="0" err="1">
                <a:latin typeface="Calibri" pitchFamily="34" charset="0"/>
              </a:rPr>
              <a:t>Jennings</a:t>
            </a:r>
            <a:r>
              <a:rPr lang="pt-BR" altLang="pt-BR" sz="1200" dirty="0">
                <a:latin typeface="Calibri" pitchFamily="34" charset="0"/>
              </a:rPr>
              <a:t>, K. Miller, S. Materna (1997)</a:t>
            </a:r>
          </a:p>
        </p:txBody>
      </p:sp>
      <p:sp>
        <p:nvSpPr>
          <p:cNvPr id="18" name="Seta para a esquerda 17"/>
          <p:cNvSpPr/>
          <p:nvPr/>
        </p:nvSpPr>
        <p:spPr>
          <a:xfrm>
            <a:off x="6195337" y="5181317"/>
            <a:ext cx="4117702" cy="689729"/>
          </a:xfrm>
          <a:prstGeom prst="leftArrow">
            <a:avLst>
              <a:gd name="adj1" fmla="val 68182"/>
              <a:gd name="adj2" fmla="val 54444"/>
            </a:avLst>
          </a:prstGeom>
          <a:solidFill>
            <a:srgbClr val="C00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pt-BR">
                <a:solidFill>
                  <a:schemeClr val="bg1"/>
                </a:solidFill>
                <a:latin typeface="Arial Black" pitchFamily="34" charset="0"/>
              </a:rPr>
              <a:t>Hospital (especialitas</a:t>
            </a:r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)</a:t>
            </a:r>
          </a:p>
        </p:txBody>
      </p:sp>
      <p:sp>
        <p:nvSpPr>
          <p:cNvPr id="19" name="Seta para a esquerda 18"/>
          <p:cNvSpPr/>
          <p:nvPr/>
        </p:nvSpPr>
        <p:spPr>
          <a:xfrm>
            <a:off x="7229989" y="3607407"/>
            <a:ext cx="3083051" cy="798229"/>
          </a:xfrm>
          <a:prstGeom prst="leftArrow">
            <a:avLst>
              <a:gd name="adj1" fmla="val 68182"/>
              <a:gd name="adj2" fmla="val 54444"/>
            </a:avLst>
          </a:prstGeom>
          <a:solidFill>
            <a:schemeClr val="accent5">
              <a:lumMod val="75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pt-BR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Agente de Saúde</a:t>
            </a:r>
            <a:endParaRPr lang="pt-BR" dirty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0" name="Seta para a esquerda 19"/>
          <p:cNvSpPr/>
          <p:nvPr/>
        </p:nvSpPr>
        <p:spPr>
          <a:xfrm>
            <a:off x="7834953" y="2029296"/>
            <a:ext cx="2478087" cy="941189"/>
          </a:xfrm>
          <a:prstGeom prst="leftArrow">
            <a:avLst>
              <a:gd name="adj1" fmla="val 68182"/>
              <a:gd name="adj2" fmla="val 54444"/>
            </a:avLst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pt-BR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Cuidado de Saúde Primária</a:t>
            </a:r>
            <a:endParaRPr lang="pt-BR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2547607" y="5151175"/>
            <a:ext cx="427038" cy="631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6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306" y="3276053"/>
            <a:ext cx="666750" cy="1009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Conector reto 25"/>
          <p:cNvCxnSpPr/>
          <p:nvPr/>
        </p:nvCxnSpPr>
        <p:spPr>
          <a:xfrm>
            <a:off x="1524000" y="547048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>
            <a:off x="1524000" y="582304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06" name="Picture 2" descr="http://edoctorsbook.com/uploads/hospit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04" y="4807420"/>
            <a:ext cx="1318510" cy="1318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o 15"/>
          <p:cNvGrpSpPr/>
          <p:nvPr/>
        </p:nvGrpSpPr>
        <p:grpSpPr>
          <a:xfrm flipV="1">
            <a:off x="3380097" y="2282394"/>
            <a:ext cx="4472797" cy="3439427"/>
            <a:chOff x="3074179" y="1988840"/>
            <a:chExt cx="5609816" cy="4464496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" name="Triângulo isósceles 6"/>
            <p:cNvSpPr/>
            <p:nvPr/>
          </p:nvSpPr>
          <p:spPr>
            <a:xfrm>
              <a:off x="5306886" y="1988840"/>
              <a:ext cx="1121963" cy="86409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8" name="Trapezóide 10"/>
            <p:cNvSpPr/>
            <p:nvPr/>
          </p:nvSpPr>
          <p:spPr>
            <a:xfrm>
              <a:off x="4860032" y="2852936"/>
              <a:ext cx="2016224" cy="720080"/>
            </a:xfrm>
            <a:prstGeom prst="trapezoid">
              <a:avLst>
                <a:gd name="adj" fmla="val 6281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9" name="Trapezóide 11"/>
            <p:cNvSpPr/>
            <p:nvPr/>
          </p:nvSpPr>
          <p:spPr>
            <a:xfrm>
              <a:off x="4403705" y="3573016"/>
              <a:ext cx="2928323" cy="720080"/>
            </a:xfrm>
            <a:prstGeom prst="trapezoid">
              <a:avLst>
                <a:gd name="adj" fmla="val 62812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0" name="Trapezóide 12"/>
            <p:cNvSpPr/>
            <p:nvPr/>
          </p:nvSpPr>
          <p:spPr>
            <a:xfrm>
              <a:off x="3954921" y="4293096"/>
              <a:ext cx="3831504" cy="720080"/>
            </a:xfrm>
            <a:prstGeom prst="trapezoid">
              <a:avLst>
                <a:gd name="adj" fmla="val 62812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1" name="Trapezóide 13"/>
            <p:cNvSpPr/>
            <p:nvPr/>
          </p:nvSpPr>
          <p:spPr>
            <a:xfrm>
              <a:off x="3517355" y="5013176"/>
              <a:ext cx="4712245" cy="720080"/>
            </a:xfrm>
            <a:prstGeom prst="trapezoid">
              <a:avLst>
                <a:gd name="adj" fmla="val 62812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2" name="Trapezóide 14"/>
            <p:cNvSpPr/>
            <p:nvPr/>
          </p:nvSpPr>
          <p:spPr>
            <a:xfrm>
              <a:off x="3074179" y="5733256"/>
              <a:ext cx="5609816" cy="720080"/>
            </a:xfrm>
            <a:prstGeom prst="trapezoid">
              <a:avLst>
                <a:gd name="adj" fmla="val 62812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</p:grpSp>
      <p:pic>
        <p:nvPicPr>
          <p:cNvPr id="21508" name="Picture 4" descr="http://icons.iconarchive.com/icons/devcom/medical/256/nurse-ic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248" y="3394876"/>
            <a:ext cx="951202" cy="95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1730992"/>
            <a:ext cx="1013637" cy="1019028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47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aixaDeTexto 148"/>
          <p:cNvSpPr txBox="1"/>
          <p:nvPr/>
        </p:nvSpPr>
        <p:spPr>
          <a:xfrm>
            <a:off x="7508544" y="421452"/>
            <a:ext cx="16658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95288" algn="l"/>
              </a:tabLst>
            </a:pPr>
            <a:r>
              <a:rPr lang="en-US" sz="800" dirty="0">
                <a:solidFill>
                  <a:srgbClr val="C00000"/>
                </a:solidFill>
              </a:rPr>
              <a:t>MÓDULO DE INTEGRAÇÃO</a:t>
            </a:r>
          </a:p>
        </p:txBody>
      </p:sp>
      <p:sp>
        <p:nvSpPr>
          <p:cNvPr id="158" name="Retângulo 157"/>
          <p:cNvSpPr/>
          <p:nvPr/>
        </p:nvSpPr>
        <p:spPr>
          <a:xfrm>
            <a:off x="7602381" y="611306"/>
            <a:ext cx="2734210" cy="684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tângulo 6"/>
          <p:cNvSpPr/>
          <p:nvPr/>
        </p:nvSpPr>
        <p:spPr>
          <a:xfrm>
            <a:off x="7237971" y="1524029"/>
            <a:ext cx="1930958" cy="3396214"/>
          </a:xfrm>
          <a:prstGeom prst="rect">
            <a:avLst/>
          </a:prstGeom>
          <a:solidFill>
            <a:srgbClr val="FFFFB7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233" y="2513218"/>
            <a:ext cx="1938765" cy="2426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7231040" y="3823649"/>
            <a:ext cx="1306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Ontologia Local</a:t>
            </a:r>
          </a:p>
        </p:txBody>
      </p:sp>
      <p:sp>
        <p:nvSpPr>
          <p:cNvPr id="129" name="CaixaDeTexto 128"/>
          <p:cNvSpPr txBox="1"/>
          <p:nvPr/>
        </p:nvSpPr>
        <p:spPr>
          <a:xfrm>
            <a:off x="7225352" y="3137849"/>
            <a:ext cx="1306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Ontologia Global</a:t>
            </a:r>
          </a:p>
        </p:txBody>
      </p:sp>
      <p:sp>
        <p:nvSpPr>
          <p:cNvPr id="58" name="CaixaDeTexto 57"/>
          <p:cNvSpPr txBox="1"/>
          <p:nvPr/>
        </p:nvSpPr>
        <p:spPr>
          <a:xfrm>
            <a:off x="6985576" y="5394823"/>
            <a:ext cx="6480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>
                <a:latin typeface="Courier New" pitchFamily="49" charset="0"/>
                <a:cs typeface="Courier New" pitchFamily="49" charset="0"/>
              </a:rPr>
              <a:t>II</a:t>
            </a:r>
            <a:endParaRPr lang="en-US" sz="7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4" name="Conector angulado 63"/>
          <p:cNvCxnSpPr>
            <a:endCxn id="82" idx="1"/>
          </p:cNvCxnSpPr>
          <p:nvPr/>
        </p:nvCxnSpPr>
        <p:spPr>
          <a:xfrm rot="5400000">
            <a:off x="6436739" y="4768124"/>
            <a:ext cx="1609726" cy="7261"/>
          </a:xfrm>
          <a:prstGeom prst="bentConnector4">
            <a:avLst>
              <a:gd name="adj1" fmla="val 12906"/>
              <a:gd name="adj2" fmla="val 3248327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angulado 4"/>
          <p:cNvCxnSpPr/>
          <p:nvPr/>
        </p:nvCxnSpPr>
        <p:spPr>
          <a:xfrm rot="16200000" flipH="1">
            <a:off x="6685611" y="898023"/>
            <a:ext cx="848351" cy="375589"/>
          </a:xfrm>
          <a:prstGeom prst="bentConnector3">
            <a:avLst>
              <a:gd name="adj1" fmla="val 16612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1838144" y="1503459"/>
            <a:ext cx="1634782" cy="31757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upo 7"/>
          <p:cNvGrpSpPr/>
          <p:nvPr/>
        </p:nvGrpSpPr>
        <p:grpSpPr>
          <a:xfrm>
            <a:off x="3295824" y="5762922"/>
            <a:ext cx="753534" cy="561678"/>
            <a:chOff x="361219" y="1160312"/>
            <a:chExt cx="1090304" cy="685178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673" y="1160312"/>
              <a:ext cx="515711" cy="400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aixaDeTexto 9"/>
            <p:cNvSpPr txBox="1"/>
            <p:nvPr/>
          </p:nvSpPr>
          <p:spPr>
            <a:xfrm>
              <a:off x="361219" y="1470040"/>
              <a:ext cx="1090304" cy="375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700" b="1" dirty="0"/>
                <a:t>Agente de Saúde</a:t>
              </a:r>
              <a:endParaRPr lang="en-US" sz="700" b="1" dirty="0"/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73" y="2233533"/>
            <a:ext cx="144779" cy="279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upo 11"/>
          <p:cNvGrpSpPr/>
          <p:nvPr/>
        </p:nvGrpSpPr>
        <p:grpSpPr>
          <a:xfrm>
            <a:off x="1766564" y="2038123"/>
            <a:ext cx="736629" cy="655049"/>
            <a:chOff x="-1826832" y="2232441"/>
            <a:chExt cx="736629" cy="655049"/>
          </a:xfrm>
        </p:grpSpPr>
        <p:pic>
          <p:nvPicPr>
            <p:cNvPr id="13" name="Picture 6" descr="http://cdn1.iconfinder.com/data/icons/SIGMA/medical/png/400/patient.pn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63714" y="2232441"/>
              <a:ext cx="368314" cy="3908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aixaDeTexto 13"/>
            <p:cNvSpPr txBox="1"/>
            <p:nvPr/>
          </p:nvSpPr>
          <p:spPr>
            <a:xfrm>
              <a:off x="-1826832" y="2579713"/>
              <a:ext cx="7366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700" b="1"/>
                <a:t>Paciente</a:t>
              </a:r>
              <a:endParaRPr lang="pt-BR" sz="700" b="1" dirty="0"/>
            </a:p>
            <a:p>
              <a:pPr algn="ctr"/>
              <a:r>
                <a:rPr lang="pt-BR" sz="700" b="1"/>
                <a:t>(Usuário)</a:t>
              </a:r>
              <a:endParaRPr lang="en-US" sz="700" b="1" dirty="0"/>
            </a:p>
          </p:txBody>
        </p:sp>
      </p:grpSp>
      <p:cxnSp>
        <p:nvCxnSpPr>
          <p:cNvPr id="15" name="Conector de seta reta 14"/>
          <p:cNvCxnSpPr/>
          <p:nvPr/>
        </p:nvCxnSpPr>
        <p:spPr>
          <a:xfrm>
            <a:off x="3472926" y="1710830"/>
            <a:ext cx="3772306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ângulo 16"/>
          <p:cNvSpPr/>
          <p:nvPr/>
        </p:nvSpPr>
        <p:spPr>
          <a:xfrm>
            <a:off x="4057651" y="2190630"/>
            <a:ext cx="25691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"/>
              <a:t>Questões adicionais (baseado no histórico do paciente, diagnóstico atual e contexto global)</a:t>
            </a:r>
            <a:endParaRPr lang="en-US" sz="800" dirty="0"/>
          </a:p>
        </p:txBody>
      </p:sp>
      <p:sp>
        <p:nvSpPr>
          <p:cNvPr id="18" name="Retângulo 17"/>
          <p:cNvSpPr/>
          <p:nvPr/>
        </p:nvSpPr>
        <p:spPr>
          <a:xfrm>
            <a:off x="7090684" y="1960849"/>
            <a:ext cx="1587940" cy="204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 err="1">
                <a:latin typeface="Courier New" pitchFamily="49" charset="0"/>
                <a:cs typeface="Courier New" pitchFamily="49" charset="0"/>
              </a:rPr>
              <a:t>patientHistory</a:t>
            </a:r>
            <a:r>
              <a:rPr lang="pt-BR" sz="7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pt-BR" sz="700" dirty="0" err="1">
                <a:latin typeface="Courier New" pitchFamily="49" charset="0"/>
                <a:cs typeface="Courier New" pitchFamily="49" charset="0"/>
              </a:rPr>
              <a:t>sus_id</a:t>
            </a:r>
            <a:r>
              <a:rPr lang="pt-BR" sz="700" dirty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8660796" y="1891997"/>
            <a:ext cx="5594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b="1"/>
              <a:t>Banco de Dados do Lariisa</a:t>
            </a:r>
            <a:endParaRPr lang="en-US" sz="700" b="1" dirty="0"/>
          </a:p>
        </p:txBody>
      </p:sp>
      <p:sp>
        <p:nvSpPr>
          <p:cNvPr id="20" name="Retângulo 19"/>
          <p:cNvSpPr/>
          <p:nvPr/>
        </p:nvSpPr>
        <p:spPr>
          <a:xfrm>
            <a:off x="7206016" y="2245057"/>
            <a:ext cx="20926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 err="1">
                <a:latin typeface="Courier New" pitchFamily="49" charset="0"/>
                <a:cs typeface="Courier New" pitchFamily="49" charset="0"/>
              </a:rPr>
              <a:t>diagnosisData^patientHistory</a:t>
            </a:r>
            <a:endParaRPr lang="pt-BR" sz="7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21" name="Conector de seta reta 20"/>
          <p:cNvCxnSpPr/>
          <p:nvPr/>
        </p:nvCxnSpPr>
        <p:spPr>
          <a:xfrm>
            <a:off x="3472926" y="2862801"/>
            <a:ext cx="3772306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2990222" y="2685990"/>
            <a:ext cx="520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900" b="1">
                <a:solidFill>
                  <a:srgbClr val="FF0000"/>
                </a:solidFill>
              </a:rPr>
              <a:t>3° passo</a:t>
            </a:r>
            <a:endParaRPr lang="en-US" sz="900" b="1" dirty="0">
              <a:solidFill>
                <a:srgbClr val="FF0000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4557987" y="2699861"/>
            <a:ext cx="15761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"/>
              <a:t>Responde as questões enviadas pelo Sistema</a:t>
            </a:r>
            <a:endParaRPr lang="en-US" sz="800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2984662" y="1533465"/>
            <a:ext cx="511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900" b="1">
                <a:solidFill>
                  <a:srgbClr val="FF0000"/>
                </a:solidFill>
              </a:rPr>
              <a:t>1° passo</a:t>
            </a:r>
            <a:endParaRPr lang="en-US" sz="900" b="1" dirty="0">
              <a:solidFill>
                <a:srgbClr val="FF000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7195146" y="2183308"/>
            <a:ext cx="550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>
                <a:solidFill>
                  <a:srgbClr val="FF0000"/>
                </a:solidFill>
              </a:rPr>
              <a:t>2° passo</a:t>
            </a:r>
            <a:endParaRPr lang="en-US" sz="900" b="1" dirty="0">
              <a:solidFill>
                <a:srgbClr val="FF0000"/>
              </a:solidFill>
            </a:endParaRPr>
          </a:p>
        </p:txBody>
      </p:sp>
      <p:grpSp>
        <p:nvGrpSpPr>
          <p:cNvPr id="35" name="Grupo 34"/>
          <p:cNvGrpSpPr/>
          <p:nvPr/>
        </p:nvGrpSpPr>
        <p:grpSpPr>
          <a:xfrm>
            <a:off x="1983280" y="3769332"/>
            <a:ext cx="1254616" cy="545717"/>
            <a:chOff x="648575" y="4128861"/>
            <a:chExt cx="1113876" cy="458485"/>
          </a:xfrm>
        </p:grpSpPr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577" y="4128861"/>
              <a:ext cx="383497" cy="32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CaixaDeTexto 36"/>
            <p:cNvSpPr txBox="1"/>
            <p:nvPr/>
          </p:nvSpPr>
          <p:spPr>
            <a:xfrm>
              <a:off x="648575" y="4419269"/>
              <a:ext cx="1113876" cy="168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700" b="1"/>
                <a:t>Casa do Paciente</a:t>
              </a:r>
              <a:endParaRPr lang="en-US" sz="700" b="1" dirty="0"/>
            </a:p>
          </p:txBody>
        </p:sp>
      </p:grpSp>
      <p:sp>
        <p:nvSpPr>
          <p:cNvPr id="38" name="Fluxograma: Disco magnético 37"/>
          <p:cNvSpPr/>
          <p:nvPr/>
        </p:nvSpPr>
        <p:spPr>
          <a:xfrm>
            <a:off x="2204856" y="4377339"/>
            <a:ext cx="230702" cy="224751"/>
          </a:xfrm>
          <a:prstGeom prst="flowChartMagneticDisk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aixaDeTexto 38"/>
          <p:cNvSpPr txBox="1"/>
          <p:nvPr/>
        </p:nvSpPr>
        <p:spPr>
          <a:xfrm>
            <a:off x="2380747" y="4334837"/>
            <a:ext cx="928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b="1"/>
              <a:t>Repositório de Contexto Local</a:t>
            </a:r>
            <a:endParaRPr lang="en-US" sz="700" b="1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1798994" y="1485903"/>
            <a:ext cx="2558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/>
              <a:t>Sistema de Saúde Remoto </a:t>
            </a:r>
          </a:p>
          <a:p>
            <a:r>
              <a:rPr lang="en-US" sz="800" b="1"/>
              <a:t>(Módulo do Lariisa)</a:t>
            </a:r>
            <a:endParaRPr lang="en-US" sz="800" b="1" dirty="0"/>
          </a:p>
        </p:txBody>
      </p:sp>
      <p:sp>
        <p:nvSpPr>
          <p:cNvPr id="46" name="Retângulo 45"/>
          <p:cNvSpPr/>
          <p:nvPr/>
        </p:nvSpPr>
        <p:spPr>
          <a:xfrm>
            <a:off x="7246776" y="5119048"/>
            <a:ext cx="2614618" cy="18834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900" b="1"/>
              <a:t>Regras de decisão Global de Alto nível</a:t>
            </a:r>
            <a:endParaRPr lang="en-US" sz="900" b="1" dirty="0"/>
          </a:p>
        </p:txBody>
      </p:sp>
      <p:sp>
        <p:nvSpPr>
          <p:cNvPr id="52" name="Fluxograma: Disco magnético 51"/>
          <p:cNvSpPr/>
          <p:nvPr/>
        </p:nvSpPr>
        <p:spPr>
          <a:xfrm>
            <a:off x="9067800" y="5828471"/>
            <a:ext cx="234026" cy="332826"/>
          </a:xfrm>
          <a:prstGeom prst="flowChartMagneticDisk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aixaDeTexto 52"/>
          <p:cNvSpPr txBox="1"/>
          <p:nvPr/>
        </p:nvSpPr>
        <p:spPr>
          <a:xfrm>
            <a:off x="9283824" y="5832811"/>
            <a:ext cx="111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b="1"/>
              <a:t>Banco de Dados dos Agentes de Saúde</a:t>
            </a:r>
            <a:endParaRPr lang="en-US" sz="800" b="1" dirty="0"/>
          </a:p>
        </p:txBody>
      </p:sp>
      <p:cxnSp>
        <p:nvCxnSpPr>
          <p:cNvPr id="54" name="Conector angulado 53"/>
          <p:cNvCxnSpPr>
            <a:endCxn id="46" idx="1"/>
          </p:cNvCxnSpPr>
          <p:nvPr/>
        </p:nvCxnSpPr>
        <p:spPr>
          <a:xfrm rot="5400000">
            <a:off x="6739826" y="4699921"/>
            <a:ext cx="1020252" cy="6351"/>
          </a:xfrm>
          <a:prstGeom prst="bentConnector4">
            <a:avLst>
              <a:gd name="adj1" fmla="val -1434"/>
              <a:gd name="adj2" fmla="val 3699433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/>
          <p:cNvCxnSpPr/>
          <p:nvPr/>
        </p:nvCxnSpPr>
        <p:spPr>
          <a:xfrm flipV="1">
            <a:off x="9185631" y="5692685"/>
            <a:ext cx="0" cy="18896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aixaDeTexto 56"/>
          <p:cNvSpPr txBox="1"/>
          <p:nvPr/>
        </p:nvSpPr>
        <p:spPr>
          <a:xfrm>
            <a:off x="6999224" y="5033866"/>
            <a:ext cx="6480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>
                <a:latin typeface="Courier New" pitchFamily="49" charset="0"/>
                <a:cs typeface="Courier New" pitchFamily="49" charset="0"/>
              </a:rPr>
              <a:t>I</a:t>
            </a:r>
            <a:endParaRPr lang="en-US" sz="7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0" name="Fluxograma: Disco magnético 59"/>
          <p:cNvSpPr/>
          <p:nvPr/>
        </p:nvSpPr>
        <p:spPr>
          <a:xfrm>
            <a:off x="7785723" y="5836466"/>
            <a:ext cx="234026" cy="332826"/>
          </a:xfrm>
          <a:prstGeom prst="flowChartMagneticDisk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CaixaDeTexto 60"/>
          <p:cNvSpPr txBox="1"/>
          <p:nvPr/>
        </p:nvSpPr>
        <p:spPr>
          <a:xfrm>
            <a:off x="7987234" y="5786736"/>
            <a:ext cx="928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b="1"/>
              <a:t>Agenda dos Agentes de Saúde</a:t>
            </a:r>
            <a:endParaRPr lang="en-US" sz="800" b="1" dirty="0"/>
          </a:p>
        </p:txBody>
      </p:sp>
      <p:cxnSp>
        <p:nvCxnSpPr>
          <p:cNvPr id="62" name="Conector reto 61"/>
          <p:cNvCxnSpPr/>
          <p:nvPr/>
        </p:nvCxnSpPr>
        <p:spPr>
          <a:xfrm flipV="1">
            <a:off x="7907872" y="5692685"/>
            <a:ext cx="0" cy="19259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aixaDeTexto 64"/>
          <p:cNvSpPr txBox="1"/>
          <p:nvPr/>
        </p:nvSpPr>
        <p:spPr>
          <a:xfrm>
            <a:off x="9463286" y="806125"/>
            <a:ext cx="1052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b="1"/>
              <a:t>Outros BDs</a:t>
            </a:r>
            <a:endParaRPr lang="pt-BR" sz="700" b="1" dirty="0"/>
          </a:p>
          <a:p>
            <a:r>
              <a:rPr lang="pt-BR" sz="700" b="1"/>
              <a:t>(ex: BD do SUS)</a:t>
            </a:r>
            <a:endParaRPr lang="en-US" sz="700" b="1" dirty="0"/>
          </a:p>
        </p:txBody>
      </p:sp>
      <p:sp>
        <p:nvSpPr>
          <p:cNvPr id="66" name="CaixaDeTexto 65"/>
          <p:cNvSpPr txBox="1"/>
          <p:nvPr/>
        </p:nvSpPr>
        <p:spPr>
          <a:xfrm>
            <a:off x="7198186" y="1549539"/>
            <a:ext cx="1142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>
                <a:latin typeface="Courier New" pitchFamily="49" charset="0"/>
                <a:cs typeface="Courier New" pitchFamily="49" charset="0"/>
              </a:rPr>
              <a:t>cria </a:t>
            </a:r>
            <a:r>
              <a:rPr lang="pt-BR" sz="700" err="1">
                <a:latin typeface="Courier New" pitchFamily="49" charset="0"/>
                <a:cs typeface="Courier New" pitchFamily="49" charset="0"/>
              </a:rPr>
              <a:t>diagnosisID</a:t>
            </a:r>
            <a:r>
              <a:rPr lang="pt-BR" sz="700">
                <a:latin typeface="Courier New" pitchFamily="49" charset="0"/>
                <a:cs typeface="Courier New" pitchFamily="49" charset="0"/>
              </a:rPr>
              <a:t> (chave primária)</a:t>
            </a:r>
            <a:endParaRPr lang="en-US" sz="7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7" name="Conector de seta reta 66"/>
          <p:cNvCxnSpPr/>
          <p:nvPr/>
        </p:nvCxnSpPr>
        <p:spPr>
          <a:xfrm flipH="1">
            <a:off x="3472927" y="2358574"/>
            <a:ext cx="3765045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CaixaDeTexto 67"/>
          <p:cNvSpPr txBox="1"/>
          <p:nvPr/>
        </p:nvSpPr>
        <p:spPr>
          <a:xfrm>
            <a:off x="1759690" y="1321079"/>
            <a:ext cx="16658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95288" algn="l"/>
              </a:tabLst>
            </a:pPr>
            <a:r>
              <a:rPr lang="en-US" sz="800" dirty="0">
                <a:solidFill>
                  <a:srgbClr val="C00000"/>
                </a:solidFill>
              </a:rPr>
              <a:t>MÓDULO DE AQUISIÇÃO DE DADOS</a:t>
            </a:r>
          </a:p>
        </p:txBody>
      </p:sp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864" y="716233"/>
            <a:ext cx="658263" cy="51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6" descr="http://image.made-in-china.com/2f0j00YSDaHtTKIGoM/HD-Set-Top-Box-H-264-STB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210" y="2974133"/>
            <a:ext cx="507983" cy="17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8" descr="http://www.cooking-hacks.com/media/catalog/product/cache/1/image/9df78eab33525d08d6e5fb8d27136e95/t/o/todos_elementos600x600.pn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84" y="3260075"/>
            <a:ext cx="398978" cy="398978"/>
          </a:xfrm>
          <a:prstGeom prst="ellipse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CaixaDeTexto 72"/>
          <p:cNvSpPr txBox="1"/>
          <p:nvPr/>
        </p:nvSpPr>
        <p:spPr>
          <a:xfrm>
            <a:off x="2248861" y="1940064"/>
            <a:ext cx="836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/>
              <a:t>Disppositivo Móvel</a:t>
            </a:r>
            <a:endParaRPr lang="en-US" sz="700" b="1" dirty="0"/>
          </a:p>
        </p:txBody>
      </p:sp>
      <p:sp>
        <p:nvSpPr>
          <p:cNvPr id="74" name="CaixaDeTexto 73"/>
          <p:cNvSpPr txBox="1"/>
          <p:nvPr/>
        </p:nvSpPr>
        <p:spPr>
          <a:xfrm>
            <a:off x="2125430" y="2803605"/>
            <a:ext cx="9873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/>
              <a:t>Set Top Box</a:t>
            </a:r>
          </a:p>
        </p:txBody>
      </p:sp>
      <p:sp>
        <p:nvSpPr>
          <p:cNvPr id="75" name="CaixaDeTexto 74"/>
          <p:cNvSpPr txBox="1"/>
          <p:nvPr/>
        </p:nvSpPr>
        <p:spPr>
          <a:xfrm>
            <a:off x="1956728" y="3572153"/>
            <a:ext cx="13425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/>
              <a:t>Sensores Médicos</a:t>
            </a:r>
            <a:endParaRPr lang="en-US" sz="700" b="1" dirty="0"/>
          </a:p>
        </p:txBody>
      </p:sp>
      <p:cxnSp>
        <p:nvCxnSpPr>
          <p:cNvPr id="76" name="Conector de seta reta 75"/>
          <p:cNvCxnSpPr>
            <a:stCxn id="71" idx="2"/>
          </p:cNvCxnSpPr>
          <p:nvPr/>
        </p:nvCxnSpPr>
        <p:spPr>
          <a:xfrm>
            <a:off x="2630201" y="3150372"/>
            <a:ext cx="0" cy="174813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de seta reta 76"/>
          <p:cNvCxnSpPr/>
          <p:nvPr/>
        </p:nvCxnSpPr>
        <p:spPr>
          <a:xfrm flipH="1">
            <a:off x="2631526" y="2491969"/>
            <a:ext cx="7980" cy="353602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CaixaDeTexto 77"/>
          <p:cNvSpPr txBox="1"/>
          <p:nvPr/>
        </p:nvSpPr>
        <p:spPr>
          <a:xfrm>
            <a:off x="2603288" y="2533132"/>
            <a:ext cx="956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/>
              <a:t>Mensagens/</a:t>
            </a:r>
            <a:endParaRPr lang="pt-BR" sz="700" dirty="0"/>
          </a:p>
          <a:p>
            <a:r>
              <a:rPr lang="pt-BR" sz="700"/>
              <a:t>Avisos</a:t>
            </a:r>
            <a:endParaRPr lang="en-US" sz="700" dirty="0"/>
          </a:p>
        </p:txBody>
      </p:sp>
      <p:sp>
        <p:nvSpPr>
          <p:cNvPr id="79" name="Retângulo 78"/>
          <p:cNvSpPr/>
          <p:nvPr/>
        </p:nvSpPr>
        <p:spPr>
          <a:xfrm>
            <a:off x="2198392" y="2838503"/>
            <a:ext cx="842412" cy="1454782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CaixaDeTexto 80"/>
          <p:cNvSpPr txBox="1"/>
          <p:nvPr/>
        </p:nvSpPr>
        <p:spPr>
          <a:xfrm rot="1560455">
            <a:off x="3600994" y="2586622"/>
            <a:ext cx="13622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/>
              <a:t>MENSAGENS / SMS</a:t>
            </a:r>
            <a:endParaRPr lang="en-US" sz="900" b="1" dirty="0"/>
          </a:p>
        </p:txBody>
      </p:sp>
      <p:sp>
        <p:nvSpPr>
          <p:cNvPr id="82" name="Retângulo 81"/>
          <p:cNvSpPr/>
          <p:nvPr/>
        </p:nvSpPr>
        <p:spPr>
          <a:xfrm>
            <a:off x="7237972" y="5474195"/>
            <a:ext cx="2623423" cy="20484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900" b="1"/>
              <a:t>Regra de decisão Local de Ato nível</a:t>
            </a:r>
            <a:endParaRPr lang="en-US" sz="900" b="1" dirty="0"/>
          </a:p>
        </p:txBody>
      </p:sp>
      <p:cxnSp>
        <p:nvCxnSpPr>
          <p:cNvPr id="85" name="Conector angulado 84"/>
          <p:cNvCxnSpPr>
            <a:stCxn id="9" idx="0"/>
            <a:endCxn id="36" idx="3"/>
          </p:cNvCxnSpPr>
          <p:nvPr/>
        </p:nvCxnSpPr>
        <p:spPr>
          <a:xfrm rot="16200000" flipV="1">
            <a:off x="2330235" y="4475747"/>
            <a:ext cx="1800188" cy="774162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de seta reta 86"/>
          <p:cNvCxnSpPr/>
          <p:nvPr/>
        </p:nvCxnSpPr>
        <p:spPr>
          <a:xfrm flipV="1">
            <a:off x="2767214" y="4679234"/>
            <a:ext cx="0" cy="62816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4" descr="http://4.bp.blogspot.com/-xlR-6yKY9e0/USPTNkF4rUI/AAAAAAAAADE/LzY4IIIKhZs/s350/amb%2Bsamu.jp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264834"/>
            <a:ext cx="776150" cy="45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CaixaDeTexto 89"/>
          <p:cNvSpPr txBox="1"/>
          <p:nvPr/>
        </p:nvSpPr>
        <p:spPr>
          <a:xfrm rot="1545770">
            <a:off x="3823353" y="3234036"/>
            <a:ext cx="11646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/>
              <a:t>AVISOS NA TV</a:t>
            </a:r>
            <a:endParaRPr lang="en-US" sz="900" b="1" dirty="0"/>
          </a:p>
        </p:txBody>
      </p:sp>
      <p:pic>
        <p:nvPicPr>
          <p:cNvPr id="91" name="Picture 1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36" y="614069"/>
            <a:ext cx="1692874" cy="737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CaixaDeTexto 91"/>
          <p:cNvSpPr txBox="1"/>
          <p:nvPr/>
        </p:nvSpPr>
        <p:spPr>
          <a:xfrm>
            <a:off x="1496704" y="1122055"/>
            <a:ext cx="13681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/>
              <a:t>Sinais Vitais</a:t>
            </a:r>
            <a:endParaRPr lang="pt-BR" sz="700" dirty="0"/>
          </a:p>
        </p:txBody>
      </p:sp>
      <p:sp>
        <p:nvSpPr>
          <p:cNvPr id="93" name="CaixaDeTexto 92"/>
          <p:cNvSpPr txBox="1"/>
          <p:nvPr/>
        </p:nvSpPr>
        <p:spPr>
          <a:xfrm>
            <a:off x="2582840" y="971435"/>
            <a:ext cx="13681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/>
              <a:t>Vídeos</a:t>
            </a:r>
            <a:endParaRPr lang="pt-BR" sz="700" dirty="0"/>
          </a:p>
        </p:txBody>
      </p:sp>
      <p:sp>
        <p:nvSpPr>
          <p:cNvPr id="94" name="CaixaDeTexto 93"/>
          <p:cNvSpPr txBox="1"/>
          <p:nvPr/>
        </p:nvSpPr>
        <p:spPr>
          <a:xfrm>
            <a:off x="2071048" y="1121563"/>
            <a:ext cx="13681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/>
              <a:t>Medicamentos</a:t>
            </a:r>
            <a:endParaRPr lang="pt-BR" sz="700" dirty="0"/>
          </a:p>
        </p:txBody>
      </p:sp>
      <p:sp>
        <p:nvSpPr>
          <p:cNvPr id="95" name="CaixaDeTexto 94"/>
          <p:cNvSpPr txBox="1"/>
          <p:nvPr/>
        </p:nvSpPr>
        <p:spPr>
          <a:xfrm>
            <a:off x="1822983" y="584871"/>
            <a:ext cx="18569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Diga-Saúde – TV</a:t>
            </a:r>
          </a:p>
        </p:txBody>
      </p:sp>
      <p:pic>
        <p:nvPicPr>
          <p:cNvPr id="101" name="Picture 10" descr="http://www.theomegagroup.com/images/fireview_dashboard_executive.jpg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559" y="559560"/>
            <a:ext cx="868542" cy="51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" name="Grupo 102"/>
          <p:cNvGrpSpPr/>
          <p:nvPr/>
        </p:nvGrpSpPr>
        <p:grpSpPr>
          <a:xfrm>
            <a:off x="10032682" y="3553318"/>
            <a:ext cx="762318" cy="561483"/>
            <a:chOff x="276184" y="1213044"/>
            <a:chExt cx="1103013" cy="684940"/>
          </a:xfrm>
        </p:grpSpPr>
        <p:pic>
          <p:nvPicPr>
            <p:cNvPr id="104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955" y="1213044"/>
              <a:ext cx="471328" cy="366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" name="CaixaDeTexto 104"/>
            <p:cNvSpPr txBox="1"/>
            <p:nvPr/>
          </p:nvSpPr>
          <p:spPr>
            <a:xfrm>
              <a:off x="276184" y="1522534"/>
              <a:ext cx="1103013" cy="375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700" b="1"/>
                <a:t>Agente de Saúde</a:t>
              </a:r>
              <a:endParaRPr lang="en-US" sz="700" b="1" dirty="0"/>
            </a:p>
          </p:txBody>
        </p:sp>
      </p:grpSp>
      <p:cxnSp>
        <p:nvCxnSpPr>
          <p:cNvPr id="106" name="Conector de seta reta 105"/>
          <p:cNvCxnSpPr/>
          <p:nvPr/>
        </p:nvCxnSpPr>
        <p:spPr>
          <a:xfrm flipH="1">
            <a:off x="9183998" y="3726764"/>
            <a:ext cx="810903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CaixaDeTexto 106"/>
          <p:cNvSpPr txBox="1"/>
          <p:nvPr/>
        </p:nvSpPr>
        <p:spPr>
          <a:xfrm>
            <a:off x="9199232" y="3460610"/>
            <a:ext cx="123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/>
              <a:t>SISA + </a:t>
            </a:r>
          </a:p>
          <a:p>
            <a:r>
              <a:rPr lang="pt-BR" sz="700" dirty="0" err="1"/>
              <a:t>Personal</a:t>
            </a:r>
            <a:r>
              <a:rPr lang="pt-BR" sz="700" dirty="0"/>
              <a:t> </a:t>
            </a:r>
            <a:r>
              <a:rPr lang="pt-BR" sz="700" dirty="0" err="1"/>
              <a:t>Tracking</a:t>
            </a:r>
            <a:endParaRPr lang="pt-BR" sz="700" dirty="0"/>
          </a:p>
        </p:txBody>
      </p:sp>
      <p:sp>
        <p:nvSpPr>
          <p:cNvPr id="108" name="CaixaDeTexto 107"/>
          <p:cNvSpPr txBox="1"/>
          <p:nvPr/>
        </p:nvSpPr>
        <p:spPr>
          <a:xfrm>
            <a:off x="9200100" y="3692186"/>
            <a:ext cx="7948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/>
              <a:t>Ex: Coordenadas GPS para focos de Dengue</a:t>
            </a:r>
            <a:endParaRPr lang="en-US" sz="700" dirty="0"/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016" y="3634148"/>
            <a:ext cx="98246" cy="18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" name="CaixaDeTexto 109"/>
          <p:cNvSpPr txBox="1"/>
          <p:nvPr/>
        </p:nvSpPr>
        <p:spPr>
          <a:xfrm>
            <a:off x="9727400" y="3362510"/>
            <a:ext cx="652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/>
              <a:t>Dispositivo Móvel</a:t>
            </a:r>
            <a:endParaRPr lang="en-US" sz="700" b="1" dirty="0"/>
          </a:p>
        </p:txBody>
      </p:sp>
      <p:sp>
        <p:nvSpPr>
          <p:cNvPr id="123" name="CaixaDeTexto 122"/>
          <p:cNvSpPr txBox="1"/>
          <p:nvPr/>
        </p:nvSpPr>
        <p:spPr>
          <a:xfrm>
            <a:off x="2057401" y="5920266"/>
            <a:ext cx="1177329" cy="507831"/>
          </a:xfrm>
          <a:prstGeom prst="rect">
            <a:avLst/>
          </a:prstGeom>
          <a:ln w="12700">
            <a:noFill/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00" b="1"/>
              <a:t>Informação Disponível Antecipadamene</a:t>
            </a:r>
            <a:endParaRPr lang="en-US" sz="900" b="1" dirty="0"/>
          </a:p>
        </p:txBody>
      </p:sp>
      <p:cxnSp>
        <p:nvCxnSpPr>
          <p:cNvPr id="126" name="Conector de seta reta 125"/>
          <p:cNvCxnSpPr>
            <a:stCxn id="70" idx="3"/>
          </p:cNvCxnSpPr>
          <p:nvPr/>
        </p:nvCxnSpPr>
        <p:spPr>
          <a:xfrm>
            <a:off x="8949127" y="975410"/>
            <a:ext cx="341737" cy="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CaixaDeTexto 126"/>
          <p:cNvSpPr txBox="1"/>
          <p:nvPr/>
        </p:nvSpPr>
        <p:spPr>
          <a:xfrm>
            <a:off x="7483736" y="803639"/>
            <a:ext cx="83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900" b="1" err="1"/>
              <a:t>Mashup</a:t>
            </a:r>
            <a:r>
              <a:rPr lang="pt-BR" sz="900" b="1"/>
              <a:t> e </a:t>
            </a:r>
            <a:r>
              <a:rPr lang="pt-BR" sz="900" b="1" dirty="0" err="1"/>
              <a:t>Linked</a:t>
            </a:r>
            <a:r>
              <a:rPr lang="pt-BR" sz="900" b="1" dirty="0"/>
              <a:t> Data</a:t>
            </a:r>
            <a:endParaRPr lang="en-US" sz="900" b="1" dirty="0"/>
          </a:p>
        </p:txBody>
      </p:sp>
      <p:sp>
        <p:nvSpPr>
          <p:cNvPr id="130" name="CaixaDeTexto 129"/>
          <p:cNvSpPr txBox="1"/>
          <p:nvPr/>
        </p:nvSpPr>
        <p:spPr>
          <a:xfrm>
            <a:off x="6114488" y="366848"/>
            <a:ext cx="1200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err="1"/>
              <a:t>Dashboard</a:t>
            </a:r>
            <a:r>
              <a:rPr lang="pt-BR" sz="1000" b="1"/>
              <a:t> para</a:t>
            </a:r>
            <a:endParaRPr lang="pt-BR" sz="1000" b="1" dirty="0"/>
          </a:p>
          <a:p>
            <a:pPr algn="ctr"/>
            <a:endParaRPr lang="pt-BR" sz="200" b="1" dirty="0"/>
          </a:p>
          <a:p>
            <a:pPr algn="ctr"/>
            <a:endParaRPr lang="pt-BR" sz="1000" b="1" dirty="0"/>
          </a:p>
          <a:p>
            <a:pPr algn="ctr"/>
            <a:endParaRPr lang="pt-BR" sz="1000" b="1" dirty="0"/>
          </a:p>
          <a:p>
            <a:pPr algn="ctr"/>
            <a:endParaRPr lang="pt-BR" sz="1000" b="1" dirty="0"/>
          </a:p>
          <a:p>
            <a:pPr algn="ctr"/>
            <a:r>
              <a:rPr lang="pt-BR" sz="1000" b="1"/>
              <a:t>Gestores de Saúde</a:t>
            </a:r>
            <a:endParaRPr lang="en-US" sz="1000" b="1" dirty="0"/>
          </a:p>
        </p:txBody>
      </p:sp>
      <p:cxnSp>
        <p:nvCxnSpPr>
          <p:cNvPr id="133" name="Conector angulado 132"/>
          <p:cNvCxnSpPr>
            <a:stCxn id="71" idx="1"/>
            <a:endCxn id="91" idx="1"/>
          </p:cNvCxnSpPr>
          <p:nvPr/>
        </p:nvCxnSpPr>
        <p:spPr>
          <a:xfrm rot="10800000">
            <a:off x="1882138" y="982705"/>
            <a:ext cx="494073" cy="2079549"/>
          </a:xfrm>
          <a:prstGeom prst="bentConnector3">
            <a:avLst>
              <a:gd name="adj1" fmla="val 146268"/>
            </a:avLst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Fluxograma: Disco magnético 134"/>
          <p:cNvSpPr/>
          <p:nvPr/>
        </p:nvSpPr>
        <p:spPr>
          <a:xfrm>
            <a:off x="8487252" y="1938220"/>
            <a:ext cx="220424" cy="230223"/>
          </a:xfrm>
          <a:prstGeom prst="flowChartMagneticDisk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luxograma: Disco magnético 135"/>
          <p:cNvSpPr/>
          <p:nvPr/>
        </p:nvSpPr>
        <p:spPr>
          <a:xfrm>
            <a:off x="9290928" y="858323"/>
            <a:ext cx="220424" cy="230223"/>
          </a:xfrm>
          <a:prstGeom prst="flowChartMagneticDisk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7" name="Conector de seta reta 136"/>
          <p:cNvCxnSpPr/>
          <p:nvPr/>
        </p:nvCxnSpPr>
        <p:spPr>
          <a:xfrm flipV="1">
            <a:off x="8597464" y="1114367"/>
            <a:ext cx="0" cy="86434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1856770" y="1507429"/>
            <a:ext cx="1634782" cy="3185453"/>
          </a:xfrm>
          <a:prstGeom prst="rect">
            <a:avLst/>
          </a:prstGeom>
          <a:solidFill>
            <a:srgbClr val="FF0000">
              <a:alpha val="20000"/>
            </a:srgb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tângulo 145"/>
          <p:cNvSpPr/>
          <p:nvPr/>
        </p:nvSpPr>
        <p:spPr>
          <a:xfrm>
            <a:off x="7621294" y="626048"/>
            <a:ext cx="2687368" cy="653565"/>
          </a:xfrm>
          <a:prstGeom prst="rect">
            <a:avLst/>
          </a:prstGeom>
          <a:solidFill>
            <a:srgbClr val="FF0000">
              <a:alpha val="20000"/>
            </a:srgb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tângulo 158"/>
          <p:cNvSpPr/>
          <p:nvPr/>
        </p:nvSpPr>
        <p:spPr>
          <a:xfrm>
            <a:off x="1524001" y="1"/>
            <a:ext cx="9137237" cy="4114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</a:rPr>
              <a:t>Projeto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 LARIISA (</a:t>
            </a:r>
            <a:r>
              <a:rPr lang="en-US" sz="2800" b="1" dirty="0">
                <a:solidFill>
                  <a:srgbClr val="FF0000"/>
                </a:solidFill>
              </a:rPr>
              <a:t>2010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</p:txBody>
      </p:sp>
      <p:cxnSp>
        <p:nvCxnSpPr>
          <p:cNvPr id="177" name="Conector em curva 176"/>
          <p:cNvCxnSpPr>
            <a:endCxn id="88" idx="3"/>
          </p:cNvCxnSpPr>
          <p:nvPr/>
        </p:nvCxnSpPr>
        <p:spPr>
          <a:xfrm rot="10800000">
            <a:off x="3062150" y="5489917"/>
            <a:ext cx="4196800" cy="176574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em curva 180"/>
          <p:cNvCxnSpPr>
            <a:stCxn id="60" idx="2"/>
          </p:cNvCxnSpPr>
          <p:nvPr/>
        </p:nvCxnSpPr>
        <p:spPr>
          <a:xfrm rot="10800000" flipV="1">
            <a:off x="3802384" y="6002879"/>
            <a:ext cx="3983341" cy="13943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CaixaDeTexto 143"/>
          <p:cNvSpPr txBox="1"/>
          <p:nvPr/>
        </p:nvSpPr>
        <p:spPr>
          <a:xfrm>
            <a:off x="7196790" y="3969725"/>
            <a:ext cx="482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>
                <a:solidFill>
                  <a:srgbClr val="FF0000"/>
                </a:solidFill>
              </a:rPr>
              <a:t>4° passo</a:t>
            </a:r>
            <a:endParaRPr lang="en-US" sz="900" b="1" dirty="0">
              <a:solidFill>
                <a:srgbClr val="FF0000"/>
              </a:solidFill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947" y="228600"/>
            <a:ext cx="5097885" cy="3435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179" y="1410799"/>
            <a:ext cx="3671951" cy="276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tângulo 23"/>
          <p:cNvSpPr/>
          <p:nvPr/>
        </p:nvSpPr>
        <p:spPr>
          <a:xfrm>
            <a:off x="7467600" y="533401"/>
            <a:ext cx="290846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1600" b="1" cap="all"/>
              <a:t>UM PROCESSO DE INTEGRAÇÃO DE DADOS PARA UM SISTEMA INTELIGENTE DE SAÚDE </a:t>
            </a:r>
            <a:endParaRPr lang="en-US" sz="1600" b="1" cap="all"/>
          </a:p>
        </p:txBody>
      </p:sp>
      <p:sp>
        <p:nvSpPr>
          <p:cNvPr id="29" name="Retângulo 28"/>
          <p:cNvSpPr/>
          <p:nvPr/>
        </p:nvSpPr>
        <p:spPr>
          <a:xfrm>
            <a:off x="9310512" y="1524000"/>
            <a:ext cx="1068946" cy="992568"/>
          </a:xfrm>
          <a:prstGeom prst="rect">
            <a:avLst/>
          </a:prstGeom>
          <a:solidFill>
            <a:srgbClr val="FFFFB7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luxograma: Disco magnético 30"/>
          <p:cNvSpPr/>
          <p:nvPr/>
        </p:nvSpPr>
        <p:spPr>
          <a:xfrm>
            <a:off x="9373460" y="1891862"/>
            <a:ext cx="220424" cy="230223"/>
          </a:xfrm>
          <a:prstGeom prst="flowChartMagneticDisk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aixaDeTexto 31"/>
          <p:cNvSpPr txBox="1"/>
          <p:nvPr/>
        </p:nvSpPr>
        <p:spPr>
          <a:xfrm>
            <a:off x="9541902" y="1859145"/>
            <a:ext cx="928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b="1"/>
              <a:t>Repositório de Contexto Global</a:t>
            </a:r>
            <a:endParaRPr lang="en-US" sz="700" b="1" dirty="0"/>
          </a:p>
        </p:txBody>
      </p:sp>
      <p:sp>
        <p:nvSpPr>
          <p:cNvPr id="33" name="Fluxograma: Disco magnético 32"/>
          <p:cNvSpPr/>
          <p:nvPr/>
        </p:nvSpPr>
        <p:spPr>
          <a:xfrm>
            <a:off x="9375797" y="1556718"/>
            <a:ext cx="220424" cy="230223"/>
          </a:xfrm>
          <a:prstGeom prst="flowChartMagneticDisk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aixaDeTexto 33"/>
          <p:cNvSpPr txBox="1"/>
          <p:nvPr/>
        </p:nvSpPr>
        <p:spPr>
          <a:xfrm>
            <a:off x="9542514" y="1524001"/>
            <a:ext cx="928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b="1"/>
              <a:t>Regras de Inferência</a:t>
            </a:r>
            <a:endParaRPr lang="en-US" sz="700" b="1" dirty="0"/>
          </a:p>
        </p:txBody>
      </p:sp>
      <p:sp>
        <p:nvSpPr>
          <p:cNvPr id="69" name="CaixaDeTexto 68"/>
          <p:cNvSpPr txBox="1"/>
          <p:nvPr/>
        </p:nvSpPr>
        <p:spPr>
          <a:xfrm>
            <a:off x="9541042" y="2202309"/>
            <a:ext cx="928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b="1"/>
              <a:t>Regras de Correlação</a:t>
            </a:r>
            <a:endParaRPr lang="en-US" sz="700" b="1" dirty="0"/>
          </a:p>
        </p:txBody>
      </p:sp>
      <p:sp>
        <p:nvSpPr>
          <p:cNvPr id="134" name="Fluxograma: Disco magnético 133"/>
          <p:cNvSpPr/>
          <p:nvPr/>
        </p:nvSpPr>
        <p:spPr>
          <a:xfrm>
            <a:off x="9372600" y="2231540"/>
            <a:ext cx="220424" cy="230223"/>
          </a:xfrm>
          <a:prstGeom prst="flowChartMagneticDisk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eta para a direita 29"/>
          <p:cNvSpPr/>
          <p:nvPr/>
        </p:nvSpPr>
        <p:spPr>
          <a:xfrm flipH="1">
            <a:off x="9182671" y="1607992"/>
            <a:ext cx="105298" cy="118873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Seta para a direita 119"/>
          <p:cNvSpPr/>
          <p:nvPr/>
        </p:nvSpPr>
        <p:spPr>
          <a:xfrm flipH="1">
            <a:off x="9181809" y="2301774"/>
            <a:ext cx="105298" cy="118873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Seta para a direita 120"/>
          <p:cNvSpPr/>
          <p:nvPr/>
        </p:nvSpPr>
        <p:spPr>
          <a:xfrm flipH="1">
            <a:off x="9183117" y="1959241"/>
            <a:ext cx="105298" cy="118873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37" name="Conector em curva 14336"/>
          <p:cNvCxnSpPr>
            <a:stCxn id="82" idx="1"/>
          </p:cNvCxnSpPr>
          <p:nvPr/>
        </p:nvCxnSpPr>
        <p:spPr>
          <a:xfrm rot="10800000">
            <a:off x="2751469" y="2361211"/>
            <a:ext cx="4486502" cy="3215407"/>
          </a:xfrm>
          <a:prstGeom prst="curvedConnector3">
            <a:avLst>
              <a:gd name="adj1" fmla="val 46350"/>
            </a:avLst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41" name="Conector em curva 14340"/>
          <p:cNvCxnSpPr>
            <a:endCxn id="71" idx="3"/>
          </p:cNvCxnSpPr>
          <p:nvPr/>
        </p:nvCxnSpPr>
        <p:spPr>
          <a:xfrm rot="10800000">
            <a:off x="2884192" y="3062254"/>
            <a:ext cx="4321824" cy="2532625"/>
          </a:xfrm>
          <a:prstGeom prst="curvedConnector3">
            <a:avLst>
              <a:gd name="adj1" fmla="val 48105"/>
            </a:avLst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Retângulo 144"/>
          <p:cNvSpPr/>
          <p:nvPr/>
        </p:nvSpPr>
        <p:spPr>
          <a:xfrm>
            <a:off x="7225352" y="1538994"/>
            <a:ext cx="2006128" cy="3410251"/>
          </a:xfrm>
          <a:prstGeom prst="rect">
            <a:avLst/>
          </a:prstGeom>
          <a:solidFill>
            <a:srgbClr val="FF0000">
              <a:alpha val="20000"/>
            </a:srgb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tângulo 24"/>
          <p:cNvSpPr/>
          <p:nvPr/>
        </p:nvSpPr>
        <p:spPr>
          <a:xfrm>
            <a:off x="6400801" y="2822279"/>
            <a:ext cx="359126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1600" b="1" cap="all"/>
              <a:t>Um mecanismo de apoio à tomada de decisão EM AGRAVO DE DENGUE baseado em dados probabilÍsticos</a:t>
            </a:r>
            <a:endParaRPr lang="en-US" sz="1600"/>
          </a:p>
        </p:txBody>
      </p:sp>
      <p:sp>
        <p:nvSpPr>
          <p:cNvPr id="139" name="CaixaDeTexto 138"/>
          <p:cNvSpPr txBox="1"/>
          <p:nvPr/>
        </p:nvSpPr>
        <p:spPr>
          <a:xfrm>
            <a:off x="7168488" y="1349500"/>
            <a:ext cx="16658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95288" algn="l"/>
              </a:tabLst>
            </a:pPr>
            <a:r>
              <a:rPr lang="en-US" sz="800">
                <a:solidFill>
                  <a:srgbClr val="C00000"/>
                </a:solidFill>
              </a:rPr>
              <a:t>MÓDULO DE INTELIGÊNCIA</a:t>
            </a:r>
            <a:endParaRPr lang="en-US" sz="800" dirty="0">
              <a:solidFill>
                <a:srgbClr val="C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838144" y="2078114"/>
            <a:ext cx="4384357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1600" b="1" cap="all"/>
              <a:t>Emilia: Especificação de um modelo de Internação Domiciliar Baseado na TV Digital</a:t>
            </a:r>
            <a:endParaRPr lang="en-US" sz="1600" b="1" cap="all"/>
          </a:p>
        </p:txBody>
      </p:sp>
      <p:sp>
        <p:nvSpPr>
          <p:cNvPr id="26" name="Retângulo 25"/>
          <p:cNvSpPr/>
          <p:nvPr/>
        </p:nvSpPr>
        <p:spPr>
          <a:xfrm>
            <a:off x="1843081" y="3120444"/>
            <a:ext cx="4379420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1600" b="1" cap="all"/>
              <a:t>CENÁRIOS DE INTERNAÇÃO DOMICILIAR PARA APOIO AO DESENVOLVIMENTO DE APLICAÇÕES DE TIC NA TOMADA DE DECISÃO EM GOVERNANÇA DE SISTEMAS PÚBLICOS DE SAÚDE</a:t>
            </a:r>
            <a:endParaRPr lang="en-US" sz="1600" b="1" cap="all"/>
          </a:p>
        </p:txBody>
      </p:sp>
      <p:pic>
        <p:nvPicPr>
          <p:cNvPr id="128" name="Picture 4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38242"/>
            <a:ext cx="1476922" cy="995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6" name="Retângulo 155"/>
          <p:cNvSpPr/>
          <p:nvPr/>
        </p:nvSpPr>
        <p:spPr>
          <a:xfrm>
            <a:off x="1524001" y="403572"/>
            <a:ext cx="6816767" cy="6073429"/>
          </a:xfrm>
          <a:prstGeom prst="rect">
            <a:avLst/>
          </a:prstGeom>
          <a:solidFill>
            <a:srgbClr val="F0F5FA">
              <a:alpha val="80000"/>
            </a:srgb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tângulo 156"/>
          <p:cNvSpPr/>
          <p:nvPr/>
        </p:nvSpPr>
        <p:spPr>
          <a:xfrm>
            <a:off x="3837832" y="403572"/>
            <a:ext cx="6830169" cy="6073429"/>
          </a:xfrm>
          <a:prstGeom prst="rect">
            <a:avLst/>
          </a:prstGeom>
          <a:solidFill>
            <a:srgbClr val="FEF4EC">
              <a:alpha val="80000"/>
            </a:srgb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Pentágono 171"/>
          <p:cNvSpPr/>
          <p:nvPr/>
        </p:nvSpPr>
        <p:spPr>
          <a:xfrm>
            <a:off x="6068704" y="2996722"/>
            <a:ext cx="558083" cy="584678"/>
          </a:xfrm>
          <a:prstGeom prst="homePlate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tângulo de cantos arredondados 139"/>
          <p:cNvSpPr/>
          <p:nvPr/>
        </p:nvSpPr>
        <p:spPr>
          <a:xfrm>
            <a:off x="2401262" y="2304034"/>
            <a:ext cx="2780338" cy="2123007"/>
          </a:xfrm>
          <a:prstGeom prst="roundRect">
            <a:avLst>
              <a:gd name="adj" fmla="val 4756"/>
            </a:avLst>
          </a:prstGeom>
          <a:ln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2" descr="http://200.129.42.3/famed/wp-content/uploads/2014/12/funcap-img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358" y="2891094"/>
            <a:ext cx="2126184" cy="142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" name="CaixaDeTexto 141"/>
          <p:cNvSpPr txBox="1"/>
          <p:nvPr/>
        </p:nvSpPr>
        <p:spPr>
          <a:xfrm>
            <a:off x="2401262" y="2209801"/>
            <a:ext cx="27730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accent5">
                    <a:lumMod val="75000"/>
                  </a:schemeClr>
                </a:solidFill>
              </a:rPr>
              <a:t>NextSaude</a:t>
            </a:r>
            <a:endParaRPr lang="en-US" sz="4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3" name="Retângulo de cantos arredondados 142"/>
          <p:cNvSpPr/>
          <p:nvPr/>
        </p:nvSpPr>
        <p:spPr>
          <a:xfrm>
            <a:off x="6858000" y="2299649"/>
            <a:ext cx="2780338" cy="2127392"/>
          </a:xfrm>
          <a:prstGeom prst="roundRect">
            <a:avLst>
              <a:gd name="adj" fmla="val 4756"/>
            </a:avLst>
          </a:prstGeom>
          <a:ln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CaixaDeTexto 146"/>
          <p:cNvSpPr txBox="1"/>
          <p:nvPr/>
        </p:nvSpPr>
        <p:spPr>
          <a:xfrm>
            <a:off x="6858000" y="2223449"/>
            <a:ext cx="27730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5">
                    <a:lumMod val="75000"/>
                  </a:schemeClr>
                </a:solidFill>
              </a:rPr>
              <a:t>GISSA</a:t>
            </a:r>
          </a:p>
        </p:txBody>
      </p:sp>
      <p:pic>
        <p:nvPicPr>
          <p:cNvPr id="148" name="Picture 2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083" y="3061648"/>
            <a:ext cx="2638151" cy="123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" name="Pentágono 172"/>
          <p:cNvSpPr/>
          <p:nvPr/>
        </p:nvSpPr>
        <p:spPr>
          <a:xfrm rot="10800000">
            <a:off x="5382906" y="2995974"/>
            <a:ext cx="558083" cy="584673"/>
          </a:xfrm>
          <a:prstGeom prst="homePlat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Conector de seta reta 50"/>
          <p:cNvCxnSpPr>
            <a:stCxn id="88" idx="2"/>
            <a:endCxn id="123" idx="0"/>
          </p:cNvCxnSpPr>
          <p:nvPr/>
        </p:nvCxnSpPr>
        <p:spPr>
          <a:xfrm flipH="1">
            <a:off x="2646065" y="5715001"/>
            <a:ext cx="28010" cy="20526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de seta reta 58"/>
          <p:cNvCxnSpPr/>
          <p:nvPr/>
        </p:nvCxnSpPr>
        <p:spPr>
          <a:xfrm flipH="1">
            <a:off x="2984662" y="6016823"/>
            <a:ext cx="445913" cy="14447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80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xit" presetSubtype="3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xit" presetSubtype="3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158" grpId="0" animBg="1"/>
      <p:bldP spid="7" grpId="0" animBg="1"/>
      <p:bldP spid="3" grpId="0"/>
      <p:bldP spid="129" grpId="0"/>
      <p:bldP spid="58" grpId="0"/>
      <p:bldP spid="6" grpId="0" animBg="1"/>
      <p:bldP spid="17" grpId="0"/>
      <p:bldP spid="18" grpId="0"/>
      <p:bldP spid="19" grpId="0"/>
      <p:bldP spid="20" grpId="0"/>
      <p:bldP spid="22" grpId="0"/>
      <p:bldP spid="23" grpId="0"/>
      <p:bldP spid="27" grpId="0"/>
      <p:bldP spid="28" grpId="0"/>
      <p:bldP spid="38" grpId="0" animBg="1"/>
      <p:bldP spid="39" grpId="0"/>
      <p:bldP spid="40" grpId="0"/>
      <p:bldP spid="46" grpId="0" animBg="1"/>
      <p:bldP spid="52" grpId="0" animBg="1"/>
      <p:bldP spid="53" grpId="0"/>
      <p:bldP spid="57" grpId="0"/>
      <p:bldP spid="60" grpId="0" animBg="1"/>
      <p:bldP spid="61" grpId="0"/>
      <p:bldP spid="65" grpId="0"/>
      <p:bldP spid="66" grpId="0"/>
      <p:bldP spid="68" grpId="0"/>
      <p:bldP spid="73" grpId="0"/>
      <p:bldP spid="74" grpId="0"/>
      <p:bldP spid="75" grpId="0"/>
      <p:bldP spid="78" grpId="0"/>
      <p:bldP spid="79" grpId="0" animBg="1"/>
      <p:bldP spid="81" grpId="0"/>
      <p:bldP spid="82" grpId="0" animBg="1"/>
      <p:bldP spid="90" grpId="0"/>
      <p:bldP spid="92" grpId="0"/>
      <p:bldP spid="93" grpId="0"/>
      <p:bldP spid="94" grpId="0"/>
      <p:bldP spid="95" grpId="0"/>
      <p:bldP spid="107" grpId="0"/>
      <p:bldP spid="108" grpId="0"/>
      <p:bldP spid="110" grpId="0"/>
      <p:bldP spid="123" grpId="0"/>
      <p:bldP spid="127" grpId="0"/>
      <p:bldP spid="130" grpId="0"/>
      <p:bldP spid="135" grpId="0" animBg="1"/>
      <p:bldP spid="136" grpId="0" animBg="1"/>
      <p:bldP spid="2" grpId="0" animBg="1"/>
      <p:bldP spid="146" grpId="0" animBg="1"/>
      <p:bldP spid="144" grpId="0"/>
      <p:bldP spid="24" grpId="0" animBg="1"/>
      <p:bldP spid="29" grpId="0" animBg="1"/>
      <p:bldP spid="31" grpId="0" animBg="1"/>
      <p:bldP spid="32" grpId="0"/>
      <p:bldP spid="33" grpId="0" animBg="1"/>
      <p:bldP spid="34" grpId="0"/>
      <p:bldP spid="69" grpId="0"/>
      <p:bldP spid="134" grpId="0" animBg="1"/>
      <p:bldP spid="30" grpId="0" animBg="1"/>
      <p:bldP spid="120" grpId="0" animBg="1"/>
      <p:bldP spid="121" grpId="0" animBg="1"/>
      <p:bldP spid="145" grpId="0" animBg="1"/>
      <p:bldP spid="25" grpId="0" animBg="1"/>
      <p:bldP spid="139" grpId="0"/>
      <p:bldP spid="4" grpId="0" animBg="1"/>
      <p:bldP spid="26" grpId="0" animBg="1"/>
      <p:bldP spid="156" grpId="0" animBg="1"/>
      <p:bldP spid="157" grpId="0" animBg="1"/>
      <p:bldP spid="172" grpId="0" animBg="1"/>
      <p:bldP spid="140" grpId="0" animBg="1"/>
      <p:bldP spid="142" grpId="0"/>
      <p:bldP spid="143" grpId="0" animBg="1"/>
      <p:bldP spid="147" grpId="0"/>
      <p:bldP spid="17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image.made-in-china.com/2f0j00YSDaHtTKIGoM/HD-Set-Top-Box-H-264-STB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920" y="3750853"/>
            <a:ext cx="1638626" cy="56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3674193"/>
            <a:ext cx="373308" cy="72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uvem 4"/>
          <p:cNvSpPr/>
          <p:nvPr/>
        </p:nvSpPr>
        <p:spPr>
          <a:xfrm>
            <a:off x="5315101" y="1131820"/>
            <a:ext cx="1760264" cy="1009740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/>
              <a:t>INTERNET</a:t>
            </a:r>
            <a:endParaRPr lang="en-US" b="1" dirty="0"/>
          </a:p>
        </p:txBody>
      </p:sp>
      <p:pic>
        <p:nvPicPr>
          <p:cNvPr id="6" name="Picture 2" descr="http://t2.gstatic.com/images?q=tbn:ANd9GcTSDtM_9ISD_ret2kFwBRIjKuFkvJ20Ncax45-PFTM9jL2Sbx5S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424" y="3323786"/>
            <a:ext cx="307576" cy="42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t2.gstatic.com/images?q=tbn:ANd9GcSotjFUD09HXchWQBUbhiwvF5ayo8R_Nm56eG6mNAJxVeWKXCqmm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076" y="3344754"/>
            <a:ext cx="473531" cy="39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545" y="882571"/>
            <a:ext cx="1553988" cy="227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2101867" y="1069006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MONITORING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847529" y="846161"/>
            <a:ext cx="1749209" cy="310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Diga-Saúde – Web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097675" y="1718282"/>
            <a:ext cx="1531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PRESCRIPTION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2112189" y="2366354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VIDEOS</a:t>
            </a:r>
          </a:p>
        </p:txBody>
      </p:sp>
      <p:pic>
        <p:nvPicPr>
          <p:cNvPr id="13" name="Picture 8" descr="http://www.cooking-hacks.com/media/catalog/product/cache/1/image/9df78eab33525d08d6e5fb8d27136e95/t/o/todos_elementos600x600.pn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189" y="4618990"/>
            <a:ext cx="1048982" cy="104898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736" y="3392822"/>
            <a:ext cx="1491014" cy="1284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Conector de seta reta 14"/>
          <p:cNvCxnSpPr>
            <a:stCxn id="4" idx="3"/>
            <a:endCxn id="3" idx="1"/>
          </p:cNvCxnSpPr>
          <p:nvPr/>
        </p:nvCxnSpPr>
        <p:spPr>
          <a:xfrm>
            <a:off x="2076820" y="4035104"/>
            <a:ext cx="3299100" cy="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2150636" y="3793833"/>
            <a:ext cx="31810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/>
              <a:t>Download content</a:t>
            </a:r>
            <a:endParaRPr lang="en-US" sz="1200" dirty="0"/>
          </a:p>
        </p:txBody>
      </p:sp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323" y="1763060"/>
            <a:ext cx="2247841" cy="122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aixaDeTexto 18"/>
          <p:cNvSpPr txBox="1"/>
          <p:nvPr/>
        </p:nvSpPr>
        <p:spPr>
          <a:xfrm>
            <a:off x="7997236" y="2704621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Vital </a:t>
            </a:r>
            <a:r>
              <a:rPr lang="pt-BR" sz="1200" dirty="0" err="1"/>
              <a:t>Signs</a:t>
            </a:r>
            <a:endParaRPr lang="pt-BR" sz="12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9480376" y="2240327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err="1"/>
              <a:t>Videos</a:t>
            </a:r>
            <a:endParaRPr lang="pt-BR" sz="12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8774084" y="2715654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Medicines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8515806" y="1754002"/>
            <a:ext cx="1856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Diga-Saúde – TV</a:t>
            </a:r>
          </a:p>
        </p:txBody>
      </p:sp>
      <p:cxnSp>
        <p:nvCxnSpPr>
          <p:cNvPr id="23" name="Conector de seta reta 22"/>
          <p:cNvCxnSpPr>
            <a:stCxn id="3" idx="3"/>
            <a:endCxn id="14" idx="1"/>
          </p:cNvCxnSpPr>
          <p:nvPr/>
        </p:nvCxnSpPr>
        <p:spPr>
          <a:xfrm>
            <a:off x="7014546" y="4035104"/>
            <a:ext cx="165119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>
            <a:stCxn id="17" idx="2"/>
            <a:endCxn id="14" idx="0"/>
          </p:cNvCxnSpPr>
          <p:nvPr/>
        </p:nvCxnSpPr>
        <p:spPr>
          <a:xfrm>
            <a:off x="9411243" y="2990487"/>
            <a:ext cx="0" cy="40233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/>
          <p:cNvCxnSpPr>
            <a:stCxn id="5" idx="1"/>
            <a:endCxn id="3" idx="0"/>
          </p:cNvCxnSpPr>
          <p:nvPr/>
        </p:nvCxnSpPr>
        <p:spPr>
          <a:xfrm>
            <a:off x="6195233" y="2140486"/>
            <a:ext cx="0" cy="161036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/>
          <p:cNvCxnSpPr>
            <a:stCxn id="5" idx="2"/>
          </p:cNvCxnSpPr>
          <p:nvPr/>
        </p:nvCxnSpPr>
        <p:spPr>
          <a:xfrm flipH="1">
            <a:off x="3470021" y="1636690"/>
            <a:ext cx="185054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http://dcncoursework.files.wordpress.com/2011/11/wireless-body-area-network_new-style-300x177.jpg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357" y="5107886"/>
            <a:ext cx="1829528" cy="107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aixaDeTexto 27"/>
          <p:cNvSpPr txBox="1"/>
          <p:nvPr/>
        </p:nvSpPr>
        <p:spPr>
          <a:xfrm>
            <a:off x="5282695" y="6155576"/>
            <a:ext cx="2535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BAN (</a:t>
            </a:r>
            <a:r>
              <a:rPr lang="pt-BR" sz="1400" b="1" dirty="0" err="1"/>
              <a:t>Body</a:t>
            </a:r>
            <a:r>
              <a:rPr lang="pt-BR" sz="1400" b="1" dirty="0"/>
              <a:t> </a:t>
            </a:r>
            <a:r>
              <a:rPr lang="pt-BR" sz="1400" b="1" dirty="0" err="1"/>
              <a:t>Area</a:t>
            </a:r>
            <a:r>
              <a:rPr lang="pt-BR" sz="1400" b="1" dirty="0"/>
              <a:t> Network)</a:t>
            </a:r>
          </a:p>
        </p:txBody>
      </p:sp>
      <p:cxnSp>
        <p:nvCxnSpPr>
          <p:cNvPr id="29" name="Conector de seta reta 28"/>
          <p:cNvCxnSpPr/>
          <p:nvPr/>
        </p:nvCxnSpPr>
        <p:spPr>
          <a:xfrm>
            <a:off x="6565121" y="4256513"/>
            <a:ext cx="0" cy="95623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/>
          <p:cNvSpPr txBox="1"/>
          <p:nvPr/>
        </p:nvSpPr>
        <p:spPr>
          <a:xfrm>
            <a:off x="6517132" y="4397885"/>
            <a:ext cx="140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/>
              <a:t>Check</a:t>
            </a:r>
            <a:r>
              <a:rPr lang="pt-BR" sz="1200" dirty="0"/>
              <a:t> </a:t>
            </a:r>
            <a:r>
              <a:rPr lang="pt-BR" sz="1200" dirty="0" err="1"/>
              <a:t>pacemaker</a:t>
            </a:r>
            <a:r>
              <a:rPr lang="pt-BR" sz="1200" dirty="0"/>
              <a:t> </a:t>
            </a:r>
            <a:r>
              <a:rPr lang="pt-BR" sz="1200" dirty="0" err="1"/>
              <a:t>battery</a:t>
            </a:r>
            <a:r>
              <a:rPr lang="pt-BR" sz="1200" dirty="0"/>
              <a:t>, Vital </a:t>
            </a:r>
            <a:r>
              <a:rPr lang="pt-BR" sz="1200" dirty="0" err="1"/>
              <a:t>Signs</a:t>
            </a:r>
            <a:r>
              <a:rPr lang="pt-BR" sz="1200" dirty="0"/>
              <a:t>, </a:t>
            </a:r>
            <a:r>
              <a:rPr lang="pt-BR" sz="1200" dirty="0" err="1"/>
              <a:t>etc</a:t>
            </a:r>
            <a:r>
              <a:rPr lang="pt-BR" sz="1200" dirty="0"/>
              <a:t>,  </a:t>
            </a:r>
            <a:endParaRPr lang="en-US" sz="1200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5930692" y="3717514"/>
            <a:ext cx="1014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STB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32" name="Conector angulado 31"/>
          <p:cNvCxnSpPr>
            <a:stCxn id="4" idx="2"/>
          </p:cNvCxnSpPr>
          <p:nvPr/>
        </p:nvCxnSpPr>
        <p:spPr>
          <a:xfrm rot="5400000" flipH="1" flipV="1">
            <a:off x="3769039" y="2376626"/>
            <a:ext cx="140514" cy="3898260"/>
          </a:xfrm>
          <a:prstGeom prst="bentConnector4">
            <a:avLst>
              <a:gd name="adj1" fmla="val -69723"/>
              <a:gd name="adj2" fmla="val 100002"/>
            </a:avLst>
          </a:prstGeom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/>
          <p:cNvSpPr txBox="1"/>
          <p:nvPr/>
        </p:nvSpPr>
        <p:spPr>
          <a:xfrm>
            <a:off x="2335946" y="4274405"/>
            <a:ext cx="2839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/>
              <a:t>Vital Signs</a:t>
            </a:r>
            <a:endParaRPr lang="en-US" sz="1200" dirty="0"/>
          </a:p>
        </p:txBody>
      </p:sp>
      <p:cxnSp>
        <p:nvCxnSpPr>
          <p:cNvPr id="34" name="Conector angulado 33"/>
          <p:cNvCxnSpPr>
            <a:stCxn id="4" idx="0"/>
          </p:cNvCxnSpPr>
          <p:nvPr/>
        </p:nvCxnSpPr>
        <p:spPr>
          <a:xfrm rot="16200000" flipH="1">
            <a:off x="3779475" y="1784883"/>
            <a:ext cx="119640" cy="3898258"/>
          </a:xfrm>
          <a:prstGeom prst="bentConnector4">
            <a:avLst>
              <a:gd name="adj1" fmla="val -191073"/>
              <a:gd name="adj2" fmla="val 97446"/>
            </a:avLst>
          </a:prstGeom>
          <a:ln>
            <a:solidFill>
              <a:schemeClr val="tx1"/>
            </a:solidFill>
            <a:prstDash val="dash"/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/>
          <p:cNvSpPr txBox="1"/>
          <p:nvPr/>
        </p:nvSpPr>
        <p:spPr>
          <a:xfrm>
            <a:off x="2149390" y="3208799"/>
            <a:ext cx="329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SMS </a:t>
            </a:r>
            <a:r>
              <a:rPr lang="pt-BR" sz="1200" dirty="0" err="1"/>
              <a:t>messages</a:t>
            </a:r>
            <a:r>
              <a:rPr lang="pt-BR" sz="1200" dirty="0"/>
              <a:t>/E-mail </a:t>
            </a:r>
            <a:r>
              <a:rPr lang="pt-BR" sz="1200" dirty="0" err="1"/>
              <a:t>messages</a:t>
            </a:r>
            <a:endParaRPr lang="pt-BR" sz="1200" dirty="0"/>
          </a:p>
          <a:p>
            <a:pPr algn="ctr"/>
            <a:r>
              <a:rPr lang="pt-BR" sz="1200" dirty="0" err="1"/>
              <a:t>Based</a:t>
            </a:r>
            <a:r>
              <a:rPr lang="pt-BR" sz="1200" dirty="0"/>
              <a:t> </a:t>
            </a:r>
            <a:r>
              <a:rPr lang="pt-BR" sz="1200" dirty="0" err="1"/>
              <a:t>on</a:t>
            </a:r>
            <a:r>
              <a:rPr lang="pt-BR" sz="1200" dirty="0"/>
              <a:t> </a:t>
            </a:r>
            <a:r>
              <a:rPr lang="pt-BR" sz="1200" dirty="0" err="1"/>
              <a:t>Patient</a:t>
            </a:r>
            <a:r>
              <a:rPr lang="pt-BR" sz="1200" dirty="0"/>
              <a:t> </a:t>
            </a:r>
            <a:r>
              <a:rPr lang="pt-BR" sz="1200" dirty="0" err="1"/>
              <a:t>Diagnosis</a:t>
            </a:r>
            <a:r>
              <a:rPr lang="pt-BR" sz="1200" dirty="0"/>
              <a:t> </a:t>
            </a:r>
            <a:r>
              <a:rPr lang="pt-BR" sz="1200" dirty="0" err="1"/>
              <a:t>or</a:t>
            </a:r>
            <a:r>
              <a:rPr lang="pt-BR" sz="1200" dirty="0"/>
              <a:t> News </a:t>
            </a:r>
            <a:r>
              <a:rPr lang="pt-BR" sz="1200" dirty="0" err="1"/>
              <a:t>from</a:t>
            </a:r>
            <a:r>
              <a:rPr lang="pt-BR" sz="1200" dirty="0"/>
              <a:t> </a:t>
            </a:r>
            <a:r>
              <a:rPr lang="pt-BR" sz="1200" dirty="0" err="1"/>
              <a:t>the</a:t>
            </a:r>
            <a:r>
              <a:rPr lang="pt-BR" sz="1200" dirty="0"/>
              <a:t> WEB</a:t>
            </a:r>
            <a:endParaRPr lang="en-US" sz="1200" dirty="0"/>
          </a:p>
        </p:txBody>
      </p:sp>
      <p:sp>
        <p:nvSpPr>
          <p:cNvPr id="36" name="CaixaDeTexto 35"/>
          <p:cNvSpPr txBox="1"/>
          <p:nvPr/>
        </p:nvSpPr>
        <p:spPr>
          <a:xfrm>
            <a:off x="6153494" y="2268898"/>
            <a:ext cx="1843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(Web Services)</a:t>
            </a:r>
          </a:p>
          <a:p>
            <a:r>
              <a:rPr lang="pt-BR" sz="1200" dirty="0"/>
              <a:t>1</a:t>
            </a:r>
            <a:r>
              <a:rPr lang="pt-BR" sz="1200"/>
              <a:t>. Local </a:t>
            </a:r>
            <a:r>
              <a:rPr lang="pt-BR" sz="1200" dirty="0" err="1"/>
              <a:t>Temperature</a:t>
            </a:r>
            <a:endParaRPr lang="pt-BR" sz="1200" dirty="0"/>
          </a:p>
          <a:p>
            <a:r>
              <a:rPr lang="pt-BR" sz="1200" dirty="0"/>
              <a:t>2</a:t>
            </a:r>
            <a:r>
              <a:rPr lang="pt-BR" sz="1200"/>
              <a:t>. News </a:t>
            </a:r>
            <a:r>
              <a:rPr lang="pt-BR" sz="1200" dirty="0" err="1"/>
              <a:t>from</a:t>
            </a:r>
            <a:r>
              <a:rPr lang="pt-BR" sz="1200" dirty="0"/>
              <a:t> </a:t>
            </a:r>
            <a:r>
              <a:rPr lang="pt-BR" sz="1200" dirty="0" err="1"/>
              <a:t>the</a:t>
            </a:r>
            <a:r>
              <a:rPr lang="pt-BR" sz="1200" dirty="0"/>
              <a:t> WEB</a:t>
            </a:r>
          </a:p>
          <a:p>
            <a:r>
              <a:rPr lang="pt-BR" sz="1200" dirty="0"/>
              <a:t>3. Download </a:t>
            </a:r>
            <a:r>
              <a:rPr lang="pt-BR" sz="1200" dirty="0" err="1"/>
              <a:t>multimedia</a:t>
            </a:r>
            <a:r>
              <a:rPr lang="pt-BR" sz="1200" dirty="0"/>
              <a:t> </a:t>
            </a:r>
            <a:r>
              <a:rPr lang="pt-BR" sz="1200" dirty="0" err="1"/>
              <a:t>content</a:t>
            </a:r>
            <a:r>
              <a:rPr lang="pt-BR" sz="1200" dirty="0"/>
              <a:t> </a:t>
            </a:r>
            <a:r>
              <a:rPr lang="pt-BR" sz="1200" dirty="0" err="1"/>
              <a:t>from</a:t>
            </a:r>
            <a:r>
              <a:rPr lang="pt-BR" sz="1200" dirty="0"/>
              <a:t> </a:t>
            </a:r>
            <a:r>
              <a:rPr lang="pt-BR" sz="1200" dirty="0" err="1"/>
              <a:t>the</a:t>
            </a:r>
            <a:r>
              <a:rPr lang="pt-BR" sz="1200" dirty="0"/>
              <a:t> WEB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2637544" y="5420380"/>
            <a:ext cx="1802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Medical </a:t>
            </a:r>
            <a:r>
              <a:rPr lang="pt-BR" sz="1400" b="1" dirty="0" err="1"/>
              <a:t>Sensors</a:t>
            </a:r>
            <a:r>
              <a:rPr lang="pt-BR" sz="1400" b="1" dirty="0"/>
              <a:t> </a:t>
            </a:r>
            <a:r>
              <a:rPr lang="pt-BR" sz="1400" b="1" dirty="0" err="1"/>
              <a:t>Connected</a:t>
            </a:r>
            <a:r>
              <a:rPr lang="pt-BR" sz="1400" b="1" dirty="0"/>
              <a:t> </a:t>
            </a:r>
            <a:r>
              <a:rPr lang="pt-BR" sz="1400" b="1" dirty="0" err="1"/>
              <a:t>to</a:t>
            </a:r>
            <a:r>
              <a:rPr lang="pt-BR" sz="1400" b="1" dirty="0"/>
              <a:t> </a:t>
            </a:r>
            <a:r>
              <a:rPr lang="pt-BR" sz="1400" b="1" dirty="0" err="1"/>
              <a:t>the</a:t>
            </a:r>
            <a:r>
              <a:rPr lang="pt-BR" sz="1400" b="1" dirty="0"/>
              <a:t> STB</a:t>
            </a:r>
          </a:p>
        </p:txBody>
      </p:sp>
      <p:cxnSp>
        <p:nvCxnSpPr>
          <p:cNvPr id="38" name="Conector angulado 37"/>
          <p:cNvCxnSpPr/>
          <p:nvPr/>
        </p:nvCxnSpPr>
        <p:spPr>
          <a:xfrm flipV="1">
            <a:off x="4063172" y="4256514"/>
            <a:ext cx="1879041" cy="766998"/>
          </a:xfrm>
          <a:prstGeom prst="bentConnector3">
            <a:avLst>
              <a:gd name="adj1" fmla="val 100116"/>
            </a:avLst>
          </a:prstGeom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ixaDeTexto 39"/>
          <p:cNvSpPr txBox="1"/>
          <p:nvPr/>
        </p:nvSpPr>
        <p:spPr>
          <a:xfrm>
            <a:off x="1334424" y="4500292"/>
            <a:ext cx="111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Mobile </a:t>
            </a:r>
            <a:r>
              <a:rPr lang="pt-BR" sz="1400" b="1" dirty="0" err="1"/>
              <a:t>Device</a:t>
            </a:r>
            <a:endParaRPr lang="pt-BR" sz="1400" b="1" dirty="0"/>
          </a:p>
        </p:txBody>
      </p:sp>
      <p:cxnSp>
        <p:nvCxnSpPr>
          <p:cNvPr id="42" name="Conector reto 41"/>
          <p:cNvCxnSpPr/>
          <p:nvPr/>
        </p:nvCxnSpPr>
        <p:spPr>
          <a:xfrm>
            <a:off x="1524000" y="547048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/>
          <p:cNvCxnSpPr/>
          <p:nvPr/>
        </p:nvCxnSpPr>
        <p:spPr>
          <a:xfrm>
            <a:off x="1524000" y="582304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ixaDeTexto 43"/>
          <p:cNvSpPr txBox="1"/>
          <p:nvPr/>
        </p:nvSpPr>
        <p:spPr>
          <a:xfrm>
            <a:off x="1524001" y="62553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/>
            <a:r>
              <a:rPr lang="en-US" sz="2400" b="1">
                <a:solidFill>
                  <a:schemeClr val="accent1">
                    <a:lumMod val="50000"/>
                  </a:schemeClr>
                </a:solidFill>
              </a:rPr>
              <a:t>Aquisição de Dados (Contexto)</a:t>
            </a:r>
            <a:endParaRPr lang="en-US" sz="24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5" name="CaixaDeTexto 44"/>
          <p:cNvSpPr txBox="1"/>
          <p:nvPr/>
        </p:nvSpPr>
        <p:spPr>
          <a:xfrm>
            <a:off x="8458201" y="6321014"/>
            <a:ext cx="2247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/>
              <a:t>(GARDINI et al., 2013)</a:t>
            </a:r>
          </a:p>
        </p:txBody>
      </p:sp>
    </p:spTree>
    <p:extLst>
      <p:ext uri="{BB962C8B-B14F-4D97-AF65-F5344CB8AC3E}">
        <p14:creationId xmlns:p14="http://schemas.microsoft.com/office/powerpoint/2010/main" val="222217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0" grpId="0"/>
      <p:bldP spid="11" grpId="0"/>
      <p:bldP spid="12" grpId="0"/>
      <p:bldP spid="16" grpId="0"/>
      <p:bldP spid="19" grpId="0"/>
      <p:bldP spid="20" grpId="0"/>
      <p:bldP spid="21" grpId="0"/>
      <p:bldP spid="22" grpId="0"/>
      <p:bldP spid="28" grpId="0"/>
      <p:bldP spid="30" grpId="0"/>
      <p:bldP spid="33" grpId="0"/>
      <p:bldP spid="35" grpId="0"/>
      <p:bldP spid="36" grpId="0"/>
      <p:bldP spid="37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680484" y="637954"/>
            <a:ext cx="10909004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RESULTADOS ALCANÇOS – Produtos &amp; Protótipos</a:t>
            </a:r>
            <a:br>
              <a:rPr lang="pt-BR" sz="2200" dirty="0"/>
            </a:br>
            <a:endParaRPr lang="pt-BR" sz="2200" dirty="0"/>
          </a:p>
          <a:p>
            <a:r>
              <a:rPr lang="pt-BR" sz="2200" b="1" dirty="0"/>
              <a:t>Plataforma </a:t>
            </a:r>
            <a:r>
              <a:rPr lang="pt-BR" sz="2200" b="1" dirty="0" err="1"/>
              <a:t>NextSAUDE</a:t>
            </a:r>
            <a:r>
              <a:rPr lang="pt-BR" sz="2200" b="1" dirty="0"/>
              <a:t> </a:t>
            </a:r>
            <a:r>
              <a:rPr lang="pt-BR" sz="2200" dirty="0">
                <a:sym typeface="Wingdings" panose="05000000000000000000" pitchFamily="2" charset="2"/>
              </a:rPr>
              <a:t> </a:t>
            </a:r>
            <a:r>
              <a:rPr lang="pt-BR" sz="2200" u="sng" dirty="0">
                <a:sym typeface="Wingdings" panose="05000000000000000000" pitchFamily="2" charset="2"/>
              </a:rPr>
              <a:t>LARISSA (2009)</a:t>
            </a:r>
            <a:r>
              <a:rPr lang="pt-BR" sz="2200" dirty="0">
                <a:sym typeface="Wingdings" panose="05000000000000000000" pitchFamily="2" charset="2"/>
              </a:rPr>
              <a:t> + </a:t>
            </a:r>
            <a:r>
              <a:rPr lang="pt-BR" sz="2200" u="sng" dirty="0" err="1">
                <a:sym typeface="Wingdings" panose="05000000000000000000" pitchFamily="2" charset="2"/>
              </a:rPr>
              <a:t>SusWeb</a:t>
            </a:r>
            <a:r>
              <a:rPr lang="pt-BR" sz="2200" u="sng" dirty="0">
                <a:sym typeface="Wingdings" panose="05000000000000000000" pitchFamily="2" charset="2"/>
              </a:rPr>
              <a:t> (2010)</a:t>
            </a:r>
            <a:endParaRPr lang="pt-BR" sz="2200" u="sng" dirty="0"/>
          </a:p>
          <a:p>
            <a:endParaRPr lang="pt-BR" sz="2200" b="1" dirty="0">
              <a:solidFill>
                <a:srgbClr val="FF0000"/>
              </a:solidFill>
            </a:endParaRPr>
          </a:p>
          <a:p>
            <a:r>
              <a:rPr lang="pt-BR" sz="2200" b="1" dirty="0">
                <a:solidFill>
                  <a:srgbClr val="FF0000"/>
                </a:solidFill>
              </a:rPr>
              <a:t>DESENVOLVIMENTO</a:t>
            </a:r>
          </a:p>
          <a:p>
            <a:pPr marL="457200" indent="-457200">
              <a:buAutoNum type="arabicParenR"/>
            </a:pPr>
            <a:r>
              <a:rPr lang="pt-BR" sz="2200" b="1" dirty="0" err="1"/>
              <a:t>SisAPP</a:t>
            </a:r>
            <a:r>
              <a:rPr lang="pt-BR" sz="2200" dirty="0"/>
              <a:t> </a:t>
            </a:r>
            <a:r>
              <a:rPr lang="pt-BR" sz="2200" dirty="0">
                <a:sym typeface="Wingdings" panose="05000000000000000000" pitchFamily="2" charset="2"/>
              </a:rPr>
              <a:t> Hospital Peter Pan (</a:t>
            </a:r>
            <a:r>
              <a:rPr lang="pt-BR" sz="2200" u="sng" dirty="0">
                <a:sym typeface="Wingdings" panose="05000000000000000000" pitchFamily="2" charset="2"/>
              </a:rPr>
              <a:t>IFCE, IPP</a:t>
            </a:r>
            <a:r>
              <a:rPr lang="pt-BR" sz="2200" dirty="0">
                <a:sym typeface="Wingdings" panose="05000000000000000000" pitchFamily="2" charset="2"/>
              </a:rPr>
              <a:t>)</a:t>
            </a:r>
          </a:p>
          <a:p>
            <a:pPr marL="457200" indent="-457200">
              <a:buAutoNum type="arabicParenR"/>
            </a:pPr>
            <a:r>
              <a:rPr lang="pt-BR" sz="2200" b="1" dirty="0"/>
              <a:t>DENGOSA</a:t>
            </a:r>
            <a:r>
              <a:rPr lang="pt-BR" sz="2200" dirty="0"/>
              <a:t> </a:t>
            </a:r>
            <a:r>
              <a:rPr lang="pt-BR" sz="2200" dirty="0">
                <a:sym typeface="Wingdings" panose="05000000000000000000" pitchFamily="2" charset="2"/>
              </a:rPr>
              <a:t></a:t>
            </a:r>
            <a:r>
              <a:rPr lang="pt-BR" sz="2200" dirty="0"/>
              <a:t> Prefeitura Municipal de Aracati (</a:t>
            </a:r>
            <a:r>
              <a:rPr lang="pt-BR" sz="2200" u="sng" dirty="0"/>
              <a:t>IFCE, PMA</a:t>
            </a:r>
            <a:r>
              <a:rPr lang="pt-BR" sz="2200" dirty="0"/>
              <a:t>)</a:t>
            </a:r>
          </a:p>
          <a:p>
            <a:pPr marL="457200" indent="-457200">
              <a:buAutoNum type="arabicParenR"/>
            </a:pPr>
            <a:r>
              <a:rPr lang="pt-BR" sz="2200" b="1" dirty="0"/>
              <a:t>TV HEALTH </a:t>
            </a:r>
            <a:r>
              <a:rPr lang="pt-BR" sz="2200" dirty="0">
                <a:sym typeface="Wingdings" panose="05000000000000000000" pitchFamily="2" charset="2"/>
              </a:rPr>
              <a:t> CRAFT Tecnologia/ COLELCE (</a:t>
            </a:r>
            <a:r>
              <a:rPr lang="pt-BR" sz="2200" u="sng" dirty="0">
                <a:sym typeface="Wingdings" panose="05000000000000000000" pitchFamily="2" charset="2"/>
              </a:rPr>
              <a:t>IFCE</a:t>
            </a:r>
            <a:r>
              <a:rPr lang="pt-BR" sz="2200" dirty="0">
                <a:sym typeface="Wingdings" panose="05000000000000000000" pitchFamily="2" charset="2"/>
              </a:rPr>
              <a:t>, </a:t>
            </a:r>
            <a:r>
              <a:rPr lang="pt-BR" sz="2200" u="sng" dirty="0">
                <a:sym typeface="Wingdings" panose="05000000000000000000" pitchFamily="2" charset="2"/>
              </a:rPr>
              <a:t>UESPI</a:t>
            </a:r>
            <a:r>
              <a:rPr lang="pt-BR" sz="2200" dirty="0">
                <a:sym typeface="Wingdings" panose="05000000000000000000" pitchFamily="2" charset="2"/>
              </a:rPr>
              <a:t>, </a:t>
            </a:r>
            <a:r>
              <a:rPr lang="pt-BR" sz="2200" u="sng" dirty="0" err="1">
                <a:sym typeface="Wingdings" panose="05000000000000000000" pitchFamily="2" charset="2"/>
              </a:rPr>
              <a:t>FioCRUZ-Ce</a:t>
            </a:r>
            <a:r>
              <a:rPr lang="pt-BR" sz="2200" dirty="0">
                <a:sym typeface="Wingdings" panose="05000000000000000000" pitchFamily="2" charset="2"/>
              </a:rPr>
              <a:t>, </a:t>
            </a:r>
            <a:r>
              <a:rPr lang="pt-BR" sz="2200" u="sng" dirty="0">
                <a:sym typeface="Wingdings" panose="05000000000000000000" pitchFamily="2" charset="2"/>
              </a:rPr>
              <a:t>PUC-Rio</a:t>
            </a:r>
            <a:r>
              <a:rPr lang="pt-BR" sz="2200" dirty="0">
                <a:sym typeface="Wingdings" panose="05000000000000000000" pitchFamily="2" charset="2"/>
              </a:rPr>
              <a:t>)</a:t>
            </a:r>
            <a:br>
              <a:rPr lang="pt-BR" sz="2200" dirty="0"/>
            </a:br>
            <a:endParaRPr lang="pt-BR" sz="2200" dirty="0"/>
          </a:p>
          <a:p>
            <a:r>
              <a:rPr lang="pt-BR" sz="2200" b="1" dirty="0">
                <a:solidFill>
                  <a:srgbClr val="FF0000"/>
                </a:solidFill>
              </a:rPr>
              <a:t>INOVAÇÃO</a:t>
            </a:r>
          </a:p>
          <a:p>
            <a:r>
              <a:rPr lang="pt-BR" sz="2200" dirty="0"/>
              <a:t>4)   </a:t>
            </a:r>
            <a:r>
              <a:rPr lang="pt-BR" sz="2200" b="1" dirty="0"/>
              <a:t>VITE</a:t>
            </a:r>
            <a:r>
              <a:rPr lang="pt-BR" sz="2200" dirty="0"/>
              <a:t> </a:t>
            </a:r>
            <a:r>
              <a:rPr lang="pt-BR" sz="2200" dirty="0">
                <a:sym typeface="Wingdings" panose="05000000000000000000" pitchFamily="2" charset="2"/>
              </a:rPr>
              <a:t> “La </a:t>
            </a:r>
            <a:r>
              <a:rPr lang="pt-BR" sz="2200" dirty="0" err="1">
                <a:sym typeface="Wingdings" panose="05000000000000000000" pitchFamily="2" charset="2"/>
              </a:rPr>
              <a:t>vie</a:t>
            </a:r>
            <a:r>
              <a:rPr lang="pt-BR" sz="2200" dirty="0">
                <a:sym typeface="Wingdings" panose="05000000000000000000" pitchFamily="2" charset="2"/>
              </a:rPr>
              <a:t> a </a:t>
            </a:r>
            <a:r>
              <a:rPr lang="pt-BR" sz="2200" dirty="0" err="1">
                <a:sym typeface="Wingdings" panose="05000000000000000000" pitchFamily="2" charset="2"/>
              </a:rPr>
              <a:t>toute</a:t>
            </a:r>
            <a:r>
              <a:rPr lang="pt-BR" sz="2200" dirty="0">
                <a:sym typeface="Wingdings" panose="05000000000000000000" pitchFamily="2" charset="2"/>
              </a:rPr>
              <a:t> </a:t>
            </a:r>
            <a:r>
              <a:rPr lang="pt-BR" sz="2200" dirty="0" err="1">
                <a:sym typeface="Wingdings" panose="05000000000000000000" pitchFamily="2" charset="2"/>
              </a:rPr>
              <a:t>VITEsse</a:t>
            </a:r>
            <a:r>
              <a:rPr lang="pt-BR" sz="2200" dirty="0">
                <a:sym typeface="Wingdings" panose="05000000000000000000" pitchFamily="2" charset="2"/>
              </a:rPr>
              <a:t>” (</a:t>
            </a:r>
            <a:r>
              <a:rPr lang="pt-BR" sz="2200" u="sng" dirty="0">
                <a:sym typeface="Wingdings" panose="05000000000000000000" pitchFamily="2" charset="2"/>
              </a:rPr>
              <a:t>IFCE</a:t>
            </a:r>
            <a:r>
              <a:rPr lang="pt-BR" sz="2200" dirty="0">
                <a:sym typeface="Wingdings" panose="05000000000000000000" pitchFamily="2" charset="2"/>
              </a:rPr>
              <a:t>, </a:t>
            </a:r>
            <a:r>
              <a:rPr lang="pt-BR" sz="2200" u="sng" dirty="0">
                <a:sym typeface="Wingdings" panose="05000000000000000000" pitchFamily="2" charset="2"/>
              </a:rPr>
              <a:t>UFPE</a:t>
            </a:r>
            <a:r>
              <a:rPr lang="pt-BR" sz="2200" dirty="0">
                <a:sym typeface="Wingdings" panose="05000000000000000000" pitchFamily="2" charset="2"/>
              </a:rPr>
              <a:t>, </a:t>
            </a:r>
            <a:r>
              <a:rPr lang="pt-BR" sz="2200" u="sng" dirty="0">
                <a:sym typeface="Wingdings" panose="05000000000000000000" pitchFamily="2" charset="2"/>
              </a:rPr>
              <a:t>Universidade de </a:t>
            </a:r>
            <a:r>
              <a:rPr lang="pt-BR" sz="2200" u="sng" dirty="0" err="1">
                <a:sym typeface="Wingdings" panose="05000000000000000000" pitchFamily="2" charset="2"/>
              </a:rPr>
              <a:t>Evry</a:t>
            </a:r>
            <a:r>
              <a:rPr lang="pt-BR" sz="2200" u="sng" dirty="0">
                <a:sym typeface="Wingdings" panose="05000000000000000000" pitchFamily="2" charset="2"/>
              </a:rPr>
              <a:t> - </a:t>
            </a:r>
            <a:r>
              <a:rPr lang="pt-BR" sz="2200" u="sng" dirty="0" err="1">
                <a:sym typeface="Wingdings" panose="05000000000000000000" pitchFamily="2" charset="2"/>
              </a:rPr>
              <a:t>Fr</a:t>
            </a:r>
            <a:r>
              <a:rPr lang="pt-BR" sz="2200" dirty="0">
                <a:sym typeface="Wingdings" panose="05000000000000000000" pitchFamily="2" charset="2"/>
              </a:rPr>
              <a:t>)</a:t>
            </a:r>
          </a:p>
          <a:p>
            <a:pPr marL="457200" indent="-457200">
              <a:buAutoNum type="arabicParenR" startAt="5"/>
            </a:pPr>
            <a:r>
              <a:rPr lang="pt-BR" sz="2200" b="1" dirty="0"/>
              <a:t>LF-GINGA</a:t>
            </a:r>
            <a:r>
              <a:rPr lang="pt-BR" sz="2200" dirty="0"/>
              <a:t> </a:t>
            </a:r>
            <a:r>
              <a:rPr lang="pt-BR" sz="2200" dirty="0">
                <a:sym typeface="Wingdings" panose="05000000000000000000" pitchFamily="2" charset="2"/>
              </a:rPr>
              <a:t> Laboratório TELEMÍDIA/ Bolsa Família (</a:t>
            </a:r>
            <a:r>
              <a:rPr lang="pt-BR" sz="2200" u="sng" dirty="0">
                <a:sym typeface="Wingdings" panose="05000000000000000000" pitchFamily="2" charset="2"/>
              </a:rPr>
              <a:t>IFCE</a:t>
            </a:r>
            <a:r>
              <a:rPr lang="pt-BR" sz="2200" dirty="0">
                <a:sym typeface="Wingdings" panose="05000000000000000000" pitchFamily="2" charset="2"/>
              </a:rPr>
              <a:t>, </a:t>
            </a:r>
            <a:r>
              <a:rPr lang="pt-BR" sz="2200" u="sng" dirty="0">
                <a:sym typeface="Wingdings" panose="05000000000000000000" pitchFamily="2" charset="2"/>
              </a:rPr>
              <a:t>PUC-Rio</a:t>
            </a:r>
            <a:r>
              <a:rPr lang="pt-BR" sz="2200" dirty="0">
                <a:sym typeface="Wingdings" panose="05000000000000000000" pitchFamily="2" charset="2"/>
              </a:rPr>
              <a:t>)</a:t>
            </a:r>
          </a:p>
          <a:p>
            <a:endParaRPr lang="pt-BR" sz="2200" dirty="0">
              <a:sym typeface="Wingdings" panose="05000000000000000000" pitchFamily="2" charset="2"/>
            </a:endParaRPr>
          </a:p>
          <a:p>
            <a:r>
              <a:rPr lang="pt-BR" sz="2200" b="1" dirty="0">
                <a:solidFill>
                  <a:srgbClr val="FF0000"/>
                </a:solidFill>
              </a:rPr>
              <a:t>PESQUISA</a:t>
            </a:r>
          </a:p>
          <a:p>
            <a:r>
              <a:rPr lang="pt-BR" sz="2200" dirty="0"/>
              <a:t>6) </a:t>
            </a:r>
            <a:r>
              <a:rPr lang="pt-BR" sz="2200" b="1" dirty="0"/>
              <a:t>LAIS</a:t>
            </a:r>
            <a:r>
              <a:rPr lang="pt-BR" sz="2200" dirty="0"/>
              <a:t> </a:t>
            </a:r>
            <a:r>
              <a:rPr lang="pt-BR" sz="2200" dirty="0">
                <a:sym typeface="Wingdings" panose="05000000000000000000" pitchFamily="2" charset="2"/>
              </a:rPr>
              <a:t> Projeto GISSA / Instituto Atlântico (</a:t>
            </a:r>
            <a:r>
              <a:rPr lang="pt-BR" sz="2200" u="sng" dirty="0">
                <a:sym typeface="Wingdings" panose="05000000000000000000" pitchFamily="2" charset="2"/>
              </a:rPr>
              <a:t>IFCE</a:t>
            </a:r>
            <a:r>
              <a:rPr lang="pt-BR" sz="2200" dirty="0">
                <a:sym typeface="Wingdings" panose="05000000000000000000" pitchFamily="2" charset="2"/>
              </a:rPr>
              <a:t>, </a:t>
            </a:r>
            <a:r>
              <a:rPr lang="pt-BR" sz="2200" u="sng" dirty="0">
                <a:sym typeface="Wingdings" panose="05000000000000000000" pitchFamily="2" charset="2"/>
              </a:rPr>
              <a:t>UNIFOR</a:t>
            </a:r>
            <a:r>
              <a:rPr lang="pt-BR" sz="2200" dirty="0">
                <a:sym typeface="Wingdings" panose="05000000000000000000" pitchFamily="2" charset="2"/>
              </a:rPr>
              <a:t>, </a:t>
            </a:r>
            <a:r>
              <a:rPr lang="pt-BR" sz="2200" u="sng" dirty="0">
                <a:sym typeface="Wingdings" panose="05000000000000000000" pitchFamily="2" charset="2"/>
              </a:rPr>
              <a:t>Universidade de Beira - Portugal</a:t>
            </a:r>
            <a:r>
              <a:rPr lang="pt-BR" sz="2200" dirty="0">
                <a:sym typeface="Wingdings" panose="05000000000000000000" pitchFamily="2" charset="2"/>
              </a:rPr>
              <a:t>)</a:t>
            </a:r>
          </a:p>
          <a:p>
            <a:r>
              <a:rPr lang="pt-BR" sz="2200" dirty="0"/>
              <a:t>7) </a:t>
            </a:r>
            <a:r>
              <a:rPr lang="pt-BR" sz="2200" b="1" dirty="0"/>
              <a:t>CLARIISA</a:t>
            </a:r>
            <a:r>
              <a:rPr lang="pt-BR" sz="2200" dirty="0"/>
              <a:t> </a:t>
            </a:r>
            <a:r>
              <a:rPr lang="pt-BR" sz="2200" dirty="0">
                <a:sym typeface="Wingdings" panose="05000000000000000000" pitchFamily="2" charset="2"/>
              </a:rPr>
              <a:t> DATASUS (</a:t>
            </a:r>
            <a:r>
              <a:rPr lang="pt-BR" sz="2200" u="sng" dirty="0">
                <a:sym typeface="Wingdings" panose="05000000000000000000" pitchFamily="2" charset="2"/>
              </a:rPr>
              <a:t>IFCE</a:t>
            </a:r>
            <a:r>
              <a:rPr lang="pt-BR" sz="2200" dirty="0">
                <a:sym typeface="Wingdings" panose="05000000000000000000" pitchFamily="2" charset="2"/>
              </a:rPr>
              <a:t>, </a:t>
            </a:r>
            <a:r>
              <a:rPr lang="pt-BR" sz="2200" u="sng" dirty="0">
                <a:sym typeface="Wingdings" panose="05000000000000000000" pitchFamily="2" charset="2"/>
              </a:rPr>
              <a:t>Universidade Federal do Ceará</a:t>
            </a:r>
            <a:r>
              <a:rPr lang="pt-BR" sz="2200" dirty="0">
                <a:sym typeface="Wingdings" panose="05000000000000000000" pitchFamily="2" charset="2"/>
              </a:rPr>
              <a:t>)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42007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04037" y="361509"/>
            <a:ext cx="11525693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RESULTADOS ALCANÇOS – Acadêmicos (2015/2016)</a:t>
            </a:r>
            <a:br>
              <a:rPr lang="pt-BR" sz="2200" dirty="0"/>
            </a:br>
            <a:endParaRPr lang="pt-BR" sz="2200" dirty="0"/>
          </a:p>
          <a:p>
            <a:r>
              <a:rPr lang="pt-BR" sz="2200" b="1" dirty="0">
                <a:solidFill>
                  <a:srgbClr val="FF0000"/>
                </a:solidFill>
              </a:rPr>
              <a:t>DISSERTAÇÔES EM ANDAMENTO</a:t>
            </a:r>
          </a:p>
          <a:p>
            <a:pPr marL="457200" indent="-457200">
              <a:buAutoNum type="arabicParenR"/>
            </a:pPr>
            <a:r>
              <a:rPr lang="pt-BR" sz="2200" b="1" dirty="0"/>
              <a:t>Henrique Mota </a:t>
            </a:r>
            <a:r>
              <a:rPr lang="pt-BR" sz="2200" b="1" dirty="0">
                <a:sym typeface="Wingdings" panose="05000000000000000000" pitchFamily="2" charset="2"/>
              </a:rPr>
              <a:t> </a:t>
            </a:r>
            <a:r>
              <a:rPr lang="pt-BR" sz="2200" u="sng" dirty="0">
                <a:sym typeface="Wingdings" panose="05000000000000000000" pitchFamily="2" charset="2"/>
              </a:rPr>
              <a:t>Plataforma </a:t>
            </a:r>
            <a:r>
              <a:rPr lang="pt-BR" sz="2200" u="sng" dirty="0" err="1">
                <a:sym typeface="Wingdings" panose="05000000000000000000" pitchFamily="2" charset="2"/>
              </a:rPr>
              <a:t>NextSAUDE</a:t>
            </a:r>
            <a:r>
              <a:rPr lang="pt-BR" sz="2200" u="sng" dirty="0">
                <a:sym typeface="Wingdings" panose="05000000000000000000" pitchFamily="2" charset="2"/>
              </a:rPr>
              <a:t> </a:t>
            </a:r>
            <a:r>
              <a:rPr lang="pt-BR" sz="2200" dirty="0">
                <a:sym typeface="Wingdings" panose="05000000000000000000" pitchFamily="2" charset="2"/>
              </a:rPr>
              <a:t>(</a:t>
            </a:r>
            <a:r>
              <a:rPr lang="pt-BR" sz="2200" dirty="0" err="1">
                <a:sym typeface="Wingdings" panose="05000000000000000000" pitchFamily="2" charset="2"/>
              </a:rPr>
              <a:t>Prof</a:t>
            </a:r>
            <a:r>
              <a:rPr lang="pt-BR" sz="2200" dirty="0">
                <a:sym typeface="Wingdings" panose="05000000000000000000" pitchFamily="2" charset="2"/>
              </a:rPr>
              <a:t> Mauro Oliveira, </a:t>
            </a:r>
            <a:r>
              <a:rPr lang="pt-BR" sz="2200" dirty="0" err="1">
                <a:sym typeface="Wingdings" panose="05000000000000000000" pitchFamily="2" charset="2"/>
              </a:rPr>
              <a:t>Prof</a:t>
            </a:r>
            <a:r>
              <a:rPr lang="pt-BR" sz="2200" dirty="0">
                <a:sym typeface="Wingdings" panose="05000000000000000000" pitchFamily="2" charset="2"/>
              </a:rPr>
              <a:t> Cesar Olavo)</a:t>
            </a:r>
          </a:p>
          <a:p>
            <a:pPr marL="457200" indent="-457200">
              <a:buFontTx/>
              <a:buAutoNum type="arabicParenR"/>
            </a:pPr>
            <a:r>
              <a:rPr lang="pt-BR" sz="2200" b="1" dirty="0">
                <a:sym typeface="Wingdings" panose="05000000000000000000" pitchFamily="2" charset="2"/>
              </a:rPr>
              <a:t>Thiago Felipe </a:t>
            </a:r>
            <a:r>
              <a:rPr lang="pt-BR" sz="2200" dirty="0">
                <a:sym typeface="Wingdings" panose="05000000000000000000" pitchFamily="2" charset="2"/>
              </a:rPr>
              <a:t> </a:t>
            </a:r>
            <a:r>
              <a:rPr lang="pt-BR" sz="2200" u="sng" dirty="0" err="1">
                <a:sym typeface="Wingdings" panose="05000000000000000000" pitchFamily="2" charset="2"/>
              </a:rPr>
              <a:t>SysAPP</a:t>
            </a:r>
            <a:r>
              <a:rPr lang="pt-BR" sz="2200" dirty="0">
                <a:sym typeface="Wingdings" panose="05000000000000000000" pitchFamily="2" charset="2"/>
              </a:rPr>
              <a:t> (</a:t>
            </a:r>
            <a:r>
              <a:rPr lang="pt-BR" sz="2200" dirty="0" err="1">
                <a:sym typeface="Wingdings" panose="05000000000000000000" pitchFamily="2" charset="2"/>
              </a:rPr>
              <a:t>Profa</a:t>
            </a:r>
            <a:r>
              <a:rPr lang="pt-BR" sz="2200" dirty="0">
                <a:sym typeface="Wingdings" panose="05000000000000000000" pitchFamily="2" charset="2"/>
              </a:rPr>
              <a:t> Carina Oliveira, </a:t>
            </a:r>
            <a:r>
              <a:rPr lang="pt-BR" sz="2200" dirty="0" err="1">
                <a:sym typeface="Wingdings" panose="05000000000000000000" pitchFamily="2" charset="2"/>
              </a:rPr>
              <a:t>Prof</a:t>
            </a:r>
            <a:r>
              <a:rPr lang="pt-BR" sz="2200" dirty="0">
                <a:sym typeface="Wingdings" panose="05000000000000000000" pitchFamily="2" charset="2"/>
              </a:rPr>
              <a:t> Reinaldo Braga)</a:t>
            </a:r>
          </a:p>
          <a:p>
            <a:pPr marL="457200" indent="-457200">
              <a:buFontTx/>
              <a:buAutoNum type="arabicParenR"/>
            </a:pPr>
            <a:r>
              <a:rPr lang="pt-BR" sz="2200" b="1" dirty="0">
                <a:sym typeface="Wingdings" panose="05000000000000000000" pitchFamily="2" charset="2"/>
              </a:rPr>
              <a:t>Fabio José </a:t>
            </a:r>
            <a:r>
              <a:rPr lang="pt-BR" sz="2200" dirty="0">
                <a:sym typeface="Wingdings" panose="05000000000000000000" pitchFamily="2" charset="2"/>
              </a:rPr>
              <a:t> </a:t>
            </a:r>
            <a:r>
              <a:rPr lang="pt-BR" sz="2200" u="sng" dirty="0">
                <a:sym typeface="Wingdings" panose="05000000000000000000" pitchFamily="2" charset="2"/>
              </a:rPr>
              <a:t>DENGOSA</a:t>
            </a:r>
            <a:r>
              <a:rPr lang="pt-BR" sz="2200" dirty="0">
                <a:sym typeface="Wingdings" panose="05000000000000000000" pitchFamily="2" charset="2"/>
              </a:rPr>
              <a:t> (</a:t>
            </a:r>
            <a:r>
              <a:rPr lang="pt-BR" sz="2200" dirty="0" err="1">
                <a:sym typeface="Wingdings" panose="05000000000000000000" pitchFamily="2" charset="2"/>
              </a:rPr>
              <a:t>Prof</a:t>
            </a:r>
            <a:r>
              <a:rPr lang="pt-BR" sz="2200" dirty="0">
                <a:sym typeface="Wingdings" panose="05000000000000000000" pitchFamily="2" charset="2"/>
              </a:rPr>
              <a:t> Mauro Oliveira, </a:t>
            </a:r>
            <a:r>
              <a:rPr lang="pt-BR" sz="2200" dirty="0" err="1">
                <a:sym typeface="Wingdings" panose="05000000000000000000" pitchFamily="2" charset="2"/>
              </a:rPr>
              <a:t>Profa</a:t>
            </a:r>
            <a:r>
              <a:rPr lang="pt-BR" sz="2200" dirty="0">
                <a:sym typeface="Wingdings" panose="05000000000000000000" pitchFamily="2" charset="2"/>
              </a:rPr>
              <a:t> Carina Oliveira)</a:t>
            </a:r>
          </a:p>
          <a:p>
            <a:pPr marL="457200" indent="-457200">
              <a:buAutoNum type="arabicParenR"/>
            </a:pPr>
            <a:r>
              <a:rPr lang="pt-BR" sz="2200" b="1" dirty="0"/>
              <a:t>Vitor Carvalho </a:t>
            </a:r>
            <a:r>
              <a:rPr lang="pt-BR" sz="2200" b="1" dirty="0">
                <a:sym typeface="Wingdings" panose="05000000000000000000" pitchFamily="2" charset="2"/>
              </a:rPr>
              <a:t> </a:t>
            </a:r>
            <a:r>
              <a:rPr lang="pt-BR" sz="2200" u="sng" dirty="0">
                <a:sym typeface="Wingdings" panose="05000000000000000000" pitchFamily="2" charset="2"/>
              </a:rPr>
              <a:t>LF GINGA </a:t>
            </a:r>
            <a:r>
              <a:rPr lang="pt-BR" sz="2200" dirty="0"/>
              <a:t>(</a:t>
            </a:r>
            <a:r>
              <a:rPr lang="pt-BR" sz="2200" dirty="0" err="1"/>
              <a:t>Prof</a:t>
            </a:r>
            <a:r>
              <a:rPr lang="pt-BR" sz="2200" dirty="0"/>
              <a:t> Mauro Oliveira, </a:t>
            </a:r>
            <a:r>
              <a:rPr lang="pt-BR" sz="2200" dirty="0" err="1"/>
              <a:t>Prof</a:t>
            </a:r>
            <a:r>
              <a:rPr lang="pt-BR" sz="2200" dirty="0"/>
              <a:t> Carlos Giovanni)</a:t>
            </a:r>
            <a:endParaRPr lang="pt-BR" sz="2200" b="1" dirty="0"/>
          </a:p>
          <a:p>
            <a:pPr marL="457200" indent="-457200">
              <a:buAutoNum type="arabicParenR" startAt="3"/>
            </a:pPr>
            <a:r>
              <a:rPr lang="pt-BR" sz="2200" b="1" dirty="0" err="1"/>
              <a:t>Emilson</a:t>
            </a:r>
            <a:r>
              <a:rPr lang="pt-BR" sz="2200" b="1" dirty="0"/>
              <a:t> Rocha </a:t>
            </a:r>
            <a:r>
              <a:rPr lang="pt-BR" sz="2200" b="1" dirty="0">
                <a:sym typeface="Wingdings" panose="05000000000000000000" pitchFamily="2" charset="2"/>
              </a:rPr>
              <a:t> </a:t>
            </a:r>
            <a:r>
              <a:rPr lang="pt-BR" sz="2200" u="sng" dirty="0"/>
              <a:t>VITE</a:t>
            </a:r>
            <a:r>
              <a:rPr lang="pt-BR" sz="2200" dirty="0"/>
              <a:t> (</a:t>
            </a:r>
            <a:r>
              <a:rPr lang="pt-BR" sz="2200" dirty="0" err="1"/>
              <a:t>Prof</a:t>
            </a:r>
            <a:r>
              <a:rPr lang="pt-BR" sz="2200" dirty="0"/>
              <a:t> Mauro Oliveira, </a:t>
            </a:r>
            <a:r>
              <a:rPr lang="pt-BR" sz="2200" dirty="0" err="1"/>
              <a:t>Prof</a:t>
            </a:r>
            <a:r>
              <a:rPr lang="pt-BR" sz="2200" dirty="0"/>
              <a:t> </a:t>
            </a:r>
            <a:r>
              <a:rPr lang="pt-BR" sz="2200" dirty="0" err="1"/>
              <a:t>Bringel</a:t>
            </a:r>
            <a:r>
              <a:rPr lang="pt-BR" sz="2200" dirty="0"/>
              <a:t> Filho)</a:t>
            </a:r>
          </a:p>
          <a:p>
            <a:pPr marL="457200" indent="-457200">
              <a:buAutoNum type="arabicParenR" startAt="3"/>
            </a:pPr>
            <a:r>
              <a:rPr lang="pt-BR" sz="2200" b="1" dirty="0"/>
              <a:t>Cristiano Lima </a:t>
            </a:r>
            <a:r>
              <a:rPr lang="pt-BR" sz="2200" b="1" dirty="0">
                <a:sym typeface="Wingdings" panose="05000000000000000000" pitchFamily="2" charset="2"/>
              </a:rPr>
              <a:t>  </a:t>
            </a:r>
            <a:r>
              <a:rPr lang="pt-BR" sz="2200" u="sng" dirty="0">
                <a:sym typeface="Wingdings" panose="05000000000000000000" pitchFamily="2" charset="2"/>
              </a:rPr>
              <a:t>LAIS</a:t>
            </a:r>
            <a:r>
              <a:rPr lang="pt-BR" sz="2200" dirty="0">
                <a:sym typeface="Wingdings" panose="05000000000000000000" pitchFamily="2" charset="2"/>
              </a:rPr>
              <a:t> (</a:t>
            </a:r>
            <a:r>
              <a:rPr lang="pt-BR" sz="2200" dirty="0" err="1"/>
              <a:t>Prof</a:t>
            </a:r>
            <a:r>
              <a:rPr lang="pt-BR" sz="2200" dirty="0"/>
              <a:t> Mauro Oliveira, </a:t>
            </a:r>
            <a:r>
              <a:rPr lang="pt-BR" sz="2200" dirty="0" err="1">
                <a:sym typeface="Wingdings" panose="05000000000000000000" pitchFamily="2" charset="2"/>
              </a:rPr>
              <a:t>Prof</a:t>
            </a:r>
            <a:r>
              <a:rPr lang="pt-BR" sz="2200" dirty="0">
                <a:sym typeface="Wingdings" panose="05000000000000000000" pitchFamily="2" charset="2"/>
              </a:rPr>
              <a:t> Ronaldo Ramos)</a:t>
            </a:r>
          </a:p>
          <a:p>
            <a:r>
              <a:rPr lang="pt-BR" sz="2200" b="1" dirty="0">
                <a:sym typeface="Wingdings" panose="05000000000000000000" pitchFamily="2" charset="2"/>
              </a:rPr>
              <a:t>7)    Gabriel Lopes</a:t>
            </a:r>
            <a:r>
              <a:rPr lang="pt-BR" sz="2200" dirty="0">
                <a:sym typeface="Wingdings" panose="05000000000000000000" pitchFamily="2" charset="2"/>
              </a:rPr>
              <a:t> </a:t>
            </a:r>
            <a:r>
              <a:rPr lang="pt-BR" sz="2200" u="sng" dirty="0">
                <a:sym typeface="Wingdings" panose="05000000000000000000" pitchFamily="2" charset="2"/>
              </a:rPr>
              <a:t>CLARIISA</a:t>
            </a:r>
            <a:r>
              <a:rPr lang="pt-BR" sz="2200" dirty="0">
                <a:sym typeface="Wingdings" panose="05000000000000000000" pitchFamily="2" charset="2"/>
              </a:rPr>
              <a:t> (</a:t>
            </a:r>
            <a:r>
              <a:rPr lang="pt-BR" sz="2200" dirty="0" err="1">
                <a:sym typeface="Wingdings" panose="05000000000000000000" pitchFamily="2" charset="2"/>
              </a:rPr>
              <a:t>Profa</a:t>
            </a:r>
            <a:r>
              <a:rPr lang="pt-BR" sz="2200" dirty="0">
                <a:sym typeface="Wingdings" panose="05000000000000000000" pitchFamily="2" charset="2"/>
              </a:rPr>
              <a:t> Vania Vidal, </a:t>
            </a:r>
            <a:r>
              <a:rPr lang="pt-BR" sz="2200" dirty="0" err="1">
                <a:sym typeface="Wingdings" panose="05000000000000000000" pitchFamily="2" charset="2"/>
              </a:rPr>
              <a:t>Prof</a:t>
            </a:r>
            <a:r>
              <a:rPr lang="pt-BR" sz="2200" dirty="0">
                <a:sym typeface="Wingdings" panose="05000000000000000000" pitchFamily="2" charset="2"/>
              </a:rPr>
              <a:t> Mauro Oliveira)</a:t>
            </a:r>
          </a:p>
          <a:p>
            <a:endParaRPr lang="pt-BR" sz="2200" dirty="0">
              <a:sym typeface="Wingdings" panose="05000000000000000000" pitchFamily="2" charset="2"/>
            </a:endParaRPr>
          </a:p>
          <a:p>
            <a:r>
              <a:rPr lang="pt-BR" sz="2200" b="1" dirty="0">
                <a:solidFill>
                  <a:srgbClr val="FF0000"/>
                </a:solidFill>
              </a:rPr>
              <a:t>TESES EM ANDAMENTO</a:t>
            </a:r>
          </a:p>
          <a:p>
            <a:pPr marL="457200" indent="-457200">
              <a:buAutoNum type="arabicParenR"/>
            </a:pPr>
            <a:r>
              <a:rPr lang="pt-BR" sz="2200" b="1" dirty="0"/>
              <a:t>Ricardo Taveira  </a:t>
            </a:r>
            <a:r>
              <a:rPr lang="pt-BR" sz="2200" b="1" dirty="0">
                <a:sym typeface="Wingdings" panose="05000000000000000000" pitchFamily="2" charset="2"/>
              </a:rPr>
              <a:t> </a:t>
            </a:r>
            <a:r>
              <a:rPr lang="pt-BR" sz="2200" dirty="0">
                <a:sym typeface="Wingdings" panose="05000000000000000000" pitchFamily="2" charset="2"/>
              </a:rPr>
              <a:t>UNIFOR (</a:t>
            </a:r>
            <a:r>
              <a:rPr lang="pt-BR" sz="2200" dirty="0" err="1">
                <a:sym typeface="Wingdings" panose="05000000000000000000" pitchFamily="2" charset="2"/>
              </a:rPr>
              <a:t>Prof</a:t>
            </a:r>
            <a:r>
              <a:rPr lang="pt-BR" sz="2200" dirty="0">
                <a:sym typeface="Wingdings" panose="05000000000000000000" pitchFamily="2" charset="2"/>
              </a:rPr>
              <a:t> </a:t>
            </a:r>
            <a:r>
              <a:rPr lang="pt-BR" sz="2200" dirty="0" err="1">
                <a:sym typeface="Wingdings" panose="05000000000000000000" pitchFamily="2" charset="2"/>
              </a:rPr>
              <a:t>Raimir</a:t>
            </a:r>
            <a:r>
              <a:rPr lang="pt-BR" sz="2200" dirty="0">
                <a:sym typeface="Wingdings" panose="05000000000000000000" pitchFamily="2" charset="2"/>
              </a:rPr>
              <a:t> Holanda, </a:t>
            </a:r>
            <a:r>
              <a:rPr lang="pt-BR" sz="2200" dirty="0" err="1"/>
              <a:t>Prof</a:t>
            </a:r>
            <a:r>
              <a:rPr lang="pt-BR" sz="2200" dirty="0"/>
              <a:t> Mauro Oliveira</a:t>
            </a:r>
            <a:r>
              <a:rPr lang="pt-BR" sz="2200" dirty="0">
                <a:sym typeface="Wingdings" panose="05000000000000000000" pitchFamily="2" charset="2"/>
              </a:rPr>
              <a:t>)</a:t>
            </a:r>
            <a:endParaRPr lang="pt-BR" sz="2200" dirty="0"/>
          </a:p>
          <a:p>
            <a:pPr marL="457200" indent="-457200">
              <a:buAutoNum type="arabicParenR"/>
            </a:pPr>
            <a:r>
              <a:rPr lang="pt-BR" sz="2200" b="1" dirty="0"/>
              <a:t>Mario </a:t>
            </a:r>
            <a:r>
              <a:rPr lang="pt-BR" sz="2200" b="1" dirty="0" err="1"/>
              <a:t>Wesdney</a:t>
            </a:r>
            <a:r>
              <a:rPr lang="pt-BR" sz="2200" b="1" dirty="0"/>
              <a:t> </a:t>
            </a:r>
            <a:r>
              <a:rPr lang="pt-BR" sz="2200" b="1" dirty="0">
                <a:sym typeface="Wingdings" panose="05000000000000000000" pitchFamily="2" charset="2"/>
              </a:rPr>
              <a:t> </a:t>
            </a:r>
            <a:r>
              <a:rPr lang="pt-BR" sz="2200" dirty="0">
                <a:sym typeface="Wingdings" panose="05000000000000000000" pitchFamily="2" charset="2"/>
              </a:rPr>
              <a:t>Universidade de Beira –Portugal (</a:t>
            </a:r>
            <a:r>
              <a:rPr lang="pt-BR" sz="2200" dirty="0" err="1">
                <a:sym typeface="Wingdings" panose="05000000000000000000" pitchFamily="2" charset="2"/>
              </a:rPr>
              <a:t>Prof</a:t>
            </a:r>
            <a:r>
              <a:rPr lang="pt-BR" sz="2200" dirty="0">
                <a:sym typeface="Wingdings" panose="05000000000000000000" pitchFamily="2" charset="2"/>
              </a:rPr>
              <a:t> Joel Rodrigues, </a:t>
            </a:r>
            <a:r>
              <a:rPr lang="pt-BR" sz="2200" dirty="0" err="1"/>
              <a:t>Prof</a:t>
            </a:r>
            <a:r>
              <a:rPr lang="pt-BR" sz="2200" dirty="0"/>
              <a:t> Mauro Oliveira</a:t>
            </a:r>
            <a:r>
              <a:rPr lang="pt-BR" sz="2200" dirty="0">
                <a:sym typeface="Wingdings" panose="05000000000000000000" pitchFamily="2" charset="2"/>
              </a:rPr>
              <a:t>)</a:t>
            </a:r>
          </a:p>
          <a:p>
            <a:pPr marL="457200" indent="-457200">
              <a:buFontTx/>
              <a:buAutoNum type="arabicParenR"/>
            </a:pPr>
            <a:r>
              <a:rPr lang="pt-BR" sz="2200" b="1" dirty="0" err="1">
                <a:sym typeface="Wingdings" panose="05000000000000000000" pitchFamily="2" charset="2"/>
              </a:rPr>
              <a:t>Germanno</a:t>
            </a:r>
            <a:r>
              <a:rPr lang="pt-BR" sz="2200" b="1" dirty="0">
                <a:sym typeface="Wingdings" panose="05000000000000000000" pitchFamily="2" charset="2"/>
              </a:rPr>
              <a:t> Teles  </a:t>
            </a:r>
            <a:r>
              <a:rPr lang="pt-BR" sz="2200" dirty="0">
                <a:sym typeface="Wingdings" panose="05000000000000000000" pitchFamily="2" charset="2"/>
              </a:rPr>
              <a:t>Universidade de Beira – Portugal (</a:t>
            </a:r>
            <a:r>
              <a:rPr lang="pt-BR" sz="2200" dirty="0" err="1">
                <a:sym typeface="Wingdings" panose="05000000000000000000" pitchFamily="2" charset="2"/>
              </a:rPr>
              <a:t>Prof</a:t>
            </a:r>
            <a:r>
              <a:rPr lang="pt-BR" sz="2200" dirty="0">
                <a:sym typeface="Wingdings" panose="05000000000000000000" pitchFamily="2" charset="2"/>
              </a:rPr>
              <a:t> Joel Rodrigues, </a:t>
            </a:r>
            <a:r>
              <a:rPr lang="pt-BR" sz="2200" dirty="0" err="1"/>
              <a:t>Prof</a:t>
            </a:r>
            <a:r>
              <a:rPr lang="pt-BR" sz="2200" dirty="0"/>
              <a:t> Mauro Oliveira</a:t>
            </a:r>
            <a:r>
              <a:rPr lang="pt-BR" sz="2200" dirty="0">
                <a:sym typeface="Wingdings" panose="05000000000000000000" pitchFamily="2" charset="2"/>
              </a:rPr>
              <a:t>)</a:t>
            </a:r>
          </a:p>
          <a:p>
            <a:endParaRPr lang="pt-BR" sz="2200" b="1" dirty="0">
              <a:solidFill>
                <a:srgbClr val="FF0000"/>
              </a:solidFill>
            </a:endParaRPr>
          </a:p>
          <a:p>
            <a:r>
              <a:rPr lang="pt-BR" sz="2200" b="1" dirty="0">
                <a:solidFill>
                  <a:srgbClr val="FF0000"/>
                </a:solidFill>
              </a:rPr>
              <a:t>DISSERTAÇÔES DEFENDIDAS em 2015/2016</a:t>
            </a:r>
          </a:p>
          <a:p>
            <a:r>
              <a:rPr lang="pt-BR" sz="2200" b="1" dirty="0"/>
              <a:t>5) Leonardo Gardini, Pablo Cardoso, </a:t>
            </a:r>
            <a:r>
              <a:rPr lang="pt-BR" sz="2200" b="1" dirty="0" err="1"/>
              <a:t>Reivel</a:t>
            </a:r>
            <a:r>
              <a:rPr lang="pt-BR" sz="2200" b="1" dirty="0"/>
              <a:t> Vieira, </a:t>
            </a:r>
            <a:r>
              <a:rPr lang="pt-BR" sz="2200" b="1" dirty="0" err="1"/>
              <a:t>Tarcisio</a:t>
            </a:r>
            <a:r>
              <a:rPr lang="pt-BR" sz="2200" b="1" dirty="0"/>
              <a:t> Costa, Mayara Paz</a:t>
            </a:r>
          </a:p>
          <a:p>
            <a:endParaRPr lang="pt-BR" sz="2200" b="1" dirty="0">
              <a:solidFill>
                <a:srgbClr val="FF0000"/>
              </a:solidFill>
            </a:endParaRPr>
          </a:p>
          <a:p>
            <a:br>
              <a:rPr lang="pt-BR" sz="2200" dirty="0"/>
            </a:b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69358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89098" y="340244"/>
            <a:ext cx="11249246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RESULTADOS ALCANÇOS – Acadêmicos (2015/2016)</a:t>
            </a:r>
            <a:br>
              <a:rPr lang="pt-BR" sz="2200" dirty="0"/>
            </a:br>
            <a:endParaRPr lang="pt-BR" sz="2200" dirty="0"/>
          </a:p>
          <a:p>
            <a:r>
              <a:rPr lang="pt-BR" b="1" dirty="0">
                <a:solidFill>
                  <a:srgbClr val="FF0000"/>
                </a:solidFill>
              </a:rPr>
              <a:t>ARTIGOS PUBLICADOS</a:t>
            </a:r>
          </a:p>
          <a:p>
            <a:pPr marL="457200" indent="-457200">
              <a:buAutoNum type="arabicParenR"/>
            </a:pPr>
            <a:r>
              <a:rPr lang="pt-BR" b="1" dirty="0"/>
              <a:t>IEEE INTERNATIONAL </a:t>
            </a:r>
            <a:r>
              <a:rPr lang="pt-BR" b="1" dirty="0" err="1"/>
              <a:t>Conference</a:t>
            </a:r>
            <a:r>
              <a:rPr lang="pt-BR" b="1" dirty="0"/>
              <a:t> </a:t>
            </a:r>
            <a:r>
              <a:rPr lang="pt-BR" b="1" dirty="0" err="1"/>
              <a:t>on</a:t>
            </a:r>
            <a:r>
              <a:rPr lang="pt-BR" b="1" dirty="0"/>
              <a:t> </a:t>
            </a:r>
            <a:r>
              <a:rPr lang="pt-BR" b="1" dirty="0" err="1"/>
              <a:t>Communicatio</a:t>
            </a:r>
            <a:r>
              <a:rPr lang="pt-BR" b="1" dirty="0"/>
              <a:t> – ICC</a:t>
            </a:r>
          </a:p>
          <a:p>
            <a:pPr marL="457200" indent="-457200">
              <a:buAutoNum type="arabicParenR"/>
            </a:pPr>
            <a:r>
              <a:rPr lang="pt-BR" b="1" dirty="0" err="1"/>
              <a:t>International</a:t>
            </a:r>
            <a:r>
              <a:rPr lang="pt-BR" b="1" dirty="0"/>
              <a:t> </a:t>
            </a:r>
            <a:r>
              <a:rPr lang="pt-BR" b="1" dirty="0" err="1"/>
              <a:t>Conference</a:t>
            </a:r>
            <a:r>
              <a:rPr lang="pt-BR" b="1" dirty="0"/>
              <a:t> </a:t>
            </a:r>
            <a:r>
              <a:rPr lang="pt-BR" b="1" dirty="0" err="1"/>
              <a:t>on</a:t>
            </a:r>
            <a:r>
              <a:rPr lang="pt-BR" b="1" dirty="0"/>
              <a:t> </a:t>
            </a:r>
            <a:r>
              <a:rPr lang="pt-BR" b="1" dirty="0" err="1"/>
              <a:t>Selected</a:t>
            </a:r>
            <a:r>
              <a:rPr lang="pt-BR" b="1" dirty="0"/>
              <a:t> </a:t>
            </a:r>
            <a:r>
              <a:rPr lang="pt-BR" b="1" dirty="0" err="1"/>
              <a:t>Topics</a:t>
            </a:r>
            <a:r>
              <a:rPr lang="pt-BR" b="1" dirty="0"/>
              <a:t> in Mobile &amp; Wireless Networking</a:t>
            </a:r>
          </a:p>
          <a:p>
            <a:pPr marL="457200" indent="-457200">
              <a:buAutoNum type="arabicParenR"/>
            </a:pPr>
            <a:r>
              <a:rPr lang="pt-BR" b="1" dirty="0" err="1">
                <a:sym typeface="Wingdings" panose="05000000000000000000" pitchFamily="2" charset="2"/>
              </a:rPr>
              <a:t>International</a:t>
            </a:r>
            <a:r>
              <a:rPr lang="pt-BR" b="1" dirty="0">
                <a:sym typeface="Wingdings" panose="05000000000000000000" pitchFamily="2" charset="2"/>
              </a:rPr>
              <a:t> Workshop </a:t>
            </a:r>
            <a:r>
              <a:rPr lang="pt-BR" b="1" dirty="0" err="1">
                <a:sym typeface="Wingdings" panose="05000000000000000000" pitchFamily="2" charset="2"/>
              </a:rPr>
              <a:t>on</a:t>
            </a:r>
            <a:r>
              <a:rPr lang="pt-BR" b="1" dirty="0">
                <a:sym typeface="Wingdings" panose="05000000000000000000" pitchFamily="2" charset="2"/>
              </a:rPr>
              <a:t> </a:t>
            </a:r>
            <a:r>
              <a:rPr lang="pt-BR" b="1" dirty="0" err="1">
                <a:sym typeface="Wingdings" panose="05000000000000000000" pitchFamily="2" charset="2"/>
              </a:rPr>
              <a:t>Operation</a:t>
            </a:r>
            <a:r>
              <a:rPr lang="pt-BR" b="1" dirty="0">
                <a:sym typeface="Wingdings" panose="05000000000000000000" pitchFamily="2" charset="2"/>
              </a:rPr>
              <a:t> </a:t>
            </a:r>
            <a:r>
              <a:rPr lang="pt-BR" b="1" dirty="0" err="1">
                <a:sym typeface="Wingdings" panose="05000000000000000000" pitchFamily="2" charset="2"/>
              </a:rPr>
              <a:t>Reaserch</a:t>
            </a:r>
            <a:endParaRPr lang="pt-BR" b="1" dirty="0">
              <a:sym typeface="Wingdings" panose="05000000000000000000" pitchFamily="2" charset="2"/>
            </a:endParaRPr>
          </a:p>
          <a:p>
            <a:r>
              <a:rPr lang="pt-BR" b="1" dirty="0">
                <a:sym typeface="Wingdings" panose="05000000000000000000" pitchFamily="2" charset="2"/>
              </a:rPr>
              <a:t>5)     </a:t>
            </a:r>
            <a:r>
              <a:rPr lang="pt-BR" b="1" dirty="0" err="1">
                <a:sym typeface="Wingdings" panose="05000000000000000000" pitchFamily="2" charset="2"/>
              </a:rPr>
              <a:t>Multi</a:t>
            </a:r>
            <a:r>
              <a:rPr lang="pt-BR" b="1" dirty="0">
                <a:sym typeface="Wingdings" panose="05000000000000000000" pitchFamily="2" charset="2"/>
              </a:rPr>
              <a:t> </a:t>
            </a:r>
            <a:r>
              <a:rPr lang="pt-BR" b="1" dirty="0" err="1">
                <a:sym typeface="Wingdings" panose="05000000000000000000" pitchFamily="2" charset="2"/>
              </a:rPr>
              <a:t>Conference</a:t>
            </a:r>
            <a:r>
              <a:rPr lang="pt-BR" b="1" dirty="0">
                <a:sym typeface="Wingdings" panose="05000000000000000000" pitchFamily="2" charset="2"/>
              </a:rPr>
              <a:t> </a:t>
            </a:r>
            <a:r>
              <a:rPr lang="pt-BR" b="1" dirty="0" err="1">
                <a:sym typeface="Wingdings" panose="05000000000000000000" pitchFamily="2" charset="2"/>
              </a:rPr>
              <a:t>on</a:t>
            </a:r>
            <a:r>
              <a:rPr lang="pt-BR" b="1" dirty="0">
                <a:sym typeface="Wingdings" panose="05000000000000000000" pitchFamily="2" charset="2"/>
              </a:rPr>
              <a:t> Computer Science </a:t>
            </a:r>
            <a:r>
              <a:rPr lang="pt-BR" b="1" dirty="0" err="1">
                <a:sym typeface="Wingdings" panose="05000000000000000000" pitchFamily="2" charset="2"/>
              </a:rPr>
              <a:t>and</a:t>
            </a:r>
            <a:r>
              <a:rPr lang="pt-BR" b="1" dirty="0">
                <a:sym typeface="Wingdings" panose="05000000000000000000" pitchFamily="2" charset="2"/>
              </a:rPr>
              <a:t> </a:t>
            </a:r>
            <a:r>
              <a:rPr lang="pt-BR" b="1" dirty="0" err="1">
                <a:sym typeface="Wingdings" panose="05000000000000000000" pitchFamily="2" charset="2"/>
              </a:rPr>
              <a:t>Information</a:t>
            </a:r>
            <a:r>
              <a:rPr lang="pt-BR" b="1" dirty="0">
                <a:sym typeface="Wingdings" panose="05000000000000000000" pitchFamily="2" charset="2"/>
              </a:rPr>
              <a:t> System (2)</a:t>
            </a:r>
          </a:p>
          <a:p>
            <a:pPr marL="342900" indent="-342900">
              <a:buAutoNum type="arabicParenR" startAt="8"/>
            </a:pPr>
            <a:r>
              <a:rPr lang="pt-BR" b="1" dirty="0">
                <a:sym typeface="Wingdings" panose="05000000000000000000" pitchFamily="2" charset="2"/>
              </a:rPr>
              <a:t>  </a:t>
            </a:r>
            <a:r>
              <a:rPr lang="pt-BR" b="1" dirty="0" err="1">
                <a:sym typeface="Wingdings" panose="05000000000000000000" pitchFamily="2" charset="2"/>
              </a:rPr>
              <a:t>International</a:t>
            </a:r>
            <a:r>
              <a:rPr lang="pt-BR" b="1" dirty="0">
                <a:sym typeface="Wingdings" panose="05000000000000000000" pitchFamily="2" charset="2"/>
              </a:rPr>
              <a:t> Workshop </a:t>
            </a:r>
            <a:r>
              <a:rPr lang="pt-BR" b="1" dirty="0" err="1">
                <a:sym typeface="Wingdings" panose="05000000000000000000" pitchFamily="2" charset="2"/>
              </a:rPr>
              <a:t>on</a:t>
            </a:r>
            <a:r>
              <a:rPr lang="pt-BR" b="1" dirty="0">
                <a:sym typeface="Wingdings" panose="05000000000000000000" pitchFamily="2" charset="2"/>
              </a:rPr>
              <a:t> </a:t>
            </a:r>
            <a:r>
              <a:rPr lang="pt-BR" b="1" dirty="0" err="1">
                <a:sym typeface="Wingdings" panose="05000000000000000000" pitchFamily="2" charset="2"/>
              </a:rPr>
              <a:t>Advances</a:t>
            </a:r>
            <a:r>
              <a:rPr lang="pt-BR" b="1" dirty="0">
                <a:sym typeface="Wingdings" panose="05000000000000000000" pitchFamily="2" charset="2"/>
              </a:rPr>
              <a:t> in ICT </a:t>
            </a:r>
            <a:r>
              <a:rPr lang="pt-BR" b="1" dirty="0" err="1">
                <a:sym typeface="Wingdings" panose="05000000000000000000" pitchFamily="2" charset="2"/>
              </a:rPr>
              <a:t>Infrastructure</a:t>
            </a:r>
            <a:r>
              <a:rPr lang="pt-BR" b="1" dirty="0">
                <a:sym typeface="Wingdings" panose="05000000000000000000" pitchFamily="2" charset="2"/>
              </a:rPr>
              <a:t> </a:t>
            </a:r>
            <a:r>
              <a:rPr lang="pt-BR" b="1" dirty="0" err="1">
                <a:sym typeface="Wingdings" panose="05000000000000000000" pitchFamily="2" charset="2"/>
              </a:rPr>
              <a:t>ans</a:t>
            </a:r>
            <a:r>
              <a:rPr lang="pt-BR" b="1" dirty="0">
                <a:sym typeface="Wingdings" panose="05000000000000000000" pitchFamily="2" charset="2"/>
              </a:rPr>
              <a:t> Services (3)</a:t>
            </a:r>
          </a:p>
          <a:p>
            <a:r>
              <a:rPr lang="pt-BR" b="1" dirty="0">
                <a:sym typeface="Wingdings" panose="05000000000000000000" pitchFamily="2" charset="2"/>
              </a:rPr>
              <a:t>        ------------------------------------------------------------------------------</a:t>
            </a:r>
          </a:p>
          <a:p>
            <a:pPr marL="342900" indent="-342900">
              <a:buAutoNum type="arabicParenR" startAt="12"/>
            </a:pPr>
            <a:r>
              <a:rPr lang="pt-BR" b="1" dirty="0">
                <a:sym typeface="Wingdings" panose="05000000000000000000" pitchFamily="2" charset="2"/>
              </a:rPr>
              <a:t>  Congresso Tecnológico da </a:t>
            </a:r>
            <a:r>
              <a:rPr lang="pt-BR" b="1" dirty="0" err="1">
                <a:sym typeface="Wingdings" panose="05000000000000000000" pitchFamily="2" charset="2"/>
              </a:rPr>
              <a:t>Infobrasil</a:t>
            </a:r>
            <a:r>
              <a:rPr lang="pt-BR" b="1" dirty="0">
                <a:sym typeface="Wingdings" panose="05000000000000000000" pitchFamily="2" charset="2"/>
              </a:rPr>
              <a:t> (4)</a:t>
            </a:r>
          </a:p>
          <a:p>
            <a:r>
              <a:rPr lang="pt-BR" b="1" dirty="0">
                <a:sym typeface="Wingdings" panose="05000000000000000000" pitchFamily="2" charset="2"/>
              </a:rPr>
              <a:t>15)  Encontro de Iniciação Científica do IFCE (3)</a:t>
            </a:r>
          </a:p>
          <a:p>
            <a:endParaRPr lang="pt-BR" b="1" dirty="0">
              <a:sym typeface="Wingdings" panose="05000000000000000000" pitchFamily="2" charset="2"/>
            </a:endParaRPr>
          </a:p>
          <a:p>
            <a:r>
              <a:rPr lang="pt-BR" b="1" dirty="0">
                <a:solidFill>
                  <a:srgbClr val="FF0000"/>
                </a:solidFill>
              </a:rPr>
              <a:t>TESES SUBMETIDOS</a:t>
            </a:r>
          </a:p>
          <a:p>
            <a:pPr marL="457200" indent="-457200">
              <a:buAutoNum type="arabicParenR"/>
            </a:pPr>
            <a:r>
              <a:rPr lang="pt-BR" b="1" dirty="0"/>
              <a:t>IEEE </a:t>
            </a:r>
            <a:r>
              <a:rPr lang="pt-BR" b="1" dirty="0" err="1"/>
              <a:t>Globecom</a:t>
            </a:r>
            <a:r>
              <a:rPr lang="pt-BR" b="1" dirty="0"/>
              <a:t> 2016 (2)</a:t>
            </a:r>
            <a:endParaRPr lang="pt-BR" dirty="0"/>
          </a:p>
          <a:p>
            <a:pPr marL="457200" indent="-457200">
              <a:buAutoNum type="arabicParenR"/>
            </a:pPr>
            <a:r>
              <a:rPr lang="pt-BR" b="1" dirty="0"/>
              <a:t>IEEE </a:t>
            </a:r>
            <a:r>
              <a:rPr lang="pt-BR" b="1" dirty="0" err="1"/>
              <a:t>Healtcomm</a:t>
            </a:r>
            <a:r>
              <a:rPr lang="pt-BR" b="1" dirty="0"/>
              <a:t> (3)</a:t>
            </a:r>
          </a:p>
          <a:p>
            <a:pPr marL="457200" indent="-457200">
              <a:buAutoNum type="arabicParenR"/>
            </a:pPr>
            <a:r>
              <a:rPr lang="pt-BR" b="1" dirty="0">
                <a:sym typeface="Wingdings" panose="05000000000000000000" pitchFamily="2" charset="2"/>
              </a:rPr>
              <a:t>Revista CONEXÕES – IFCE (2)</a:t>
            </a:r>
          </a:p>
          <a:p>
            <a:endParaRPr lang="pt-BR" b="1" dirty="0">
              <a:solidFill>
                <a:srgbClr val="FF0000"/>
              </a:solidFill>
            </a:endParaRPr>
          </a:p>
          <a:p>
            <a:r>
              <a:rPr lang="pt-BR" b="1" dirty="0">
                <a:solidFill>
                  <a:srgbClr val="FF0000"/>
                </a:solidFill>
              </a:rPr>
              <a:t>PROJETOS APROVADOS</a:t>
            </a:r>
          </a:p>
          <a:p>
            <a:r>
              <a:rPr lang="pt-BR" b="1" dirty="0"/>
              <a:t>3) Projeto DADO (PIBIC); Projeto CLIMA (PIBIC); Projeto SACI </a:t>
            </a:r>
            <a:r>
              <a:rPr lang="pt-BR" b="1" dirty="0" err="1"/>
              <a:t>AdHoc</a:t>
            </a:r>
            <a:r>
              <a:rPr lang="pt-BR" b="1" dirty="0"/>
              <a:t> (FUNCAP)</a:t>
            </a:r>
          </a:p>
          <a:p>
            <a:endParaRPr lang="pt-BR" b="1" dirty="0"/>
          </a:p>
          <a:p>
            <a:r>
              <a:rPr lang="pt-BR" b="1" dirty="0">
                <a:solidFill>
                  <a:srgbClr val="FF0000"/>
                </a:solidFill>
              </a:rPr>
              <a:t>PROJETOS SUBMETIDOS</a:t>
            </a:r>
          </a:p>
          <a:p>
            <a:r>
              <a:rPr lang="pt-BR" b="1" dirty="0"/>
              <a:t>4) Projeto VITE (PIBIC); Projeto CLARIISA (PIBIC); Projeto LAIS (Universal – CNPq)</a:t>
            </a:r>
          </a:p>
          <a:p>
            <a:endParaRPr lang="pt-BR" sz="2200" b="1" dirty="0">
              <a:solidFill>
                <a:srgbClr val="FF0000"/>
              </a:solidFill>
            </a:endParaRPr>
          </a:p>
          <a:p>
            <a:br>
              <a:rPr lang="pt-BR" sz="2200" dirty="0"/>
            </a:b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189430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0785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558" y="580552"/>
            <a:ext cx="9250326" cy="605969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9642343" y="6114491"/>
            <a:ext cx="791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hlinkClick r:id="rId3" action="ppaction://hlinkfile"/>
              </a:rPr>
              <a:t>VIDEO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616056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5044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1" y="297712"/>
            <a:ext cx="10759557" cy="634654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0323444" y="6109252"/>
            <a:ext cx="791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hlinkClick r:id="rId3" action="ppaction://hlinkfile"/>
              </a:rPr>
              <a:t>VIDEO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085925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7223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642" y="436894"/>
            <a:ext cx="10015870" cy="642110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0071652" y="6241774"/>
            <a:ext cx="791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hlinkClick r:id="rId3" action="ppaction://hlinkfile"/>
              </a:rPr>
              <a:t>VIDEO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864900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7921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70689"/>
            <a:ext cx="8761227" cy="6279189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9130748" y="6109252"/>
            <a:ext cx="791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hlinkClick r:id="rId3" action="ppaction://hlinkfile"/>
              </a:rPr>
              <a:t>VIDEO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670370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5019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619" y="353010"/>
            <a:ext cx="9329280" cy="634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05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4040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414" y="535161"/>
            <a:ext cx="9441711" cy="6128129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9872869" y="6082748"/>
            <a:ext cx="791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hlinkClick r:id="rId3" action="ppaction://hlinkfile"/>
              </a:rPr>
              <a:t>VIDEO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997780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6981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242" y="313222"/>
            <a:ext cx="9844088" cy="637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18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9580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558" y="459321"/>
            <a:ext cx="9250326" cy="5962201"/>
          </a:xfrm>
          <a:prstGeom prst="rect">
            <a:avLst/>
          </a:prstGeom>
        </p:spPr>
      </p:pic>
      <p:sp>
        <p:nvSpPr>
          <p:cNvPr id="3" name="CaixaDeTexto 2">
            <a:hlinkClick r:id="rId3" action="ppaction://hlinkfile"/>
          </p:cNvPr>
          <p:cNvSpPr txBox="1"/>
          <p:nvPr/>
        </p:nvSpPr>
        <p:spPr>
          <a:xfrm>
            <a:off x="9594574" y="5870713"/>
            <a:ext cx="791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619767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185" y="1009642"/>
            <a:ext cx="8045479" cy="4391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7415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74" y="752342"/>
            <a:ext cx="10175771" cy="5499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00163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381" y="893135"/>
            <a:ext cx="3912782" cy="545450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/>
          <p:cNvSpPr txBox="1"/>
          <p:nvPr/>
        </p:nvSpPr>
        <p:spPr>
          <a:xfrm>
            <a:off x="1015281" y="1552349"/>
            <a:ext cx="59221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O Projeto </a:t>
            </a:r>
            <a:r>
              <a:rPr lang="pt-BR" sz="3200" dirty="0" err="1"/>
              <a:t>NextSAUDE</a:t>
            </a:r>
            <a:endParaRPr lang="pt-BR" sz="3200" dirty="0"/>
          </a:p>
          <a:p>
            <a:r>
              <a:rPr lang="pt-BR" sz="3200" i="1" dirty="0">
                <a:solidFill>
                  <a:srgbClr val="FF0000"/>
                </a:solidFill>
              </a:rPr>
              <a:t>“tecnologia para um vida melhor” </a:t>
            </a:r>
          </a:p>
          <a:p>
            <a:r>
              <a:rPr lang="pt-BR" sz="3200" dirty="0"/>
              <a:t>é dedicado a ...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18826" y="3916325"/>
            <a:ext cx="5254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... alguém que dedicou toda a </a:t>
            </a:r>
          </a:p>
          <a:p>
            <a:r>
              <a:rPr lang="pt-BR" sz="3200" dirty="0"/>
              <a:t>sua </a:t>
            </a:r>
            <a:r>
              <a:rPr lang="pt-BR" sz="3200" dirty="0">
                <a:solidFill>
                  <a:srgbClr val="FF0000"/>
                </a:solidFill>
              </a:rPr>
              <a:t>tecnologia para melhor a</a:t>
            </a:r>
          </a:p>
          <a:p>
            <a:r>
              <a:rPr lang="pt-BR" sz="3200" dirty="0">
                <a:solidFill>
                  <a:srgbClr val="FF0000"/>
                </a:solidFill>
              </a:rPr>
              <a:t>vida </a:t>
            </a:r>
            <a:r>
              <a:rPr lang="pt-BR" sz="3200" dirty="0"/>
              <a:t>de seus alunos! </a:t>
            </a:r>
          </a:p>
        </p:txBody>
      </p:sp>
    </p:spTree>
    <p:extLst>
      <p:ext uri="{BB962C8B-B14F-4D97-AF65-F5344CB8AC3E}">
        <p14:creationId xmlns:p14="http://schemas.microsoft.com/office/powerpoint/2010/main" val="278617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459</Words>
  <Application>Microsoft Office PowerPoint</Application>
  <PresentationFormat>Widescreen</PresentationFormat>
  <Paragraphs>174</Paragraphs>
  <Slides>27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6" baseType="lpstr">
      <vt:lpstr>Arial</vt:lpstr>
      <vt:lpstr>Arial Black</vt:lpstr>
      <vt:lpstr>Bell MT</vt:lpstr>
      <vt:lpstr>Calibri</vt:lpstr>
      <vt:lpstr>Calibri Light</vt:lpstr>
      <vt:lpstr>Courier New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79</cp:revision>
  <dcterms:created xsi:type="dcterms:W3CDTF">2016-05-20T01:25:57Z</dcterms:created>
  <dcterms:modified xsi:type="dcterms:W3CDTF">2016-05-20T11:45:52Z</dcterms:modified>
</cp:coreProperties>
</file>