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48"/>
  </p:notesMasterIdLst>
  <p:sldIdLst>
    <p:sldId id="302" r:id="rId2"/>
    <p:sldId id="268" r:id="rId3"/>
    <p:sldId id="269" r:id="rId4"/>
    <p:sldId id="331" r:id="rId5"/>
    <p:sldId id="333" r:id="rId6"/>
    <p:sldId id="334" r:id="rId7"/>
    <p:sldId id="335" r:id="rId8"/>
    <p:sldId id="336" r:id="rId9"/>
    <p:sldId id="307" r:id="rId10"/>
    <p:sldId id="308" r:id="rId11"/>
    <p:sldId id="310" r:id="rId12"/>
    <p:sldId id="311" r:id="rId13"/>
    <p:sldId id="312" r:id="rId14"/>
    <p:sldId id="313" r:id="rId15"/>
    <p:sldId id="314" r:id="rId16"/>
    <p:sldId id="315" r:id="rId17"/>
    <p:sldId id="304" r:id="rId18"/>
    <p:sldId id="316" r:id="rId19"/>
    <p:sldId id="303" r:id="rId20"/>
    <p:sldId id="317" r:id="rId21"/>
    <p:sldId id="300" r:id="rId22"/>
    <p:sldId id="301" r:id="rId23"/>
    <p:sldId id="293" r:id="rId24"/>
    <p:sldId id="264" r:id="rId25"/>
    <p:sldId id="337" r:id="rId26"/>
    <p:sldId id="338" r:id="rId27"/>
    <p:sldId id="340" r:id="rId28"/>
    <p:sldId id="339" r:id="rId29"/>
    <p:sldId id="341" r:id="rId30"/>
    <p:sldId id="266" r:id="rId31"/>
    <p:sldId id="297" r:id="rId32"/>
    <p:sldId id="259" r:id="rId33"/>
    <p:sldId id="323" r:id="rId34"/>
    <p:sldId id="324" r:id="rId35"/>
    <p:sldId id="325" r:id="rId36"/>
    <p:sldId id="326" r:id="rId37"/>
    <p:sldId id="327" r:id="rId38"/>
    <p:sldId id="328" r:id="rId39"/>
    <p:sldId id="329" r:id="rId40"/>
    <p:sldId id="330" r:id="rId41"/>
    <p:sldId id="298" r:id="rId42"/>
    <p:sldId id="294" r:id="rId43"/>
    <p:sldId id="295" r:id="rId44"/>
    <p:sldId id="258" r:id="rId45"/>
    <p:sldId id="267" r:id="rId46"/>
    <p:sldId id="260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77" autoAdjust="0"/>
    <p:restoredTop sz="94660"/>
  </p:normalViewPr>
  <p:slideViewPr>
    <p:cSldViewPr snapToGrid="0">
      <p:cViewPr varScale="1">
        <p:scale>
          <a:sx n="53" d="100"/>
          <a:sy n="53" d="100"/>
        </p:scale>
        <p:origin x="9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C751D9-E6C1-47AB-A14C-BABD189EC718}" type="datetimeFigureOut">
              <a:rPr lang="pt-BR" smtClean="0"/>
              <a:t>24/11/2015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A2EB05-BB6E-43DB-BC33-3AC41F9823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135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fld id="{BABF48DC-D7A5-4AC0-B295-8FB3C2BCFBBA}" type="slidenum">
              <a:rPr lang="pt-BR" altLang="pt-BR" sz="1200" smtClean="0"/>
              <a:pPr/>
              <a:t>2</a:t>
            </a:fld>
            <a:endParaRPr lang="pt-BR" altLang="pt-BR" sz="1200" smtClean="0"/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901700" y="685800"/>
            <a:ext cx="50577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/>
          </p:nvPr>
        </p:nvSpPr>
        <p:spPr>
          <a:xfrm>
            <a:off x="912813" y="4343400"/>
            <a:ext cx="5027612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4863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fld id="{47BF92BC-1A44-48D8-BB90-B90AC80835A7}" type="slidenum">
              <a:rPr lang="pt-BR" altLang="pt-BR" sz="1200" smtClean="0"/>
              <a:pPr/>
              <a:t>8</a:t>
            </a:fld>
            <a:endParaRPr lang="pt-BR" altLang="pt-BR" sz="1200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3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03" tIns="49503" rIns="99003" bIns="49503"/>
          <a:lstStyle/>
          <a:p>
            <a:endParaRPr lang="pt-PT" altLang="pt-BR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3634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fld id="{94FA28D0-A6F0-4D38-821D-97C9E197DF7C}" type="slidenum">
              <a:rPr lang="pt-BR" altLang="pt-BR" sz="1200" smtClean="0"/>
              <a:pPr/>
              <a:t>16</a:t>
            </a:fld>
            <a:endParaRPr lang="pt-BR" altLang="pt-BR" sz="1200" smtClean="0"/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933450" y="768350"/>
            <a:ext cx="5235575" cy="38369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/>
          </p:nvPr>
        </p:nvSpPr>
        <p:spPr>
          <a:xfrm>
            <a:off x="944563" y="4860925"/>
            <a:ext cx="5205412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6695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fld id="{D91F5B3F-A513-425B-8320-88BB14DC794C}" type="slidenum">
              <a:rPr lang="pt-BR" altLang="pt-BR" sz="1200" smtClean="0"/>
              <a:pPr/>
              <a:t>35</a:t>
            </a:fld>
            <a:endParaRPr lang="pt-BR" altLang="pt-BR" sz="1200" smtClean="0"/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933450" y="768350"/>
            <a:ext cx="5235575" cy="38369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28" tIns="49515" rIns="99028" bIns="49515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endParaRPr lang="pt-BR" altLang="pt-BR"/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/>
          </p:nvPr>
        </p:nvSpPr>
        <p:spPr>
          <a:xfrm>
            <a:off x="944563" y="4860925"/>
            <a:ext cx="5205412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0004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I</a:t>
            </a:r>
            <a:r>
              <a:rPr lang="pt-BR" baseline="0" dirty="0" smtClean="0"/>
              <a:t> </a:t>
            </a:r>
            <a:r>
              <a:rPr lang="pt-BR" baseline="0" dirty="0" err="1" smtClean="0"/>
              <a:t>would</a:t>
            </a:r>
            <a:r>
              <a:rPr lang="pt-BR" baseline="0" dirty="0" smtClean="0"/>
              <a:t> </a:t>
            </a:r>
            <a:r>
              <a:rPr lang="pt-BR" baseline="0" dirty="0" err="1" smtClean="0"/>
              <a:t>like</a:t>
            </a:r>
            <a:r>
              <a:rPr lang="pt-BR" baseline="0" dirty="0" smtClean="0"/>
              <a:t> </a:t>
            </a:r>
            <a:r>
              <a:rPr lang="pt-BR" baseline="0" dirty="0" err="1" smtClean="0"/>
              <a:t>to</a:t>
            </a:r>
            <a:r>
              <a:rPr lang="pt-BR" baseline="0" dirty="0" smtClean="0"/>
              <a:t> </a:t>
            </a:r>
            <a:r>
              <a:rPr lang="pt-BR" baseline="0" dirty="0" err="1" smtClean="0"/>
              <a:t>thank</a:t>
            </a:r>
            <a:r>
              <a:rPr lang="pt-BR" baseline="0" dirty="0" smtClean="0"/>
              <a:t> </a:t>
            </a:r>
            <a:r>
              <a:rPr lang="pt-BR" baseline="0" dirty="0" err="1" smtClean="0"/>
              <a:t>all</a:t>
            </a:r>
            <a:r>
              <a:rPr lang="pt-BR" baseline="0" dirty="0" smtClean="0"/>
              <a:t> </a:t>
            </a:r>
            <a:r>
              <a:rPr lang="pt-BR" baseline="0" dirty="0" err="1" smtClean="0"/>
              <a:t>of</a:t>
            </a:r>
            <a:r>
              <a:rPr lang="pt-BR" baseline="0" dirty="0" smtClean="0"/>
              <a:t> </a:t>
            </a:r>
            <a:r>
              <a:rPr lang="pt-BR" baseline="0" dirty="0" err="1" smtClean="0"/>
              <a:t>you</a:t>
            </a:r>
            <a:r>
              <a:rPr lang="pt-BR" baseline="0" dirty="0" smtClean="0"/>
              <a:t> </a:t>
            </a:r>
            <a:r>
              <a:rPr lang="pt-BR" baseline="0" dirty="0" err="1" smtClean="0"/>
              <a:t>to</a:t>
            </a:r>
            <a:r>
              <a:rPr lang="pt-BR" baseline="0" dirty="0" smtClean="0"/>
              <a:t> </a:t>
            </a:r>
            <a:r>
              <a:rPr lang="pt-BR" baseline="0" dirty="0" err="1" smtClean="0"/>
              <a:t>be</a:t>
            </a:r>
            <a:r>
              <a:rPr lang="pt-BR" baseline="0" dirty="0" smtClean="0"/>
              <a:t> </a:t>
            </a:r>
            <a:r>
              <a:rPr lang="pt-BR" baseline="0" dirty="0" err="1" smtClean="0"/>
              <a:t>here</a:t>
            </a:r>
            <a:r>
              <a:rPr lang="pt-BR" baseline="0" dirty="0" smtClean="0"/>
              <a:t>, it </a:t>
            </a:r>
            <a:r>
              <a:rPr lang="pt-BR" baseline="0" dirty="0" err="1" smtClean="0"/>
              <a:t>is</a:t>
            </a:r>
            <a:r>
              <a:rPr lang="pt-BR" baseline="0" dirty="0" smtClean="0"/>
              <a:t> a </a:t>
            </a:r>
            <a:r>
              <a:rPr lang="pt-BR" baseline="0" dirty="0" err="1" smtClean="0"/>
              <a:t>pleasure</a:t>
            </a:r>
            <a:r>
              <a:rPr lang="pt-BR" baseline="0" dirty="0" smtClean="0"/>
              <a:t> for me </a:t>
            </a:r>
            <a:r>
              <a:rPr lang="pt-BR" baseline="0" dirty="0" err="1" smtClean="0"/>
              <a:t>to</a:t>
            </a:r>
            <a:r>
              <a:rPr lang="pt-BR" baseline="0" dirty="0" smtClean="0"/>
              <a:t> </a:t>
            </a:r>
            <a:r>
              <a:rPr lang="pt-BR" baseline="0" dirty="0" err="1" smtClean="0"/>
              <a:t>present</a:t>
            </a:r>
            <a:r>
              <a:rPr lang="pt-BR" baseline="0" dirty="0" smtClean="0"/>
              <a:t> </a:t>
            </a:r>
            <a:r>
              <a:rPr lang="pt-BR" baseline="0" dirty="0" err="1" smtClean="0"/>
              <a:t>this</a:t>
            </a:r>
            <a:r>
              <a:rPr lang="pt-BR" baseline="0" dirty="0" smtClean="0"/>
              <a:t> </a:t>
            </a:r>
            <a:r>
              <a:rPr lang="pt-BR" baseline="0" dirty="0" err="1" smtClean="0"/>
              <a:t>paper</a:t>
            </a:r>
            <a:r>
              <a:rPr lang="pt-BR" baseline="0" dirty="0" smtClean="0"/>
              <a:t> </a:t>
            </a:r>
            <a:r>
              <a:rPr lang="pt-BR" baseline="0" dirty="0" err="1" smtClean="0"/>
              <a:t>today</a:t>
            </a:r>
            <a:r>
              <a:rPr lang="pt-BR" baseline="0" dirty="0" smtClean="0"/>
              <a:t>. </a:t>
            </a:r>
            <a:r>
              <a:rPr lang="pt-BR" baseline="0" dirty="0" err="1" smtClean="0"/>
              <a:t>My</a:t>
            </a:r>
            <a:r>
              <a:rPr lang="pt-BR" baseline="0" dirty="0" smtClean="0"/>
              <a:t> </a:t>
            </a:r>
            <a:r>
              <a:rPr lang="pt-BR" baseline="0" dirty="0" err="1" smtClean="0"/>
              <a:t>name</a:t>
            </a:r>
            <a:r>
              <a:rPr lang="pt-BR" baseline="0" dirty="0" smtClean="0"/>
              <a:t> </a:t>
            </a:r>
            <a:r>
              <a:rPr lang="pt-BR" baseline="0" dirty="0" err="1" smtClean="0"/>
              <a:t>is</a:t>
            </a:r>
            <a:r>
              <a:rPr lang="pt-BR" baseline="0" dirty="0" smtClean="0"/>
              <a:t> Leonardo Gardini, I </a:t>
            </a:r>
            <a:r>
              <a:rPr lang="pt-BR" baseline="0" dirty="0" err="1" smtClean="0"/>
              <a:t>am</a:t>
            </a:r>
            <a:r>
              <a:rPr lang="pt-BR" baseline="0" dirty="0" smtClean="0"/>
              <a:t> </a:t>
            </a:r>
            <a:r>
              <a:rPr lang="pt-BR" baseline="0" dirty="0" err="1" smtClean="0"/>
              <a:t>from</a:t>
            </a:r>
            <a:r>
              <a:rPr lang="pt-BR" baseline="0" dirty="0" smtClean="0"/>
              <a:t> Fortaleza, a </a:t>
            </a:r>
            <a:r>
              <a:rPr lang="pt-BR" baseline="0" dirty="0" err="1" smtClean="0"/>
              <a:t>northeast</a:t>
            </a:r>
            <a:r>
              <a:rPr lang="pt-BR" baseline="0" dirty="0" smtClean="0"/>
              <a:t> </a:t>
            </a:r>
            <a:r>
              <a:rPr lang="pt-BR" baseline="0" dirty="0" err="1" smtClean="0"/>
              <a:t>city</a:t>
            </a:r>
            <a:r>
              <a:rPr lang="pt-BR" baseline="0" dirty="0" smtClean="0"/>
              <a:t> in </a:t>
            </a:r>
            <a:r>
              <a:rPr lang="pt-BR" baseline="0" dirty="0" err="1" smtClean="0"/>
              <a:t>Brazil</a:t>
            </a:r>
            <a:r>
              <a:rPr lang="pt-BR" baseline="0" dirty="0" smtClean="0"/>
              <a:t>. </a:t>
            </a:r>
            <a:r>
              <a:rPr lang="pt-BR" baseline="0" dirty="0" err="1" smtClean="0"/>
              <a:t>My</a:t>
            </a:r>
            <a:r>
              <a:rPr lang="pt-BR" baseline="0" dirty="0" smtClean="0"/>
              <a:t> professor </a:t>
            </a:r>
            <a:r>
              <a:rPr lang="pt-BR" baseline="0" dirty="0" err="1" smtClean="0"/>
              <a:t>and</a:t>
            </a:r>
            <a:r>
              <a:rPr lang="pt-BR" baseline="0" dirty="0" smtClean="0"/>
              <a:t> mentor </a:t>
            </a:r>
            <a:r>
              <a:rPr lang="pt-BR" baseline="0" dirty="0" err="1" smtClean="0"/>
              <a:t>is</a:t>
            </a:r>
            <a:r>
              <a:rPr lang="pt-BR" baseline="0" dirty="0" smtClean="0"/>
              <a:t> </a:t>
            </a:r>
            <a:r>
              <a:rPr lang="pt-BR" baseline="0" dirty="0" err="1" smtClean="0"/>
              <a:t>also</a:t>
            </a:r>
            <a:r>
              <a:rPr lang="pt-BR" baseline="0" dirty="0" smtClean="0"/>
              <a:t> </a:t>
            </a:r>
            <a:r>
              <a:rPr lang="pt-BR" baseline="0" dirty="0" err="1" smtClean="0"/>
              <a:t>here</a:t>
            </a:r>
            <a:r>
              <a:rPr lang="pt-BR" baseline="0" dirty="0" smtClean="0"/>
              <a:t>, Mauro Oliveira. He </a:t>
            </a:r>
            <a:r>
              <a:rPr lang="pt-BR" baseline="0" dirty="0" err="1" smtClean="0"/>
              <a:t>is</a:t>
            </a:r>
            <a:r>
              <a:rPr lang="pt-BR" baseline="0" dirty="0" smtClean="0"/>
              <a:t> </a:t>
            </a:r>
            <a:r>
              <a:rPr lang="pt-BR" baseline="0" dirty="0" err="1" smtClean="0"/>
              <a:t>from</a:t>
            </a:r>
            <a:r>
              <a:rPr lang="pt-BR" baseline="0" dirty="0" smtClean="0"/>
              <a:t> Aracati, a </a:t>
            </a:r>
            <a:r>
              <a:rPr lang="pt-BR" baseline="0" dirty="0" err="1" smtClean="0"/>
              <a:t>city</a:t>
            </a:r>
            <a:r>
              <a:rPr lang="pt-BR" baseline="0" dirty="0" smtClean="0"/>
              <a:t> </a:t>
            </a:r>
            <a:r>
              <a:rPr lang="pt-BR" baseline="0" dirty="0" err="1" smtClean="0"/>
              <a:t>near</a:t>
            </a:r>
            <a:r>
              <a:rPr lang="pt-BR" baseline="0" dirty="0" smtClean="0"/>
              <a:t> Fortaleza. </a:t>
            </a:r>
            <a:r>
              <a:rPr lang="pt-BR" baseline="0" dirty="0" err="1" smtClean="0"/>
              <a:t>This</a:t>
            </a:r>
            <a:r>
              <a:rPr lang="pt-BR" baseline="0" dirty="0" smtClean="0"/>
              <a:t> </a:t>
            </a:r>
            <a:r>
              <a:rPr lang="pt-BR" baseline="0" dirty="0" err="1" smtClean="0"/>
              <a:t>picture</a:t>
            </a:r>
            <a:r>
              <a:rPr lang="pt-BR" baseline="0" dirty="0" smtClean="0"/>
              <a:t> </a:t>
            </a:r>
            <a:r>
              <a:rPr lang="pt-BR" baseline="0" dirty="0" err="1" smtClean="0"/>
              <a:t>was</a:t>
            </a:r>
            <a:r>
              <a:rPr lang="pt-BR" baseline="0" dirty="0" smtClean="0"/>
              <a:t> </a:t>
            </a:r>
            <a:r>
              <a:rPr lang="pt-BR" baseline="0" dirty="0" err="1" smtClean="0"/>
              <a:t>taken</a:t>
            </a:r>
            <a:r>
              <a:rPr lang="pt-BR" baseline="0" dirty="0" smtClean="0"/>
              <a:t> </a:t>
            </a:r>
            <a:r>
              <a:rPr lang="pt-BR" baseline="0" dirty="0" err="1" smtClean="0"/>
              <a:t>there</a:t>
            </a:r>
            <a:r>
              <a:rPr lang="pt-BR" baseline="0" dirty="0" smtClean="0"/>
              <a:t>. </a:t>
            </a:r>
            <a:r>
              <a:rPr lang="pt-BR" baseline="0" dirty="0" err="1" smtClean="0"/>
              <a:t>This</a:t>
            </a:r>
            <a:r>
              <a:rPr lang="pt-BR" baseline="0" dirty="0" smtClean="0"/>
              <a:t> </a:t>
            </a:r>
            <a:r>
              <a:rPr lang="pt-BR" baseline="0" dirty="0" err="1" smtClean="0"/>
              <a:t>work</a:t>
            </a:r>
            <a:r>
              <a:rPr lang="pt-BR" baseline="0" dirty="0" smtClean="0"/>
              <a:t> </a:t>
            </a:r>
            <a:r>
              <a:rPr lang="pt-BR" baseline="0" dirty="0" err="1" smtClean="0"/>
              <a:t>is</a:t>
            </a:r>
            <a:r>
              <a:rPr lang="pt-BR" baseline="0" dirty="0" smtClean="0"/>
              <a:t> </a:t>
            </a:r>
            <a:r>
              <a:rPr lang="pt-BR" baseline="0" dirty="0" err="1" smtClean="0"/>
              <a:t>being</a:t>
            </a:r>
            <a:r>
              <a:rPr lang="pt-BR" baseline="0" dirty="0" smtClean="0"/>
              <a:t> </a:t>
            </a:r>
            <a:r>
              <a:rPr lang="pt-BR" baseline="0" dirty="0" err="1" smtClean="0"/>
              <a:t>conducted</a:t>
            </a:r>
            <a:r>
              <a:rPr lang="pt-BR" baseline="0" dirty="0" smtClean="0"/>
              <a:t> </a:t>
            </a:r>
            <a:r>
              <a:rPr lang="pt-BR" baseline="0" dirty="0" err="1" smtClean="0"/>
              <a:t>by</a:t>
            </a:r>
            <a:r>
              <a:rPr lang="pt-BR" baseline="0" dirty="0" smtClean="0"/>
              <a:t> </a:t>
            </a:r>
            <a:r>
              <a:rPr lang="pt-BR" baseline="0" dirty="0" err="1" smtClean="0"/>
              <a:t>the</a:t>
            </a:r>
            <a:r>
              <a:rPr lang="pt-BR" baseline="0" dirty="0" smtClean="0"/>
              <a:t> Computer Network </a:t>
            </a:r>
            <a:r>
              <a:rPr lang="pt-BR" baseline="0" dirty="0" err="1" smtClean="0"/>
              <a:t>Laboratory</a:t>
            </a:r>
            <a:r>
              <a:rPr lang="pt-BR" baseline="0" dirty="0" smtClean="0"/>
              <a:t> </a:t>
            </a:r>
            <a:r>
              <a:rPr lang="pt-BR" baseline="0" dirty="0" err="1" smtClean="0"/>
              <a:t>of</a:t>
            </a:r>
            <a:r>
              <a:rPr lang="pt-BR" baseline="0" dirty="0" smtClean="0"/>
              <a:t> Aracati, </a:t>
            </a:r>
            <a:r>
              <a:rPr lang="pt-BR" baseline="0" dirty="0" err="1" smtClean="0"/>
              <a:t>which</a:t>
            </a:r>
            <a:r>
              <a:rPr lang="pt-BR" baseline="0" dirty="0" smtClean="0"/>
              <a:t> </a:t>
            </a:r>
            <a:r>
              <a:rPr lang="pt-BR" baseline="0" dirty="0" err="1" smtClean="0"/>
              <a:t>acronim</a:t>
            </a:r>
            <a:r>
              <a:rPr lang="pt-BR" baseline="0" dirty="0" smtClean="0"/>
              <a:t> </a:t>
            </a:r>
            <a:r>
              <a:rPr lang="pt-BR" baseline="0" dirty="0" err="1" smtClean="0"/>
              <a:t>is</a:t>
            </a:r>
            <a:r>
              <a:rPr lang="pt-BR" baseline="0" dirty="0" smtClean="0"/>
              <a:t> LARA.</a:t>
            </a: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/>
          <a:lstStyle/>
          <a:p>
            <a:fld id="{6B2FD335-A948-4341-9064-BE5500EFA1B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32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11/24/2015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447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11/24/2015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851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626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11/24/2015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937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11/24/2015</a:t>
            </a:fld>
            <a:endParaRPr lang="en-US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534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11/24/2015</a:t>
            </a:fld>
            <a:endParaRPr lang="en-U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013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11/24/2015</a:t>
            </a:fld>
            <a:endParaRPr lang="en-US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020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11/24/2015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263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11/24/2015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65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11/24/2015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615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11/24/2015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28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9869CB-D17A-4CC0-B14E-67E2E90ABF4B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985214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78" y="6500024"/>
            <a:ext cx="768085" cy="488906"/>
          </a:xfrm>
          <a:prstGeom prst="rect">
            <a:avLst/>
          </a:prstGeom>
        </p:spPr>
      </p:pic>
      <p:cxnSp>
        <p:nvCxnSpPr>
          <p:cNvPr id="8" name="Conector reto 7"/>
          <p:cNvCxnSpPr/>
          <p:nvPr userDrawn="1"/>
        </p:nvCxnSpPr>
        <p:spPr>
          <a:xfrm>
            <a:off x="0" y="6624246"/>
            <a:ext cx="12192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 userDrawn="1"/>
        </p:nvSpPr>
        <p:spPr>
          <a:xfrm>
            <a:off x="-72927" y="6607412"/>
            <a:ext cx="69370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solidFill>
                  <a:srgbClr val="004F8A"/>
                </a:solidFill>
              </a:rPr>
              <a:t>15th                   </a:t>
            </a:r>
            <a:r>
              <a:rPr lang="pt-BR" sz="1200" b="1" dirty="0" err="1" smtClean="0">
                <a:solidFill>
                  <a:srgbClr val="004F8A"/>
                </a:solidFill>
              </a:rPr>
              <a:t>Healthcom</a:t>
            </a:r>
            <a:r>
              <a:rPr lang="pt-BR" sz="1200" b="1" dirty="0" smtClean="0">
                <a:solidFill>
                  <a:srgbClr val="004F8A"/>
                </a:solidFill>
              </a:rPr>
              <a:t>        </a:t>
            </a:r>
            <a:r>
              <a:rPr lang="pt-BR" sz="1200" dirty="0" smtClean="0">
                <a:solidFill>
                  <a:srgbClr val="004F8A"/>
                </a:solidFill>
              </a:rPr>
              <a:t>                          </a:t>
            </a:r>
            <a:r>
              <a:rPr lang="en-US" sz="1200" dirty="0" smtClean="0">
                <a:solidFill>
                  <a:srgbClr val="004F8A"/>
                </a:solidFill>
              </a:rPr>
              <a:t>October 10th, 2013</a:t>
            </a:r>
            <a:endParaRPr lang="en-US" sz="1200" dirty="0">
              <a:solidFill>
                <a:srgbClr val="004F8A"/>
              </a:solidFill>
            </a:endParaRPr>
          </a:p>
        </p:txBody>
      </p:sp>
      <p:sp>
        <p:nvSpPr>
          <p:cNvPr id="12" name="CaixaDeTexto 11"/>
          <p:cNvSpPr txBox="1"/>
          <p:nvPr userDrawn="1"/>
        </p:nvSpPr>
        <p:spPr>
          <a:xfrm>
            <a:off x="-2" y="6597353"/>
            <a:ext cx="12192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>
                <a:solidFill>
                  <a:srgbClr val="004F8A"/>
                </a:solidFill>
              </a:rPr>
              <a:t>                                                                                             </a:t>
            </a:r>
            <a:r>
              <a:rPr lang="pt-BR" sz="1200" dirty="0" err="1" smtClean="0">
                <a:solidFill>
                  <a:srgbClr val="004F8A"/>
                </a:solidFill>
              </a:rPr>
              <a:t>Lisbon</a:t>
            </a:r>
            <a:r>
              <a:rPr lang="pt-BR" sz="1200" dirty="0" smtClean="0">
                <a:solidFill>
                  <a:srgbClr val="004F8A"/>
                </a:solidFill>
              </a:rPr>
              <a:t>, Portugal</a:t>
            </a:r>
            <a:endParaRPr lang="en-US" sz="1200" dirty="0">
              <a:solidFill>
                <a:srgbClr val="004F8A"/>
              </a:solidFill>
            </a:endParaRPr>
          </a:p>
        </p:txBody>
      </p:sp>
      <p:sp>
        <p:nvSpPr>
          <p:cNvPr id="2" name="CaixaDeTexto 1"/>
          <p:cNvSpPr txBox="1"/>
          <p:nvPr userDrawn="1"/>
        </p:nvSpPr>
        <p:spPr>
          <a:xfrm>
            <a:off x="10704513" y="6606486"/>
            <a:ext cx="1487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solidFill>
                  <a:srgbClr val="004F8A"/>
                </a:solidFill>
              </a:rPr>
              <a:t>Slide </a:t>
            </a:r>
            <a:fld id="{1461EDAA-AA65-40C6-81AF-86411C7E241C}" type="slidenum">
              <a:rPr lang="en-US" sz="1200" b="1" smtClean="0">
                <a:solidFill>
                  <a:srgbClr val="004F8A"/>
                </a:solidFill>
              </a:rPr>
              <a:pPr algn="r"/>
              <a:t>‹nº›</a:t>
            </a:fld>
            <a:endParaRPr lang="en-US" sz="1200" b="1" dirty="0">
              <a:solidFill>
                <a:srgbClr val="004F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940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08F49-CA26-43CA-8AF1-EBC2B422BE4A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188479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11/24/2015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6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sR6P5Qdvlnk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4uwxvdWVXcE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3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source=images&amp;cd=&amp;cad=rja&amp;docid=P0N_xvmv1vlu0M&amp;tbnid=1yUyehLQJf_TcM:&amp;ved=0CAgQjRwwADipAQ&amp;url=http://www.trekearth.com/gallery/South_America/Brazil/Northeast/Ceara/Paraipaba/photo79410.htm&amp;ei=DnpMUqPVEJKO9ATM2YDoCA&amp;psig=AFQjCNEZhQa7SFi4yFIMAg3PfuIRYDo2gQ&amp;ust=1380830094340280" TargetMode="External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0.png"/><Relationship Id="rId5" Type="http://schemas.openxmlformats.org/officeDocument/2006/relationships/hyperlink" Target="http://amauroboliveira.files.wordpress.com/2013/04/lar-a.png" TargetMode="External"/><Relationship Id="rId4" Type="http://schemas.openxmlformats.org/officeDocument/2006/relationships/image" Target="../media/image59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21119">
            <a:off x="728205" y="1743318"/>
            <a:ext cx="8525088" cy="244588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68" y="693507"/>
            <a:ext cx="2747963" cy="86677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443" y="5664404"/>
            <a:ext cx="3486150" cy="866775"/>
          </a:xfrm>
          <a:prstGeom prst="rect">
            <a:avLst/>
          </a:prstGeom>
        </p:spPr>
      </p:pic>
      <p:pic>
        <p:nvPicPr>
          <p:cNvPr id="8194" name="Picture 2" descr="http://www.unilab.edu.br/wp-content/uploads/2014/02/funcap-unila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830" y="3027700"/>
            <a:ext cx="1267751" cy="84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univem.edu.br/imgs/CNPq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1386" y="4507592"/>
            <a:ext cx="1683195" cy="718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68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2895600" y="4704332"/>
            <a:ext cx="6400800" cy="387798"/>
          </a:xfrm>
        </p:spPr>
        <p:txBody>
          <a:bodyPr vert="horz" lIns="0" tIns="0" rIns="0" bIns="0" rtlCol="0" anchor="ctr">
            <a:spAutoFit/>
          </a:bodyPr>
          <a:lstStyle/>
          <a:p>
            <a:pPr marL="0" indent="0" algn="ctr">
              <a:buNone/>
            </a:pPr>
            <a:endParaRPr lang="pt-BR" altLang="pt-BR" smtClean="0">
              <a:ea typeface="ＭＳ Ｐゴシック" pitchFamily="34" charset="-128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7857977" y="6092826"/>
            <a:ext cx="2578248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FFFFFF"/>
              </a:buClr>
              <a:buFontTx/>
              <a:buNone/>
            </a:pPr>
            <a:r>
              <a:rPr lang="en-GB" altLang="pt-BR" sz="1600" b="1" i="1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Chico Anysio</a:t>
            </a:r>
          </a:p>
          <a:p>
            <a:pPr algn="r" eaLnBrk="1" hangingPunct="1">
              <a:spcBef>
                <a:spcPct val="0"/>
              </a:spcBef>
              <a:buClr>
                <a:srgbClr val="FFFFFF"/>
              </a:buClr>
              <a:buFontTx/>
              <a:buNone/>
            </a:pPr>
            <a:r>
              <a:rPr lang="en-GB" altLang="pt-BR" sz="1600" i="1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Óleo sobre tela  60x40 cm</a:t>
            </a:r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title"/>
          </p:nvPr>
        </p:nvSpPr>
        <p:spPr>
          <a:xfrm>
            <a:off x="2895600" y="2121185"/>
            <a:ext cx="7772400" cy="1187165"/>
          </a:xfrm>
        </p:spPr>
        <p:txBody>
          <a:bodyPr>
            <a:normAutofit fontScale="90000"/>
          </a:bodyPr>
          <a:lstStyle/>
          <a:p>
            <a:pPr algn="ctr"/>
            <a:r>
              <a:rPr lang="pt-BR" altLang="pt-BR" sz="3200" b="1" i="1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t-BR" altLang="pt-BR" sz="3200" b="1" i="1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t-BR" altLang="pt-BR" sz="3200" b="1" i="1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t-BR" altLang="pt-BR" sz="3200" b="1" i="1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t-BR" altLang="pt-BR" sz="3200" b="1" i="1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t-BR" altLang="pt-BR" sz="3200" b="1" i="1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t-BR" altLang="pt-BR" sz="3200" b="1" i="1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t-BR" altLang="pt-BR" sz="3200" b="1" i="1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t-BR" altLang="pt-BR" sz="3200" b="1" i="1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t-BR" altLang="pt-BR" sz="3200" b="1" i="1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t-BR" altLang="pt-BR" sz="3200" b="1" i="1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t-BR" altLang="pt-BR" sz="3200" b="1" i="1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t-BR" altLang="pt-BR" sz="3200" b="1" i="1" dirty="0" smtClean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t-BR" altLang="pt-BR" sz="3200" b="1" i="1" dirty="0" smtClean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t-BR" altLang="pt-BR" sz="3200" b="1" i="1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t-BR" altLang="pt-BR" sz="3200" b="1" i="1" dirty="0">
                <a:solidFill>
                  <a:srgbClr val="FFFFFF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t-BR" altLang="pt-BR" sz="3600" b="1" i="1" dirty="0" smtClean="0">
                <a:solidFill>
                  <a:srgbClr val="FF000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Apresenta...</a:t>
            </a:r>
            <a:endParaRPr lang="pt-BR" altLang="pt-BR" sz="3600" b="1" i="1" dirty="0">
              <a:solidFill>
                <a:srgbClr val="FF0000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31073"/>
            <a:ext cx="1506538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576" y="1949361"/>
            <a:ext cx="1500188" cy="155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469" y="627205"/>
            <a:ext cx="3486150" cy="866775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8581" y="1926837"/>
            <a:ext cx="4580200" cy="157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2350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21965E-6 L 0.22049 4.21965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24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42775E-6 L 0.21737 0.0025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68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cobramed.com.br/wp-content/uploads/2015/05/Etica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716" y="1091601"/>
            <a:ext cx="6126481" cy="390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879475" y="260604"/>
            <a:ext cx="41524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b="1" i="1" dirty="0" smtClean="0">
                <a:solidFill>
                  <a:srgbClr val="FF0000"/>
                </a:solidFill>
              </a:rPr>
              <a:t>ETICA no FAZER</a:t>
            </a:r>
            <a:endParaRPr lang="pt-BR" sz="4800" b="1" i="1" dirty="0">
              <a:solidFill>
                <a:srgbClr val="FF000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755923" y="4998917"/>
            <a:ext cx="3118418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200" b="1" dirty="0" smtClean="0"/>
              <a:t>Mauro Oliveira </a:t>
            </a:r>
          </a:p>
          <a:p>
            <a:pPr algn="ctr"/>
            <a:r>
              <a:rPr lang="pt-BR" sz="3200" b="1" i="1" dirty="0" smtClean="0">
                <a:solidFill>
                  <a:srgbClr val="FF0000"/>
                </a:solidFill>
              </a:rPr>
              <a:t>IFCE Aracati</a:t>
            </a:r>
          </a:p>
          <a:p>
            <a:pPr algn="ctr"/>
            <a:r>
              <a:rPr lang="pt-BR" sz="2000" b="1" i="1" dirty="0" smtClean="0"/>
              <a:t>www.maurooliveira.com.br</a:t>
            </a:r>
          </a:p>
          <a:p>
            <a:pPr algn="ctr"/>
            <a:endParaRPr lang="pt-BR" sz="3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34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 rot="-3120906">
            <a:off x="5799932" y="1311464"/>
            <a:ext cx="735806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b="1" dirty="0" smtClean="0">
                <a:latin typeface="Calibri" panose="020F0502020204030204" pitchFamily="34" charset="0"/>
              </a:rPr>
              <a:t>Você está vendo o que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b="1" dirty="0" smtClean="0">
                <a:latin typeface="Calibri" panose="020F0502020204030204" pitchFamily="34" charset="0"/>
              </a:rPr>
              <a:t>Eu estou vendo ?</a:t>
            </a:r>
            <a:endParaRPr lang="pt-BR" altLang="pt-BR" b="1" dirty="0">
              <a:latin typeface="Calibri" panose="020F0502020204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b="1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6215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189" y="5143501"/>
            <a:ext cx="150018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3884614" y="3071813"/>
            <a:ext cx="14253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2400" b="1" dirty="0" smtClean="0"/>
              <a:t>PARTE </a:t>
            </a:r>
            <a:r>
              <a:rPr lang="en-US" altLang="pt-BR" sz="2400" b="1" dirty="0"/>
              <a:t>1</a:t>
            </a:r>
            <a:endParaRPr lang="pt-BR" alt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17894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2847 -0.11468 0.25712 -0.22937 0.25642 -0.19861 C 0.25573 -0.16786 0.03976 0.12023 -0.00365 0.18405 " pathEditMode="relative" ptsTypes="aaA">
                                      <p:cBhvr>
                                        <p:cTn id="1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  <p:bldP spid="307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272088" y="247650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/>
          </a:p>
        </p:txBody>
      </p:sp>
      <p:pic>
        <p:nvPicPr>
          <p:cNvPr id="19459" name="Picture 3" descr="pi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838200"/>
            <a:ext cx="48768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861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4548188" y="129540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/>
          </a:p>
        </p:txBody>
      </p:sp>
      <p:pic>
        <p:nvPicPr>
          <p:cNvPr id="20483" name="Picture 3" descr="dv-indi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14400"/>
            <a:ext cx="431165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650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4914900" y="1762126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/>
          </a:p>
        </p:txBody>
      </p:sp>
      <p:pic>
        <p:nvPicPr>
          <p:cNvPr id="21507" name="Picture 3" descr="origma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1" y="685800"/>
            <a:ext cx="4265613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01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reeform 3"/>
          <p:cNvSpPr>
            <a:spLocks/>
          </p:cNvSpPr>
          <p:nvPr/>
        </p:nvSpPr>
        <p:spPr bwMode="auto">
          <a:xfrm>
            <a:off x="2935289" y="5222875"/>
            <a:ext cx="3175" cy="1588"/>
          </a:xfrm>
          <a:custGeom>
            <a:avLst/>
            <a:gdLst>
              <a:gd name="T0" fmla="*/ 0 w 12"/>
              <a:gd name="T1" fmla="*/ 420291 h 6"/>
              <a:gd name="T2" fmla="*/ 840052 w 12"/>
              <a:gd name="T3" fmla="*/ 0 h 6"/>
              <a:gd name="T4" fmla="*/ 210079 w 12"/>
              <a:gd name="T5" fmla="*/ 420291 h 6"/>
              <a:gd name="T6" fmla="*/ 0 w 12"/>
              <a:gd name="T7" fmla="*/ 420291 h 6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6"/>
              <a:gd name="T14" fmla="*/ 12 w 12"/>
              <a:gd name="T15" fmla="*/ 6 h 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6">
                <a:moveTo>
                  <a:pt x="0" y="6"/>
                </a:moveTo>
                <a:lnTo>
                  <a:pt x="12" y="0"/>
                </a:lnTo>
                <a:lnTo>
                  <a:pt x="3" y="6"/>
                </a:lnTo>
                <a:lnTo>
                  <a:pt x="0" y="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11" name="Freeform 4"/>
          <p:cNvSpPr>
            <a:spLocks/>
          </p:cNvSpPr>
          <p:nvPr/>
        </p:nvSpPr>
        <p:spPr bwMode="auto">
          <a:xfrm>
            <a:off x="3108325" y="5246688"/>
            <a:ext cx="1588" cy="4762"/>
          </a:xfrm>
          <a:custGeom>
            <a:avLst/>
            <a:gdLst>
              <a:gd name="T0" fmla="*/ 0 w 3"/>
              <a:gd name="T1" fmla="*/ 1333920 h 17"/>
              <a:gd name="T2" fmla="*/ 0 w 3"/>
              <a:gd name="T3" fmla="*/ 0 h 17"/>
              <a:gd name="T4" fmla="*/ 840581 w 3"/>
              <a:gd name="T5" fmla="*/ 235299 h 17"/>
              <a:gd name="T6" fmla="*/ 0 w 3"/>
              <a:gd name="T7" fmla="*/ 133392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3"/>
              <a:gd name="T13" fmla="*/ 0 h 17"/>
              <a:gd name="T14" fmla="*/ 3 w 3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" h="17">
                <a:moveTo>
                  <a:pt x="0" y="17"/>
                </a:moveTo>
                <a:lnTo>
                  <a:pt x="0" y="0"/>
                </a:lnTo>
                <a:lnTo>
                  <a:pt x="3" y="3"/>
                </a:lnTo>
                <a:lnTo>
                  <a:pt x="0" y="1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12" name="Freeform 5"/>
          <p:cNvSpPr>
            <a:spLocks/>
          </p:cNvSpPr>
          <p:nvPr/>
        </p:nvSpPr>
        <p:spPr bwMode="auto">
          <a:xfrm>
            <a:off x="3003550" y="5372101"/>
            <a:ext cx="1588" cy="4763"/>
          </a:xfrm>
          <a:custGeom>
            <a:avLst/>
            <a:gdLst>
              <a:gd name="T0" fmla="*/ 840581 w 3"/>
              <a:gd name="T1" fmla="*/ 1260343 h 18"/>
              <a:gd name="T2" fmla="*/ 0 w 3"/>
              <a:gd name="T3" fmla="*/ 700161 h 18"/>
              <a:gd name="T4" fmla="*/ 840581 w 3"/>
              <a:gd name="T5" fmla="*/ 0 h 18"/>
              <a:gd name="T6" fmla="*/ 840581 w 3"/>
              <a:gd name="T7" fmla="*/ 1260343 h 18"/>
              <a:gd name="T8" fmla="*/ 0 60000 65536"/>
              <a:gd name="T9" fmla="*/ 0 60000 65536"/>
              <a:gd name="T10" fmla="*/ 0 60000 65536"/>
              <a:gd name="T11" fmla="*/ 0 60000 65536"/>
              <a:gd name="T12" fmla="*/ 0 w 3"/>
              <a:gd name="T13" fmla="*/ 0 h 18"/>
              <a:gd name="T14" fmla="*/ 3 w 3"/>
              <a:gd name="T15" fmla="*/ 18 h 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" h="18">
                <a:moveTo>
                  <a:pt x="3" y="18"/>
                </a:moveTo>
                <a:lnTo>
                  <a:pt x="0" y="10"/>
                </a:lnTo>
                <a:lnTo>
                  <a:pt x="3" y="0"/>
                </a:lnTo>
                <a:lnTo>
                  <a:pt x="3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13" name="Oval 6"/>
          <p:cNvSpPr>
            <a:spLocks noChangeArrowheads="1"/>
          </p:cNvSpPr>
          <p:nvPr/>
        </p:nvSpPr>
        <p:spPr bwMode="auto">
          <a:xfrm>
            <a:off x="1828800" y="1371600"/>
            <a:ext cx="8610600" cy="48768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4000" b="1">
                <a:solidFill>
                  <a:schemeClr val="bg1"/>
                </a:solidFill>
                <a:latin typeface="Tahoma" panose="020B0604030504040204" pitchFamily="34" charset="0"/>
              </a:rPr>
              <a:t>Abstração</a:t>
            </a:r>
          </a:p>
          <a:p>
            <a:pPr algn="ctr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pt-BR" altLang="pt-BR" sz="4000" b="1">
                <a:solidFill>
                  <a:schemeClr val="bg1"/>
                </a:solidFill>
                <a:latin typeface="Tahoma" panose="020B0604030504040204" pitchFamily="34" charset="0"/>
              </a:rPr>
              <a:t>=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4000">
                <a:solidFill>
                  <a:schemeClr val="bg1"/>
                </a:solidFill>
                <a:latin typeface="Tahoma" panose="020B0604030504040204" pitchFamily="34" charset="0"/>
              </a:rPr>
              <a:t>Operação mental que </a:t>
            </a:r>
            <a:br>
              <a:rPr lang="pt-BR" altLang="pt-BR" sz="4000">
                <a:solidFill>
                  <a:schemeClr val="bg1"/>
                </a:solidFill>
                <a:latin typeface="Tahoma" panose="020B0604030504040204" pitchFamily="34" charset="0"/>
              </a:rPr>
            </a:br>
            <a:r>
              <a:rPr lang="pt-BR" altLang="pt-BR" sz="4000">
                <a:solidFill>
                  <a:schemeClr val="bg1"/>
                </a:solidFill>
                <a:latin typeface="Tahoma" panose="020B0604030504040204" pitchFamily="34" charset="0"/>
              </a:rPr>
              <a:t>observa a realidade e </a:t>
            </a:r>
            <a:br>
              <a:rPr lang="pt-BR" altLang="pt-BR" sz="4000">
                <a:solidFill>
                  <a:schemeClr val="bg1"/>
                </a:solidFill>
                <a:latin typeface="Tahoma" panose="020B0604030504040204" pitchFamily="34" charset="0"/>
              </a:rPr>
            </a:br>
            <a:r>
              <a:rPr lang="pt-BR" altLang="pt-BR" sz="4000">
                <a:solidFill>
                  <a:schemeClr val="bg1"/>
                </a:solidFill>
                <a:latin typeface="Tahoma" panose="020B0604030504040204" pitchFamily="34" charset="0"/>
              </a:rPr>
              <a:t>captura apenas os </a:t>
            </a:r>
            <a:br>
              <a:rPr lang="pt-BR" altLang="pt-BR" sz="4000">
                <a:solidFill>
                  <a:schemeClr val="bg1"/>
                </a:solidFill>
                <a:latin typeface="Tahoma" panose="020B0604030504040204" pitchFamily="34" charset="0"/>
              </a:rPr>
            </a:br>
            <a:r>
              <a:rPr lang="pt-BR" altLang="pt-BR" sz="4000">
                <a:solidFill>
                  <a:schemeClr val="bg1"/>
                </a:solidFill>
                <a:latin typeface="Tahoma" panose="020B0604030504040204" pitchFamily="34" charset="0"/>
              </a:rPr>
              <a:t>aspectos relevantes </a:t>
            </a:r>
            <a:br>
              <a:rPr lang="pt-BR" altLang="pt-BR" sz="4000">
                <a:solidFill>
                  <a:schemeClr val="bg1"/>
                </a:solidFill>
                <a:latin typeface="Tahoma" panose="020B0604030504040204" pitchFamily="34" charset="0"/>
              </a:rPr>
            </a:br>
            <a:r>
              <a:rPr lang="pt-BR" altLang="pt-BR" sz="4000">
                <a:solidFill>
                  <a:schemeClr val="bg1"/>
                </a:solidFill>
                <a:latin typeface="Tahoma" panose="020B0604030504040204" pitchFamily="34" charset="0"/>
              </a:rPr>
              <a:t>para um contexto</a:t>
            </a:r>
          </a:p>
        </p:txBody>
      </p:sp>
      <p:sp>
        <p:nvSpPr>
          <p:cNvPr id="17414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altLang="pt-BR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4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 rot="-3120906">
            <a:off x="5799932" y="1312069"/>
            <a:ext cx="7358063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b="1" dirty="0" smtClean="0">
                <a:latin typeface="Calibri" panose="020F0502020204030204" pitchFamily="34" charset="0"/>
              </a:rPr>
              <a:t>A VIDA NO </a:t>
            </a:r>
            <a:r>
              <a:rPr lang="pt-BR" altLang="pt-BR" b="1" dirty="0">
                <a:latin typeface="Calibri" panose="020F0502020204030204" pitchFamily="34" charset="0"/>
              </a:rPr>
              <a:t>TEMPO DO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b="1" dirty="0">
                <a:latin typeface="Calibri" panose="020F0502020204030204" pitchFamily="34" charset="0"/>
              </a:rPr>
              <a:t>GOOOOOOGLE...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b="1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6215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189" y="5143501"/>
            <a:ext cx="150018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3884614" y="3071813"/>
            <a:ext cx="14253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2400" b="1" dirty="0"/>
              <a:t>PARTE </a:t>
            </a:r>
            <a:r>
              <a:rPr lang="en-US" altLang="pt-BR" sz="2400" b="1" dirty="0" smtClean="0"/>
              <a:t>2</a:t>
            </a:r>
            <a:endParaRPr lang="pt-BR" alt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92943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2847 -0.11468 0.25712 -0.22937 0.25642 -0.19861 C 0.25573 -0.16786 0.03976 0.12023 -0.00365 0.18405 " pathEditMode="relative" ptsTypes="aaA">
                                      <p:cBhvr>
                                        <p:cTn id="1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  <p:bldP spid="307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2024064" y="285750"/>
            <a:ext cx="488948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000" b="1" i="1" dirty="0"/>
              <a:t>Jovem </a:t>
            </a:r>
            <a:r>
              <a:rPr lang="pt-BR" altLang="pt-BR" sz="3000" b="1" i="1" dirty="0" smtClean="0"/>
              <a:t>hoje convive</a:t>
            </a:r>
            <a:endParaRPr lang="pt-BR" altLang="pt-BR" sz="3000" b="1" i="1" dirty="0"/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3000" b="1" i="1" dirty="0"/>
              <a:t>com uma tecnologia de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3000" b="1" i="1" dirty="0"/>
              <a:t>informação e comunicação ...</a:t>
            </a:r>
          </a:p>
        </p:txBody>
      </p:sp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1881189" y="3643314"/>
            <a:ext cx="4916487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5400" b="1"/>
              <a:t>... em constante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5400" b="1"/>
              <a:t>Evolução ! </a:t>
            </a:r>
          </a:p>
        </p:txBody>
      </p:sp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939" y="214313"/>
            <a:ext cx="2581275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3500438"/>
            <a:ext cx="255270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6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"/>
          <p:cNvSpPr>
            <a:spLocks noGrp="1"/>
          </p:cNvSpPr>
          <p:nvPr>
            <p:ph type="title"/>
          </p:nvPr>
        </p:nvSpPr>
        <p:spPr>
          <a:xfrm>
            <a:off x="1335882" y="1193007"/>
            <a:ext cx="5472112" cy="1143000"/>
          </a:xfrm>
        </p:spPr>
        <p:txBody>
          <a:bodyPr>
            <a:noAutofit/>
          </a:bodyPr>
          <a:lstStyle/>
          <a:p>
            <a:r>
              <a:rPr lang="en-US" altLang="pt-BR" sz="3000" b="1" i="1" dirty="0" err="1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Segurança</a:t>
            </a:r>
            <a:r>
              <a:rPr lang="en-US" altLang="pt-BR" sz="30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</a:t>
            </a:r>
            <a:r>
              <a:rPr lang="en-US" altLang="pt-BR" sz="3000" b="1" i="1" dirty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de </a:t>
            </a:r>
            <a:r>
              <a:rPr lang="en-US" altLang="pt-BR" sz="30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Dados</a:t>
            </a:r>
            <a:br>
              <a:rPr lang="en-US" altLang="pt-BR" sz="30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</a:br>
            <a:r>
              <a:rPr lang="en-US" altLang="pt-BR" sz="30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é um </a:t>
            </a:r>
            <a:r>
              <a:rPr lang="en-US" altLang="pt-BR" sz="3000" b="1" i="1" dirty="0" err="1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tema</a:t>
            </a:r>
            <a:r>
              <a:rPr lang="en-US" altLang="pt-BR" sz="30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IMPORTANTE</a:t>
            </a:r>
            <a:br>
              <a:rPr lang="en-US" altLang="pt-BR" sz="30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</a:br>
            <a:r>
              <a:rPr lang="en-US" altLang="pt-BR" sz="3000" b="1" i="1" dirty="0" err="1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nos</a:t>
            </a:r>
            <a:r>
              <a:rPr lang="en-US" altLang="pt-BR" sz="30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</a:t>
            </a:r>
            <a:r>
              <a:rPr lang="en-US" altLang="pt-BR" sz="3000" b="1" i="1" dirty="0" err="1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dias</a:t>
            </a:r>
            <a:r>
              <a:rPr lang="en-US" altLang="pt-BR" sz="3000" b="1" i="1" dirty="0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de </a:t>
            </a:r>
            <a:r>
              <a:rPr lang="en-US" altLang="pt-BR" sz="3000" b="1" i="1" dirty="0" err="1" smtClean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hoje</a:t>
            </a:r>
            <a:r>
              <a:rPr lang="en-US" altLang="pt-BR" sz="3000" b="1" i="1" dirty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?</a:t>
            </a:r>
            <a:endParaRPr lang="pt-BR" altLang="pt-BR" sz="3000" b="1" i="1" dirty="0"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81923" name="Picture 2" descr="\\192.168.0.110\desktop\GREAT Palestra\concentracao ma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938" y="3281363"/>
            <a:ext cx="3810000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3929063"/>
            <a:ext cx="3576638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5" name="Picture 4" descr="\\192.168.0.110\desktop\GREAT Palestra\c%C3%A3o-cibernaut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0" y="1071564"/>
            <a:ext cx="3259138" cy="210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010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www.portaltech.blog.br/wp-content/uploads/2011/10/steve-job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5" y="-26988"/>
            <a:ext cx="9329738" cy="698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629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2742248" y="4309110"/>
            <a:ext cx="568801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3000" b="1" i="1" dirty="0"/>
              <a:t>“Trocaria toda a minha tecnologia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3000" b="1" i="1" dirty="0"/>
              <a:t>por um tarde com Sócrates”</a:t>
            </a:r>
          </a:p>
        </p:txBody>
      </p:sp>
      <p:pic>
        <p:nvPicPr>
          <p:cNvPr id="15363" name="Picture 4" descr="http://www.portaltech.blog.br/wp-content/uploads/2011/10/steve-job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289" y="479425"/>
            <a:ext cx="3843337" cy="287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76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464" y="0"/>
            <a:ext cx="9126537" cy="694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780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 rot="-3120906">
            <a:off x="5865114" y="1384616"/>
            <a:ext cx="735806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b="1" dirty="0" smtClean="0">
                <a:latin typeface="Calibri" panose="020F0502020204030204" pitchFamily="34" charset="0"/>
              </a:rPr>
              <a:t>A Tecnologia da Informação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b="1" dirty="0">
                <a:latin typeface="Calibri" panose="020F0502020204030204" pitchFamily="34" charset="0"/>
              </a:rPr>
              <a:t>a</a:t>
            </a:r>
            <a:r>
              <a:rPr lang="pt-BR" altLang="pt-BR" b="1" dirty="0" smtClean="0">
                <a:latin typeface="Calibri" panose="020F0502020204030204" pitchFamily="34" charset="0"/>
              </a:rPr>
              <a:t>fetou nossa vida </a:t>
            </a:r>
            <a:r>
              <a:rPr lang="pt-BR" altLang="pt-BR" b="1" dirty="0">
                <a:latin typeface="Calibri" panose="020F0502020204030204" pitchFamily="34" charset="0"/>
              </a:rPr>
              <a:t>?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b="1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6215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189" y="5143501"/>
            <a:ext cx="150018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3884614" y="3071813"/>
            <a:ext cx="14253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2400" b="1" dirty="0"/>
              <a:t>PARTE 3</a:t>
            </a:r>
            <a:endParaRPr lang="pt-BR" alt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24012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C 0.12852 -0.11458 0.25716 -0.22939 0.25638 -0.19861 C 0.25573 -0.16782 0.03972 0.12014 -0.00364 0.18403 " pathEditMode="relative" rAng="0" ptsTypes="AAA">
                                      <p:cBhvr>
                                        <p:cTn id="1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30" y="-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  <p:bldP spid="307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6" y="1268414"/>
            <a:ext cx="5832475" cy="529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7203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CaixaDeTexto 2"/>
          <p:cNvSpPr txBox="1">
            <a:spLocks noChangeArrowheads="1"/>
          </p:cNvSpPr>
          <p:nvPr/>
        </p:nvSpPr>
        <p:spPr bwMode="auto">
          <a:xfrm>
            <a:off x="4800600" y="188914"/>
            <a:ext cx="59959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000" b="1"/>
              <a:t>Uma coisa temos que concordar 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000" b="1"/>
              <a:t>NEM SEMPRE É FÁCIL USAR A TECNOLOGIA !</a:t>
            </a:r>
          </a:p>
        </p:txBody>
      </p:sp>
    </p:spTree>
    <p:extLst>
      <p:ext uri="{BB962C8B-B14F-4D97-AF65-F5344CB8AC3E}">
        <p14:creationId xmlns:p14="http://schemas.microsoft.com/office/powerpoint/2010/main" val="16635790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otempo.com.br/polopoly_fs/1.767332.1388445483!image/image.jpg_gen/derivatives/main-charges-resize_620/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752" y="3631837"/>
            <a:ext cx="5168528" cy="322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media.zenfs.com/en/homerun/wp_tumblr_migration_provider_889/62c3f49cebe2ed5781fc3a23c895b5f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176" y="3841722"/>
            <a:ext cx="3872611" cy="276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http://1.bp.blogspot.com/_Vq436insHH0/TKfyNIdWTlI/AAAAAAAAAhk/ylYzLyM3WCo/s1600/163-pais-filho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96" y="180490"/>
            <a:ext cx="4371592" cy="373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www.portalsertaoemfoco.com.br/images/charges/10/2013020621093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088" y="298434"/>
            <a:ext cx="4222328" cy="316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62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 rot="-3120906">
            <a:off x="5799932" y="1311464"/>
            <a:ext cx="735806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b="1" dirty="0" smtClean="0">
                <a:latin typeface="Calibri" panose="020F0502020204030204" pitchFamily="34" charset="0"/>
              </a:rPr>
              <a:t>Você acredita que pode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b="1" dirty="0">
                <a:latin typeface="Calibri" panose="020F0502020204030204" pitchFamily="34" charset="0"/>
              </a:rPr>
              <a:t>r</a:t>
            </a:r>
            <a:r>
              <a:rPr lang="pt-BR" altLang="pt-BR" b="1" dirty="0" smtClean="0">
                <a:latin typeface="Calibri" panose="020F0502020204030204" pitchFamily="34" charset="0"/>
              </a:rPr>
              <a:t>ealizar seus sonhos ?</a:t>
            </a:r>
            <a:endParaRPr lang="pt-BR" altLang="pt-BR" b="1" dirty="0">
              <a:latin typeface="Calibri" panose="020F0502020204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b="1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6215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189" y="5143501"/>
            <a:ext cx="150018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3884614" y="3071813"/>
            <a:ext cx="14253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2400" b="1" dirty="0"/>
              <a:t>PARTE </a:t>
            </a:r>
            <a:r>
              <a:rPr lang="en-US" altLang="pt-BR" sz="2400" b="1" dirty="0" smtClean="0"/>
              <a:t>4</a:t>
            </a:r>
            <a:endParaRPr lang="pt-BR" alt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33041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44444E-6 C 0.12852 -0.11459 0.25717 -0.2294 0.25638 -0.19862 C 0.25573 -0.16783 0.03972 0.12013 -0.00364 0.18402 " pathEditMode="relative" rAng="0" ptsTypes="AAA">
                                      <p:cBhvr>
                                        <p:cTn id="1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30" y="-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  <p:bldP spid="307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R6P5Qdvlnk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53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 rot="-3120906">
            <a:off x="5799932" y="1311464"/>
            <a:ext cx="735806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b="1" dirty="0" smtClean="0">
                <a:latin typeface="Calibri" panose="020F0502020204030204" pitchFamily="34" charset="0"/>
              </a:rPr>
              <a:t>Você acha que pode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b="1" dirty="0" smtClean="0">
                <a:latin typeface="Calibri" panose="020F0502020204030204" pitchFamily="34" charset="0"/>
              </a:rPr>
              <a:t>Realizá-los com ÉTICA ?</a:t>
            </a:r>
            <a:endParaRPr lang="pt-BR" altLang="pt-BR" b="1" dirty="0">
              <a:latin typeface="Calibri" panose="020F0502020204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b="1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6215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189" y="5143501"/>
            <a:ext cx="150018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3884614" y="3071813"/>
            <a:ext cx="14253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2400" b="1" dirty="0"/>
              <a:t>PARTE </a:t>
            </a:r>
            <a:r>
              <a:rPr lang="en-US" altLang="pt-BR" sz="2400" b="1" dirty="0" smtClean="0"/>
              <a:t>5</a:t>
            </a:r>
            <a:endParaRPr lang="pt-BR" alt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4104643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44444E-6 C 0.12852 -0.11459 0.25717 -0.2294 0.25638 -0.19862 C 0.25573 -0.16783 0.03972 0.12013 -0.00364 0.18402 " pathEditMode="relative" rAng="0" ptsTypes="AAA">
                                      <p:cBhvr>
                                        <p:cTn id="1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30" y="-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  <p:bldP spid="307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SEhQUEhQWFhUXGCAYGBgXFxwYGhoeHR4cFxYXGR0bHCggHBslIBgZITIhJSkrLi4uFyAzODQsNygtLisBCgoKDg0OGhAQGiwkHyYsLC8sLCwsLCwsLCwtLCwsLCwsLC8sLCwvLCwsLCwsLCwsLCwsLCwsLC0sLCwsLCwsLP/AABEIAMIBAwMBIgACEQEDEQH/xAAcAAACAwEBAQEAAAAAAAAAAAAABQMEBgcBAgj/xABNEAACAQMCAwUEBQcHCgYDAAABAgMABBESIQUTMQYiQVFhFCMycQdCgZGhM1JicnOCsVOSorLB0fAVJDRDRIOTs9PhFlSUwtTxNWPD/8QAGgEAAwEBAQEAAAAAAAAAAAAAAAMEAgEFBv/EAC4RAAICAQMCBAQGAwAAAAAAAAABAhEDEiExBBMiQVGBMmFxsQWhwdHw8TNCkf/aAAwDAQACEQMRAD8A6XRRRXlF4UUUUAFFFFABRRRQAUUUUAFFFFABRX1HGW6AmpntdIzI6oPNiB/HauqLfBxyS5K9Fepf2f8A5iNv1XDf1c1MOIWw6am/Vilf+qhpixSMPLEgoqX/AC1bj/V3H/orn/o19pxeE9I5/ts7gf1ohXezI53kV6KtG+Q9IJj/ALhh/ECo2mB6Wtx9gQfxko7Eg7yIaKHLeFtc/byf+tVeR7gdLK4b5NbD+NwKz2p+hpZI+pYoqCP2g/7HMv6z2/8A7ZjUvs1yekC/vTAfwU0dmfoHcj6n1RUbWN74RW323D/2W5oFje+MVt/6iT/41d7M/QO7H1JKKjkiuVHeti37KVG+33nL2/H0qOG7Vm095XHVHVkb1IDAal/SGR61mWOUeUdU4vhliiiisGgooooAKKKKACiiigAooooAKKKKACiiigAor6jQscAZpjb2IG7bn8K0otmZSSKUFqzdNh5mprgRwqCwLsTpRVGWdvBVGcZ2zknAAJJABNM6ocNTmTSynfSTDH6Bcc0jyJfKn0jWqMeJWInkZ8x2E0u8zmJfCKE42/TkxqJ8e5px0y3U2Lfgluh1CJNX57DW5+bNlj99ecf4ulpA08mdClQcYz3nVBjJ82FQntJbc8wc33isEbutpDMAVQvp0BzkYXOTnpVSSXAkbAYr2s5xHtlbxFgNUmiOWQlMEDkyRxSpkkd4NIPTunevvifbK0gl5Lu7S506I4ZJSDp14PLQ76e9jrjeugaCislY8de9uIvZ9SxQzzx3BGCCYgEjQ+WrmB8EAjQR4U14hx5Yry1tdOprgSNnONAjXVqIxuCduufnvgAcUVm+1Ha+OxYrIjt7iSfK4xiMqCpydiS6gepqO/7bwR40hn7zo2Bghktzd4365TAGPFh60AaiiszB2sWS5WBU2MgjLE+LW/tQwMeRAqfgvaL2m1muEUYjeZF3yGETMqtnHRgoP20AP6K5PZ9vbwrbyB7V4pwmqaUGGGGRo5JpYQQxLhFQAtnZu7nJOhre8blleErfPFEtrNPNLFAiKxiaNVdFnR20HW+MEhtIwaAOhVR4hxq3gIWaeGNiM4eREOPPDEHG1c24H20udd3LNGeatvbRJGciN7hnaNsDJxiWUI2PzPSmfbWaS0sbq4uWt5peWqwSLAmsSksGQKwYGNThhkk4D5oA3HDuKwz6uRKkgXGSjBhv03Gx6V98R4ek66XHqCNmU+DKeob1FYmw41dCM3QeH2ZbkW4iWHSWjEq25kDhtnDljjGkhcbZ26BQBkotaO0Uu7ruGxgSIdlcDwPgw8CPIip6tdqYsIs46wnLfs22lz6AYf5xiqtQZoaZbFeOWpBRRRSRgUUUUAFFFFABRRRQAUUV7pPlQBQ4pxeG3A5zhdXwjBZj54VQSR64pLxzthHHGnsxWV3BIJzpQDYlwMHOdtOx2PTFYbj3ETNcTSdcuVX0RSVQD0wNXzY0uLbkgYJ6+uOmacsZ6mHo8WmMpyvza/S/udO7F9smYzC7MSxogfmKpTHeC6WyzatWe7jfunrnZxwnt7b3FwsCJKuskI7ABWIBOMBiy5AOMj7q4uRn/Hz/ALz9586vcIvmgmilRQxRtWGJA6EAbb9Tn7PWmbIzP8Px5JTcE+PCl6/2foSqXZz8k/7ef/ny0u7HdovboWcpodH0OAcjOAwZTjOCG8ehB69Sz4AMRv8At5vxmkNNxcnh5YShJxkqaMr9KgM4t7IRyS87mSOsQBYLGhCNuwAxNJCckjpWSXtARZacoHu7oh0cgSK8wjlgueowiadzjbPhprqnFuJRQSR5jeSZlbSI49cgjUqZD5hASmR4kqACcUo/y5wuNJAHhIVGZ1xrYo5EjqBglgeaCUGcaxsKcKOeySho3RTqkisrn2gAHuSNeRSOG8mIV2x1xv0xXQu3F00TW0yIXMInmUAE6mW3fQuwJ31EV9ntvZoisBLltRMaW8nNUR92RnjCakVdsk+Yqfg3a+K7dRaxTyRNnNxyikIxno0mkvuMdwGgBH9HvA7mwl0TkP7TCJXKIVVZlPvNZycs4kXvbZ5ZwBSOW5uJuKxXi24CLeeyRyvIMaEjmilUKoJ70hdtXmqDzxru2naiO3K263cdvcOAwLRmZgmQDpRc5c57oOxweuKWTdrrFY2R7e5At19rObV4AWVjJzRkKAWcMe9gMSRvmgDK/Spay3XEREh7jrBZN5gyublmH7sAH2nypRHcuGt3mR41SSea4V0ZSqci1sw+CMkAyHfpjJ8K6tZdpreS8ljWHGA2q4IQBzb4EgG+oiPmadeMA6hU/ZXjTXdgl2Y1aRkcqqfWwzBQNXw6tI2PQn0oA5ZLbXyxx3MKytI1wsccIjxhjYLbi4Z+ukEjyUYbPXbediuA3NtZXVs8McSd4W6LJzD34wTqc4z3jjoN9XUYNLODfSBdyqAI7eV5DCFILxJC8qyyNBKx1lmjSMElQPi3Aqxwf6SJrlZpIrRTFajNy/OJz1JNuBH70aV1jOnII8xkAIuy16lvYoBBcC2YNHHP3CoMLoBKyh1cxswwVUZCjx3q5xXsjcTzLcTyRzGKDAhQGKOaZXaaNZMliIVYR7ZOSoLZAwUkXb+fTbypcW08lxJhbRNMZjj7zF5HaQsp0JnJGMsNqecD7XXd4ZTBDaukGFfRcmTW5Af3TKmCFUjcgZbIB2zQAmbsDcxG2/ziSVtLZYRoEilV1vI5CqgGRGljYNqJJ5owRXxwLsfeXcNuLyQRQhJJwsSlH51wX1LLrLHurJJ0C/lMeGak/wDF99JBCLa4sp555Y0YKpU2usMzrJG0hZsacbgHZsiq/Fe1Nx7VJZTXEqywoAI7OJVkupG70ZQuH5aaCNXgpVt8UANuynZK8S3tbW7aFYLdxKeWWaSZw5mRXyMIquckgsW0j4dweh1zXs3xK79utxcS6kVGsn8nuAntUjjAAbQF5erA3V+ma6VQBDdwCRGRvhdSp+RGD/GsnwedpLeF22Zo0Zh5EqCR9+a2VY/hn5PH5rOv812UfwqbqVsmPwcstUUUVGUBRRRQAUUUUAFeV7SPttcmOymI6sAm36bBD+BNdSt0Bku0vbF5WKWzlIhtrU4eT1DdVTyxueud8Vl+Yc5y2/Xc7/Pff7a+aKoSS4PThjjFVR4BjYbCvaKK6OTCvqNsGvmvQM0Mbjk1JNcmp7K9snsY9JhjdCxkkILa2ztkE93ZVVQMb6eu+a6x2al1ROw6c+fH2TOp/EE/bXKOwnZpL1iZXUIh78O/NYZ6MMYEbY+IFsjI2PTrPAhj2geAnbA8tQVz95Yn5k03FyeL+KdnuLtp3/tzz7lDiKR3czxxu0Nza4KSrp1LrAYrpJy8TAKGBGkkbHUuV5r2k4rE3DJ7YtF7al676Yu8I9MvMaf9GIREjUfMr5it52m4hwqWYw3MS3M8Y+BLZ7l0zuATHG2nPXBIq5xae1g4bNKbdVgSBswtHycrv7oqQNOTtjHU048w5XYxXUkpjQS3NoUl1y26pHNco8ivOyhpB7tptS613K9POtX9EUndiRTcS6YdMjNmO3tznV7NGpAEkoYnU+5GNz4VtOLcQW1spLkQgcmAuI8hcALq5eRkAbAbZG3jUMXahGhvJCNBtMiTJyMiJZsjzXv48PhNAGV7cyKvE0zLcRk2mFS0TM85aQ5jVgMqBoBLZXGeozRx3h87iT3EoDWtnGVZjMwAuj7QjPk63CHJOTnrTmHtRNcRWa2yxie4t1uJGkBMUCYGpmAILEvlVXIzpY57tR8aSRuJWUftMsbSRF3SKQcvELIzLoYbrIWwW+LCYGxagDP8W4NxAQm0hs4PfO8L3OvvPG7yXDltCExow1K2r60o0+FOezMtxbKLSSHBe8kjJi1iNI5ImutcTEfCrHR4b58qYdtOIM7LYRQzSSToZNSy+zoER15gMu7DOVUhFJw/hnNW+2XEXt7CSWGRYyugaz3wil1R2GdiQCSCdsjcUAZrin0fFrGysR8KXBeZ49OSNE2JG1jDklow2QcgnwrxuDX8ZurYKJPbNA9qRUijhjEYgcGPUSJAqd0KNJL+GCAuk7V3UBULcPyJtbW8tzCHnl5QjBWKGMRkiV5V0Z3wjHGCMaTsnx+ea/uIpgVAhiwucoJkUe1iM9SqtNGp9V+dACwdjHSysIltIJjbs3MhlKqkjFXjWZiFYN1DYIz3vMV9cQ7I37FHRrQTBgVuUEkUsA1a2hULkTwjvKEcgEHceNWn49cG+OiYezmXlKkkYVMxZF0hbGvmqFaVDkq6gjYjNZ6z4vdT2NxdySXpxaSusgCW1ur6G5YiQYlkOcYc5FAGjuex91NMLme4gWeEf5u0UBVQ2tHZ5QzktqCacAjAdsHO9Q8P+j+Oa4murt0ujPEhEiFk0uC4Jh0NlI9BjAwxJ0nPWkSdpmJikuJuUPaYVm1SYVWW0nWZDvjHNi6dCcVl34q54Wtxz5o1RobCBVLooXkj2iTQD32OpiCQcaFxQB0XhnYG0snsSJCJ0mJ1M8jCZjHLrVUZyqEglsgfU8c1r+A8/kj2nHN1ydMfDzH5Xw7Z5ejPrXGD2oQGOUX2tYZTeKk0weZgOXAIjvhXdDcyctfh1IMA5ruNldpMiyRMHRxlWU5BB6EGgCeshYdJPSab/nSVr6zFnb+6Zx4zTE/IzSEGkdQriNwupHtFFFQlQUUUUAFFFFABSztJYGe1ljX4iuV/WUh0/EAfbTOvVGSAOtdXIHClbIzXta3t/wBlWtZWmjGbeQ6iR/q3O7K3kpO4PTvadsDOSqhl+PKpq0QT3Sod89MkgZAHmf8AtmtDwzspcTo0gHLAHcSQFTIep67pgdCRuT0A3pCXBOndc7airFR+kcA7D0rrthcxxxRgNrBUBNI1M4AHeAXqMY36DPWhuuDGTI1wzllzZyxEcyJ0BJALrgErjUB54yDkbHwJwaiV8H4W6jvd3SM+Jw2cDx2rqvF4IbmBucrhUOrdSrowHVdtzhsbZB1Y3pL2f7JR+1KlypeN0JVGl7wZcELIsaKMMurbUw9360J2NxdbHHFyld+VJfqaXsH2TNrmaV1eR10gRklFU4Y4YgFycDfAGwwOpOi4K3vLtfKcf0oYW/iTV1FwAAAANhjw8sVSsjpupl8Hjjk+ZGqNvtwsf4U3HyeLnyzyyc5u2zI3xhPELlpbifUZIoI7a3bQ0pRFly2jDlVMzEksqgfFV/6Ro3nEFmkDziUs8qqVUaI1wupnIAAlkibbJ7hwDTvtBotoLu8jjjEyQO5fQNTaELKGOxYbDbNZ7tR2umgktoFeOJ5oDKzGGS4ckFF5cUMbAsxLE7nACNnzp4k++KtJPweOOZdMk3Jt5QCdi0qQy7kDw1f2Z61leFdn+ILFNA0ZVrt4g0jDWicmSRJGcAg4eKOIjoDq601l7dTQyPHMY5ClzaRMDCYiouEZySvMbDgqD1OMGk1x9Jd5GF1vblpDGhPKIht3aQqVduYWZtEbuVJGAy7+YAzuexF9HDdpFPrM5Fs3MRWDQO2oyRaXUxcv2icFDqyE2xtVmLgXETex3cywuYrhUDA6ZTAA9uxCDKIh5rzkaySAowCKrJ2ymE1pLO2mIc1ZpdJhjMMjrFa3DROzaQ0i7En4cnYHFSfR1xW5umt5FuLiYNCxu3lVRAshHu44AEXLq3XTlQAc74oAbdtOBPPdxyeym5UQmNQZ+VErFwzGYatRXAXYK2So22Bph2i7PCTh6QLEmY2idY4hoQMjqzaFz0xr2PnXPuPccvoSYJLmaZZL/lI0ASO5xGYzLGo6aGVzjGNLIASQxrYQXDWvDr08p4pFQsqTXRuZSXXTG0mWYIS22kEjb50AN+P9l47u4imlGoQxSKigsjB3MZV1dWBXAjYfv1n+yXYaS2aylkupHkiD82NnAUNMObKqlV1Se8wx1schQfAViOzfHJWW7iZ2DLDaQA6jnXDLHDLg9c5l3PqKkPG3fiMhBOI+J84jPWOPl2Ooenfx8gaAOidpOCRrNzlultwzpcTI4BV/ZyrtKneBR9CBWYZBXqKXr2e5UdvaT37OJI+RaosYSPCJqzIAxMj6F6lgPIA1F9I//wCQsA2OSY5opgfzbgx2wz6a5EzWYvOL624PITIXtrW3mJVSVHMkijmaUgaVHKSTc/nUAbPifAbO1u5LqWYIGY3rxFNX5KGSCZxjf/aEboTlds52pf8AhPh9quJr0hYeVIUeSMBGDQjnFcZHM5KJk7AM2MajVH6SL5uffqsEkpXh4iDqAEiErO8rSMxHgkWAAScGscOHlo7CKMQ3HFJLuaWbmHUCYy4CTEYITMIIQ4B5ZoA6df8AaCxWWGeNoZ476VbSRw2rGlX0ADGMZchgcflAa20EQRVVRhVAUAeAGwFcYteA38xulNojOqvEZHuQpE8uiaS4XEODsLdQowFEQXJ3rrHZu9kntYZZojFI6BmjJOVJ8DkAg+mNs48KAGJpL2aOq0hYj8ogkIPUcz3hB/nVY7SyMtrPoOHKFEP6b9xP6TCrUUYUBV2CgAD0GwpWU1ETXMWliPuqOmnEIsrnxH8PGldQzjTK4O0FFFFZNBRRRQAVb4bHlifL+JqpTbh8eEHrvW4K2YyOkTSIGBDAEHYgjII8iPKuf9sOwdsI2lgYW7+CEnlOT0UDdkJxgaNh+aa1NtetLJbZyoKzMygnGuNlj0nHUDU+x8Rnwqj2pz7RBn4dEmny15TP72nOPTVVD2F4m9Sp0ci4Rwp7iUxA8sqNT6gQyjOnZSN2z57bePQ9CWIW0WIQNbGOCPIJAzpSMMQD3dRLHOPiPjivmW8i56o2RJjCsQcHUCdGrpk6CdJ66cgHFX5LVZEOpA5GdOdiMjB0t1Q+owaVq3V8Fs25LncOMxhJBbGfW7xsX2UcthpMbKAMhTliAxb8n160p4Mo9qikaIRzpL78nGqRpm5UZUj4oVTAVsAb4+JWxZjtZWmM1w7u2jlxhyhKLnU+eWoXLELnrsi7+VmeFX06xkqQyMNmQgggq3gcgHHQ43zW3kSltwI7MpQ35N1S4/6bH628n4SRf30usuOOgxONa/yqLuP2qDp+su3XZRV+WdTPayKwZX1xhlIIOpeYDkbY9yfwpmPklnFrZkPb9Wbh10qI8jNGU0IMswYhSFA8cE0ituH8T9pNxphDzRBAXIK2ahi3LCqA0zEFSe8AWzuAAK3tZP6Q7FJI7YuZMC6hQqkjoGEsiRsGCMM9dvKqBZmeLfR5cT3c0upFjmmd5CWJY6IOXaOoxgFZJJMjrspqG0+jGSSALeCJm9o1cuMsqBGmElxKX2ZpmQBQ22FRVGN6p8Tjma9W3s5bq5tEkKLELpo15gjczRm4zzWjT3RxqbBZx1GK6F2etI5rEwOYmTvxSLBK7IMk6o+YW1lhnBbIOc9OlAGXg7C2FxJeo9wJ3lXRFquGnkhQIFzh3OWWQuwznGR03qfgHD+H8Ps4ZI70Q8y30rK0rLFISFHPEEj6dWrB2A6nPWsHxbiMMXDY4rSNFuI7hi9wigeyh7iQImpRkuVwvLGToByOmZeFX80U0MVvbySC0SeNXlhMksUUkkckU/I2csI2VQNvi8sggGyn7F2y2z3pu5pJc+1PdxcsuwVSWEChSiAjfujOVXJOBWht+zFq9ny7buxzGOUyg63l0usoZ3bLPqC4yT0Y4pBx7ilvBwdYopZESZxba5UaOT3j4uJCrKp1BTI2y4zjAxtT76Nr3mWES9/MOYMujIWEZ0o+GAPeTSdx4mgDPpwrhzT93npI99IrrkLplIS5Ifb8k3saOvX4vDJxSMPBdNzIl5pJia3aUnb3kzT607gEhEjY1Lkd0A770l7WCU3d4quV9ovEihOkkJLHBHEQfWSK4JH7KnHCJIDb8NitSpkjs5TOqgZRTDpkEuPhYzqgwdyUPlQBe7QdquFTotxJIZUMfs7oQ0YMdw8WuTvKCSmkHunIGo+GRsrHs1axRmNYlKNEkDBu9qjjBVEbPUAM3zya55a2N1fRcPgiiha3g4fC7c/mBXeaExAd0d4oms9duYPHFaXgMvEU4fokVTcwypCMKe/HHIiPIdZ7xaMOwIx1G2RQBqG4VCXlcoCZVVJNW6sE1aAVO22o74328hX2nDoQ2sRRhtWvUEUNqwV1ZxnVpZhnrgkeNKezkV8Chu3UqYFDqAoYTK7an7q4KshXxwCmw3NaCgAoozVPiXEkhA1ZZm2SNd3c+Sj+JOABuSBvQBT40dclvD1y/Of0WLDqf+Jyvx8qY0v4VaOC8sxBmkxqC7qijOiJSeoXJJb6zMxwAQoYVPOVs2keEUkmj0sR5f4FPKW8Uj3B89qRkWw3G96KVFFFJKKPK9oooOABnanyjAxSezXLr86c07GhOV7iuPhWGJVtKiQypgbqXzzkIIwVYlm88t6Cp+LcNS4j0Pkb6lZThkYdGU9M7kYIIIJBBBIq7RTbFLY57x3s9KiySSASIE3aJtD93Olgjg4kAZgNL756dMXOF3BYsGR42B0sj4DA4DYOCR0YHY+NbK4gV1KOAysCGB6EHYisLwdNChd+67qSepIdlLMepY4ySepJrE0qKsM5SbTGs0eqqN2GRSwRnx9VMZPj9YgfjTFjgEnYDqT0rPXXbayQ4E3MI/kgXH84dz8aWo2PTfCHFlw64lVHTlKrAMpMjMSCMg4VMdD+dV2DgUiRy95OaXWVAgKJrTvZOcnL/CxH1TS76P8AtAlwZYYgxjj7yEjZdROqEkEjZslRnZW047u+zp6WngiySm3Uj54feLNGHXOD1B2KkbMjDwYEEEeYqh2o4Ct9EsMjusfMV3CYBcIdQTVjKjUFOVwe71Ga+5rEhzJC3Lkb4sjUj4GBrXI3wANQIOwzkDFfQ4jIu0lu/wCtGyup+WSH+9afGaYhogveylpLFFC0IEUXwKjNGACMFe4RlSDuDkHxq63C4xAbeMcmMoUHJ92UBGMpj4SM7EeNQvxV8ZW2nb/hL/XkBr6W/lP+zsPRnjz/AEWNd1I5RHw/s7bQRxRRwoEibWmRqIfBBky2SXOo94771cSwiEhlEaCVhhpAo1kbDBbGcd0fcPKqg4hKSQsKEqcMDMNiQCAdKsRsQd/Ovfarj+Ri/wCO3/Ro1I7RaubCOR4pHUM0RLRk/VJUoSPDOCR9tWapcOv+bqDLokQ6XQnOPFWB+srDcH5jYggLeHPcSxhzOFyWBCRAYKsUIyxPip8K65JBQ6kt0bGpVOGDDIB7w6N8x518w2caF2REUucuVUAsemWIHeOPE0vFjL43Ux+Swj/+VeNwnUMPNcN/vTH+MWmsdxBpY2RAAABgAYAGwA8AKiubyOP8pIifrMF/iaVy8Jt0UtKCyqMsZpXkAA3JYyMRgeZqvwubh+QLc2gOMgR8sHHUsAN8etc7qO6S8vaO1b4J45PSI80/dHk15/lrV+Sgnf5x8kfbzihx8gavavDP+P8ABH317XO6GkWNHcyHJMcAIwTH72THhhnUIvU7aW61NYcLjiJZQS7bNI5LyMMkgF2ydIJOF+EZ2Aq7RWHJs1QUUUVw6FVuIJlD6b1Zr4mXKkelZe6Op0xHRQKKnKgooorhws8NHf8AsNNaWcM+M/L+0Ug+lHirRWyxIcGdirEddCjLgfMlV+TGnwdREzVzpFvifb2zhYqHaVh1ES6h8tZIQn0DbUuP0n238hdfdD/1q5cK8Y0t5n6FC6aPmzpMv0tWwz/m1zt1J5IA8+kxqh2WuDLDIxDLrmkcAnvBZTz0B32IWUD7Kz3Z7s7zIjcyDulhFAD9ZicSS/KNQ7L5smfDfWW2EndcYDqrL81yjj7FEe3z8q48yb0eZ3HjSblH6Fq87P20gzOplA397I7qPHOC2kY+VScC7EWsnv5YcB/ycOpwqp9VnXVu7dcHYAgYyCTHxyQPDy8/lGWM42OCcyDPqit99X+H8dkh7s2qWPwcD3ifrKPyg9VGrps25razRi9MnucnCdNw96NNZWccKLHEixovRVGAMnJ2HmST9tT1Q4dxmG4LCF9RX4hpYFc4IDhgNLYIOk4ON8VfppGFFFFdAKrcQvBEhcgk9FUfE7HZUXPiTt+JwAa9vbxIl1OepwoAyzE9FVRuzeg8qy1/xG4WUtojM5wlvGzFljJUvKjhdjccvS/xAMG0qcBmfUY6jLY1s+CvEpkR1Ny7M8mW7khJLGE7Z0oO4jYyoUddwY7ntOqMAYyNKF5g7BXiAIDd3cNjOcg4KjKlsilnCeGRC5iuLPUYndhOmW7jupcu2rJ1ZwGUEAHGQdisP0gluapaNgoXRG4QNktl5M5OC45YCIw06iGIONmTiqs5Ddmm4meUwuV30DTKBvqj6k/rRklx121gDLCveCMMTKDkLO+P38TDHp7ysjwsmzkiVCuuQorQoBo0mVI2fJ77OokJ1n4tLZAHTXcF4ULYSqrZR5Naj8waEQR58QNG3kMDwpWrw0blHSy7czhFLNnA/NUsd9gAFBJNcw7Zdpb9pTHbmS2XIGk8nmY8WOOYUB6jVgkHZTim3aftoec9vbEKEOJZj1zvmOHwJBGGfw3A33GVN8g6EZ8cZJJPUk+JPmTU+XNo2StlXT9N3PFJ0gW6lx3rq5c+bTOPwBAH2CqQtUGdgwOcgksDnrlSSD91WHvcjoPtz/3pdJcnptUeqcuWejoxx4SHfDuKvAFCM2EOUUtqCeB5edwCNimdJG3dOGHReyfaeO+R9IKSRkCWNsZUkZBGCcod8Hx0nyrjyzH/AOmz/ZTPs/xo2twk31R3ZB5xn4vnp2fz7uPE1TiySW0tyPPgi1qjsztlFeA56dK9qogCiiigArw17RXAEDDc17XsvxH5n+NFSsrXB80UUUHC3ww98/L+6sN9L7+9tB5JKfvMQ/8AbW24e3fH21ifpiiOu0YfmyqfviI/t+6mr4GYX+VHP9VFvbNPIsahsMd9ONWkbuy6tsgZxnYnA8a+D61q+wlttLKRvkRr8gAzEfMkD9yppT0Rci5LU9JsOOyQiGwEO0fMxEqqSSBDKoUKBqyAdxjIwc9DVC5VZO4dSODqXIKOpHR1DDJ8R0IIJByCacdmCvNlQgZX3qH83X3ZQPLdVY/tPWr/AGp4R7VbPGNpMaom3BRxupUqQwz0OCNiR02qZ02t2vmTRyvC3BrazFcUkmxF7vLRszll3Q4ilAOCdSksy93fy1Gm9hwiF4bSVmkfU/LlbnSLrJ1R5wrAL7wJsoA3rmXGZ763CO08vKkICFZA3UZxuA+c7b/nem/TewaPPw1o3bv6m0vksQW0zo3e6lWf71NVtONTk0/oa6hNLwvzNpZ2iRKEjUKo3wPM9SfMnzO9T1W4ddc2KOTGNagkfmnHeX7DkfZVDtXxGS3tmkiAMgZQqnGG7wLL3mAGVDDUTt18MValexBZdv8AiMcOnmEjWdK4Rn3xnHdU46Hr5VUl4m7gmFAigZaa4BjRRvuEOHffz0D9LwqSxuor22WRQ3LkXIB7rKQfQ911YdQdiuQaqXdqZSI5CBcKMxyYwJVGCQwxjrjUuCOhwVJWtwSfJxtifiXENDnlAzy6Dqkk1R51HCxwOmBGCVPeUMDhdRzvXirysMGxE4ISQ5Trq1xy4wyaSWzjBjPeXYuiVbqy0uoZCCNQ1AZK6hiRFwcjcr3TnPdOWOnWws7tV7m8qljqBHdZFKmJ0z0cAgjA37gyMxmnmA4dzLaSaX3kjMFBiMgdpG0ZRTlwiTgDGoYWRdH1q0F3BFf2466WIdGZCGVkbKOFcZBBHiP40sj4QDEOWeYp2Ric7d0aGVVXSmoFsDeNvhwO6tyZzGwSEA3LoussSyKBtzZcY1HYgdC+MbAEqMBdxizgtoTlDcXLd9O9plZlBwUZR7lVDEZAAGojct3r9tfPDaCWVxO2MqUAHM1n3MY6BmOpV1YXJOcL0CK81WsrLJmRpO8JmxqcDqrYwFKE/CABgggfFSninFAtpdQbLmN3tmO3LkZWDoD4HDMy48C420jMzmm9JR2no1rcyUkLGSV5X5kjSMWKABAejKnmoIIBPUYokyBvsPH/AO6q+0iIBBnuaEG3mQgx4bdcfLzq3wXhbcQmaNziCNxrGN5AAGCZ8Mnr+iB+cKh0SnJt8HoqcccFFclEcx+Y0aAomF1McAu+NKDAO+CD0OxycDBPwLnUcIusKMySBTy18MZ6ZJO2SB6102/4FHJyo9KrCjNI0Y2DMQQoYDqvfdiPEgeGanijnQYAtyOuFV49/HxYD7qeowFa5nLLe5DE90oB4vpXPyGc/bVoAea/4+2uk8X4PDcqyyIpLDGoqNXpv1x6Z8a57fcDktXWJlV9RxEUTSH32TGThxkbE7jfJ3xzQnwbjkfEjqX0e33NskBOWiJiP7u6f0GStLWH+ju0e2knt5AveWOcaAdOTrikXJ+IqEjycD4htW4px50lUmFFFFdOBRRXhNcARy/Efmf415XmaKlZWmFFFFBwkt2wyn1pD9LtvmzSQDPKmUn5ODH/AFmT7qdVP2isParKaIdZIiF9GxlD/OApuPe0Lm6aZ+fJ7nwG7fgP7zXQewiEWaaupeQn+eyj8AK5wsyqBoG5Gfv3+/0rp/ZD/Q4fPBz89TZ/GpOq2x+/7l+DefsXuGS8q+U9A5UN8pFMeB+/FD95rfVzniynXAVBJaRYxgZwWdHjY/J4138M10apnvFMl6pVkOTduLP3LKf9XcMOnQNrC48sB0pj9D/EBiaItu+mZB4YI0yBfk2Cf2gq92nseZJdRdDIEkB8iVCof50P4Vluz3BbmMrPbAGWE5aAthiMsr6TnBU4Ix9ozsKqxtSg4N/x7lblCXTaZez+a/j/AOnU+DNokuIdsK/NQfoTZY5/3qzfZiqX0h2ok4fPkDuBZd//ANbrIfwU/fXzwri0dxcRSR5BaF0kRwVkjZGjdUkQ7qw1vsfA5GQc1J2h4lkyW3LVlaHv6m05EmpNI7p8FbJPp64uwycVGT8jx3DWnFeZS+izV/k9AQBpkkUAeSuVBPqcav3q0t9aCRcEkEHUrD4kYdGX19OhBIOQSK5T2UV4bSS5YaJUf3Z09/UCEaJsbsrS6lK758N8GuoXXGrePTzJ4k1Y0hpFUtkZGkE5ORvtTsldx6fUzjTWOOrmkJeLSO+WaOPVHgTjJGxyFkxggxEE976o1g6hrUwWHAHkDnSAMsFDndeuxyGDL3n+IHd3+MM5lvX/ABu31BxKIpE2VpkeKKQN1iLuoVgTjBBJBwd9wbNtxlXQRWajmAaSuBogwB+U0nGMEFVU98EEd3LBkZbbg0SyFYCYrZdUzgNhmYqo+Hmy79NsfnOVxnYkWeHWIiUgEszHVI7fE7HYs2PkAANgAAAAAK94fYrEDglmY6ndvidumpsegAAGwAAGAKnmiDKVYAqwIIO4IOxB9DSZzs0kUO0HDFuISrHQVOtJD9RgD3t/DBIPTKsw2zXOeI2hkSWCRRzAu6/EN945EP1kJAIb08CCAv41A9tJIkEzPEmU5nMKgfVMT6jpkx8JO6k9cEHEnZztFCbOG3eItLEGKyxOisuo68rkHY6gCrbErjBxWJQTQ3pZ59Wl42k/z+aMvxKUtyyikkyR4AHjJnGfkYRn510fhNhp0xxsEjUDUE2d2AAOpvAEAHbvHzA2Ob4LaOrxXIbmQXOsHYK0UuppBGyjYYCvuCd2PhpJ0HCykTzNcJLLqbXGsR0qe6qaXGoEt3erHSRjYEVnTTUeClStOVWNeKcQWNJSHXXGoZhkEqD4lfUA488VagaSTHKhkYHozARr6Hv4Yj1Cms72Y4NavLdyPBEmpwOUi+7VdAZe6e6zEs/ewOmBjGKc8tbaNtEz28I3KqyrGvooKnQP0VxudhvXUoLkw3kfGx82txPzNM8aRYUkoH1spLBYtTDu98BzpAyMLvviveM2pdAyDMsZLxb4Aco8ak58AJCfspd2du1uVmHLZUWXZix1SalyGkyxbWAR8RPRTsRhXUkZldYVJBfd2UkFIx8TA+BPwjxySR8JrLrVsa4j4g7IWzq4DNr5EIiaTAAZ2KswA81VFJ/aDxzjV1DZ2qRIEjGlR0Hz3JJ6kkkkk7kkk1MKYSt27CiqHApdVvCxJJeNXyTk94av7auo4PQg4JGxzuNiPmDQZPqorpsIx9P+1S1T4m+FA8z/AA/wKzJ0jUVbFdFe0VOUhRRRXACmfDJMqR5f20sqeyk0uPI7GtQdMzNWjhnbKy9kvrmJV/1hdSfzZPeKF9BqK/u1qvo8utdqVPWORgc/pHmD+uR9lWvpt4Mcw3ijYDkyny3LRE+mWdfmy1mPo6SRpJlSQIulS22WzltJTOw8ckg9RR1GLXFpfUb0+WqfsbricmmMvlVZCHQswUa0IZAWPQEgA+hNaFe0yOitDHI4YAgsOWoyMjJfvEeGUVqRJbxw+8OAR1kkbJHn3m+EegwK9hlkm/0dNS/yrkrH+7tqkP6o0n84UnF0qqnuazuM3ctj7uoWmlMsradSKhSHI2Uuy5kbvHeRvhCVJHw638I1BznV0fPTVr+LV65zUo4HJjJuX1+iII8/qkF9P7+fWqRvNHdmUxv4rhmB9UYDvKeo8fMA5FU9tx4RiE8bVfcuG2kEiSR3DF0DBBKBKoDYzk7SHZepfO5pS1nNNIfaZ1ilXBEqHJZWOMRB8IilhgxlXwdJySQxsxRy3aSrbRtpwUMsgMag4wwVSOYzDPgoGdtWQQAwyCaLAbQHZQ+vDopUh4mJ77AkIQy5Pdw2nGS/HCVbickoJ+HkQcO4owmeCbJEU7umUZZJCSwRSukKMag+Tp+JD61uOz/DxbwRJoVGCANpAG+N8kdfn415DARcc4HJaIxlCuoNkr3tic7IowC2yjLimIsI4wGkxCOgCtpZj+qp0Z690BvnTXBXaJ1N1TDNUm4TFksE0MerRM0TH5mMgn7aW9oOLez6VjnCuxGkXEepnycELHGVlz6lMb9aYcOlnbeVFRcbA7SZ/SCu6AfJz646VlxaOp2SrHOn5O4YjwEyiUfeNL/exqtxrjd1FbzsYo8iNtMkch7pxs7I6jZeuAzHamdLON3kISSGU5MiMhjQF3IYFT3R0Bz1OB6isnUZ63u4Utmi0DVsFPiMeVKOK3UehQiaCqYbfOpvzvSldtfsx5Zjdp0AEkaKXZT46tGcDyPQ5qaThN5LsIGVfFmKoAPM6mB+4Uh6uD6nHLp4eNS+fPy9C1wCSUWUuhOYvtSkKmNYYCEfWYLhvhx1BYHcZw7gkEmHVmwMjSQVIIyGDqwyGB8Dggj1qLsrwaWOOUc2IpJhl5eXCuuArasKG+EZ/VAHTJb8asZLhg+mFZQRl05iMyg95WIbcYz1z0FalUtmzxZzrLKUVabb/MX3k8a94W5llA2Cd3I8mYkKFz4E774BpHxL2qdtc0Rwu6qHiCJ6jMm7fpHf5A4pu9k4YgzFhnpjH4oVb8a1XYzhMDW6SNGjya5FLuC5ysjJsXLEfCPHwohDVsmYnl7fi0/YzXZDh07RsIlB5jai5PulGlVHeH5U4XOEyM7Fh1rWpw32LEiuzKzAXBc5691ZV27oU4yowoUseo3ZX3FQjcuNTLNt7tCBpB6NIx2jXx33IB0hjtViKBmiKT6GLAhwoIXBz3RkkkYOM+PXA6VTHHFIjyZZTe591UuOJRxuEZsMcHAVjgE6VLkAhATsC2ASD5VHwWUmLS5y8bNGxPU6CVDH1ZdLfvUp4tnl8SOpVOgDUxICoIgS5wPq6pCPUUqtzNnP+JcaKwwQLKyu1oUAGrUdcUsUYULu2lnjbA3ATV4ZrZ8KvA9pb95oxc3MrNuyOE13FyR4MuRHg9DjIrIcG7QJojdIEaSeOIks2sxOXEMWEOBoRoEbbvFtbbAE1PwfgtzNNHJOSY3nYS629/yWEsduGj0BVRw8gLZBPOY7EZpjRw6fwh2aCEvuxjUsT1yVBOfWqnEZMtjy2/vpnK4UE+VIyc71LkfkPxLewooopI4KKKKACkfFONyRytFFbNIyqrli6Iuly6grlsscxtsdPTrTyl/EuFxyanIIfRgMruhwuoqCUYZALE4P5xrUavc5K62F1zfPcRNHdm45bAq8ccMaqynbB0vLJn1VhuPDpUNlYcLiGFjER/PcSxP/AMV8N9gbFZ20muOWjCaYZVW6K2cgH66MatJxe5X68ZHjqjOfvV1H4VVqJ6NfYWVnkNHynYdCX5rD5FmYj7Kb1zt+LltpLaJx+vn+i0eP6VSRcUhGPd3EWP5N2C/dFJv9oo1HKOgV8TRhlKtuD1GSPxG9Y6Ljy9ReyKPKVUC/fJEGP86mcHE5mwUlgkH6hyftWXH9Gi0FDdbeRNPJmZNK6VRgJIvTUuzHHo4PrRHeLqBuIEEmdirjSxOBqGvSM46AnUMHApd/lWcf6mI/75h+HJP8a+m4s+CGt8g7ELIrA+neC5+6trIccSeDjffkhhiMWjq2VeZgBkEIxGCd/iLFcAlcHIo299JOTykkQfC75zIT4rz2yunzMWQCNtYJIivOLQpEqyWb8tWQBQsTqCWCIQofzYeFSy8VmfZFWJfNvePj0UEIh+1/lXXkOaS5BwtURw2lEYd8LtqHjzZWOt/HfKjf4ajPGolAWBTLgaRo2jAGw752I2x3dR9Kz99dxK3vXaeQb6WOsjyOgYjjPrhaqyXs8vwDlL5jDN95GlfkAfnS3M0kNOJcVcD38ojU9I4c6j6a/jf5qE9aQvdO+UjXkxn6qflG8yzL8P7pJ/S8KswcLAJLEknqckk/NjuavIgXoMUtyNULrOyli3hlMO+SoClWOMd4FT4eI8QDvjdlDzXQSvavMpLAM83MQFGKnVHFFsMjZhGehzp2z7Ww7Gf6JH+tJ/zZK7F3yd1OPAnj4fPdqqgvbR/XkXuu22NESyJkLvu7BSMbA5yLXGOCmOLUtzPqLxqM8kfFIqeEI/OrU0m4vJrmihH1Tz5PQDKwg/N8sP2JrcI26MTyS5soR9lo2OOZO3zk0/1FWp+HcLlhEkCExQCVn5movI4fDlY9ROjvFssd+uBk6g3tpwoOetTRHVl28OnkKp0pcITrk+XZ9WFokSaY00jr6k+LMTuWPiSSasVSM7OcLtVqKPSMV0ExXw0Ymu8fyyn7eRDkfgD9tRca4VHIrs6PJlMNGjY5unJRSpIUkEnGogeewr74F3lll/lZnf5hcQxn5FIkP20zqWT3GLg5RxLgcsczEoiIBFEURhh15bCMKF95IBIyB20hn5QCrjIGl4dBcWlzDEuJI7mR2kmYYbaN3WMDXqDalLFiCO+ehqS87HmWWeR2Vdb5Rl1l1XSVJLZGogPIFQ5UB99QUKNJJDHGqnSO5nT5gnIJHqcnJ8cmuylsCRBxKboo+Z/sqjXrNkknxryo5O3ZXFUqCiiiuHQooooAK8NFFdAw/Az/AJtB+xT+otXcUUU0SRywr+aPuFKrhcHaiitI4RVFLaIQSUUkdCVBP34oooQMzV1xOZJlVJpFXyV2A+4GumcGkLIpYknHic0UU2fBiPJ7xz8kP20P/Pipb2xmZLYlGKnWoypIOCcEbeBoopa5NspWMShlAAA8sbeu1OqKKxLkEFFFFcOhWv7F/wChx/rSf816KK3ExId1n+HHM17n/wAwB9gggIHy3P3miin4fiFZOC/X0GOMZ2zRRVIkYWY7or6uD3G/VP8ACiisvkYuCjwYYt4MfySf1RVyiipBqCl3FD8P20UVifwm4fEijRRRU5QFFFF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data:image/jpeg;base64,/9j/4AAQSkZJRgABAQAAAQABAAD/2wCEAAkGBxQSEhQUEhQWFhUXGCAYGBgXFxwYGhoeHR4cFxYXGR0bHCggHBslIBgZITIhJSkrLi4uFyAzODQsNygtLisBCgoKDg0OGhAQGiwkHyYsLC8sLCwsLCwsLCwtLCwsLCwsLC8sLCwvLCwsLCwsLCwsLCwsLCwsLC0sLCwsLCwsLP/AABEIAMIBAwMBIgACEQEDEQH/xAAcAAACAwEBAQEAAAAAAAAAAAAABQMEBgcBAgj/xABNEAACAQMCAwUEBQcHCgYDAAABAgMABBESIQUTMQYiQVFhFCMycQdCgZGhM1JicnOCsVOSorLB0fAVJDRDRIOTs9PhFlSUwtTxNWPD/8QAGgEAAwEBAQEAAAAAAAAAAAAAAAMEAgEFBv/EAC4RAAICAQMCBAQGAwAAAAAAAAABAhEDEiExBBMiQVGBMmFxsQWhwdHw8TNCkf/aAAwDAQACEQMRAD8A6XRRRXlF4UUUUAFFFFABRRRQAUUUUAFFFFABRX1HGW6AmpntdIzI6oPNiB/HauqLfBxyS5K9Fepf2f8A5iNv1XDf1c1MOIWw6am/Vilf+qhpixSMPLEgoqX/AC1bj/V3H/orn/o19pxeE9I5/ts7gf1ohXezI53kV6KtG+Q9IJj/ALhh/ECo2mB6Wtx9gQfxko7Eg7yIaKHLeFtc/byf+tVeR7gdLK4b5NbD+NwKz2p+hpZI+pYoqCP2g/7HMv6z2/8A7ZjUvs1yekC/vTAfwU0dmfoHcj6n1RUbWN74RW323D/2W5oFje+MVt/6iT/41d7M/QO7H1JKKjkiuVHeti37KVG+33nL2/H0qOG7Vm095XHVHVkb1IDAal/SGR61mWOUeUdU4vhliiiisGgooooAKKKKACiiigAooooAKKKKACiiigAor6jQscAZpjb2IG7bn8K0otmZSSKUFqzdNh5mprgRwqCwLsTpRVGWdvBVGcZ2zknAAJJABNM6ocNTmTSynfSTDH6Bcc0jyJfKn0jWqMeJWInkZ8x2E0u8zmJfCKE42/TkxqJ8e5px0y3U2Lfgluh1CJNX57DW5+bNlj99ecf4ulpA08mdClQcYz3nVBjJ82FQntJbc8wc33isEbutpDMAVQvp0BzkYXOTnpVSSXAkbAYr2s5xHtlbxFgNUmiOWQlMEDkyRxSpkkd4NIPTunevvifbK0gl5Lu7S506I4ZJSDp14PLQ76e9jrjeugaCislY8de9uIvZ9SxQzzx3BGCCYgEjQ+WrmB8EAjQR4U14hx5Yry1tdOprgSNnONAjXVqIxuCduufnvgAcUVm+1Ha+OxYrIjt7iSfK4xiMqCpydiS6gepqO/7bwR40hn7zo2Bghktzd4365TAGPFh60AaiiszB2sWS5WBU2MgjLE+LW/tQwMeRAqfgvaL2m1muEUYjeZF3yGETMqtnHRgoP20AP6K5PZ9vbwrbyB7V4pwmqaUGGGGRo5JpYQQxLhFQAtnZu7nJOhre8blleErfPFEtrNPNLFAiKxiaNVdFnR20HW+MEhtIwaAOhVR4hxq3gIWaeGNiM4eREOPPDEHG1c24H20udd3LNGeatvbRJGciN7hnaNsDJxiWUI2PzPSmfbWaS0sbq4uWt5peWqwSLAmsSksGQKwYGNThhkk4D5oA3HDuKwz6uRKkgXGSjBhv03Gx6V98R4ek66XHqCNmU+DKeob1FYmw41dCM3QeH2ZbkW4iWHSWjEq25kDhtnDljjGkhcbZ26BQBkotaO0Uu7ruGxgSIdlcDwPgw8CPIip6tdqYsIs46wnLfs22lz6AYf5xiqtQZoaZbFeOWpBRRRSRgUUUUAFFFFABRRRQAUUV7pPlQBQ4pxeG3A5zhdXwjBZj54VQSR64pLxzthHHGnsxWV3BIJzpQDYlwMHOdtOx2PTFYbj3ETNcTSdcuVX0RSVQD0wNXzY0uLbkgYJ6+uOmacsZ6mHo8WmMpyvza/S/udO7F9smYzC7MSxogfmKpTHeC6WyzatWe7jfunrnZxwnt7b3FwsCJKuskI7ABWIBOMBiy5AOMj7q4uRn/Hz/ALz9586vcIvmgmilRQxRtWGJA6EAbb9Tn7PWmbIzP8Px5JTcE+PCl6/2foSqXZz8k/7ef/ny0u7HdovboWcpodH0OAcjOAwZTjOCG8ehB69Sz4AMRv8At5vxmkNNxcnh5YShJxkqaMr9KgM4t7IRyS87mSOsQBYLGhCNuwAxNJCckjpWSXtARZacoHu7oh0cgSK8wjlgueowiadzjbPhprqnFuJRQSR5jeSZlbSI49cgjUqZD5hASmR4kqACcUo/y5wuNJAHhIVGZ1xrYo5EjqBglgeaCUGcaxsKcKOeySho3RTqkisrn2gAHuSNeRSOG8mIV2x1xv0xXQu3F00TW0yIXMInmUAE6mW3fQuwJ31EV9ntvZoisBLltRMaW8nNUR92RnjCakVdsk+Yqfg3a+K7dRaxTyRNnNxyikIxno0mkvuMdwGgBH9HvA7mwl0TkP7TCJXKIVVZlPvNZycs4kXvbZ5ZwBSOW5uJuKxXi24CLeeyRyvIMaEjmilUKoJ70hdtXmqDzxru2naiO3K263cdvcOAwLRmZgmQDpRc5c57oOxweuKWTdrrFY2R7e5At19rObV4AWVjJzRkKAWcMe9gMSRvmgDK/Spay3XEREh7jrBZN5gyublmH7sAH2nypRHcuGt3mR41SSea4V0ZSqci1sw+CMkAyHfpjJ8K6tZdpreS8ljWHGA2q4IQBzb4EgG+oiPmadeMA6hU/ZXjTXdgl2Y1aRkcqqfWwzBQNXw6tI2PQn0oA5ZLbXyxx3MKytI1wsccIjxhjYLbi4Z+ukEjyUYbPXbediuA3NtZXVs8McSd4W6LJzD34wTqc4z3jjoN9XUYNLODfSBdyqAI7eV5DCFILxJC8qyyNBKx1lmjSMElQPi3Aqxwf6SJrlZpIrRTFajNy/OJz1JNuBH70aV1jOnII8xkAIuy16lvYoBBcC2YNHHP3CoMLoBKyh1cxswwVUZCjx3q5xXsjcTzLcTyRzGKDAhQGKOaZXaaNZMliIVYR7ZOSoLZAwUkXb+fTbypcW08lxJhbRNMZjj7zF5HaQsp0JnJGMsNqecD7XXd4ZTBDaukGFfRcmTW5Af3TKmCFUjcgZbIB2zQAmbsDcxG2/ziSVtLZYRoEilV1vI5CqgGRGljYNqJJ5owRXxwLsfeXcNuLyQRQhJJwsSlH51wX1LLrLHurJJ0C/lMeGak/wDF99JBCLa4sp555Y0YKpU2usMzrJG0hZsacbgHZsiq/Fe1Nx7VJZTXEqywoAI7OJVkupG70ZQuH5aaCNXgpVt8UANuynZK8S3tbW7aFYLdxKeWWaSZw5mRXyMIquckgsW0j4dweh1zXs3xK79utxcS6kVGsn8nuAntUjjAAbQF5erA3V+ma6VQBDdwCRGRvhdSp+RGD/GsnwedpLeF22Zo0Zh5EqCR9+a2VY/hn5PH5rOv812UfwqbqVsmPwcstUUUVGUBRRRQAUUUUAFeV7SPttcmOymI6sAm36bBD+BNdSt0Bku0vbF5WKWzlIhtrU4eT1DdVTyxueud8Vl+Yc5y2/Xc7/Pff7a+aKoSS4PThjjFVR4BjYbCvaKK6OTCvqNsGvmvQM0Mbjk1JNcmp7K9snsY9JhjdCxkkILa2ztkE93ZVVQMb6eu+a6x2al1ROw6c+fH2TOp/EE/bXKOwnZpL1iZXUIh78O/NYZ6MMYEbY+IFsjI2PTrPAhj2geAnbA8tQVz95Yn5k03FyeL+KdnuLtp3/tzz7lDiKR3czxxu0Nza4KSrp1LrAYrpJy8TAKGBGkkbHUuV5r2k4rE3DJ7YtF7al676Yu8I9MvMaf9GIREjUfMr5it52m4hwqWYw3MS3M8Y+BLZ7l0zuATHG2nPXBIq5xae1g4bNKbdVgSBswtHycrv7oqQNOTtjHU048w5XYxXUkpjQS3NoUl1y26pHNco8ivOyhpB7tptS613K9POtX9EUndiRTcS6YdMjNmO3tznV7NGpAEkoYnU+5GNz4VtOLcQW1spLkQgcmAuI8hcALq5eRkAbAbZG3jUMXahGhvJCNBtMiTJyMiJZsjzXv48PhNAGV7cyKvE0zLcRk2mFS0TM85aQ5jVgMqBoBLZXGeozRx3h87iT3EoDWtnGVZjMwAuj7QjPk63CHJOTnrTmHtRNcRWa2yxie4t1uJGkBMUCYGpmAILEvlVXIzpY57tR8aSRuJWUftMsbSRF3SKQcvELIzLoYbrIWwW+LCYGxagDP8W4NxAQm0hs4PfO8L3OvvPG7yXDltCExow1K2r60o0+FOezMtxbKLSSHBe8kjJi1iNI5ImutcTEfCrHR4b58qYdtOIM7LYRQzSSToZNSy+zoER15gMu7DOVUhFJw/hnNW+2XEXt7CSWGRYyugaz3wil1R2GdiQCSCdsjcUAZrin0fFrGysR8KXBeZ49OSNE2JG1jDklow2QcgnwrxuDX8ZurYKJPbNA9qRUijhjEYgcGPUSJAqd0KNJL+GCAuk7V3UBULcPyJtbW8tzCHnl5QjBWKGMRkiV5V0Z3wjHGCMaTsnx+ea/uIpgVAhiwucoJkUe1iM9SqtNGp9V+dACwdjHSysIltIJjbs3MhlKqkjFXjWZiFYN1DYIz3vMV9cQ7I37FHRrQTBgVuUEkUsA1a2hULkTwjvKEcgEHceNWn49cG+OiYezmXlKkkYVMxZF0hbGvmqFaVDkq6gjYjNZ6z4vdT2NxdySXpxaSusgCW1ur6G5YiQYlkOcYc5FAGjuex91NMLme4gWeEf5u0UBVQ2tHZ5QzktqCacAjAdsHO9Q8P+j+Oa4murt0ujPEhEiFk0uC4Jh0NlI9BjAwxJ0nPWkSdpmJikuJuUPaYVm1SYVWW0nWZDvjHNi6dCcVl34q54Wtxz5o1RobCBVLooXkj2iTQD32OpiCQcaFxQB0XhnYG0snsSJCJ0mJ1M8jCZjHLrVUZyqEglsgfU8c1r+A8/kj2nHN1ydMfDzH5Xw7Z5ejPrXGD2oQGOUX2tYZTeKk0weZgOXAIjvhXdDcyctfh1IMA5ruNldpMiyRMHRxlWU5BB6EGgCeshYdJPSab/nSVr6zFnb+6Zx4zTE/IzSEGkdQriNwupHtFFFQlQUUUUAFFFFABSztJYGe1ljX4iuV/WUh0/EAfbTOvVGSAOtdXIHClbIzXta3t/wBlWtZWmjGbeQ6iR/q3O7K3kpO4PTvadsDOSqhl+PKpq0QT3Sod89MkgZAHmf8AtmtDwzspcTo0gHLAHcSQFTIep67pgdCRuT0A3pCXBOndc7airFR+kcA7D0rrthcxxxRgNrBUBNI1M4AHeAXqMY36DPWhuuDGTI1wzllzZyxEcyJ0BJALrgErjUB54yDkbHwJwaiV8H4W6jvd3SM+Jw2cDx2rqvF4IbmBucrhUOrdSrowHVdtzhsbZB1Y3pL2f7JR+1KlypeN0JVGl7wZcELIsaKMMurbUw9360J2NxdbHHFyld+VJfqaXsH2TNrmaV1eR10gRklFU4Y4YgFycDfAGwwOpOi4K3vLtfKcf0oYW/iTV1FwAAAANhjw8sVSsjpupl8Hjjk+ZGqNvtwsf4U3HyeLnyzyyc5u2zI3xhPELlpbifUZIoI7a3bQ0pRFly2jDlVMzEksqgfFV/6Ro3nEFmkDziUs8qqVUaI1wupnIAAlkibbJ7hwDTvtBotoLu8jjjEyQO5fQNTaELKGOxYbDbNZ7tR2umgktoFeOJ5oDKzGGS4ckFF5cUMbAsxLE7nACNnzp4k++KtJPweOOZdMk3Jt5QCdi0qQy7kDw1f2Z61leFdn+ILFNA0ZVrt4g0jDWicmSRJGcAg4eKOIjoDq601l7dTQyPHMY5ClzaRMDCYiouEZySvMbDgqD1OMGk1x9Jd5GF1vblpDGhPKIht3aQqVduYWZtEbuVJGAy7+YAzuexF9HDdpFPrM5Fs3MRWDQO2oyRaXUxcv2icFDqyE2xtVmLgXETex3cywuYrhUDA6ZTAA9uxCDKIh5rzkaySAowCKrJ2ymE1pLO2mIc1ZpdJhjMMjrFa3DROzaQ0i7En4cnYHFSfR1xW5umt5FuLiYNCxu3lVRAshHu44AEXLq3XTlQAc74oAbdtOBPPdxyeym5UQmNQZ+VErFwzGYatRXAXYK2So22Bph2i7PCTh6QLEmY2idY4hoQMjqzaFz0xr2PnXPuPccvoSYJLmaZZL/lI0ASO5xGYzLGo6aGVzjGNLIASQxrYQXDWvDr08p4pFQsqTXRuZSXXTG0mWYIS22kEjb50AN+P9l47u4imlGoQxSKigsjB3MZV1dWBXAjYfv1n+yXYaS2aylkupHkiD82NnAUNMObKqlV1Se8wx1schQfAViOzfHJWW7iZ2DLDaQA6jnXDLHDLg9c5l3PqKkPG3fiMhBOI+J84jPWOPl2Ooenfx8gaAOidpOCRrNzlultwzpcTI4BV/ZyrtKneBR9CBWYZBXqKXr2e5UdvaT37OJI+RaosYSPCJqzIAxMj6F6lgPIA1F9I//wCQsA2OSY5opgfzbgx2wz6a5EzWYvOL624PITIXtrW3mJVSVHMkijmaUgaVHKSTc/nUAbPifAbO1u5LqWYIGY3rxFNX5KGSCZxjf/aEboTlds52pf8AhPh9quJr0hYeVIUeSMBGDQjnFcZHM5KJk7AM2MajVH6SL5uffqsEkpXh4iDqAEiErO8rSMxHgkWAAScGscOHlo7CKMQ3HFJLuaWbmHUCYy4CTEYITMIIQ4B5ZoA6df8AaCxWWGeNoZ476VbSRw2rGlX0ADGMZchgcflAa20EQRVVRhVAUAeAGwFcYteA38xulNojOqvEZHuQpE8uiaS4XEODsLdQowFEQXJ3rrHZu9kntYZZojFI6BmjJOVJ8DkAg+mNs48KAGJpL2aOq0hYj8ogkIPUcz3hB/nVY7SyMtrPoOHKFEP6b9xP6TCrUUYUBV2CgAD0GwpWU1ETXMWliPuqOmnEIsrnxH8PGldQzjTK4O0FFFFZNBRRRQAVb4bHlifL+JqpTbh8eEHrvW4K2YyOkTSIGBDAEHYgjII8iPKuf9sOwdsI2lgYW7+CEnlOT0UDdkJxgaNh+aa1NtetLJbZyoKzMygnGuNlj0nHUDU+x8Rnwqj2pz7RBn4dEmny15TP72nOPTVVD2F4m9Sp0ci4Rwp7iUxA8sqNT6gQyjOnZSN2z57bePQ9CWIW0WIQNbGOCPIJAzpSMMQD3dRLHOPiPjivmW8i56o2RJjCsQcHUCdGrpk6CdJ66cgHFX5LVZEOpA5GdOdiMjB0t1Q+owaVq3V8Fs25LncOMxhJBbGfW7xsX2UcthpMbKAMhTliAxb8n160p4Mo9qikaIRzpL78nGqRpm5UZUj4oVTAVsAb4+JWxZjtZWmM1w7u2jlxhyhKLnU+eWoXLELnrsi7+VmeFX06xkqQyMNmQgggq3gcgHHQ43zW3kSltwI7MpQ35N1S4/6bH628n4SRf30usuOOgxONa/yqLuP2qDp+su3XZRV+WdTPayKwZX1xhlIIOpeYDkbY9yfwpmPklnFrZkPb9Wbh10qI8jNGU0IMswYhSFA8cE0ituH8T9pNxphDzRBAXIK2ahi3LCqA0zEFSe8AWzuAAK3tZP6Q7FJI7YuZMC6hQqkjoGEsiRsGCMM9dvKqBZmeLfR5cT3c0upFjmmd5CWJY6IOXaOoxgFZJJMjrspqG0+jGSSALeCJm9o1cuMsqBGmElxKX2ZpmQBQ22FRVGN6p8Tjma9W3s5bq5tEkKLELpo15gjczRm4zzWjT3RxqbBZx1GK6F2etI5rEwOYmTvxSLBK7IMk6o+YW1lhnBbIOc9OlAGXg7C2FxJeo9wJ3lXRFquGnkhQIFzh3OWWQuwznGR03qfgHD+H8Ps4ZI70Q8y30rK0rLFISFHPEEj6dWrB2A6nPWsHxbiMMXDY4rSNFuI7hi9wigeyh7iQImpRkuVwvLGToByOmZeFX80U0MVvbySC0SeNXlhMksUUkkckU/I2csI2VQNvi8sggGyn7F2y2z3pu5pJc+1PdxcsuwVSWEChSiAjfujOVXJOBWht+zFq9ny7buxzGOUyg63l0usoZ3bLPqC4yT0Y4pBx7ilvBwdYopZESZxba5UaOT3j4uJCrKp1BTI2y4zjAxtT76Nr3mWES9/MOYMujIWEZ0o+GAPeTSdx4mgDPpwrhzT93npI99IrrkLplIS5Ifb8k3saOvX4vDJxSMPBdNzIl5pJia3aUnb3kzT607gEhEjY1Lkd0A770l7WCU3d4quV9ovEihOkkJLHBHEQfWSK4JH7KnHCJIDb8NitSpkjs5TOqgZRTDpkEuPhYzqgwdyUPlQBe7QdquFTotxJIZUMfs7oQ0YMdw8WuTvKCSmkHunIGo+GRsrHs1axRmNYlKNEkDBu9qjjBVEbPUAM3zya55a2N1fRcPgiiha3g4fC7c/mBXeaExAd0d4oms9duYPHFaXgMvEU4fokVTcwypCMKe/HHIiPIdZ7xaMOwIx1G2RQBqG4VCXlcoCZVVJNW6sE1aAVO22o74328hX2nDoQ2sRRhtWvUEUNqwV1ZxnVpZhnrgkeNKezkV8Chu3UqYFDqAoYTK7an7q4KshXxwCmw3NaCgAoozVPiXEkhA1ZZm2SNd3c+Sj+JOABuSBvQBT40dclvD1y/Of0WLDqf+Jyvx8qY0v4VaOC8sxBmkxqC7qijOiJSeoXJJb6zMxwAQoYVPOVs2keEUkmj0sR5f4FPKW8Uj3B89qRkWw3G96KVFFFJKKPK9oooOABnanyjAxSezXLr86c07GhOV7iuPhWGJVtKiQypgbqXzzkIIwVYlm88t6Cp+LcNS4j0Pkb6lZThkYdGU9M7kYIIIJBBBIq7RTbFLY57x3s9KiySSASIE3aJtD93Olgjg4kAZgNL756dMXOF3BYsGR42B0sj4DA4DYOCR0YHY+NbK4gV1KOAysCGB6EHYisLwdNChd+67qSepIdlLMepY4ySepJrE0qKsM5SbTGs0eqqN2GRSwRnx9VMZPj9YgfjTFjgEnYDqT0rPXXbayQ4E3MI/kgXH84dz8aWo2PTfCHFlw64lVHTlKrAMpMjMSCMg4VMdD+dV2DgUiRy95OaXWVAgKJrTvZOcnL/CxH1TS76P8AtAlwZYYgxjj7yEjZdROqEkEjZslRnZW047u+zp6WngiySm3Uj54feLNGHXOD1B2KkbMjDwYEEEeYqh2o4Ct9EsMjusfMV3CYBcIdQTVjKjUFOVwe71Ga+5rEhzJC3Lkb4sjUj4GBrXI3wANQIOwzkDFfQ4jIu0lu/wCtGyup+WSH+9afGaYhogveylpLFFC0IEUXwKjNGACMFe4RlSDuDkHxq63C4xAbeMcmMoUHJ92UBGMpj4SM7EeNQvxV8ZW2nb/hL/XkBr6W/lP+zsPRnjz/AEWNd1I5RHw/s7bQRxRRwoEibWmRqIfBBky2SXOo94771cSwiEhlEaCVhhpAo1kbDBbGcd0fcPKqg4hKSQsKEqcMDMNiQCAdKsRsQd/Ovfarj+Ri/wCO3/Ro1I7RaubCOR4pHUM0RLRk/VJUoSPDOCR9tWapcOv+bqDLokQ6XQnOPFWB+srDcH5jYggLeHPcSxhzOFyWBCRAYKsUIyxPip8K65JBQ6kt0bGpVOGDDIB7w6N8x518w2caF2REUucuVUAsemWIHeOPE0vFjL43Ux+Swj/+VeNwnUMPNcN/vTH+MWmsdxBpY2RAAABgAYAGwA8AKiubyOP8pIifrMF/iaVy8Jt0UtKCyqMsZpXkAA3JYyMRgeZqvwubh+QLc2gOMgR8sHHUsAN8etc7qO6S8vaO1b4J45PSI80/dHk15/lrV+Sgnf5x8kfbzihx8gavavDP+P8ABH317XO6GkWNHcyHJMcAIwTH72THhhnUIvU7aW61NYcLjiJZQS7bNI5LyMMkgF2ydIJOF+EZ2Aq7RWHJs1QUUUVw6FVuIJlD6b1Zr4mXKkelZe6Op0xHRQKKnKgooorhws8NHf8AsNNaWcM+M/L+0Ug+lHirRWyxIcGdirEddCjLgfMlV+TGnwdREzVzpFvifb2zhYqHaVh1ES6h8tZIQn0DbUuP0n238hdfdD/1q5cK8Y0t5n6FC6aPmzpMv0tWwz/m1zt1J5IA8+kxqh2WuDLDIxDLrmkcAnvBZTz0B32IWUD7Kz3Z7s7zIjcyDulhFAD9ZicSS/KNQ7L5smfDfWW2EndcYDqrL81yjj7FEe3z8q48yb0eZ3HjSblH6Fq87P20gzOplA397I7qPHOC2kY+VScC7EWsnv5YcB/ycOpwqp9VnXVu7dcHYAgYyCTHxyQPDy8/lGWM42OCcyDPqit99X+H8dkh7s2qWPwcD3ifrKPyg9VGrps25razRi9MnucnCdNw96NNZWccKLHEixovRVGAMnJ2HmST9tT1Q4dxmG4LCF9RX4hpYFc4IDhgNLYIOk4ON8VfppGFFFFdAKrcQvBEhcgk9FUfE7HZUXPiTt+JwAa9vbxIl1OepwoAyzE9FVRuzeg8qy1/xG4WUtojM5wlvGzFljJUvKjhdjccvS/xAMG0qcBmfUY6jLY1s+CvEpkR1Ny7M8mW7khJLGE7Z0oO4jYyoUddwY7ntOqMAYyNKF5g7BXiAIDd3cNjOcg4KjKlsilnCeGRC5iuLPUYndhOmW7jupcu2rJ1ZwGUEAHGQdisP0gluapaNgoXRG4QNktl5M5OC45YCIw06iGIONmTiqs5Ddmm4meUwuV30DTKBvqj6k/rRklx121gDLCveCMMTKDkLO+P38TDHp7ysjwsmzkiVCuuQorQoBo0mVI2fJ77OokJ1n4tLZAHTXcF4ULYSqrZR5Naj8waEQR58QNG3kMDwpWrw0blHSy7czhFLNnA/NUsd9gAFBJNcw7Zdpb9pTHbmS2XIGk8nmY8WOOYUB6jVgkHZTim3aftoec9vbEKEOJZj1zvmOHwJBGGfw3A33GVN8g6EZ8cZJJPUk+JPmTU+XNo2StlXT9N3PFJ0gW6lx3rq5c+bTOPwBAH2CqQtUGdgwOcgksDnrlSSD91WHvcjoPtz/3pdJcnptUeqcuWejoxx4SHfDuKvAFCM2EOUUtqCeB5edwCNimdJG3dOGHReyfaeO+R9IKSRkCWNsZUkZBGCcod8Hx0nyrjyzH/AOmz/ZTPs/xo2twk31R3ZB5xn4vnp2fz7uPE1TiySW0tyPPgi1qjsztlFeA56dK9qogCiiigArw17RXAEDDc17XsvxH5n+NFSsrXB80UUUHC3ww98/L+6sN9L7+9tB5JKfvMQ/8AbW24e3fH21ifpiiOu0YfmyqfviI/t+6mr4GYX+VHP9VFvbNPIsahsMd9ONWkbuy6tsgZxnYnA8a+D61q+wlttLKRvkRr8gAzEfMkD9yppT0Rci5LU9JsOOyQiGwEO0fMxEqqSSBDKoUKBqyAdxjIwc9DVC5VZO4dSODqXIKOpHR1DDJ8R0IIJByCacdmCvNlQgZX3qH83X3ZQPLdVY/tPWr/AGp4R7VbPGNpMaom3BRxupUqQwz0OCNiR02qZ02t2vmTRyvC3BrazFcUkmxF7vLRszll3Q4ilAOCdSksy93fy1Gm9hwiF4bSVmkfU/LlbnSLrJ1R5wrAL7wJsoA3rmXGZ763CO08vKkICFZA3UZxuA+c7b/nem/TewaPPw1o3bv6m0vksQW0zo3e6lWf71NVtONTk0/oa6hNLwvzNpZ2iRKEjUKo3wPM9SfMnzO9T1W4ddc2KOTGNagkfmnHeX7DkfZVDtXxGS3tmkiAMgZQqnGG7wLL3mAGVDDUTt18MValexBZdv8AiMcOnmEjWdK4Rn3xnHdU46Hr5VUl4m7gmFAigZaa4BjRRvuEOHffz0D9LwqSxuor22WRQ3LkXIB7rKQfQ911YdQdiuQaqXdqZSI5CBcKMxyYwJVGCQwxjrjUuCOhwVJWtwSfJxtifiXENDnlAzy6Dqkk1R51HCxwOmBGCVPeUMDhdRzvXirysMGxE4ISQ5Trq1xy4wyaSWzjBjPeXYuiVbqy0uoZCCNQ1AZK6hiRFwcjcr3TnPdOWOnWws7tV7m8qljqBHdZFKmJ0z0cAgjA37gyMxmnmA4dzLaSaX3kjMFBiMgdpG0ZRTlwiTgDGoYWRdH1q0F3BFf2466WIdGZCGVkbKOFcZBBHiP40sj4QDEOWeYp2Ric7d0aGVVXSmoFsDeNvhwO6tyZzGwSEA3LoussSyKBtzZcY1HYgdC+MbAEqMBdxizgtoTlDcXLd9O9plZlBwUZR7lVDEZAAGojct3r9tfPDaCWVxO2MqUAHM1n3MY6BmOpV1YXJOcL0CK81WsrLJmRpO8JmxqcDqrYwFKE/CABgggfFSninFAtpdQbLmN3tmO3LkZWDoD4HDMy48C420jMzmm9JR2no1rcyUkLGSV5X5kjSMWKABAejKnmoIIBPUYokyBvsPH/AO6q+0iIBBnuaEG3mQgx4bdcfLzq3wXhbcQmaNziCNxrGN5AAGCZ8Mnr+iB+cKh0SnJt8HoqcccFFclEcx+Y0aAomF1McAu+NKDAO+CD0OxycDBPwLnUcIusKMySBTy18MZ6ZJO2SB6102/4FHJyo9KrCjNI0Y2DMQQoYDqvfdiPEgeGanijnQYAtyOuFV49/HxYD7qeowFa5nLLe5DE90oB4vpXPyGc/bVoAea/4+2uk8X4PDcqyyIpLDGoqNXpv1x6Z8a57fcDktXWJlV9RxEUTSH32TGThxkbE7jfJ3xzQnwbjkfEjqX0e33NskBOWiJiP7u6f0GStLWH+ju0e2knt5AveWOcaAdOTrikXJ+IqEjycD4htW4px50lUmFFFFdOBRRXhNcARy/Efmf415XmaKlZWmFFFFBwkt2wyn1pD9LtvmzSQDPKmUn5ODH/AFmT7qdVP2isParKaIdZIiF9GxlD/OApuPe0Lm6aZ+fJ7nwG7fgP7zXQewiEWaaupeQn+eyj8AK5wsyqBoG5Gfv3+/0rp/ZD/Q4fPBz89TZ/GpOq2x+/7l+DefsXuGS8q+U9A5UN8pFMeB+/FD95rfVzniynXAVBJaRYxgZwWdHjY/J4138M10apnvFMl6pVkOTduLP3LKf9XcMOnQNrC48sB0pj9D/EBiaItu+mZB4YI0yBfk2Cf2gq92nseZJdRdDIEkB8iVCof50P4Vluz3BbmMrPbAGWE5aAthiMsr6TnBU4Ix9ozsKqxtSg4N/x7lblCXTaZez+a/j/AOnU+DNokuIdsK/NQfoTZY5/3qzfZiqX0h2ok4fPkDuBZd//ANbrIfwU/fXzwri0dxcRSR5BaF0kRwVkjZGjdUkQ7qw1vsfA5GQc1J2h4lkyW3LVlaHv6m05EmpNI7p8FbJPp64uwycVGT8jx3DWnFeZS+izV/k9AQBpkkUAeSuVBPqcav3q0t9aCRcEkEHUrD4kYdGX19OhBIOQSK5T2UV4bSS5YaJUf3Z09/UCEaJsbsrS6lK758N8GuoXXGrePTzJ4k1Y0hpFUtkZGkE5ORvtTsldx6fUzjTWOOrmkJeLSO+WaOPVHgTjJGxyFkxggxEE976o1g6hrUwWHAHkDnSAMsFDndeuxyGDL3n+IHd3+MM5lvX/ABu31BxKIpE2VpkeKKQN1iLuoVgTjBBJBwd9wbNtxlXQRWajmAaSuBogwB+U0nGMEFVU98EEd3LBkZbbg0SyFYCYrZdUzgNhmYqo+Hmy79NsfnOVxnYkWeHWIiUgEszHVI7fE7HYs2PkAANgAAAAAK94fYrEDglmY6ndvidumpsegAAGwAAGAKnmiDKVYAqwIIO4IOxB9DSZzs0kUO0HDFuISrHQVOtJD9RgD3t/DBIPTKsw2zXOeI2hkSWCRRzAu6/EN945EP1kJAIb08CCAv41A9tJIkEzPEmU5nMKgfVMT6jpkx8JO6k9cEHEnZztFCbOG3eItLEGKyxOisuo68rkHY6gCrbErjBxWJQTQ3pZ59Wl42k/z+aMvxKUtyyikkyR4AHjJnGfkYRn510fhNhp0xxsEjUDUE2d2AAOpvAEAHbvHzA2Ob4LaOrxXIbmQXOsHYK0UuppBGyjYYCvuCd2PhpJ0HCykTzNcJLLqbXGsR0qe6qaXGoEt3erHSRjYEVnTTUeClStOVWNeKcQWNJSHXXGoZhkEqD4lfUA488VagaSTHKhkYHozARr6Hv4Yj1Cms72Y4NavLdyPBEmpwOUi+7VdAZe6e6zEs/ewOmBjGKc8tbaNtEz28I3KqyrGvooKnQP0VxudhvXUoLkw3kfGx82txPzNM8aRYUkoH1spLBYtTDu98BzpAyMLvviveM2pdAyDMsZLxb4Aco8ak58AJCfspd2du1uVmHLZUWXZix1SalyGkyxbWAR8RPRTsRhXUkZldYVJBfd2UkFIx8TA+BPwjxySR8JrLrVsa4j4g7IWzq4DNr5EIiaTAAZ2KswA81VFJ/aDxzjV1DZ2qRIEjGlR0Hz3JJ6kkkkk7kkk1MKYSt27CiqHApdVvCxJJeNXyTk94av7auo4PQg4JGxzuNiPmDQZPqorpsIx9P+1S1T4m+FA8z/AA/wKzJ0jUVbFdFe0VOUhRRRXACmfDJMqR5f20sqeyk0uPI7GtQdMzNWjhnbKy9kvrmJV/1hdSfzZPeKF9BqK/u1qvo8utdqVPWORgc/pHmD+uR9lWvpt4Mcw3ijYDkyny3LRE+mWdfmy1mPo6SRpJlSQIulS22WzltJTOw8ckg9RR1GLXFpfUb0+WqfsbricmmMvlVZCHQswUa0IZAWPQEgA+hNaFe0yOitDHI4YAgsOWoyMjJfvEeGUVqRJbxw+8OAR1kkbJHn3m+EegwK9hlkm/0dNS/yrkrH+7tqkP6o0n84UnF0qqnuazuM3ctj7uoWmlMsradSKhSHI2Uuy5kbvHeRvhCVJHw638I1BznV0fPTVr+LV65zUo4HJjJuX1+iII8/qkF9P7+fWqRvNHdmUxv4rhmB9UYDvKeo8fMA5FU9tx4RiE8bVfcuG2kEiSR3DF0DBBKBKoDYzk7SHZepfO5pS1nNNIfaZ1ilXBEqHJZWOMRB8IilhgxlXwdJySQxsxRy3aSrbRtpwUMsgMag4wwVSOYzDPgoGdtWQQAwyCaLAbQHZQ+vDopUh4mJ77AkIQy5Pdw2nGS/HCVbickoJ+HkQcO4owmeCbJEU7umUZZJCSwRSukKMag+Tp+JD61uOz/DxbwRJoVGCANpAG+N8kdfn415DARcc4HJaIxlCuoNkr3tic7IowC2yjLimIsI4wGkxCOgCtpZj+qp0Z690BvnTXBXaJ1N1TDNUm4TFksE0MerRM0TH5mMgn7aW9oOLez6VjnCuxGkXEepnycELHGVlz6lMb9aYcOlnbeVFRcbA7SZ/SCu6AfJz646VlxaOp2SrHOn5O4YjwEyiUfeNL/exqtxrjd1FbzsYo8iNtMkch7pxs7I6jZeuAzHamdLON3kISSGU5MiMhjQF3IYFT3R0Bz1OB6isnUZ63u4Utmi0DVsFPiMeVKOK3UehQiaCqYbfOpvzvSldtfsx5Zjdp0AEkaKXZT46tGcDyPQ5qaThN5LsIGVfFmKoAPM6mB+4Uh6uD6nHLp4eNS+fPy9C1wCSUWUuhOYvtSkKmNYYCEfWYLhvhx1BYHcZw7gkEmHVmwMjSQVIIyGDqwyGB8Dggj1qLsrwaWOOUc2IpJhl5eXCuuArasKG+EZ/VAHTJb8asZLhg+mFZQRl05iMyg95WIbcYz1z0FalUtmzxZzrLKUVabb/MX3k8a94W5llA2Cd3I8mYkKFz4E774BpHxL2qdtc0Rwu6qHiCJ6jMm7fpHf5A4pu9k4YgzFhnpjH4oVb8a1XYzhMDW6SNGjya5FLuC5ysjJsXLEfCPHwohDVsmYnl7fi0/YzXZDh07RsIlB5jai5PulGlVHeH5U4XOEyM7Fh1rWpw32LEiuzKzAXBc5691ZV27oU4yowoUseo3ZX3FQjcuNTLNt7tCBpB6NIx2jXx33IB0hjtViKBmiKT6GLAhwoIXBz3RkkkYOM+PXA6VTHHFIjyZZTe591UuOJRxuEZsMcHAVjgE6VLkAhATsC2ASD5VHwWUmLS5y8bNGxPU6CVDH1ZdLfvUp4tnl8SOpVOgDUxICoIgS5wPq6pCPUUqtzNnP+JcaKwwQLKyu1oUAGrUdcUsUYULu2lnjbA3ATV4ZrZ8KvA9pb95oxc3MrNuyOE13FyR4MuRHg9DjIrIcG7QJojdIEaSeOIks2sxOXEMWEOBoRoEbbvFtbbAE1PwfgtzNNHJOSY3nYS629/yWEsduGj0BVRw8gLZBPOY7EZpjRw6fwh2aCEvuxjUsT1yVBOfWqnEZMtjy2/vpnK4UE+VIyc71LkfkPxLewooopI4KKKKACkfFONyRytFFbNIyqrli6Iuly6grlsscxtsdPTrTyl/EuFxyanIIfRgMruhwuoqCUYZALE4P5xrUavc5K62F1zfPcRNHdm45bAq8ccMaqynbB0vLJn1VhuPDpUNlYcLiGFjER/PcSxP/AMV8N9gbFZ20muOWjCaYZVW6K2cgH66MatJxe5X68ZHjqjOfvV1H4VVqJ6NfYWVnkNHynYdCX5rD5FmYj7Kb1zt+LltpLaJx+vn+i0eP6VSRcUhGPd3EWP5N2C/dFJv9oo1HKOgV8TRhlKtuD1GSPxG9Y6Ljy9ReyKPKVUC/fJEGP86mcHE5mwUlgkH6hyftWXH9Gi0FDdbeRNPJmZNK6VRgJIvTUuzHHo4PrRHeLqBuIEEmdirjSxOBqGvSM46AnUMHApd/lWcf6mI/75h+HJP8a+m4s+CGt8g7ELIrA+neC5+6trIccSeDjffkhhiMWjq2VeZgBkEIxGCd/iLFcAlcHIo299JOTykkQfC75zIT4rz2yunzMWQCNtYJIivOLQpEqyWb8tWQBQsTqCWCIQofzYeFSy8VmfZFWJfNvePj0UEIh+1/lXXkOaS5BwtURw2lEYd8LtqHjzZWOt/HfKjf4ajPGolAWBTLgaRo2jAGw752I2x3dR9Kz99dxK3vXaeQb6WOsjyOgYjjPrhaqyXs8vwDlL5jDN95GlfkAfnS3M0kNOJcVcD38ojU9I4c6j6a/jf5qE9aQvdO+UjXkxn6qflG8yzL8P7pJ/S8KswcLAJLEknqckk/NjuavIgXoMUtyNULrOyli3hlMO+SoClWOMd4FT4eI8QDvjdlDzXQSvavMpLAM83MQFGKnVHFFsMjZhGehzp2z7Ww7Gf6JH+tJ/zZK7F3yd1OPAnj4fPdqqgvbR/XkXuu22NESyJkLvu7BSMbA5yLXGOCmOLUtzPqLxqM8kfFIqeEI/OrU0m4vJrmihH1Tz5PQDKwg/N8sP2JrcI26MTyS5soR9lo2OOZO3zk0/1FWp+HcLlhEkCExQCVn5movI4fDlY9ROjvFssd+uBk6g3tpwoOetTRHVl28OnkKp0pcITrk+XZ9WFokSaY00jr6k+LMTuWPiSSasVSM7OcLtVqKPSMV0ExXw0Ymu8fyyn7eRDkfgD9tRca4VHIrs6PJlMNGjY5unJRSpIUkEnGogeewr74F3lll/lZnf5hcQxn5FIkP20zqWT3GLg5RxLgcsczEoiIBFEURhh15bCMKF95IBIyB20hn5QCrjIGl4dBcWlzDEuJI7mR2kmYYbaN3WMDXqDalLFiCO+ehqS87HmWWeR2Vdb5Rl1l1XSVJLZGogPIFQ5UB99QUKNJJDHGqnSO5nT5gnIJHqcnJ8cmuylsCRBxKboo+Z/sqjXrNkknxryo5O3ZXFUqCiiiuHQooooAK8NFFdAw/Az/AJtB+xT+otXcUUU0SRywr+aPuFKrhcHaiitI4RVFLaIQSUUkdCVBP34oooQMzV1xOZJlVJpFXyV2A+4GumcGkLIpYknHic0UU2fBiPJ7xz8kP20P/Pipb2xmZLYlGKnWoypIOCcEbeBoopa5NspWMShlAAA8sbeu1OqKKxLkEFFFFcOhWv7F/wChx/rSf816KK3ExId1n+HHM17n/wAwB9gggIHy3P3miin4fiFZOC/X0GOMZ2zRRVIkYWY7or6uD3G/VP8ACiisvkYuCjwYYt4MfySf1RVyiipBqCl3FD8P20UVifwm4fEijRRRU5QFFFFA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108" name="Picture 12" descr="http://educacaodofuturo.hotglue.me/charges.head.1340559706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409" y="3950208"/>
            <a:ext cx="3009421" cy="240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2.bp.blogspot.com/-k2x5O_ijIE0/Tn8gXZNnh9I/AAAAAAAAE1c/5YBfqtIp1Ok/s1600/Charge2011-etica_escola-7052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951" y="3119246"/>
            <a:ext cx="4572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Resultado de imagem para etica charge no trabalh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856" y="566357"/>
            <a:ext cx="2869184" cy="229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www.essaseoutras.com.br/wp-content/uploads/2011/05/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305" y="566357"/>
            <a:ext cx="38100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9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uwxvdWVXcE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37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 rot="-3120906">
            <a:off x="5799932" y="1557685"/>
            <a:ext cx="735806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b="1" dirty="0" smtClean="0">
                <a:latin typeface="Calibri" panose="020F0502020204030204" pitchFamily="34" charset="0"/>
              </a:rPr>
              <a:t>A VIDA É UMA MOEDA!</a:t>
            </a:r>
            <a:endParaRPr lang="pt-BR" altLang="pt-BR" b="1" dirty="0">
              <a:latin typeface="Calibri" panose="020F0502020204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b="1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6215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189" y="5143501"/>
            <a:ext cx="150018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3884614" y="3071813"/>
            <a:ext cx="14253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2400" b="1" dirty="0" smtClean="0"/>
              <a:t>PARTE 6</a:t>
            </a:r>
            <a:endParaRPr lang="pt-BR" alt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45938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2847 -0.11468 0.25712 -0.22937 0.25642 -0.19861 C 0.25573 -0.16786 0.03976 0.12023 -0.00365 0.18405 " pathEditMode="relative" ptsTypes="aaA">
                                      <p:cBhvr>
                                        <p:cTn id="1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  <p:bldP spid="307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03864" cy="1325563"/>
          </a:xfrm>
        </p:spPr>
        <p:txBody>
          <a:bodyPr/>
          <a:lstStyle/>
          <a:p>
            <a:r>
              <a:rPr lang="pt-BR" b="1" u="sng" dirty="0" smtClean="0">
                <a:solidFill>
                  <a:srgbClr val="FF0000"/>
                </a:solidFill>
              </a:rPr>
              <a:t>Quem topa dá um </a:t>
            </a:r>
            <a:r>
              <a:rPr lang="pt-BR" b="1" u="sng" dirty="0" smtClean="0">
                <a:solidFill>
                  <a:srgbClr val="FF0000"/>
                </a:solidFill>
              </a:rPr>
              <a:t>pulinho bem ali... em</a:t>
            </a:r>
            <a:r>
              <a:rPr lang="pt-BR" b="1" u="sng" dirty="0" smtClean="0">
                <a:solidFill>
                  <a:srgbClr val="FF0000"/>
                </a:solidFill>
              </a:rPr>
              <a:t> Marte?</a:t>
            </a:r>
            <a:endParaRPr lang="pt-BR" u="sng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266" name="Picture 2" descr="https://maniacosporfilme.files.wordpress.com/2014/03/missc3a3o-marte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10515600" cy="447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20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 smtClean="0">
                <a:solidFill>
                  <a:srgbClr val="FF0000"/>
                </a:solidFill>
              </a:rPr>
              <a:t>10 Situações Tentadoras</a:t>
            </a:r>
            <a:r>
              <a:rPr lang="pt-BR" u="sng" dirty="0" smtClean="0"/>
              <a:t>	</a:t>
            </a:r>
            <a:endParaRPr lang="pt-BR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0352" y="1825625"/>
            <a:ext cx="10972800" cy="4351338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arenR"/>
            </a:pPr>
            <a:r>
              <a:rPr lang="pt-BR" b="1" dirty="0" smtClean="0"/>
              <a:t>O </a:t>
            </a:r>
            <a:r>
              <a:rPr lang="pt-BR" b="1" dirty="0"/>
              <a:t>que </a:t>
            </a:r>
            <a:r>
              <a:rPr lang="pt-BR" b="1" dirty="0" smtClean="0"/>
              <a:t>faria </a:t>
            </a:r>
            <a:r>
              <a:rPr lang="pt-BR" b="1" dirty="0" smtClean="0"/>
              <a:t>um </a:t>
            </a:r>
            <a:r>
              <a:rPr lang="pt-BR" b="1" dirty="0" smtClean="0">
                <a:solidFill>
                  <a:srgbClr val="FF0000"/>
                </a:solidFill>
              </a:rPr>
              <a:t>MARCIANO</a:t>
            </a:r>
            <a:r>
              <a:rPr lang="pt-BR" b="1" dirty="0" smtClean="0"/>
              <a:t> </a:t>
            </a:r>
          </a:p>
          <a:p>
            <a:pPr marL="0" indent="0">
              <a:buNone/>
            </a:pPr>
            <a:r>
              <a:rPr lang="pt-BR" b="1" dirty="0" smtClean="0"/>
              <a:t>em </a:t>
            </a:r>
            <a:r>
              <a:rPr lang="pt-BR" b="1" dirty="0" smtClean="0"/>
              <a:t>um supermercado </a:t>
            </a:r>
            <a:r>
              <a:rPr lang="pt-BR" b="1" dirty="0" smtClean="0"/>
              <a:t>se </a:t>
            </a:r>
            <a:r>
              <a:rPr lang="pt-BR" b="1" dirty="0"/>
              <a:t>o caixa </a:t>
            </a:r>
            <a:endParaRPr lang="pt-BR" b="1" dirty="0" smtClean="0"/>
          </a:p>
          <a:p>
            <a:pPr marL="0" indent="0">
              <a:buNone/>
            </a:pPr>
            <a:r>
              <a:rPr lang="pt-BR" b="1" dirty="0" smtClean="0"/>
              <a:t>esquecesse </a:t>
            </a:r>
            <a:r>
              <a:rPr lang="pt-BR" b="1" dirty="0"/>
              <a:t>de </a:t>
            </a:r>
            <a:r>
              <a:rPr lang="pt-BR" b="1" dirty="0" smtClean="0"/>
              <a:t>registrar um </a:t>
            </a:r>
            <a:r>
              <a:rPr lang="pt-BR" b="1" dirty="0" smtClean="0"/>
              <a:t>dos </a:t>
            </a:r>
            <a:endParaRPr lang="pt-BR" b="1" dirty="0" smtClean="0"/>
          </a:p>
          <a:p>
            <a:pPr marL="0" indent="0">
              <a:buNone/>
            </a:pPr>
            <a:r>
              <a:rPr lang="pt-BR" b="1" dirty="0" smtClean="0"/>
              <a:t>artigo </a:t>
            </a:r>
            <a:r>
              <a:rPr lang="pt-BR" b="1" dirty="0"/>
              <a:t>que </a:t>
            </a:r>
            <a:r>
              <a:rPr lang="pt-BR" b="1" dirty="0" smtClean="0"/>
              <a:t>ele comprou?</a:t>
            </a:r>
          </a:p>
          <a:p>
            <a:pPr marL="0" indent="0">
              <a:buNone/>
            </a:pPr>
            <a:endParaRPr lang="pt-BR" dirty="0" smtClean="0"/>
          </a:p>
          <a:p>
            <a:pPr marL="514350" indent="-514350">
              <a:buAutoNum type="arabicParenBoth"/>
            </a:pPr>
            <a:r>
              <a:rPr lang="pt-BR" dirty="0" smtClean="0"/>
              <a:t>Voltaria e pagaria o artigo imediatamente.</a:t>
            </a:r>
          </a:p>
          <a:p>
            <a:pPr marL="514350" indent="-514350">
              <a:buAutoNum type="arabicParenBoth"/>
            </a:pPr>
            <a:r>
              <a:rPr lang="pt-BR" dirty="0" smtClean="0"/>
              <a:t>Pagaria se alguém por perto tivesse percebido.</a:t>
            </a:r>
          </a:p>
          <a:p>
            <a:pPr marL="514350" indent="-514350">
              <a:buAutoNum type="arabicParenBoth"/>
            </a:pPr>
            <a:r>
              <a:rPr lang="pt-BR" dirty="0" smtClean="0"/>
              <a:t>Depende! Se a grana tivesse sobrando, pode até se pensar no assunto!</a:t>
            </a:r>
          </a:p>
          <a:p>
            <a:pPr marL="514350" indent="-514350">
              <a:buFont typeface="Arial" panose="020B0604020202020204" pitchFamily="34" charset="0"/>
              <a:buAutoNum type="arabicParenBoth"/>
            </a:pPr>
            <a:r>
              <a:rPr lang="pt-BR" dirty="0"/>
              <a:t>Não faria nada! H</a:t>
            </a:r>
            <a:r>
              <a:rPr lang="pt-BR" dirty="0" smtClean="0"/>
              <a:t>oje </a:t>
            </a:r>
            <a:r>
              <a:rPr lang="pt-BR" dirty="0"/>
              <a:t>é seu dia de sorte</a:t>
            </a:r>
            <a:r>
              <a:rPr lang="pt-BR" dirty="0" smtClean="0"/>
              <a:t>... E quem for “podre que se quebre”!</a:t>
            </a:r>
            <a:endParaRPr lang="pt-BR" dirty="0"/>
          </a:p>
          <a:p>
            <a:pPr marL="514350" indent="-514350">
              <a:buAutoNum type="arabicParenBoth"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0242" name="Picture 2" descr="http://thumbs.dreamstime.com/x/desenhos-animados-da-compra-do-supermercado-130160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506" y="365125"/>
            <a:ext cx="4361301" cy="3914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48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 smtClean="0">
                <a:solidFill>
                  <a:srgbClr val="FF0000"/>
                </a:solidFill>
              </a:rPr>
              <a:t>10 Situações Tentadoras</a:t>
            </a:r>
            <a:r>
              <a:rPr lang="pt-BR" u="sng" dirty="0" smtClean="0"/>
              <a:t>	</a:t>
            </a:r>
            <a:endParaRPr lang="pt-BR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68324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 smtClean="0"/>
              <a:t>2) </a:t>
            </a:r>
            <a:r>
              <a:rPr lang="pt-BR" b="1" dirty="0"/>
              <a:t>O que </a:t>
            </a:r>
            <a:r>
              <a:rPr lang="pt-BR" b="1" dirty="0" smtClean="0"/>
              <a:t>faria um </a:t>
            </a:r>
            <a:r>
              <a:rPr lang="pt-BR" b="1" dirty="0" smtClean="0">
                <a:solidFill>
                  <a:srgbClr val="FF0000"/>
                </a:solidFill>
              </a:rPr>
              <a:t>MARCIANO</a:t>
            </a:r>
            <a:r>
              <a:rPr lang="pt-BR" b="1" dirty="0" smtClean="0"/>
              <a:t> na hora de </a:t>
            </a:r>
          </a:p>
          <a:p>
            <a:pPr marL="0" indent="0">
              <a:buNone/>
            </a:pPr>
            <a:r>
              <a:rPr lang="pt-BR" b="1" dirty="0" smtClean="0"/>
              <a:t>vender seu carro se ele  </a:t>
            </a:r>
            <a:r>
              <a:rPr lang="pt-BR" b="1" dirty="0"/>
              <a:t>tivesse </a:t>
            </a:r>
            <a:r>
              <a:rPr lang="pt-BR" b="1" dirty="0" smtClean="0"/>
              <a:t>um </a:t>
            </a:r>
          </a:p>
          <a:p>
            <a:pPr marL="0" indent="0">
              <a:buNone/>
            </a:pPr>
            <a:r>
              <a:rPr lang="pt-BR" b="1" dirty="0" smtClean="0"/>
              <a:t>problema </a:t>
            </a:r>
            <a:r>
              <a:rPr lang="pt-BR" b="1" dirty="0"/>
              <a:t>que só você </a:t>
            </a:r>
            <a:r>
              <a:rPr lang="pt-BR" b="1" dirty="0" smtClean="0"/>
              <a:t>sabe?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sz="2600" dirty="0" smtClean="0"/>
              <a:t>(1) Comunicari</a:t>
            </a:r>
            <a:r>
              <a:rPr lang="pt-BR" sz="2600" dirty="0"/>
              <a:t>a</a:t>
            </a:r>
            <a:r>
              <a:rPr lang="pt-BR" sz="2600" dirty="0" smtClean="0"/>
              <a:t>, naturalmente, o problema ao comprador</a:t>
            </a:r>
          </a:p>
          <a:p>
            <a:pPr marL="0" indent="0">
              <a:buNone/>
            </a:pPr>
            <a:r>
              <a:rPr lang="pt-BR" sz="2600" dirty="0" smtClean="0"/>
              <a:t>(2) Comunicaria se o comprador fosse amigo ou conhecido dele.</a:t>
            </a:r>
          </a:p>
          <a:p>
            <a:pPr marL="0" indent="0">
              <a:buNone/>
            </a:pPr>
            <a:r>
              <a:rPr lang="pt-BR" sz="2600" dirty="0" smtClean="0"/>
              <a:t>(3) </a:t>
            </a:r>
            <a:r>
              <a:rPr lang="pt-BR" sz="2600" dirty="0"/>
              <a:t>Depende! Se a grana tivesse sobrando, pode até se pensar no assunto</a:t>
            </a:r>
            <a:r>
              <a:rPr lang="pt-BR" sz="2600" dirty="0" smtClean="0"/>
              <a:t>!</a:t>
            </a:r>
          </a:p>
          <a:p>
            <a:pPr marL="0" indent="0">
              <a:buNone/>
            </a:pPr>
            <a:r>
              <a:rPr lang="pt-BR" sz="2600" dirty="0" smtClean="0"/>
              <a:t>(4) </a:t>
            </a:r>
            <a:r>
              <a:rPr lang="pt-BR" sz="2400" dirty="0" smtClean="0"/>
              <a:t>Não </a:t>
            </a:r>
            <a:r>
              <a:rPr lang="pt-BR" sz="2400" dirty="0"/>
              <a:t>faria nada! Hoje é seu dia de sorte... E quem for “podre que se quebre”!</a:t>
            </a:r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2290" name="Picture 2" descr="http://www.carrosusadosbh.com.br/wp-content/uploads/2012/05/cuidado-venda-carro-seminov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129" y="105569"/>
            <a:ext cx="3826229" cy="373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14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 smtClean="0">
                <a:solidFill>
                  <a:srgbClr val="FF0000"/>
                </a:solidFill>
              </a:rPr>
              <a:t>10 Situações Tentadoras</a:t>
            </a:r>
            <a:r>
              <a:rPr lang="pt-BR" u="sng" dirty="0" smtClean="0"/>
              <a:t>	</a:t>
            </a:r>
            <a:endParaRPr lang="pt-BR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199" y="1825625"/>
            <a:ext cx="11003407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b="1" dirty="0" smtClean="0"/>
              <a:t>3) </a:t>
            </a:r>
            <a:r>
              <a:rPr lang="pt-BR" b="1" dirty="0" smtClean="0"/>
              <a:t>O </a:t>
            </a:r>
            <a:r>
              <a:rPr lang="pt-BR" b="1" dirty="0"/>
              <a:t>que </a:t>
            </a:r>
            <a:r>
              <a:rPr lang="pt-BR" b="1" dirty="0" smtClean="0"/>
              <a:t>faria </a:t>
            </a:r>
            <a:r>
              <a:rPr lang="pt-BR" b="1" dirty="0" smtClean="0"/>
              <a:t>um </a:t>
            </a:r>
            <a:r>
              <a:rPr lang="pt-BR" b="1" dirty="0" smtClean="0">
                <a:solidFill>
                  <a:srgbClr val="FF0000"/>
                </a:solidFill>
              </a:rPr>
              <a:t>MARCIANO</a:t>
            </a:r>
            <a:r>
              <a:rPr lang="pt-BR" b="1" dirty="0" smtClean="0"/>
              <a:t> pego </a:t>
            </a:r>
            <a:r>
              <a:rPr lang="pt-BR" b="1" dirty="0"/>
              <a:t>no </a:t>
            </a:r>
            <a:endParaRPr lang="pt-BR" b="1" dirty="0" smtClean="0"/>
          </a:p>
          <a:p>
            <a:pPr marL="0" indent="0">
              <a:buNone/>
            </a:pPr>
            <a:r>
              <a:rPr lang="pt-BR" b="1" dirty="0" smtClean="0"/>
              <a:t>teste do bafômetro </a:t>
            </a:r>
            <a:r>
              <a:rPr lang="pt-BR" b="1" dirty="0" smtClean="0"/>
              <a:t>e o </a:t>
            </a:r>
            <a:r>
              <a:rPr lang="pt-BR" b="1" dirty="0"/>
              <a:t>agente </a:t>
            </a:r>
            <a:r>
              <a:rPr lang="pt-BR" b="1" dirty="0" smtClean="0"/>
              <a:t>quisesse </a:t>
            </a:r>
          </a:p>
          <a:p>
            <a:pPr marL="0" indent="0">
              <a:buNone/>
            </a:pPr>
            <a:r>
              <a:rPr lang="pt-BR" b="1" dirty="0" smtClean="0"/>
              <a:t>Lhe </a:t>
            </a:r>
            <a:r>
              <a:rPr lang="pt-BR" b="1" dirty="0" smtClean="0"/>
              <a:t>dispensar da multa ... </a:t>
            </a:r>
          </a:p>
          <a:p>
            <a:pPr marL="0" indent="0">
              <a:buNone/>
            </a:pPr>
            <a:r>
              <a:rPr lang="pt-BR" b="1" dirty="0" smtClean="0"/>
              <a:t>por </a:t>
            </a:r>
            <a:r>
              <a:rPr lang="pt-BR" b="1" dirty="0" smtClean="0"/>
              <a:t>APENAS </a:t>
            </a:r>
            <a:r>
              <a:rPr lang="pt-BR" b="1" dirty="0" smtClean="0"/>
              <a:t>R$ 50,oo?</a:t>
            </a:r>
          </a:p>
          <a:p>
            <a:pPr marL="0" indent="0">
              <a:buNone/>
            </a:pPr>
            <a:endParaRPr lang="pt-BR" dirty="0"/>
          </a:p>
          <a:p>
            <a:pPr marL="514350" indent="-514350">
              <a:buAutoNum type="arabicParenBoth"/>
            </a:pPr>
            <a:r>
              <a:rPr lang="pt-BR" sz="2600" dirty="0" smtClean="0"/>
              <a:t>Recusaria, em qualquer hipótese, efetuar o pagamento ao agente.</a:t>
            </a:r>
          </a:p>
          <a:p>
            <a:pPr marL="514350" indent="-514350">
              <a:buAutoNum type="arabicParenBoth"/>
            </a:pPr>
            <a:r>
              <a:rPr lang="pt-BR" sz="2600" dirty="0" smtClean="0"/>
              <a:t>Recusaria se o agente  não inspirasse confiança acordo proposto. </a:t>
            </a:r>
          </a:p>
          <a:p>
            <a:pPr marL="0" indent="0">
              <a:buNone/>
            </a:pPr>
            <a:r>
              <a:rPr lang="pt-BR" sz="2600" dirty="0"/>
              <a:t>(3) </a:t>
            </a:r>
            <a:r>
              <a:rPr lang="pt-BR" sz="2600" dirty="0" smtClean="0"/>
              <a:t> Depende</a:t>
            </a:r>
            <a:r>
              <a:rPr lang="pt-BR" sz="2600" dirty="0"/>
              <a:t>! Se a grana tivesse </a:t>
            </a:r>
            <a:r>
              <a:rPr lang="pt-BR" sz="2600" dirty="0" smtClean="0"/>
              <a:t>faltando, </a:t>
            </a:r>
            <a:r>
              <a:rPr lang="pt-BR" sz="2600" dirty="0"/>
              <a:t>pode até se pensar no assunto!</a:t>
            </a:r>
          </a:p>
          <a:p>
            <a:pPr marL="0" indent="0">
              <a:buNone/>
            </a:pPr>
            <a:r>
              <a:rPr lang="pt-BR" sz="2600" dirty="0"/>
              <a:t>(4) </a:t>
            </a:r>
            <a:r>
              <a:rPr lang="pt-BR" sz="2600" dirty="0" smtClean="0"/>
              <a:t> Aceitaria, é claro, “numa </a:t>
            </a:r>
            <a:r>
              <a:rPr lang="pt-BR" sz="2600" dirty="0" err="1" smtClean="0"/>
              <a:t>nice</a:t>
            </a:r>
            <a:r>
              <a:rPr lang="pt-BR" sz="2600" dirty="0" smtClean="0"/>
              <a:t>”... “ora, mar </a:t>
            </a:r>
            <a:r>
              <a:rPr lang="pt-BR" sz="2600" dirty="0" err="1" smtClean="0"/>
              <a:t>minino</a:t>
            </a:r>
            <a:r>
              <a:rPr lang="pt-BR" sz="2600" dirty="0" smtClean="0"/>
              <a:t>”!</a:t>
            </a:r>
            <a:endParaRPr lang="pt-BR" sz="2600" dirty="0"/>
          </a:p>
          <a:p>
            <a:pPr marL="514350" indent="-514350">
              <a:buAutoNum type="arabicParenBoth"/>
            </a:pPr>
            <a:endParaRPr lang="pt-BR" dirty="0" smtClean="0"/>
          </a:p>
          <a:p>
            <a:pPr marL="514350" indent="-514350">
              <a:buAutoNum type="arabicParenBoth"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3314" name="Picture 2" descr="http://www.diariosp.com.br/diariosaopaulo/upload/blog_conteudo/1333304075r02_04ichargen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607" y="365125"/>
            <a:ext cx="4572000" cy="32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38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 smtClean="0">
                <a:solidFill>
                  <a:srgbClr val="FF0000"/>
                </a:solidFill>
              </a:rPr>
              <a:t>10 Situações Tentadoras</a:t>
            </a:r>
            <a:r>
              <a:rPr lang="pt-BR" u="sng" dirty="0" smtClean="0"/>
              <a:t>	</a:t>
            </a:r>
            <a:endParaRPr lang="pt-BR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4</a:t>
            </a:r>
            <a:r>
              <a:rPr lang="pt-BR" b="1" dirty="0" smtClean="0"/>
              <a:t>) </a:t>
            </a:r>
            <a:r>
              <a:rPr lang="pt-BR" b="1" dirty="0" smtClean="0"/>
              <a:t>O </a:t>
            </a:r>
            <a:r>
              <a:rPr lang="pt-BR" b="1" dirty="0"/>
              <a:t>que </a:t>
            </a:r>
            <a:r>
              <a:rPr lang="pt-BR" b="1" dirty="0" smtClean="0"/>
              <a:t>o</a:t>
            </a:r>
            <a:r>
              <a:rPr lang="pt-BR" b="1" dirty="0" smtClean="0">
                <a:solidFill>
                  <a:srgbClr val="FF0000"/>
                </a:solidFill>
              </a:rPr>
              <a:t> MARCIANO </a:t>
            </a:r>
            <a:r>
              <a:rPr lang="pt-BR" b="1" dirty="0" smtClean="0"/>
              <a:t>faria </a:t>
            </a:r>
            <a:r>
              <a:rPr lang="pt-BR" b="1" dirty="0"/>
              <a:t>ao </a:t>
            </a:r>
            <a:r>
              <a:rPr lang="pt-BR" b="1" dirty="0" smtClean="0"/>
              <a:t>bater </a:t>
            </a:r>
            <a:endParaRPr lang="pt-BR" b="1" dirty="0" smtClean="0"/>
          </a:p>
          <a:p>
            <a:pPr marL="0" indent="0">
              <a:buNone/>
            </a:pPr>
            <a:r>
              <a:rPr lang="pt-BR" b="1" dirty="0" smtClean="0"/>
              <a:t>em um carro ao estacionar o seu... </a:t>
            </a:r>
          </a:p>
          <a:p>
            <a:pPr marL="0" indent="0">
              <a:buNone/>
            </a:pPr>
            <a:r>
              <a:rPr lang="pt-BR" b="1" dirty="0" smtClean="0"/>
              <a:t>ninguém </a:t>
            </a:r>
            <a:r>
              <a:rPr lang="pt-BR" b="1" dirty="0" smtClean="0"/>
              <a:t>por </a:t>
            </a:r>
            <a:r>
              <a:rPr lang="pt-BR" b="1" dirty="0" smtClean="0"/>
              <a:t>perto vendo!</a:t>
            </a:r>
          </a:p>
          <a:p>
            <a:pPr marL="0" indent="0">
              <a:buNone/>
            </a:pPr>
            <a:endParaRPr lang="pt-BR" dirty="0"/>
          </a:p>
          <a:p>
            <a:pPr marL="514350" indent="-514350">
              <a:buAutoNum type="arabicParenBoth"/>
            </a:pPr>
            <a:r>
              <a:rPr lang="pt-BR" sz="2600" dirty="0" smtClean="0"/>
              <a:t>Tentaria encontrar o dono do veículo ou deixaria um bilhete para contato</a:t>
            </a:r>
          </a:p>
          <a:p>
            <a:pPr marL="514350" indent="-514350">
              <a:buAutoNum type="arabicParenBoth"/>
            </a:pPr>
            <a:r>
              <a:rPr lang="pt-BR" sz="2600" dirty="0" smtClean="0"/>
              <a:t>Tentaria deixar um bilhete explicativo... </a:t>
            </a:r>
            <a:r>
              <a:rPr lang="pt-BR" sz="2600" dirty="0"/>
              <a:t>s</a:t>
            </a:r>
            <a:r>
              <a:rPr lang="pt-BR" sz="2600" dirty="0" smtClean="0"/>
              <a:t>e o “prejuízo” fosse pequeno.</a:t>
            </a:r>
          </a:p>
          <a:p>
            <a:pPr marL="0" indent="0">
              <a:buNone/>
            </a:pPr>
            <a:r>
              <a:rPr lang="pt-BR" sz="2600" dirty="0" smtClean="0"/>
              <a:t>(3</a:t>
            </a:r>
            <a:r>
              <a:rPr lang="pt-BR" sz="2600" dirty="0"/>
              <a:t>) </a:t>
            </a:r>
            <a:r>
              <a:rPr lang="pt-BR" sz="2600" dirty="0" smtClean="0"/>
              <a:t> Depende</a:t>
            </a:r>
            <a:r>
              <a:rPr lang="pt-BR" sz="2600" dirty="0"/>
              <a:t>! Se a grana tivesse sobrando, pode até se pensar no assunto!</a:t>
            </a:r>
          </a:p>
          <a:p>
            <a:pPr marL="0" indent="0">
              <a:buNone/>
            </a:pPr>
            <a:r>
              <a:rPr lang="pt-BR" sz="2600" dirty="0"/>
              <a:t>(4) Não faria nada! Hoje é seu dia de sorte... c</a:t>
            </a:r>
            <a:r>
              <a:rPr lang="pt-BR" sz="2600" dirty="0" smtClean="0"/>
              <a:t>ada qual com o seu prejuízo!</a:t>
            </a:r>
            <a:endParaRPr lang="pt-BR" sz="2600" dirty="0"/>
          </a:p>
          <a:p>
            <a:pPr marL="514350" indent="-514350">
              <a:buAutoNum type="arabicParenBoth"/>
            </a:pPr>
            <a:endParaRPr lang="pt-BR" sz="2600" dirty="0" smtClean="0"/>
          </a:p>
          <a:p>
            <a:pPr marL="514350" indent="-514350">
              <a:buAutoNum type="arabicParenBoth"/>
            </a:pPr>
            <a:endParaRPr lang="pt-BR" dirty="0" smtClean="0"/>
          </a:p>
          <a:p>
            <a:pPr marL="514350" indent="-514350">
              <a:buAutoNum type="arabicParenBoth"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" name="Picture 2" descr="http://imguol.com/blogs/68/files/2013/12/Attil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422" y="365124"/>
            <a:ext cx="4413377" cy="329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69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 smtClean="0">
                <a:solidFill>
                  <a:srgbClr val="FF0000"/>
                </a:solidFill>
              </a:rPr>
              <a:t>10 Situações Tentadoras</a:t>
            </a:r>
            <a:r>
              <a:rPr lang="pt-BR" u="sng" dirty="0" smtClean="0"/>
              <a:t>	</a:t>
            </a:r>
            <a:endParaRPr lang="pt-BR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88440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5) </a:t>
            </a:r>
            <a:r>
              <a:rPr lang="pt-BR" b="1" dirty="0" smtClean="0"/>
              <a:t>O que faria o </a:t>
            </a:r>
            <a:r>
              <a:rPr lang="pt-BR" b="1" dirty="0" smtClean="0">
                <a:solidFill>
                  <a:srgbClr val="FF0000"/>
                </a:solidFill>
              </a:rPr>
              <a:t>MARCIANO </a:t>
            </a:r>
            <a:r>
              <a:rPr lang="pt-BR" b="1" dirty="0" smtClean="0"/>
              <a:t>ao perceber </a:t>
            </a:r>
          </a:p>
          <a:p>
            <a:pPr marL="0" indent="0">
              <a:buNone/>
            </a:pPr>
            <a:r>
              <a:rPr lang="pt-BR" b="1" dirty="0" smtClean="0"/>
              <a:t>que alguém acaba de  cair no chão ao seu lado, </a:t>
            </a:r>
          </a:p>
          <a:p>
            <a:pPr marL="0" indent="0">
              <a:buNone/>
            </a:pPr>
            <a:r>
              <a:rPr lang="pt-BR" b="1" dirty="0" smtClean="0"/>
              <a:t>vítima de algum problema de saúde...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sz="2600" dirty="0" smtClean="0"/>
              <a:t>(1) Prestaria um primeiro atendimento enquanto chegasse o SAMU</a:t>
            </a:r>
          </a:p>
          <a:p>
            <a:pPr marL="0" indent="0">
              <a:buNone/>
            </a:pPr>
            <a:r>
              <a:rPr lang="pt-BR" sz="2600" dirty="0" smtClean="0"/>
              <a:t>(2) Poderia dar um apoio desde que não tivesse mais ninguém por perto </a:t>
            </a:r>
          </a:p>
          <a:p>
            <a:pPr marL="0" indent="0">
              <a:buNone/>
            </a:pPr>
            <a:r>
              <a:rPr lang="pt-BR" sz="2600" dirty="0"/>
              <a:t>(3) </a:t>
            </a:r>
            <a:r>
              <a:rPr lang="pt-BR" sz="2600" dirty="0" smtClean="0"/>
              <a:t>Depende</a:t>
            </a:r>
            <a:r>
              <a:rPr lang="pt-BR" sz="2600" dirty="0"/>
              <a:t>! Se </a:t>
            </a:r>
            <a:r>
              <a:rPr lang="pt-BR" sz="2600" dirty="0" smtClean="0"/>
              <a:t>não tivesse nenhum compromisso naquele momento!</a:t>
            </a:r>
            <a:endParaRPr lang="pt-BR" sz="2600" dirty="0"/>
          </a:p>
          <a:p>
            <a:pPr marL="0" indent="0">
              <a:buNone/>
            </a:pPr>
            <a:r>
              <a:rPr lang="pt-BR" sz="2600" dirty="0"/>
              <a:t>(4) Não faria nada! </a:t>
            </a:r>
            <a:r>
              <a:rPr lang="pt-BR" sz="2600" dirty="0" smtClean="0"/>
              <a:t>Quem for “podre que se quebre” ... </a:t>
            </a:r>
            <a:r>
              <a:rPr lang="pt-BR" sz="2600" dirty="0"/>
              <a:t>cada qual com o </a:t>
            </a:r>
            <a:r>
              <a:rPr lang="pt-BR" sz="2600" dirty="0" smtClean="0"/>
              <a:t>seu...</a:t>
            </a:r>
            <a:endParaRPr lang="pt-BR" sz="2600" dirty="0"/>
          </a:p>
          <a:p>
            <a:pPr marL="0" indent="0">
              <a:buNone/>
            </a:pPr>
            <a:endParaRPr lang="pt-BR" sz="2600" dirty="0"/>
          </a:p>
        </p:txBody>
      </p:sp>
      <p:pic>
        <p:nvPicPr>
          <p:cNvPr id="15364" name="Picture 4" descr="http://180graus.com/imagens/portal/miley-cyrus-we-cant-stop-16-300x250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4359" y="635000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49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solidFill>
                  <a:srgbClr val="FF0000"/>
                </a:solidFill>
              </a:rPr>
              <a:t>10 Flagrantes da vida real</a:t>
            </a:r>
            <a:r>
              <a:rPr lang="pt-BR" dirty="0" smtClean="0"/>
              <a:t>	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pt-BR" dirty="0" smtClean="0"/>
              <a:t>Dois garotos brasileiros </a:t>
            </a:r>
            <a:r>
              <a:rPr lang="pt-BR" dirty="0"/>
              <a:t>ricos </a:t>
            </a:r>
            <a:r>
              <a:rPr lang="pt-BR" dirty="0" smtClean="0"/>
              <a:t>da na Aliança Francesa, em Paris, tentando pegar </a:t>
            </a:r>
            <a:r>
              <a:rPr lang="pt-BR" dirty="0" err="1" smtClean="0"/>
              <a:t>Coca-cola</a:t>
            </a:r>
            <a:r>
              <a:rPr lang="pt-BR" dirty="0" smtClean="0"/>
              <a:t> </a:t>
            </a:r>
            <a:r>
              <a:rPr lang="pt-BR" dirty="0" smtClean="0"/>
              <a:t>sem pagar. 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pt-BR" dirty="0" smtClean="0"/>
              <a:t>A mendiga que pagou pela música na calçada de Copacabana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pt-BR" dirty="0" smtClean="0"/>
              <a:t>O Professor que distribuiu R$300.000,00 de um prêmio </a:t>
            </a:r>
            <a:r>
              <a:rPr lang="pt-BR" dirty="0" smtClean="0"/>
              <a:t>de direito dele </a:t>
            </a:r>
            <a:r>
              <a:rPr lang="pt-BR" dirty="0" smtClean="0"/>
              <a:t>entre seus alunos colaboradores</a:t>
            </a:r>
          </a:p>
          <a:p>
            <a:pPr marL="514350" indent="-514350">
              <a:buAutoNum type="arabicParenR"/>
            </a:pPr>
            <a:r>
              <a:rPr lang="pt-BR" dirty="0" smtClean="0"/>
              <a:t>O casal que sempre almoça com a empregada doméstica à mesa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pt-BR" dirty="0" smtClean="0"/>
              <a:t>Um cientista desconhecido reconheceu </a:t>
            </a:r>
            <a:r>
              <a:rPr lang="pt-BR" dirty="0" smtClean="0"/>
              <a:t>o </a:t>
            </a:r>
            <a:r>
              <a:rPr lang="pt-BR" dirty="0" smtClean="0"/>
              <a:t>mérito do Einstein.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968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solidFill>
                  <a:srgbClr val="FF0000"/>
                </a:solidFill>
              </a:rPr>
              <a:t>10 Flagrantes da vida real</a:t>
            </a:r>
            <a:r>
              <a:rPr lang="pt-BR" dirty="0" smtClean="0"/>
              <a:t>	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6) O </a:t>
            </a:r>
            <a:r>
              <a:rPr lang="pt-BR" dirty="0" smtClean="0"/>
              <a:t>eletricista que foi aluno do </a:t>
            </a:r>
            <a:r>
              <a:rPr lang="pt-BR" dirty="0" smtClean="0"/>
              <a:t>João</a:t>
            </a:r>
          </a:p>
          <a:p>
            <a:pPr marL="0" indent="0">
              <a:buNone/>
            </a:pPr>
            <a:r>
              <a:rPr lang="pt-BR" dirty="0" smtClean="0"/>
              <a:t>7) O </a:t>
            </a:r>
            <a:r>
              <a:rPr lang="pt-BR" dirty="0" smtClean="0"/>
              <a:t>zelador sem instrução forma diz para aos alunos no IFCE “Vocês não podem sair daquele portão igual como vocês entraram”</a:t>
            </a:r>
          </a:p>
          <a:p>
            <a:pPr marL="0" indent="0">
              <a:buNone/>
            </a:pPr>
            <a:r>
              <a:rPr lang="pt-BR" dirty="0" smtClean="0"/>
              <a:t>8) O Comportamento </a:t>
            </a:r>
            <a:r>
              <a:rPr lang="pt-BR" dirty="0" smtClean="0"/>
              <a:t>de professores em época de eleição para reitor.</a:t>
            </a:r>
          </a:p>
          <a:p>
            <a:pPr marL="0" indent="0">
              <a:buNone/>
            </a:pPr>
            <a:r>
              <a:rPr lang="pt-BR" dirty="0" smtClean="0"/>
              <a:t>9) </a:t>
            </a:r>
            <a:r>
              <a:rPr lang="pt-BR" dirty="0" smtClean="0"/>
              <a:t>Alunos </a:t>
            </a:r>
            <a:r>
              <a:rPr lang="pt-BR" dirty="0"/>
              <a:t>consertando voluntariamente a porta da sua sala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r>
              <a:rPr lang="pt-BR" dirty="0" smtClean="0"/>
              <a:t>10) </a:t>
            </a:r>
            <a:r>
              <a:rPr lang="pt-BR" dirty="0" smtClean="0"/>
              <a:t>A Soverteria </a:t>
            </a:r>
            <a:r>
              <a:rPr lang="pt-BR" dirty="0"/>
              <a:t>Z</a:t>
            </a:r>
            <a:r>
              <a:rPr lang="pt-BR" dirty="0" smtClean="0"/>
              <a:t>é </a:t>
            </a:r>
            <a:r>
              <a:rPr lang="pt-BR" dirty="0" smtClean="0"/>
              <a:t>de </a:t>
            </a:r>
            <a:r>
              <a:rPr lang="pt-BR" dirty="0"/>
              <a:t>W</a:t>
            </a:r>
            <a:r>
              <a:rPr lang="pt-BR" dirty="0" smtClean="0"/>
              <a:t>illian</a:t>
            </a:r>
            <a:r>
              <a:rPr lang="pt-BR" dirty="0" smtClean="0"/>
              <a:t>.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108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 alunos que, voluntariamente, consertam o que está quebrado em sua escola ...</a:t>
            </a:r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392" y="2739629"/>
            <a:ext cx="5060400" cy="3795300"/>
          </a:xfrm>
        </p:spPr>
      </p:pic>
      <p:pic>
        <p:nvPicPr>
          <p:cNvPr id="6" name="Espaço Reservado para Conteúdo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88832"/>
            <a:ext cx="5257800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 rot="-3120906">
            <a:off x="5565776" y="1956307"/>
            <a:ext cx="7358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b="1" smtClean="0">
                <a:latin typeface="Calibri" panose="020F0502020204030204" pitchFamily="34" charset="0"/>
              </a:rPr>
              <a:t>SONHOSsão</a:t>
            </a:r>
            <a:r>
              <a:rPr lang="pt-BR" altLang="pt-BR" b="1" dirty="0" smtClean="0">
                <a:latin typeface="Calibri" panose="020F0502020204030204" pitchFamily="34" charset="0"/>
              </a:rPr>
              <a:t> </a:t>
            </a:r>
            <a:r>
              <a:rPr lang="pt-BR" altLang="pt-BR" b="1" dirty="0">
                <a:latin typeface="Calibri" panose="020F0502020204030204" pitchFamily="34" charset="0"/>
              </a:rPr>
              <a:t>possíveis?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6215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189" y="5143501"/>
            <a:ext cx="150018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3884614" y="3071813"/>
            <a:ext cx="15792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b="1" dirty="0" smtClean="0"/>
              <a:t>PARTE 3?</a:t>
            </a:r>
            <a:endParaRPr lang="pt-BR" alt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37596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2847 -0.11468 0.25712 -0.22937 0.25642 -0.19861 C 0.25573 -0.16786 0.03976 0.12023 -0.00365 0.18405 " pathEditMode="relative" ptsTypes="aaA">
                                      <p:cBhvr>
                                        <p:cTn id="1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  <p:bldP spid="307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P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26988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5516563"/>
            <a:ext cx="135731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5516563"/>
            <a:ext cx="1371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5637" name="Rectangle 5"/>
          <p:cNvSpPr>
            <a:spLocks noChangeArrowheads="1"/>
          </p:cNvSpPr>
          <p:nvPr/>
        </p:nvSpPr>
        <p:spPr bwMode="auto">
          <a:xfrm>
            <a:off x="2054225" y="404813"/>
            <a:ext cx="8218488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pt-BR" altLang="pt-BR" sz="1800" b="1" i="1"/>
              <a:t>                      </a:t>
            </a:r>
            <a:r>
              <a:rPr lang="pt-BR" altLang="pt-BR" sz="1600" b="1" i="1"/>
              <a:t>“A verdadeira inclusão digital no país  só se fará </a:t>
            </a:r>
            <a:br>
              <a:rPr lang="pt-BR" altLang="pt-BR" sz="1600" b="1" i="1"/>
            </a:br>
            <a:r>
              <a:rPr lang="pt-BR" altLang="pt-BR" sz="1600" b="1" i="1"/>
              <a:t>mediante a apropriação pelo jovem do seu entorno social.”</a:t>
            </a:r>
            <a:br>
              <a:rPr lang="pt-BR" altLang="pt-BR" sz="1600" b="1" i="1"/>
            </a:br>
            <a:r>
              <a:rPr lang="pt-BR" altLang="pt-BR" sz="1800" b="1" i="1"/>
              <a:t/>
            </a:r>
            <a:br>
              <a:rPr lang="pt-BR" altLang="pt-BR" sz="1800" b="1" i="1"/>
            </a:br>
            <a:r>
              <a:rPr lang="pt-BR" altLang="pt-BR" sz="1200" u="sng"/>
              <a:t>Mauro Oliveira</a:t>
            </a:r>
            <a:r>
              <a:rPr lang="pt-BR" altLang="pt-BR" sz="1200"/>
              <a:t/>
            </a:r>
            <a:br>
              <a:rPr lang="pt-BR" altLang="pt-BR" sz="1200"/>
            </a:br>
            <a:r>
              <a:rPr lang="pt-BR" altLang="pt-BR" sz="1200"/>
              <a:t>PHD em informática</a:t>
            </a:r>
            <a:endParaRPr lang="pt-BR" altLang="pt-BR" sz="1200" i="1"/>
          </a:p>
        </p:txBody>
      </p:sp>
    </p:spTree>
    <p:extLst>
      <p:ext uri="{BB962C8B-B14F-4D97-AF65-F5344CB8AC3E}">
        <p14:creationId xmlns:p14="http://schemas.microsoft.com/office/powerpoint/2010/main" val="218322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3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2963" y="15876"/>
            <a:ext cx="9129713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ítulo 1"/>
          <p:cNvSpPr>
            <a:spLocks noGrp="1"/>
          </p:cNvSpPr>
          <p:nvPr>
            <p:ph type="title"/>
          </p:nvPr>
        </p:nvSpPr>
        <p:spPr>
          <a:xfrm>
            <a:off x="1343025" y="1268413"/>
            <a:ext cx="9145588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altLang="pt-BR" sz="4800" b="1">
                <a:ea typeface="ＭＳ Ｐゴシック" pitchFamily="34" charset="-128"/>
              </a:rPr>
              <a:t>							</a:t>
            </a:r>
            <a:br>
              <a:rPr lang="pt-BR" altLang="pt-BR" sz="4800" b="1">
                <a:ea typeface="ＭＳ Ｐゴシック" pitchFamily="34" charset="-128"/>
              </a:rPr>
            </a:br>
            <a:r>
              <a:rPr lang="pt-BR" altLang="pt-BR" sz="4800" b="1">
                <a:ea typeface="ＭＳ Ｐゴシック" pitchFamily="34" charset="-128"/>
              </a:rPr>
              <a:t>Você </a:t>
            </a:r>
            <a:br>
              <a:rPr lang="pt-BR" altLang="pt-BR" sz="4800" b="1">
                <a:ea typeface="ＭＳ Ｐゴシック" pitchFamily="34" charset="-128"/>
              </a:rPr>
            </a:br>
            <a:r>
              <a:rPr lang="pt-BR" altLang="pt-BR" sz="4800" b="1">
                <a:ea typeface="ＭＳ Ｐゴシック" pitchFamily="34" charset="-128"/>
              </a:rPr>
              <a:t>tem a </a:t>
            </a:r>
            <a:br>
              <a:rPr lang="pt-BR" altLang="pt-BR" sz="4800" b="1">
                <a:ea typeface="ＭＳ Ｐゴシック" pitchFamily="34" charset="-128"/>
              </a:rPr>
            </a:br>
            <a:r>
              <a:rPr lang="pt-BR" altLang="pt-BR" sz="4800" b="1">
                <a:ea typeface="ＭＳ Ｐゴシック" pitchFamily="34" charset="-128"/>
              </a:rPr>
              <a:t>FORÇA !</a:t>
            </a:r>
            <a:br>
              <a:rPr lang="pt-BR" altLang="pt-BR" sz="4800" b="1">
                <a:ea typeface="ＭＳ Ｐゴシック" pitchFamily="34" charset="-128"/>
              </a:rPr>
            </a:br>
            <a:r>
              <a:rPr lang="pt-BR" altLang="pt-BR" sz="4800" b="1">
                <a:ea typeface="ＭＳ Ｐゴシック" pitchFamily="34" charset="-128"/>
              </a:rPr>
              <a:t>							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7824789" y="3429000"/>
            <a:ext cx="189026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4800" b="1" dirty="0">
                <a:solidFill>
                  <a:srgbClr val="FF0000"/>
                </a:solidFill>
                <a:latin typeface="+mj-lt"/>
                <a:cs typeface="ＭＳ Ｐゴシック" charset="-128"/>
              </a:rPr>
              <a:t> Como </a:t>
            </a:r>
          </a:p>
          <a:p>
            <a:pPr>
              <a:defRPr/>
            </a:pPr>
            <a:r>
              <a:rPr lang="pt-BR" sz="4800" b="1">
                <a:solidFill>
                  <a:srgbClr val="FF0000"/>
                </a:solidFill>
                <a:latin typeface="+mj-lt"/>
                <a:cs typeface="ＭＳ Ｐゴシック" charset="-128"/>
              </a:rPr>
              <a:t>Assim?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41639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CC0DFA-F1A1-4DE3-8A48-06D32DB1B50C}" type="datetime1">
              <a:rPr lang="pt-BR" altLang="pt-BR" sz="1400"/>
              <a:pPr>
                <a:spcBef>
                  <a:spcPct val="0"/>
                </a:spcBef>
                <a:buFontTx/>
                <a:buNone/>
              </a:pPr>
              <a:t>24/11/2015</a:t>
            </a:fld>
            <a:endParaRPr lang="pt-BR" altLang="pt-BR" sz="1400"/>
          </a:p>
        </p:txBody>
      </p:sp>
      <p:sp>
        <p:nvSpPr>
          <p:cNvPr id="27651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6DD306-1424-4C29-A9DC-FEBE8269BD50}" type="slidenum">
              <a:rPr lang="pt-BR" altLang="pt-BR" sz="140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pt-BR" altLang="pt-BR" sz="1400"/>
          </a:p>
        </p:txBody>
      </p:sp>
      <p:sp>
        <p:nvSpPr>
          <p:cNvPr id="27652" name="Rectangle 2"/>
          <p:cNvSpPr>
            <a:spLocks noChangeArrowheads="1"/>
          </p:cNvSpPr>
          <p:nvPr/>
        </p:nvSpPr>
        <p:spPr bwMode="auto">
          <a:xfrm>
            <a:off x="1524000" y="1"/>
            <a:ext cx="9144000" cy="765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t-BR" altLang="pt-BR" sz="2400"/>
          </a:p>
        </p:txBody>
      </p:sp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524001" y="79375"/>
            <a:ext cx="9172575" cy="584200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>
                <a:latin typeface="Calibri" panose="020F0502020204030204" pitchFamily="34" charset="0"/>
              </a:rPr>
              <a:t>Cooperativa Pirambu Digital</a:t>
            </a:r>
          </a:p>
        </p:txBody>
      </p:sp>
      <p:graphicFrame>
        <p:nvGraphicFramePr>
          <p:cNvPr id="27654" name="Object 2"/>
          <p:cNvGraphicFramePr>
            <a:graphicFrameLocks noChangeAspect="1"/>
          </p:cNvGraphicFramePr>
          <p:nvPr/>
        </p:nvGraphicFramePr>
        <p:xfrm>
          <a:off x="5619751" y="1219200"/>
          <a:ext cx="5040313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7" name="Bitmap Image" r:id="rId3" imgW="3368332" imgH="3833192" progId="Paint.Picture">
                  <p:embed/>
                </p:oleObj>
              </mc:Choice>
              <mc:Fallback>
                <p:oleObj name="Bitmap Image" r:id="rId3" imgW="3368332" imgH="383319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9751" y="1219200"/>
                        <a:ext cx="5040313" cy="518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5" name="Título 1"/>
          <p:cNvSpPr>
            <a:spLocks/>
          </p:cNvSpPr>
          <p:nvPr/>
        </p:nvSpPr>
        <p:spPr bwMode="auto">
          <a:xfrm>
            <a:off x="1617663" y="2173288"/>
            <a:ext cx="4191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2800" b="1">
                <a:latin typeface="Calibri" panose="020F0502020204030204" pitchFamily="34" charset="0"/>
              </a:rPr>
              <a:t>4 Empresas</a:t>
            </a:r>
          </a:p>
          <a:p>
            <a:pPr marL="0" lvl="3">
              <a:spcBef>
                <a:spcPct val="0"/>
              </a:spcBef>
              <a:buNone/>
            </a:pPr>
            <a:r>
              <a:rPr lang="pt-BR" altLang="pt-BR" sz="2800">
                <a:latin typeface="Calibri" panose="020F0502020204030204" pitchFamily="34" charset="0"/>
              </a:rPr>
              <a:t>   </a:t>
            </a:r>
            <a:r>
              <a:rPr lang="pt-BR" altLang="pt-BR" sz="2400">
                <a:latin typeface="Calibri" panose="020F0502020204030204" pitchFamily="34" charset="0"/>
              </a:rPr>
              <a:t>Podes</a:t>
            </a:r>
          </a:p>
          <a:p>
            <a:pPr marL="0" lvl="3">
              <a:spcBef>
                <a:spcPct val="0"/>
              </a:spcBef>
              <a:buNone/>
            </a:pPr>
            <a:r>
              <a:rPr lang="pt-BR" altLang="pt-BR" sz="2400">
                <a:latin typeface="Calibri" panose="020F0502020204030204" pitchFamily="34" charset="0"/>
              </a:rPr>
              <a:t>   Facil</a:t>
            </a:r>
          </a:p>
          <a:p>
            <a:pPr marL="0" lvl="3">
              <a:spcBef>
                <a:spcPct val="0"/>
              </a:spcBef>
              <a:buNone/>
            </a:pPr>
            <a:r>
              <a:rPr lang="pt-BR" altLang="pt-BR" sz="2400">
                <a:latin typeface="Calibri" panose="020F0502020204030204" pitchFamily="34" charset="0"/>
              </a:rPr>
              <a:t>   Trevo</a:t>
            </a:r>
          </a:p>
          <a:p>
            <a:pPr marL="0" lvl="3">
              <a:spcBef>
                <a:spcPct val="0"/>
              </a:spcBef>
              <a:buNone/>
            </a:pPr>
            <a:r>
              <a:rPr lang="pt-BR" altLang="pt-BR" sz="2400">
                <a:latin typeface="Calibri" panose="020F0502020204030204" pitchFamily="34" charset="0"/>
              </a:rPr>
              <a:t>   Nega</a:t>
            </a:r>
          </a:p>
          <a:p>
            <a:pPr marL="0" lvl="3">
              <a:spcBef>
                <a:spcPct val="0"/>
              </a:spcBef>
              <a:buNone/>
            </a:pPr>
            <a:endParaRPr lang="pt-BR" altLang="pt-BR" sz="240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Char char="-"/>
            </a:pPr>
            <a:r>
              <a:rPr lang="pt-BR" altLang="pt-BR" sz="2800">
                <a:latin typeface="Calibri" panose="020F0502020204030204" pitchFamily="34" charset="0"/>
              </a:rPr>
              <a:t> </a:t>
            </a:r>
            <a:r>
              <a:rPr lang="pt-BR" altLang="pt-BR" sz="2800" b="1">
                <a:latin typeface="Calibri" panose="020F0502020204030204" pitchFamily="34" charset="0"/>
              </a:rPr>
              <a:t>4 Projetos Sociais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800">
                <a:latin typeface="Calibri" panose="020F0502020204030204" pitchFamily="34" charset="0"/>
              </a:rPr>
              <a:t>   </a:t>
            </a:r>
            <a:r>
              <a:rPr lang="pt-BR" altLang="pt-BR" sz="2400">
                <a:latin typeface="Calibri" panose="020F0502020204030204" pitchFamily="34" charset="0"/>
              </a:rPr>
              <a:t>Condomíninio Virtual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latin typeface="Calibri" panose="020F0502020204030204" pitchFamily="34" charset="0"/>
              </a:rPr>
              <a:t>   Agente Digital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latin typeface="Calibri" panose="020F0502020204030204" pitchFamily="34" charset="0"/>
              </a:rPr>
              <a:t>   Universidade do Trabalho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latin typeface="Calibri" panose="020F0502020204030204" pitchFamily="34" charset="0"/>
              </a:rPr>
              <a:t>   Pirambu Business School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2400">
                <a:latin typeface="Calibri" panose="020F0502020204030204" pitchFamily="34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217926586"/>
      </p:ext>
    </p:extLst>
  </p:cSld>
  <p:clrMapOvr>
    <a:masterClrMapping/>
  </p:clrMapOvr>
  <p:transition spd="med">
    <p:cut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PD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8101014" y="549275"/>
            <a:ext cx="224313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pt-BR" altLang="pt-BR" sz="3700" i="1">
                <a:solidFill>
                  <a:srgbClr val="FF9900"/>
                </a:solidFill>
                <a:latin typeface="Bitstream Vera Sans" pitchFamily="34" charset="0"/>
              </a:rPr>
              <a:t>H</a:t>
            </a:r>
            <a:r>
              <a:rPr lang="pt-BR" altLang="pt-BR" sz="3600" i="1">
                <a:latin typeface="Bitstream Vera Sans" pitchFamily="34" charset="0"/>
              </a:rPr>
              <a:t>istórico</a:t>
            </a:r>
            <a:endParaRPr lang="pt-BR" altLang="pt-BR" sz="3600">
              <a:latin typeface="Bitstream Vera Sans" pitchFamily="34" charset="0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6383339" y="1484313"/>
            <a:ext cx="145097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buFontTx/>
              <a:buNone/>
            </a:pPr>
            <a:r>
              <a:rPr lang="pt-BR" altLang="pt-BR" sz="2400"/>
              <a:t>1993 –</a:t>
            </a:r>
            <a:endParaRPr lang="pt-BR" altLang="pt-BR" sz="2800" b="1"/>
          </a:p>
        </p:txBody>
      </p:sp>
      <p:pic>
        <p:nvPicPr>
          <p:cNvPr id="297989" name="Picture 5" descr="100_26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4403726"/>
            <a:ext cx="2735262" cy="1978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990" name="Picture 6" descr="l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201" y="2708276"/>
            <a:ext cx="1731963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651" y="5640388"/>
            <a:ext cx="115411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992" name="Rectangle 8"/>
          <p:cNvSpPr>
            <a:spLocks noChangeArrowheads="1"/>
          </p:cNvSpPr>
          <p:nvPr/>
        </p:nvSpPr>
        <p:spPr bwMode="auto">
          <a:xfrm>
            <a:off x="5880101" y="4868864"/>
            <a:ext cx="41751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just">
              <a:buFontTx/>
              <a:buNone/>
            </a:pPr>
            <a:r>
              <a:rPr lang="pt-BR" altLang="pt-BR" sz="3000" b="1"/>
              <a:t>	 </a:t>
            </a:r>
            <a:r>
              <a:rPr lang="pt-PT" altLang="pt-BR" sz="3000" b="1"/>
              <a:t>Normalmente...</a:t>
            </a:r>
            <a:endParaRPr lang="pt-BR" altLang="pt-BR" sz="3000" b="1"/>
          </a:p>
        </p:txBody>
      </p:sp>
      <p:sp>
        <p:nvSpPr>
          <p:cNvPr id="297993" name="Rectangle 9"/>
          <p:cNvSpPr>
            <a:spLocks noChangeArrowheads="1"/>
          </p:cNvSpPr>
          <p:nvPr/>
        </p:nvSpPr>
        <p:spPr bwMode="auto">
          <a:xfrm>
            <a:off x="2279651" y="3933825"/>
            <a:ext cx="12239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buFontTx/>
              <a:buNone/>
            </a:pPr>
            <a:r>
              <a:rPr lang="pt-BR" altLang="pt-BR" sz="2400"/>
              <a:t>2005 – </a:t>
            </a:r>
            <a:endParaRPr lang="pt-BR" altLang="pt-BR" sz="2800" b="1"/>
          </a:p>
        </p:txBody>
      </p:sp>
      <p:sp>
        <p:nvSpPr>
          <p:cNvPr id="297994" name="Rectangle 10"/>
          <p:cNvSpPr>
            <a:spLocks noChangeArrowheads="1"/>
          </p:cNvSpPr>
          <p:nvPr/>
        </p:nvSpPr>
        <p:spPr bwMode="auto">
          <a:xfrm>
            <a:off x="4079876" y="2422526"/>
            <a:ext cx="180022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buFontTx/>
              <a:buNone/>
            </a:pPr>
            <a:r>
              <a:rPr lang="pt-BR" altLang="pt-BR" sz="2400"/>
              <a:t>       2003 – </a:t>
            </a:r>
          </a:p>
        </p:txBody>
      </p:sp>
      <p:pic>
        <p:nvPicPr>
          <p:cNvPr id="28683" name="Picture 11" descr="Foto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1628776"/>
            <a:ext cx="2933700" cy="1960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0107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297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297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992" grpId="0"/>
      <p:bldP spid="297993" grpId="0"/>
      <p:bldP spid="29799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1" descr="CPD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3424" name="Text Box 16"/>
          <p:cNvSpPr txBox="1">
            <a:spLocks noChangeArrowheads="1"/>
          </p:cNvSpPr>
          <p:nvPr/>
        </p:nvSpPr>
        <p:spPr bwMode="auto">
          <a:xfrm>
            <a:off x="2279650" y="4941889"/>
            <a:ext cx="46815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2400" b="1" i="1"/>
              <a:t>“Uma hora na Biblioteca dá direito a uma hora na LAN House”. </a:t>
            </a:r>
          </a:p>
        </p:txBody>
      </p:sp>
      <p:sp>
        <p:nvSpPr>
          <p:cNvPr id="29700" name="Rectangle 17"/>
          <p:cNvSpPr>
            <a:spLocks noChangeArrowheads="1"/>
          </p:cNvSpPr>
          <p:nvPr/>
        </p:nvSpPr>
        <p:spPr bwMode="auto">
          <a:xfrm>
            <a:off x="2135189" y="2925764"/>
            <a:ext cx="53292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4200">
                <a:solidFill>
                  <a:srgbClr val="FF9900"/>
                </a:solidFill>
                <a:latin typeface="Bitstream Vera Sans" pitchFamily="34" charset="0"/>
              </a:rPr>
              <a:t> </a:t>
            </a:r>
            <a:r>
              <a:rPr lang="pt-BR" altLang="pt-BR" sz="8000">
                <a:solidFill>
                  <a:srgbClr val="FF9900"/>
                </a:solidFill>
                <a:latin typeface="Bitstream Vera Sans" pitchFamily="34" charset="0"/>
              </a:rPr>
              <a:t>B</a:t>
            </a:r>
            <a:r>
              <a:rPr lang="pt-BR" altLang="pt-BR" sz="8000">
                <a:latin typeface="Bitstream Vera Sans" pitchFamily="34" charset="0"/>
              </a:rPr>
              <a:t>I</a:t>
            </a:r>
            <a:r>
              <a:rPr lang="pt-BR" altLang="pt-BR" sz="8000">
                <a:solidFill>
                  <a:srgbClr val="FF9900"/>
                </a:solidFill>
                <a:latin typeface="Bitstream Vera Sans" pitchFamily="34" charset="0"/>
              </a:rPr>
              <a:t>L</a:t>
            </a:r>
            <a:r>
              <a:rPr lang="pt-BR" altLang="pt-BR" sz="8000">
                <a:latin typeface="Bitstream Vera Sans" pitchFamily="34" charset="0"/>
              </a:rPr>
              <a:t>A</a:t>
            </a:r>
            <a:r>
              <a:rPr lang="pt-BR" altLang="pt-BR" sz="8000">
                <a:solidFill>
                  <a:srgbClr val="FF9900"/>
                </a:solidFill>
                <a:latin typeface="Bitstream Vera Sans" pitchFamily="34" charset="0"/>
              </a:rPr>
              <a:t> </a:t>
            </a:r>
            <a:br>
              <a:rPr lang="pt-BR" altLang="pt-BR" sz="8000">
                <a:solidFill>
                  <a:srgbClr val="FF9900"/>
                </a:solidFill>
                <a:latin typeface="Bitstream Vera Sans" pitchFamily="34" charset="0"/>
              </a:rPr>
            </a:br>
            <a:r>
              <a:rPr lang="pt-BR" altLang="pt-BR" sz="900">
                <a:solidFill>
                  <a:srgbClr val="FF9900"/>
                </a:solidFill>
                <a:latin typeface="Bitstream Vera Sans" pitchFamily="34" charset="0"/>
              </a:rPr>
              <a:t/>
            </a:r>
            <a:br>
              <a:rPr lang="pt-BR" altLang="pt-BR" sz="900">
                <a:solidFill>
                  <a:srgbClr val="FF9900"/>
                </a:solidFill>
                <a:latin typeface="Bitstream Vera Sans" pitchFamily="34" charset="0"/>
              </a:rPr>
            </a:br>
            <a:r>
              <a:rPr lang="pt-BR" altLang="pt-BR" sz="900">
                <a:solidFill>
                  <a:srgbClr val="FF9900"/>
                </a:solidFill>
                <a:latin typeface="Bitstream Vera Sans" pitchFamily="34" charset="0"/>
              </a:rPr>
              <a:t>     </a:t>
            </a:r>
            <a:r>
              <a:rPr lang="pt-BR" altLang="pt-BR" sz="2300" i="1">
                <a:latin typeface="Bitstream Vera Sans" pitchFamily="34" charset="0"/>
              </a:rPr>
              <a:t>Biblioteca Integrada à LAn-House</a:t>
            </a:r>
            <a:r>
              <a:rPr lang="pt-BR" altLang="pt-BR" sz="4200" i="1">
                <a:latin typeface="Bitstream Vera Sans" pitchFamily="34" charset="0"/>
              </a:rPr>
              <a:t/>
            </a:r>
            <a:br>
              <a:rPr lang="pt-BR" altLang="pt-BR" sz="4200" i="1">
                <a:latin typeface="Bitstream Vera Sans" pitchFamily="34" charset="0"/>
              </a:rPr>
            </a:br>
            <a:endParaRPr lang="pt-BR" altLang="pt-BR" sz="4200">
              <a:solidFill>
                <a:schemeClr val="tx2"/>
              </a:solidFill>
              <a:latin typeface="Bitstream Vera Sans" pitchFamily="34" charset="0"/>
            </a:endParaRPr>
          </a:p>
        </p:txBody>
      </p:sp>
      <p:sp>
        <p:nvSpPr>
          <p:cNvPr id="29701" name="Rectangle 18"/>
          <p:cNvSpPr>
            <a:spLocks noChangeArrowheads="1"/>
          </p:cNvSpPr>
          <p:nvPr/>
        </p:nvSpPr>
        <p:spPr bwMode="auto">
          <a:xfrm>
            <a:off x="1631950" y="274639"/>
            <a:ext cx="836295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pt-BR" altLang="pt-BR" i="1">
                <a:solidFill>
                  <a:srgbClr val="FF9900"/>
                </a:solidFill>
                <a:latin typeface="Bitstream Vera Sans" pitchFamily="34" charset="0"/>
              </a:rPr>
              <a:t>P</a:t>
            </a:r>
            <a:r>
              <a:rPr lang="pt-BR" altLang="pt-BR" i="1">
                <a:latin typeface="Bitstream Vera Sans" pitchFamily="34" charset="0"/>
              </a:rPr>
              <a:t>irambu</a:t>
            </a:r>
            <a:r>
              <a:rPr lang="pt-BR" altLang="pt-BR" i="1">
                <a:solidFill>
                  <a:srgbClr val="FF9900"/>
                </a:solidFill>
                <a:latin typeface="Bitstream Vera Sans" pitchFamily="34" charset="0"/>
              </a:rPr>
              <a:t> D</a:t>
            </a:r>
            <a:r>
              <a:rPr lang="pt-BR" altLang="pt-BR" i="1">
                <a:latin typeface="Bitstream Vera Sans" pitchFamily="34" charset="0"/>
              </a:rPr>
              <a:t>igital</a:t>
            </a:r>
            <a:endParaRPr lang="pt-BR" altLang="pt-BR" sz="3000">
              <a:latin typeface="Bitstream Vera Sans" pitchFamily="34" charset="0"/>
            </a:endParaRPr>
          </a:p>
        </p:txBody>
      </p:sp>
      <p:pic>
        <p:nvPicPr>
          <p:cNvPr id="29702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650" y="5638800"/>
            <a:ext cx="1155700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21" descr="bil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4" y="2420938"/>
            <a:ext cx="3419475" cy="2520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6635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2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411" y="365125"/>
            <a:ext cx="9359503" cy="6239669"/>
          </a:xfrm>
        </p:spPr>
      </p:pic>
    </p:spTree>
    <p:extLst>
      <p:ext uri="{BB962C8B-B14F-4D97-AF65-F5344CB8AC3E}">
        <p14:creationId xmlns:p14="http://schemas.microsoft.com/office/powerpoint/2010/main" val="361829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768" y="2242483"/>
            <a:ext cx="7735712" cy="4351338"/>
          </a:xfrm>
          <a:prstGeom prst="rect">
            <a:avLst/>
          </a:prstGeom>
        </p:spPr>
      </p:pic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82" y="365125"/>
            <a:ext cx="6177830" cy="4117548"/>
          </a:xfrm>
        </p:spPr>
      </p:pic>
    </p:spTree>
    <p:extLst>
      <p:ext uri="{BB962C8B-B14F-4D97-AF65-F5344CB8AC3E}">
        <p14:creationId xmlns:p14="http://schemas.microsoft.com/office/powerpoint/2010/main" val="115223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8" descr="CPD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9"/>
          <p:cNvSpPr>
            <a:spLocks noChangeArrowheads="1"/>
          </p:cNvSpPr>
          <p:nvPr/>
        </p:nvSpPr>
        <p:spPr bwMode="auto">
          <a:xfrm>
            <a:off x="1631950" y="490539"/>
            <a:ext cx="836295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pt-PT" altLang="pt-BR" sz="3000" b="1">
              <a:latin typeface="Bitstream Vera Sans" pitchFamily="34" charset="0"/>
            </a:endParaRPr>
          </a:p>
        </p:txBody>
      </p:sp>
      <p:sp>
        <p:nvSpPr>
          <p:cNvPr id="30724" name="Rectangle 11"/>
          <p:cNvSpPr>
            <a:spLocks noChangeArrowheads="1"/>
          </p:cNvSpPr>
          <p:nvPr/>
        </p:nvSpPr>
        <p:spPr bwMode="auto">
          <a:xfrm>
            <a:off x="2052638" y="2147889"/>
            <a:ext cx="4691062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4600" i="1">
                <a:solidFill>
                  <a:srgbClr val="FF9900"/>
                </a:solidFill>
                <a:latin typeface="Bitstream Vera Sans" pitchFamily="34" charset="0"/>
              </a:rPr>
              <a:t>S</a:t>
            </a:r>
            <a:r>
              <a:rPr lang="pt-BR" altLang="pt-BR" sz="4600"/>
              <a:t>orveteria </a:t>
            </a:r>
            <a:r>
              <a:rPr lang="pt-BR" altLang="pt-BR" sz="4600" i="1">
                <a:solidFill>
                  <a:srgbClr val="FF9900"/>
                </a:solidFill>
                <a:latin typeface="Bitstream Vera Sans" pitchFamily="34" charset="0"/>
              </a:rPr>
              <a:t>Z</a:t>
            </a:r>
            <a:r>
              <a:rPr lang="pt-BR" altLang="pt-BR" sz="4600"/>
              <a:t>é de </a:t>
            </a:r>
            <a:r>
              <a:rPr lang="pt-BR" altLang="pt-BR" sz="4600" i="1">
                <a:solidFill>
                  <a:srgbClr val="FF9900"/>
                </a:solidFill>
                <a:latin typeface="Bitstream Vera Sans" pitchFamily="34" charset="0"/>
              </a:rPr>
              <a:t>W</a:t>
            </a:r>
            <a:r>
              <a:rPr lang="pt-BR" altLang="pt-BR" sz="4600"/>
              <a:t>illiam</a:t>
            </a:r>
            <a:endParaRPr lang="pt-BR" altLang="pt-BR" sz="4600" i="1">
              <a:latin typeface="Bitstream Vera Sans" pitchFamily="34" charset="0"/>
            </a:endParaRPr>
          </a:p>
        </p:txBody>
      </p:sp>
      <p:sp>
        <p:nvSpPr>
          <p:cNvPr id="274444" name="Text Box 12"/>
          <p:cNvSpPr txBox="1">
            <a:spLocks noChangeArrowheads="1"/>
          </p:cNvSpPr>
          <p:nvPr/>
        </p:nvSpPr>
        <p:spPr bwMode="auto">
          <a:xfrm>
            <a:off x="2063751" y="5387975"/>
            <a:ext cx="69119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2400" b="1" i="1" dirty="0"/>
              <a:t>“Produtos a R$ 1,00 sem </a:t>
            </a:r>
            <a:r>
              <a:rPr lang="pt-BR" altLang="pt-BR" sz="2400" b="1" i="1" dirty="0" smtClean="0"/>
              <a:t>vendedor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2400" b="1" i="1" dirty="0"/>
              <a:t>n</a:t>
            </a:r>
            <a:r>
              <a:rPr lang="pt-BR" altLang="pt-BR" sz="2400" b="1" i="1" dirty="0" smtClean="0"/>
              <a:t>em controle presencial.”</a:t>
            </a:r>
            <a:endParaRPr lang="pt-BR" altLang="pt-BR" sz="2400" b="1" i="1" dirty="0"/>
          </a:p>
        </p:txBody>
      </p:sp>
      <p:sp>
        <p:nvSpPr>
          <p:cNvPr id="30726" name="Rectangle 13"/>
          <p:cNvSpPr>
            <a:spLocks noChangeArrowheads="1"/>
          </p:cNvSpPr>
          <p:nvPr/>
        </p:nvSpPr>
        <p:spPr bwMode="auto">
          <a:xfrm>
            <a:off x="1631950" y="274639"/>
            <a:ext cx="836295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pt-BR" altLang="pt-BR" i="1">
                <a:solidFill>
                  <a:srgbClr val="FF9900"/>
                </a:solidFill>
                <a:latin typeface="Bitstream Vera Sans" pitchFamily="34" charset="0"/>
              </a:rPr>
              <a:t>P</a:t>
            </a:r>
            <a:r>
              <a:rPr lang="pt-BR" altLang="pt-BR" i="1">
                <a:latin typeface="Bitstream Vera Sans" pitchFamily="34" charset="0"/>
              </a:rPr>
              <a:t>irambu</a:t>
            </a:r>
            <a:r>
              <a:rPr lang="pt-BR" altLang="pt-BR" i="1">
                <a:solidFill>
                  <a:srgbClr val="FF9900"/>
                </a:solidFill>
                <a:latin typeface="Bitstream Vera Sans" pitchFamily="34" charset="0"/>
              </a:rPr>
              <a:t> D</a:t>
            </a:r>
            <a:r>
              <a:rPr lang="pt-BR" altLang="pt-BR" i="1">
                <a:latin typeface="Bitstream Vera Sans" pitchFamily="34" charset="0"/>
              </a:rPr>
              <a:t>igital</a:t>
            </a:r>
            <a:endParaRPr lang="pt-BR" altLang="pt-BR" sz="3000">
              <a:latin typeface="Bitstream Vera Sans" pitchFamily="34" charset="0"/>
            </a:endParaRPr>
          </a:p>
        </p:txBody>
      </p:sp>
      <p:pic>
        <p:nvPicPr>
          <p:cNvPr id="30727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650" y="5638800"/>
            <a:ext cx="1155700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16" descr="sorveter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6" y="2133600"/>
            <a:ext cx="282416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9550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4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r>
              <a:rPr lang="pt-BR" dirty="0"/>
              <a:t>Convido todos a uma viaje a marte.</a:t>
            </a:r>
          </a:p>
          <a:p>
            <a:r>
              <a:rPr lang="pt-BR" dirty="0" smtClean="0"/>
              <a:t> </a:t>
            </a:r>
            <a:r>
              <a:rPr lang="pt-BR" dirty="0"/>
              <a:t>Uma frase do artigo</a:t>
            </a:r>
            <a:r>
              <a:rPr lang="pt-BR" dirty="0" smtClean="0"/>
              <a:t>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12" y="366712"/>
            <a:ext cx="11001375" cy="612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8264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http://i1.trekearth.com/photos/3078/lagoinha1%5b1%5d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866" y="2934734"/>
            <a:ext cx="9161451" cy="3263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Wave 9"/>
          <p:cNvSpPr/>
          <p:nvPr/>
        </p:nvSpPr>
        <p:spPr>
          <a:xfrm>
            <a:off x="1352335" y="2149089"/>
            <a:ext cx="9180512" cy="2040523"/>
          </a:xfrm>
          <a:prstGeom prst="wave">
            <a:avLst>
              <a:gd name="adj1" fmla="val 12500"/>
              <a:gd name="adj2" fmla="val 3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847528" y="2943805"/>
            <a:ext cx="8856984" cy="8604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000" b="1" i="1" dirty="0"/>
              <a:t/>
            </a:r>
            <a:br>
              <a:rPr lang="en-US" sz="2000" b="1" i="1" dirty="0"/>
            </a:br>
            <a:endParaRPr lang="en-US" sz="2000" b="1" dirty="0">
              <a:solidFill>
                <a:srgbClr val="0F3E04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814219" y="2593605"/>
            <a:ext cx="4572000" cy="56400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txBody>
          <a:bodyPr>
            <a:spAutoFit/>
          </a:bodyPr>
          <a:lstStyle/>
          <a:p>
            <a:pPr>
              <a:lnSpc>
                <a:spcPts val="1800"/>
              </a:lnSpc>
            </a:pPr>
            <a:r>
              <a:rPr lang="pt-BR" sz="2000" b="1" dirty="0">
                <a:solidFill>
                  <a:schemeClr val="accent2">
                    <a:lumMod val="50000"/>
                  </a:schemeClr>
                </a:solidFill>
              </a:rPr>
              <a:t>LAR-A</a:t>
            </a:r>
          </a:p>
          <a:p>
            <a:pPr>
              <a:lnSpc>
                <a:spcPts val="1800"/>
              </a:lnSpc>
            </a:pPr>
            <a:r>
              <a:rPr lang="pt-BR" sz="2000" b="1" dirty="0">
                <a:solidFill>
                  <a:schemeClr val="accent2">
                    <a:lumMod val="50000"/>
                  </a:schemeClr>
                </a:solidFill>
              </a:rPr>
              <a:t>Computer Network </a:t>
            </a:r>
            <a:r>
              <a:rPr lang="pt-BR" sz="2000" b="1" dirty="0" err="1">
                <a:solidFill>
                  <a:schemeClr val="accent2">
                    <a:lumMod val="50000"/>
                  </a:schemeClr>
                </a:solidFill>
              </a:rPr>
              <a:t>Laboratory</a:t>
            </a:r>
            <a:r>
              <a:rPr lang="pt-BR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t-BR" sz="2000" b="1" dirty="0" err="1">
                <a:solidFill>
                  <a:schemeClr val="accent2">
                    <a:lumMod val="50000"/>
                  </a:schemeClr>
                </a:solidFill>
              </a:rPr>
              <a:t>of</a:t>
            </a:r>
            <a:r>
              <a:rPr lang="pt-BR" sz="2000" b="1" dirty="0">
                <a:solidFill>
                  <a:schemeClr val="accent2">
                    <a:lumMod val="50000"/>
                  </a:schemeClr>
                </a:solidFill>
              </a:rPr>
              <a:t> Aracati</a:t>
            </a: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7650" name="Picture 2" descr="LAR-A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046" y="351086"/>
            <a:ext cx="3236259" cy="161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 descr="logo IFCE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47528" y="228134"/>
            <a:ext cx="1452777" cy="95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8610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7513" y="2468562"/>
            <a:ext cx="4198257" cy="1325563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Apenas para </a:t>
            </a:r>
            <a:r>
              <a:rPr lang="pt-BR" smtClean="0"/>
              <a:t>lembrar </a:t>
            </a:r>
            <a:br>
              <a:rPr lang="pt-BR" smtClean="0"/>
            </a:br>
            <a:r>
              <a:rPr lang="pt-BR" smtClean="0"/>
              <a:t>que </a:t>
            </a:r>
            <a:r>
              <a:rPr lang="pt-BR" dirty="0" smtClean="0"/>
              <a:t>o país é nosso, </a:t>
            </a:r>
            <a:br>
              <a:rPr lang="pt-BR" dirty="0" smtClean="0"/>
            </a:br>
            <a:r>
              <a:rPr lang="pt-BR" dirty="0" smtClean="0"/>
              <a:t>a escola é nossa, </a:t>
            </a:r>
            <a:br>
              <a:rPr lang="pt-BR" dirty="0" smtClean="0"/>
            </a:br>
            <a:r>
              <a:rPr lang="pt-BR" dirty="0" smtClean="0"/>
              <a:t>a rua </a:t>
            </a:r>
            <a:r>
              <a:rPr lang="pt-BR" smtClean="0"/>
              <a:t>é nossa !</a:t>
            </a:r>
            <a:endParaRPr lang="pt-BR" dirty="0"/>
          </a:p>
        </p:txBody>
      </p:sp>
      <p:pic>
        <p:nvPicPr>
          <p:cNvPr id="12" name="Espaço Reservado para Conteúdo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90802"/>
            <a:ext cx="3744686" cy="499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25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245" y="261658"/>
            <a:ext cx="6911509" cy="61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7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90662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000" b="1" dirty="0"/>
              <a:t>... para saber quem nós somos !</a:t>
            </a:r>
            <a:r>
              <a:rPr lang="pt-BR" sz="2200" dirty="0"/>
              <a:t/>
            </a:r>
            <a:br>
              <a:rPr lang="pt-BR" sz="2200" dirty="0"/>
            </a:br>
            <a:r>
              <a:rPr lang="pt-BR" sz="2200" b="1" dirty="0"/>
              <a:t>(Este artigo foi publicado no jornal O POVO em 03 de novembro de 2015)</a:t>
            </a:r>
            <a:r>
              <a:rPr lang="pt-BR" sz="2200" dirty="0"/>
              <a:t/>
            </a:r>
            <a:br>
              <a:rPr lang="pt-BR" sz="2200" dirty="0"/>
            </a:br>
            <a:r>
              <a:rPr lang="pt-BR" sz="2200" b="1" dirty="0"/>
              <a:t> </a:t>
            </a:r>
            <a:r>
              <a:rPr lang="pt-BR" sz="2200" dirty="0"/>
              <a:t/>
            </a:r>
            <a:br>
              <a:rPr lang="pt-BR" sz="2200" dirty="0"/>
            </a:br>
            <a:r>
              <a:rPr lang="pt-BR" sz="2200" dirty="0"/>
              <a:t>Ah, o tempo! Passa tão rápido quanto mais reclamamos. Se vivêssemos 200 anos, também acharíamos pouco. Mas tudo depende como lidamos com esse tempo; que nos passa! </a:t>
            </a:r>
            <a:br>
              <a:rPr lang="pt-BR" sz="2200" dirty="0"/>
            </a:br>
            <a:r>
              <a:rPr lang="pt-BR" sz="2200" dirty="0" smtClean="0"/>
              <a:t>...</a:t>
            </a:r>
            <a:br>
              <a:rPr lang="pt-BR" sz="2200" dirty="0" smtClean="0"/>
            </a:br>
            <a:r>
              <a:rPr lang="pt-BR" sz="2200" dirty="0"/>
              <a:t/>
            </a:r>
            <a:br>
              <a:rPr lang="pt-BR" sz="2200" dirty="0"/>
            </a:br>
            <a:r>
              <a:rPr lang="pt-BR" sz="2200" dirty="0" smtClean="0"/>
              <a:t>Minha </a:t>
            </a:r>
            <a:r>
              <a:rPr lang="pt-BR" sz="2200" dirty="0"/>
              <a:t>única certeza reside na magia da prática diária desse meu melhor amigo, prática intensa que tento transmitir aos alunos: melhorar o que surge ao redor! “</a:t>
            </a:r>
            <a:r>
              <a:rPr lang="pt-BR" sz="2200" i="1" dirty="0"/>
              <a:t>Que homem é um homem que não torna o mundo melhor</a:t>
            </a:r>
            <a:r>
              <a:rPr lang="pt-BR" sz="2200" dirty="0"/>
              <a:t>?” (do filme</a:t>
            </a:r>
            <a:r>
              <a:rPr lang="pt-BR" sz="2200" i="1" dirty="0"/>
              <a:t> </a:t>
            </a:r>
            <a:r>
              <a:rPr lang="pt-BR" sz="2200" i="1" dirty="0" err="1"/>
              <a:t>Kingdom</a:t>
            </a:r>
            <a:r>
              <a:rPr lang="pt-BR" sz="2200" i="1" dirty="0"/>
              <a:t> </a:t>
            </a:r>
            <a:r>
              <a:rPr lang="pt-BR" sz="2200" i="1" dirty="0" err="1"/>
              <a:t>of</a:t>
            </a:r>
            <a:r>
              <a:rPr lang="pt-BR" sz="2200" i="1" dirty="0"/>
              <a:t> </a:t>
            </a:r>
            <a:r>
              <a:rPr lang="pt-BR" sz="2200" i="1" dirty="0" err="1"/>
              <a:t>Heaven</a:t>
            </a:r>
            <a:r>
              <a:rPr lang="pt-BR" sz="2200" dirty="0"/>
              <a:t>). Pois é na percepção da dádiva da vida, a cada dia, quando o sol nos amanhece, a possibilidade de ser digno desta dádiva; </a:t>
            </a:r>
            <a:r>
              <a:rPr lang="pt-BR" sz="2200" i="1" dirty="0" err="1"/>
              <a:t>rien</a:t>
            </a:r>
            <a:r>
              <a:rPr lang="pt-BR" sz="2200" i="1" dirty="0"/>
              <a:t> de </a:t>
            </a:r>
            <a:r>
              <a:rPr lang="pt-BR" sz="2200" i="1" dirty="0" err="1"/>
              <a:t>plus</a:t>
            </a:r>
            <a:r>
              <a:rPr lang="pt-BR" sz="2200" dirty="0" err="1"/>
              <a:t>!</a:t>
            </a:r>
            <a:r>
              <a:rPr lang="pt-BR" sz="2200" dirty="0"/>
              <a:t> </a:t>
            </a:r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/>
              <a:t/>
            </a:r>
            <a:br>
              <a:rPr lang="pt-BR" sz="2200" dirty="0"/>
            </a:br>
            <a:r>
              <a:rPr lang="pt-BR" sz="2200" dirty="0"/>
              <a:t>Ah, enquanto o tempo nos passa, que tal... “</a:t>
            </a:r>
            <a:r>
              <a:rPr lang="pt-BR" sz="2200" i="1" dirty="0"/>
              <a:t>Fazer uma lista de grandes amigos/ Quem você mais via há dez anos atrás</a:t>
            </a:r>
            <a:r>
              <a:rPr lang="pt-BR" sz="2200" dirty="0"/>
              <a:t>/” (Oswaldo). Cai bem, em seguida, uma dose de Oscar Wilde: “</a:t>
            </a:r>
            <a:r>
              <a:rPr lang="pt-BR" sz="2200" i="1" dirty="0"/>
              <a:t> ... Tenho amigos para saber quem eu sou</a:t>
            </a:r>
            <a:r>
              <a:rPr lang="pt-BR" sz="2200" dirty="0"/>
              <a:t>”. </a:t>
            </a:r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/>
              <a:t/>
            </a:r>
            <a:br>
              <a:rPr lang="pt-BR" sz="2200" dirty="0"/>
            </a:br>
            <a:r>
              <a:rPr lang="pt-BR" sz="2200" dirty="0"/>
              <a:t>É preciso entender o tempo agora, a todo momento, e não guardar o tempo para mais tarde. Também é preciso saber o que fazer do tempo que nos resta se nos interessa saber quem somos nós!</a:t>
            </a:r>
            <a:br>
              <a:rPr lang="pt-BR" sz="2200" dirty="0"/>
            </a:br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b="1" dirty="0" smtClean="0"/>
              <a:t>Mauro </a:t>
            </a:r>
            <a:r>
              <a:rPr lang="pt-BR" sz="2200" b="1" dirty="0"/>
              <a:t>Oliveira,</a:t>
            </a:r>
            <a:r>
              <a:rPr lang="pt-BR" sz="2200" dirty="0"/>
              <a:t/>
            </a:r>
            <a:br>
              <a:rPr lang="pt-BR" sz="2200" dirty="0"/>
            </a:br>
            <a:r>
              <a:rPr lang="pt-BR" sz="2200" b="1" dirty="0"/>
              <a:t>Professor do IFCE Aracati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002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710</TotalTime>
  <Words>950</Words>
  <Application>Microsoft Office PowerPoint</Application>
  <PresentationFormat>Widescreen</PresentationFormat>
  <Paragraphs>155</Paragraphs>
  <Slides>46</Slides>
  <Notes>5</Notes>
  <HiddenSlides>0</HiddenSlides>
  <MMClips>2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46</vt:i4>
      </vt:variant>
    </vt:vector>
  </HeadingPairs>
  <TitlesOfParts>
    <vt:vector size="56" baseType="lpstr">
      <vt:lpstr>Arial Unicode MS</vt:lpstr>
      <vt:lpstr>Arial</vt:lpstr>
      <vt:lpstr>Bitstream Vera Sans</vt:lpstr>
      <vt:lpstr>Calibri</vt:lpstr>
      <vt:lpstr>Calibri Light</vt:lpstr>
      <vt:lpstr>ＭＳ Ｐゴシック</vt:lpstr>
      <vt:lpstr>Tahoma</vt:lpstr>
      <vt:lpstr>Times New Roman</vt:lpstr>
      <vt:lpstr>Tema do Office</vt:lpstr>
      <vt:lpstr>Bitmap Image</vt:lpstr>
      <vt:lpstr>Apresentação do PowerPoint</vt:lpstr>
      <vt:lpstr>        Apresenta...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Segurança de Dados é um tema IMPORTANTE nos dias de hoje?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Quem topa dá um pulinho bem ali... em Marte?</vt:lpstr>
      <vt:lpstr>10 Situações Tentadoras </vt:lpstr>
      <vt:lpstr>10 Situações Tentadoras </vt:lpstr>
      <vt:lpstr>10 Situações Tentadoras </vt:lpstr>
      <vt:lpstr>10 Situações Tentadoras </vt:lpstr>
      <vt:lpstr>10 Situações Tentadoras </vt:lpstr>
      <vt:lpstr>10 Flagrantes da vida real </vt:lpstr>
      <vt:lpstr>10 Flagrantes da vida real </vt:lpstr>
      <vt:lpstr>Ou alunos que, voluntariamente, consertam o que está quebrado em sua escola ...</vt:lpstr>
      <vt:lpstr>Apresentação do PowerPoint</vt:lpstr>
      <vt:lpstr>Apresentação do PowerPoint</vt:lpstr>
      <vt:lpstr>        Você  tem a  FORÇA !      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Apenas para lembrar  que o país é nosso,  a escola é nossa,  a rua é nossa !</vt:lpstr>
      <vt:lpstr>Apresentação do PowerPoint</vt:lpstr>
      <vt:lpstr>... para saber quem nós somos ! (Este artigo foi publicado no jornal O POVO em 03 de novembro de 2015)   Ah, o tempo! Passa tão rápido quanto mais reclamamos. Se vivêssemos 200 anos, também acharíamos pouco. Mas tudo depende como lidamos com esse tempo; que nos passa!  ...  Minha única certeza reside na magia da prática diária desse meu melhor amigo, prática intensa que tento transmitir aos alunos: melhorar o que surge ao redor! “Que homem é um homem que não torna o mundo melhor?” (do filme Kingdom of Heaven). Pois é na percepção da dádiva da vida, a cada dia, quando o sol nos amanhece, a possibilidade de ser digno desta dádiva; rien de plus!   Ah, enquanto o tempo nos passa, que tal... “Fazer uma lista de grandes amigos/ Quem você mais via há dez anos atrás/” (Oswaldo). Cai bem, em seguida, uma dose de Oscar Wilde: “ ... Tenho amigos para saber quem eu sou”.   É preciso entender o tempo agora, a todo momento, e não guardar o tempo para mais tarde. Também é preciso saber o que fazer do tempo que nos resta se nos interessa saber quem somos nós!  Mauro Oliveira, Professor do IFCE Aracati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Ética no viver</dc:title>
  <dc:creator>Arthur Bezerra</dc:creator>
  <cp:lastModifiedBy>Mauro Oliveira</cp:lastModifiedBy>
  <cp:revision>82</cp:revision>
  <dcterms:created xsi:type="dcterms:W3CDTF">2015-11-20T11:12:35Z</dcterms:created>
  <dcterms:modified xsi:type="dcterms:W3CDTF">2015-11-24T04:54:40Z</dcterms:modified>
</cp:coreProperties>
</file>