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22"/>
  </p:notesMasterIdLst>
  <p:sldIdLst>
    <p:sldId id="256" r:id="rId2"/>
    <p:sldId id="278" r:id="rId3"/>
    <p:sldId id="279" r:id="rId4"/>
    <p:sldId id="257" r:id="rId5"/>
    <p:sldId id="274" r:id="rId6"/>
    <p:sldId id="258" r:id="rId7"/>
    <p:sldId id="259" r:id="rId8"/>
    <p:sldId id="262" r:id="rId9"/>
    <p:sldId id="263" r:id="rId10"/>
    <p:sldId id="267" r:id="rId11"/>
    <p:sldId id="268" r:id="rId12"/>
    <p:sldId id="269" r:id="rId13"/>
    <p:sldId id="270" r:id="rId14"/>
    <p:sldId id="275" r:id="rId15"/>
    <p:sldId id="271" r:id="rId16"/>
    <p:sldId id="272" r:id="rId17"/>
    <p:sldId id="273" r:id="rId18"/>
    <p:sldId id="277" r:id="rId19"/>
    <p:sldId id="265" r:id="rId20"/>
    <p:sldId id="276" r:id="rId2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4FFA42-A92C-48F9-A004-E123782B95DF}" type="datetimeFigureOut">
              <a:rPr lang="pt-BR" smtClean="0"/>
              <a:t>22/11/2015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D5DAC-1769-400D-AC18-E779B49597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8296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x-none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165D1-B305-498A-B250-B4A0EA695033}" type="datetime1">
              <a:rPr lang="pt-BR" smtClean="0"/>
              <a:t>22/11/2015</a:t>
            </a:fld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4CF0-A9BD-4A42-BEE8-7EDF58A1F6B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165D1-B305-498A-B250-B4A0EA695033}" type="datetime1">
              <a:rPr lang="pt-BR" smtClean="0"/>
              <a:t>22/11/2015</a:t>
            </a:fld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4CF0-A9BD-4A42-BEE8-7EDF58A1F6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165D1-B305-498A-B250-B4A0EA695033}" type="datetime1">
              <a:rPr lang="pt-BR" smtClean="0"/>
              <a:t>22/11/2015</a:t>
            </a:fld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4CF0-A9BD-4A42-BEE8-7EDF58A1F6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165D1-B305-498A-B250-B4A0EA695033}" type="datetime1">
              <a:rPr lang="pt-BR" smtClean="0"/>
              <a:t>22/11/2015</a:t>
            </a:fld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4CF0-A9BD-4A42-BEE8-7EDF58A1F6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165D1-B305-498A-B250-B4A0EA695033}" type="datetime1">
              <a:rPr lang="pt-BR" smtClean="0"/>
              <a:t>22/11/2015</a:t>
            </a:fld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4CF0-A9BD-4A42-BEE8-7EDF58A1F6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165D1-B305-498A-B250-B4A0EA695033}" type="datetime1">
              <a:rPr lang="pt-BR" smtClean="0"/>
              <a:t>22/11/2015</a:t>
            </a:fld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4CF0-A9BD-4A42-BEE8-7EDF58A1F6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165D1-B305-498A-B250-B4A0EA695033}" type="datetime1">
              <a:rPr lang="pt-BR" smtClean="0"/>
              <a:t>22/11/2015</a:t>
            </a:fld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4CF0-A9BD-4A42-BEE8-7EDF58A1F6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bg>
      <p:bgPr shadeToTitle="1"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165D1-B305-498A-B250-B4A0EA695033}" type="datetime1">
              <a:rPr lang="pt-BR" smtClean="0"/>
              <a:t>22/11/2015</a:t>
            </a:fld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4CF0-A9BD-4A42-BEE8-7EDF58A1F6B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6064141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165D1-B305-498A-B250-B4A0EA695033}" type="datetime1">
              <a:rPr lang="pt-BR" smtClean="0"/>
              <a:t>22/11/2015</a:t>
            </a:fld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4CF0-A9BD-4A42-BEE8-7EDF58A1F6B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x-none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9A3165D1-B305-498A-B250-B4A0EA695033}" type="datetime1">
              <a:rPr lang="pt-BR" smtClean="0"/>
              <a:t>22/11/2015</a:t>
            </a:fld>
            <a:endParaRPr lang="pt-BR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r>
              <a:rPr lang="pt-BR" smtClean="0"/>
              <a:t>Thales Eduardo Gomes Moreira</a:t>
            </a: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26244CF0-A9BD-4A42-BEE8-7EDF58A1F6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165D1-B305-498A-B250-B4A0EA695033}" type="datetime1">
              <a:rPr lang="pt-BR" smtClean="0"/>
              <a:t>22/11/2015</a:t>
            </a:fld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4CF0-A9BD-4A42-BEE8-7EDF58A1F6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165D1-B305-498A-B250-B4A0EA695033}" type="datetime1">
              <a:rPr lang="pt-BR" smtClean="0"/>
              <a:t>22/11/2015</a:t>
            </a:fld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4CF0-A9BD-4A42-BEE8-7EDF58A1F6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  <a:p>
            <a:pPr lvl="1" eaLnBrk="1" latinLnBrk="0" hangingPunct="1"/>
            <a:r>
              <a:rPr kumimoji="0" lang="x-none" smtClean="0"/>
              <a:t>Second level</a:t>
            </a:r>
          </a:p>
          <a:p>
            <a:pPr lvl="2" eaLnBrk="1" latinLnBrk="0" hangingPunct="1"/>
            <a:r>
              <a:rPr kumimoji="0" lang="x-none" smtClean="0"/>
              <a:t>Third level</a:t>
            </a:r>
          </a:p>
          <a:p>
            <a:pPr lvl="3" eaLnBrk="1" latinLnBrk="0" hangingPunct="1"/>
            <a:r>
              <a:rPr kumimoji="0" lang="x-none" smtClean="0"/>
              <a:t>Fourth level</a:t>
            </a:r>
          </a:p>
          <a:p>
            <a:pPr lvl="4" eaLnBrk="1" latinLnBrk="0" hangingPunct="1"/>
            <a:r>
              <a:rPr kumimoji="0" lang="x-none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A3165D1-B305-498A-B250-B4A0EA695033}" type="datetime1">
              <a:rPr lang="pt-BR" smtClean="0"/>
              <a:t>22/11/2015</a:t>
            </a:fld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6244CF0-A9BD-4A42-BEE8-7EDF58A1F6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50" r:id="rId8"/>
    <p:sldLayoutId id="2147483746" r:id="rId9"/>
    <p:sldLayoutId id="2147483747" r:id="rId10"/>
    <p:sldLayoutId id="2147483748" r:id="rId11"/>
    <p:sldLayoutId id="2147483749" r:id="rId12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57224" y="3071810"/>
            <a:ext cx="7772400" cy="1829761"/>
          </a:xfrm>
        </p:spPr>
        <p:txBody>
          <a:bodyPr>
            <a:normAutofit/>
          </a:bodyPr>
          <a:lstStyle/>
          <a:p>
            <a:r>
              <a:rPr lang="pt-BR" dirty="0" smtClean="0"/>
              <a:t>Métodos Ágeis </a:t>
            </a:r>
            <a:r>
              <a:rPr lang="pt-BR" dirty="0"/>
              <a:t> </a:t>
            </a:r>
            <a:r>
              <a:rPr lang="pt-BR" dirty="0" smtClean="0"/>
              <a:t>- SCRUM</a:t>
            </a:r>
            <a:br>
              <a:rPr lang="pt-BR" dirty="0" smtClean="0"/>
            </a:br>
            <a:r>
              <a:rPr lang="pt-BR" sz="3200" dirty="0" smtClean="0">
                <a:solidFill>
                  <a:srgbClr val="FFFFFF"/>
                </a:solidFill>
              </a:rPr>
              <a:t>Prof. Henrique Mota</a:t>
            </a:r>
            <a:r>
              <a:rPr lang="pt-BR" sz="3200" dirty="0" smtClean="0"/>
              <a:t/>
            </a:r>
            <a:br>
              <a:rPr lang="pt-BR" sz="3200" dirty="0" smtClean="0"/>
            </a:br>
            <a:r>
              <a:rPr lang="pt-BR" sz="2400" dirty="0" err="1" smtClean="0">
                <a:solidFill>
                  <a:schemeClr val="tx1"/>
                </a:solidFill>
              </a:rPr>
              <a:t>mota.henrique@gmail.com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4294967295"/>
          </p:nvPr>
        </p:nvSpPr>
        <p:spPr>
          <a:xfrm>
            <a:off x="1259632" y="5229200"/>
            <a:ext cx="7734751" cy="1493883"/>
          </a:xfrm>
          <a:prstGeom prst="rect">
            <a:avLst/>
          </a:prstGeom>
        </p:spPr>
        <p:txBody>
          <a:bodyPr anchor="ctr"/>
          <a:lstStyle/>
          <a:p>
            <a:pPr algn="r"/>
            <a:r>
              <a:rPr lang="pt-BR" sz="2400" dirty="0" smtClean="0"/>
              <a:t>Pós-Graduação em Análise, Projeto e Gerência de Sistemas </a:t>
            </a:r>
          </a:p>
          <a:p>
            <a:pPr algn="r"/>
            <a:r>
              <a:rPr lang="pt-BR" sz="2400" dirty="0"/>
              <a:t>Centro Universitário Estácio do Ceará</a:t>
            </a:r>
          </a:p>
          <a:p>
            <a:pPr algn="r"/>
            <a:endParaRPr lang="pt-BR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63688" y="4869160"/>
            <a:ext cx="66064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FontTx/>
              <a:buNone/>
            </a:pPr>
            <a:r>
              <a:rPr lang="pt-BR" sz="2800" dirty="0">
                <a:solidFill>
                  <a:schemeClr val="bg1"/>
                </a:solidFill>
                <a:latin typeface="Calibri" pitchFamily="34" charset="0"/>
              </a:rPr>
              <a:t>“...estimar é uma arte das melhores...”</a:t>
            </a:r>
          </a:p>
          <a:p>
            <a:pPr algn="r">
              <a:buFontTx/>
              <a:buNone/>
            </a:pPr>
            <a:r>
              <a:rPr lang="en-US" sz="2000" i="1" dirty="0">
                <a:solidFill>
                  <a:schemeClr val="bg1"/>
                </a:solidFill>
                <a:latin typeface="Calibri" pitchFamily="34" charset="0"/>
              </a:rPr>
              <a:t>K. Beck e M. Fowler</a:t>
            </a:r>
          </a:p>
        </p:txBody>
      </p:sp>
    </p:spTree>
    <p:extLst>
      <p:ext uri="{BB962C8B-B14F-4D97-AF65-F5344CB8AC3E}">
        <p14:creationId xmlns:p14="http://schemas.microsoft.com/office/powerpoint/2010/main" val="176749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Estimar o tamanho do software</a:t>
            </a:r>
            <a:endParaRPr lang="pt-BR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Um dos mais intensos desafios da Engenharia de </a:t>
            </a:r>
            <a:r>
              <a:rPr lang="pt-BR" dirty="0" smtClean="0"/>
              <a:t>Software</a:t>
            </a:r>
          </a:p>
          <a:p>
            <a:endParaRPr lang="pt-BR" dirty="0"/>
          </a:p>
          <a:p>
            <a:r>
              <a:rPr lang="pt-BR" dirty="0"/>
              <a:t>É um passo fundamental para o andamento do </a:t>
            </a:r>
            <a:r>
              <a:rPr lang="pt-BR" dirty="0" smtClean="0"/>
              <a:t>projeto</a:t>
            </a:r>
            <a:endParaRPr lang="pt-BR" dirty="0"/>
          </a:p>
          <a:p>
            <a:pPr lvl="1"/>
            <a:r>
              <a:rPr lang="pt-BR" dirty="0"/>
              <a:t>Permite derivar esforço, tempo, custos...</a:t>
            </a:r>
          </a:p>
          <a:p>
            <a:endParaRPr lang="pt-BR" dirty="0" smtClean="0"/>
          </a:p>
          <a:p>
            <a:r>
              <a:rPr lang="pt-BR" dirty="0" smtClean="0"/>
              <a:t>O </a:t>
            </a:r>
            <a:r>
              <a:rPr lang="pt-BR" dirty="0"/>
              <a:t>sucesso do projeto depende do nível de precisão das </a:t>
            </a:r>
            <a:r>
              <a:rPr lang="pt-BR" dirty="0" smtClean="0"/>
              <a:t>estimativas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3784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O que é SCRUM?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Processo </a:t>
            </a:r>
            <a:r>
              <a:rPr lang="pt-BR" dirty="0" smtClean="0">
                <a:solidFill>
                  <a:srgbClr val="FF0000"/>
                </a:solidFill>
              </a:rPr>
              <a:t>iterativo e incremental</a:t>
            </a:r>
            <a:r>
              <a:rPr lang="pt-BR" dirty="0" smtClean="0"/>
              <a:t> para desenvolvimento de </a:t>
            </a:r>
            <a:r>
              <a:rPr lang="pt-BR" dirty="0" smtClean="0">
                <a:solidFill>
                  <a:srgbClr val="FF0000"/>
                </a:solidFill>
              </a:rPr>
              <a:t>qualquer produto</a:t>
            </a:r>
            <a:r>
              <a:rPr lang="pt-BR" dirty="0" smtClean="0"/>
              <a:t> ou </a:t>
            </a:r>
            <a:r>
              <a:rPr lang="pt-BR" dirty="0" smtClean="0">
                <a:solidFill>
                  <a:srgbClr val="FF0000"/>
                </a:solidFill>
              </a:rPr>
              <a:t>gerenciamento de trabalho</a:t>
            </a:r>
            <a:r>
              <a:rPr lang="pt-BR" dirty="0" smtClean="0"/>
              <a:t>.</a:t>
            </a:r>
          </a:p>
          <a:p>
            <a:endParaRPr lang="pt-BR" dirty="0" smtClean="0"/>
          </a:p>
          <a:p>
            <a:r>
              <a:rPr lang="pt-BR" dirty="0" smtClean="0"/>
              <a:t>Valores do Scrum:</a:t>
            </a:r>
          </a:p>
          <a:p>
            <a:pPr lvl="1"/>
            <a:r>
              <a:rPr lang="pt-BR" dirty="0" smtClean="0"/>
              <a:t>Transparência;</a:t>
            </a:r>
          </a:p>
          <a:p>
            <a:pPr lvl="1"/>
            <a:r>
              <a:rPr lang="pt-BR" dirty="0" smtClean="0"/>
              <a:t>Integridade;</a:t>
            </a:r>
          </a:p>
          <a:p>
            <a:pPr lvl="1"/>
            <a:r>
              <a:rPr lang="pt-BR" dirty="0" smtClean="0"/>
              <a:t>Ser empírico;</a:t>
            </a:r>
          </a:p>
          <a:p>
            <a:pPr lvl="1"/>
            <a:r>
              <a:rPr lang="pt-BR" dirty="0" smtClean="0"/>
              <a:t>Auto-organização;</a:t>
            </a:r>
          </a:p>
          <a:p>
            <a:pPr lvl="1"/>
            <a:r>
              <a:rPr lang="pt-BR" dirty="0" smtClean="0"/>
              <a:t>Entrega de valor.</a:t>
            </a:r>
          </a:p>
        </p:txBody>
      </p:sp>
      <p:pic>
        <p:nvPicPr>
          <p:cNvPr id="4" name="Imagem 3" descr="scrumTi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008" y="3789040"/>
            <a:ext cx="4092207" cy="2520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Eventos SCRUM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Eventos estabelecem uma rotina e minimiza a necessidade de reuniões não definidas.</a:t>
            </a:r>
          </a:p>
          <a:p>
            <a:endParaRPr lang="pt-BR" dirty="0" smtClean="0"/>
          </a:p>
          <a:p>
            <a:r>
              <a:rPr lang="pt-BR" dirty="0" smtClean="0"/>
              <a:t>O Scrum usa eventos </a:t>
            </a:r>
            <a:r>
              <a:rPr lang="pt-BR" i="1" dirty="0" smtClean="0">
                <a:solidFill>
                  <a:srgbClr val="FF0000"/>
                </a:solidFill>
              </a:rPr>
              <a:t>time-boxed</a:t>
            </a:r>
            <a:r>
              <a:rPr lang="pt-BR" dirty="0" smtClean="0"/>
              <a:t>, onde todo evento tem um </a:t>
            </a:r>
            <a:r>
              <a:rPr lang="pt-BR" dirty="0" smtClean="0">
                <a:solidFill>
                  <a:srgbClr val="FF0000"/>
                </a:solidFill>
              </a:rPr>
              <a:t>duração máxima</a:t>
            </a:r>
            <a:r>
              <a:rPr lang="pt-BR" dirty="0" smtClean="0"/>
              <a:t>.</a:t>
            </a:r>
          </a:p>
          <a:p>
            <a:endParaRPr lang="pt-BR" dirty="0" smtClean="0"/>
          </a:p>
          <a:p>
            <a:r>
              <a:rPr lang="pt-BR" dirty="0" smtClean="0"/>
              <a:t>Além da Sprint, que é um </a:t>
            </a:r>
            <a:r>
              <a:rPr lang="pt-BR" i="1" dirty="0" smtClean="0"/>
              <a:t>container </a:t>
            </a:r>
            <a:r>
              <a:rPr lang="pt-BR" dirty="0" smtClean="0"/>
              <a:t>para outros eventos, cada evento no Scrum é uma oportunidade de inspecionar e adaptar alguma coisa.</a:t>
            </a:r>
            <a:r>
              <a:rPr lang="pt-BR" i="1" dirty="0" smtClean="0"/>
              <a:t> </a:t>
            </a:r>
            <a:endParaRPr lang="pt-BR" dirty="0" smtClean="0"/>
          </a:p>
          <a:p>
            <a:endParaRPr lang="pt-BR" dirty="0" smtClean="0"/>
          </a:p>
          <a:p>
            <a:pPr lvl="1"/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O que é time-box?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75191"/>
            <a:ext cx="4618856" cy="4625609"/>
          </a:xfrm>
        </p:spPr>
        <p:txBody>
          <a:bodyPr/>
          <a:lstStyle/>
          <a:p>
            <a:r>
              <a:rPr lang="pt-BR" dirty="0" smtClean="0"/>
              <a:t>É um prazo ou tempo (dias/horas) bem definido e imutável, ou seja, a quantidade de horas não poderá aumentar. Assim, evita-se atraso no prazo de entrega e facilita o planejamento.</a:t>
            </a:r>
          </a:p>
          <a:p>
            <a:endParaRPr lang="pt-BR" dirty="0"/>
          </a:p>
        </p:txBody>
      </p:sp>
      <p:pic>
        <p:nvPicPr>
          <p:cNvPr id="4" name="Imagem 3" descr="time_bo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080" y="2060848"/>
            <a:ext cx="3568736" cy="3783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O que é uma Sprint?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É uma iteração que deve ser realizada </a:t>
            </a:r>
            <a:r>
              <a:rPr lang="pt-BR" dirty="0" smtClean="0">
                <a:solidFill>
                  <a:srgbClr val="FF0000"/>
                </a:solidFill>
              </a:rPr>
              <a:t>entre 2 a 4 semanas</a:t>
            </a:r>
            <a:r>
              <a:rPr lang="pt-BR" dirty="0" smtClean="0"/>
              <a:t>, na qual a equipe do projeto deverá produzir um entregável de valor para o cliente.</a:t>
            </a:r>
            <a:endParaRPr lang="pt-BR" dirty="0"/>
          </a:p>
          <a:p>
            <a:endParaRPr lang="pt-BR" dirty="0" smtClean="0"/>
          </a:p>
          <a:p>
            <a:r>
              <a:rPr lang="pt-BR" dirty="0" smtClean="0"/>
              <a:t>A entrega de valor é a meta da Sprint que deve estar bem definida e combinada com o cliente, antes do começo da execução da Sprint. </a:t>
            </a:r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Time-box aplicado na Sprint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O conceito de </a:t>
            </a:r>
            <a:r>
              <a:rPr lang="pt-BR" i="1" dirty="0" smtClean="0"/>
              <a:t>time-box</a:t>
            </a:r>
            <a:r>
              <a:rPr lang="pt-BR" dirty="0" smtClean="0"/>
              <a:t> é aplicado as cerimônias (reuniões) do Scrum. </a:t>
            </a:r>
          </a:p>
          <a:p>
            <a:endParaRPr lang="pt-BR" dirty="0" smtClean="0"/>
          </a:p>
          <a:p>
            <a:r>
              <a:rPr lang="pt-BR" dirty="0" smtClean="0"/>
              <a:t>Todas as reuniões são </a:t>
            </a:r>
            <a:r>
              <a:rPr lang="pt-BR" i="1" dirty="0" smtClean="0"/>
              <a:t>time-boxed</a:t>
            </a:r>
            <a:r>
              <a:rPr lang="pt-BR" dirty="0" smtClean="0"/>
              <a:t>:</a:t>
            </a:r>
          </a:p>
          <a:p>
            <a:pPr lvl="1"/>
            <a:r>
              <a:rPr lang="pt-BR" dirty="0" smtClean="0"/>
              <a:t>Reunião de Planejamento</a:t>
            </a:r>
          </a:p>
          <a:p>
            <a:pPr lvl="1"/>
            <a:r>
              <a:rPr lang="pt-BR" dirty="0" smtClean="0"/>
              <a:t>Reunião Diária</a:t>
            </a:r>
          </a:p>
          <a:p>
            <a:pPr lvl="1"/>
            <a:r>
              <a:rPr lang="pt-BR" dirty="0" smtClean="0"/>
              <a:t>Reunião de Revisão da Sprint</a:t>
            </a:r>
          </a:p>
          <a:p>
            <a:pPr lvl="1"/>
            <a:r>
              <a:rPr lang="pt-BR" dirty="0" smtClean="0"/>
              <a:t>Reunião de Retrospectiva da Sprint</a:t>
            </a:r>
          </a:p>
          <a:p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Alma do SCRUM</a:t>
            </a:r>
            <a:endParaRPr lang="pt-BR" dirty="0"/>
          </a:p>
        </p:txBody>
      </p:sp>
      <p:pic>
        <p:nvPicPr>
          <p:cNvPr id="1028" name="Picture 4" descr="C:\Users\thales\Downloads\alma_scru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71612"/>
            <a:ext cx="7620001" cy="381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Papéis SCRUM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Product </a:t>
            </a:r>
            <a:r>
              <a:rPr lang="pt-BR" dirty="0" err="1" smtClean="0"/>
              <a:t>Owner</a:t>
            </a:r>
            <a:r>
              <a:rPr lang="pt-BR" dirty="0" smtClean="0"/>
              <a:t> (PO) é responsável por:</a:t>
            </a:r>
          </a:p>
          <a:p>
            <a:pPr lvl="1"/>
            <a:r>
              <a:rPr lang="pt-BR" dirty="0" smtClean="0"/>
              <a:t>Definir a visão do produto;</a:t>
            </a:r>
          </a:p>
          <a:p>
            <a:pPr lvl="1"/>
            <a:r>
              <a:rPr lang="pt-BR" dirty="0" smtClean="0"/>
              <a:t>Elaborar e manter o Product Backlog;</a:t>
            </a:r>
          </a:p>
          <a:p>
            <a:pPr lvl="1"/>
            <a:r>
              <a:rPr lang="pt-BR" dirty="0" smtClean="0"/>
              <a:t>Definir a prioridade;</a:t>
            </a:r>
          </a:p>
          <a:p>
            <a:pPr lvl="1"/>
            <a:r>
              <a:rPr lang="pt-BR" dirty="0" smtClean="0"/>
              <a:t>Representa o cliente;</a:t>
            </a:r>
          </a:p>
          <a:p>
            <a:pPr lvl="1"/>
            <a:r>
              <a:rPr lang="pt-BR" dirty="0" smtClean="0"/>
              <a:t>Aceitar ou rejeitar os entregáveis;</a:t>
            </a:r>
          </a:p>
          <a:p>
            <a:pPr>
              <a:buNone/>
            </a:pPr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Papéis SCRUM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SCRUM </a:t>
            </a:r>
            <a:r>
              <a:rPr lang="pt-BR" dirty="0" err="1" smtClean="0"/>
              <a:t>Master</a:t>
            </a:r>
            <a:r>
              <a:rPr lang="pt-BR" dirty="0" smtClean="0"/>
              <a:t> é responsável por:</a:t>
            </a:r>
          </a:p>
          <a:p>
            <a:pPr lvl="1"/>
            <a:r>
              <a:rPr lang="pt-BR" dirty="0" smtClean="0"/>
              <a:t>Ser um líder;</a:t>
            </a:r>
          </a:p>
          <a:p>
            <a:pPr lvl="1"/>
            <a:r>
              <a:rPr lang="pt-BR" dirty="0" smtClean="0"/>
              <a:t>Remover impedimentos;</a:t>
            </a:r>
          </a:p>
          <a:p>
            <a:pPr lvl="1"/>
            <a:r>
              <a:rPr lang="pt-BR" dirty="0" smtClean="0"/>
              <a:t>Proteger a equipe;</a:t>
            </a:r>
          </a:p>
          <a:p>
            <a:pPr lvl="1"/>
            <a:r>
              <a:rPr lang="pt-BR" dirty="0" smtClean="0"/>
              <a:t>Ajudar o PO (com o Product Backlog);</a:t>
            </a:r>
          </a:p>
          <a:p>
            <a:pPr lvl="1"/>
            <a:r>
              <a:rPr lang="pt-BR" dirty="0" smtClean="0"/>
              <a:t>Ser o facilitador da equipe;</a:t>
            </a:r>
          </a:p>
          <a:p>
            <a:pPr lvl="1"/>
            <a:r>
              <a:rPr lang="pt-BR" dirty="0" smtClean="0"/>
              <a:t>Garantir as práticas SCRUM;</a:t>
            </a:r>
          </a:p>
          <a:p>
            <a:pPr>
              <a:buNone/>
            </a:pPr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Papéis SCRUM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Equipe SCRUM é responsável por:</a:t>
            </a:r>
          </a:p>
          <a:p>
            <a:pPr lvl="1"/>
            <a:r>
              <a:rPr lang="pt-BR" dirty="0" smtClean="0"/>
              <a:t>Fazer estimativa;</a:t>
            </a:r>
          </a:p>
          <a:p>
            <a:pPr lvl="1"/>
            <a:r>
              <a:rPr lang="pt-BR" dirty="0" smtClean="0"/>
              <a:t>Definir as tarefas;</a:t>
            </a:r>
          </a:p>
          <a:p>
            <a:pPr lvl="1"/>
            <a:r>
              <a:rPr lang="pt-BR" dirty="0" smtClean="0"/>
              <a:t>Desenvolver o produto;</a:t>
            </a:r>
          </a:p>
          <a:p>
            <a:pPr lvl="1"/>
            <a:r>
              <a:rPr lang="pt-BR" dirty="0" smtClean="0"/>
              <a:t>Garantir a qualidade do produto;</a:t>
            </a:r>
          </a:p>
          <a:p>
            <a:pPr lvl="1"/>
            <a:r>
              <a:rPr lang="pt-BR" dirty="0" smtClean="0"/>
              <a:t>Apresentar o produto ao cliente;</a:t>
            </a:r>
          </a:p>
          <a:p>
            <a:pPr lvl="2">
              <a:buNone/>
            </a:pPr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Artefato: Product Backlog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O Product Backlog é um lista contendo todas as funcionalidades desejadas para um produto.</a:t>
            </a:r>
          </a:p>
          <a:p>
            <a:pPr>
              <a:buNone/>
            </a:pPr>
            <a:endParaRPr lang="pt-BR" dirty="0" smtClean="0"/>
          </a:p>
          <a:p>
            <a:r>
              <a:rPr lang="pt-BR" dirty="0" smtClean="0"/>
              <a:t>Product </a:t>
            </a:r>
            <a:r>
              <a:rPr lang="pt-BR" dirty="0" err="1" smtClean="0"/>
              <a:t>Owner</a:t>
            </a:r>
            <a:r>
              <a:rPr lang="pt-BR" dirty="0" smtClean="0"/>
              <a:t> é responsável por elaborar e manter o Product Backlog atualizado, bem como priorizar seus itens.</a:t>
            </a:r>
          </a:p>
          <a:p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Artefato: Product Backlog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886886"/>
              </p:ext>
            </p:extLst>
          </p:nvPr>
        </p:nvGraphicFramePr>
        <p:xfrm>
          <a:off x="611560" y="2492896"/>
          <a:ext cx="7858180" cy="37509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2"/>
                <a:gridCol w="1643074"/>
                <a:gridCol w="4857784"/>
              </a:tblGrid>
              <a:tr h="428628">
                <a:tc>
                  <a:txBody>
                    <a:bodyPr/>
                    <a:lstStyle/>
                    <a:p>
                      <a:r>
                        <a:rPr lang="pt-BR" dirty="0" smtClean="0"/>
                        <a:t>Prioridade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Categoria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Descrição do item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500" dirty="0" smtClean="0"/>
                        <a:t>10</a:t>
                      </a:r>
                      <a:endParaRPr lang="pt-B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500" dirty="0" smtClean="0"/>
                        <a:t>Cadastro</a:t>
                      </a:r>
                      <a:r>
                        <a:rPr lang="pt-BR" sz="1500" baseline="0" dirty="0" smtClean="0"/>
                        <a:t> Cliente</a:t>
                      </a:r>
                      <a:endParaRPr lang="pt-B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500" dirty="0" smtClean="0"/>
                        <a:t>Precisamos</a:t>
                      </a:r>
                      <a:r>
                        <a:rPr lang="pt-BR" sz="1500" baseline="0" dirty="0" smtClean="0"/>
                        <a:t> registrar os dados dos clientes</a:t>
                      </a:r>
                      <a:endParaRPr lang="pt-BR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500" dirty="0" smtClean="0"/>
                        <a:t>9</a:t>
                      </a:r>
                      <a:endParaRPr lang="pt-B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500" dirty="0" smtClean="0"/>
                        <a:t>Reserva</a:t>
                      </a:r>
                      <a:endParaRPr lang="pt-B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500" dirty="0" smtClean="0"/>
                        <a:t>Os clientes poderão fazer reservas de apartamento</a:t>
                      </a:r>
                      <a:endParaRPr lang="pt-BR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500" dirty="0" smtClean="0"/>
                        <a:t>8</a:t>
                      </a:r>
                      <a:endParaRPr lang="pt-B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500" dirty="0" smtClean="0"/>
                        <a:t>Reserva</a:t>
                      </a:r>
                      <a:endParaRPr lang="pt-B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500" dirty="0" smtClean="0"/>
                        <a:t>Os clientes poderão cancelar</a:t>
                      </a:r>
                      <a:r>
                        <a:rPr lang="pt-BR" sz="1500" baseline="0" dirty="0" smtClean="0"/>
                        <a:t>  a reserva</a:t>
                      </a:r>
                      <a:endParaRPr lang="pt-BR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500" dirty="0" smtClean="0"/>
                        <a:t>7</a:t>
                      </a:r>
                      <a:endParaRPr lang="pt-B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500" dirty="0" smtClean="0"/>
                        <a:t>Pagamento</a:t>
                      </a:r>
                      <a:endParaRPr lang="pt-B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500" dirty="0" smtClean="0"/>
                        <a:t>O meio de pagamento</a:t>
                      </a:r>
                      <a:r>
                        <a:rPr lang="pt-BR" sz="1500" baseline="0" dirty="0" smtClean="0"/>
                        <a:t> deverá ser cartão de crédito</a:t>
                      </a:r>
                      <a:endParaRPr lang="pt-BR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500" dirty="0" smtClean="0"/>
                        <a:t>6</a:t>
                      </a:r>
                      <a:endParaRPr lang="pt-B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500" dirty="0" smtClean="0"/>
                        <a:t>Cadastro Apartamento</a:t>
                      </a:r>
                      <a:endParaRPr lang="pt-B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dirty="0" smtClean="0"/>
                        <a:t>Os apartamentos</a:t>
                      </a:r>
                      <a:r>
                        <a:rPr lang="pt-BR" sz="1500" baseline="0" dirty="0" smtClean="0"/>
                        <a:t> deverão ser cadastrados</a:t>
                      </a:r>
                      <a:endParaRPr lang="pt-BR" sz="1500" dirty="0" smtClean="0"/>
                    </a:p>
                    <a:p>
                      <a:endParaRPr lang="pt-BR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500" dirty="0" smtClean="0"/>
                        <a:t>5</a:t>
                      </a:r>
                      <a:endParaRPr lang="pt-B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500" dirty="0" smtClean="0"/>
                        <a:t>Cadastro Apartamento</a:t>
                      </a:r>
                      <a:endParaRPr lang="pt-B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500" dirty="0" smtClean="0"/>
                        <a:t>Os apartamentos serão classificados</a:t>
                      </a:r>
                      <a:r>
                        <a:rPr lang="pt-BR" sz="1500" baseline="0" dirty="0" smtClean="0"/>
                        <a:t> por categoria</a:t>
                      </a:r>
                      <a:endParaRPr lang="pt-BR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500" dirty="0" smtClean="0"/>
                        <a:t>4</a:t>
                      </a:r>
                      <a:endParaRPr lang="pt-B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500" dirty="0" smtClean="0"/>
                        <a:t>Reserva</a:t>
                      </a:r>
                      <a:endParaRPr lang="pt-B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500" dirty="0" smtClean="0"/>
                        <a:t>Os clientes poderão</a:t>
                      </a:r>
                      <a:r>
                        <a:rPr lang="pt-BR" sz="1500" baseline="0" dirty="0" smtClean="0"/>
                        <a:t> fazer consulta de reservas</a:t>
                      </a:r>
                      <a:endParaRPr lang="pt-BR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500" dirty="0" smtClean="0"/>
                        <a:t>3</a:t>
                      </a:r>
                      <a:endParaRPr lang="pt-B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500" dirty="0" smtClean="0"/>
                        <a:t>Reserva</a:t>
                      </a:r>
                      <a:endParaRPr lang="pt-BR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500" dirty="0" smtClean="0"/>
                        <a:t>Os clientes</a:t>
                      </a:r>
                      <a:r>
                        <a:rPr lang="pt-BR" sz="1500" baseline="0" dirty="0" smtClean="0"/>
                        <a:t> poderão fazer alterações na data de reserva</a:t>
                      </a:r>
                      <a:endParaRPr lang="pt-BR" sz="15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tângulo 7"/>
          <p:cNvSpPr/>
          <p:nvPr/>
        </p:nvSpPr>
        <p:spPr>
          <a:xfrm>
            <a:off x="611560" y="1942242"/>
            <a:ext cx="7848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 smtClean="0"/>
              <a:t>Exemplo de Product Backlog: Sistema de Reserva On-Line:</a:t>
            </a:r>
            <a:endParaRPr lang="pt-BR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Estória do Usuário (User Story)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dirty="0" smtClean="0"/>
              <a:t>O que é uma User Story?</a:t>
            </a:r>
          </a:p>
          <a:p>
            <a:pPr lvl="1"/>
            <a:r>
              <a:rPr lang="pt-BR" dirty="0" smtClean="0"/>
              <a:t>É uma pequena descrição, que detalha um item do Product Backlog.</a:t>
            </a:r>
          </a:p>
          <a:p>
            <a:pPr lvl="1"/>
            <a:endParaRPr lang="pt-BR" dirty="0" smtClean="0"/>
          </a:p>
          <a:p>
            <a:r>
              <a:rPr lang="pt-BR" dirty="0" smtClean="0"/>
              <a:t>Para que serve?</a:t>
            </a:r>
          </a:p>
          <a:p>
            <a:pPr lvl="1"/>
            <a:r>
              <a:rPr lang="pt-BR" dirty="0" smtClean="0"/>
              <a:t>Uma estória ajuda no entendimento e também é utilizada como lembrete para as atividades de planejamento.</a:t>
            </a:r>
          </a:p>
          <a:p>
            <a:pPr lvl="1"/>
            <a:endParaRPr lang="pt-BR" dirty="0" smtClean="0"/>
          </a:p>
          <a:p>
            <a:r>
              <a:rPr lang="pt-BR" dirty="0" smtClean="0"/>
              <a:t>Como escrever uma boa estória?</a:t>
            </a:r>
          </a:p>
          <a:p>
            <a:pPr lvl="1"/>
            <a:r>
              <a:rPr lang="pt-BR" dirty="0" smtClean="0"/>
              <a:t>Conversar sobre a estória com os desenvolvedores e os clientes, de modo a detalhar o item e esclarecer todas as dúvidas sobre o que deve ser feito.</a:t>
            </a:r>
          </a:p>
          <a:p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Outros artefatos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Estimativa e </a:t>
            </a:r>
            <a:r>
              <a:rPr lang="pt-BR" dirty="0" err="1" smtClean="0"/>
              <a:t>Planning</a:t>
            </a:r>
            <a:r>
              <a:rPr lang="pt-BR" dirty="0" smtClean="0"/>
              <a:t> </a:t>
            </a:r>
            <a:r>
              <a:rPr lang="pt-BR" dirty="0" err="1" smtClean="0"/>
              <a:t>Poker</a:t>
            </a:r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Sprint Backlog</a:t>
            </a:r>
          </a:p>
          <a:p>
            <a:endParaRPr lang="pt-BR" dirty="0" smtClean="0"/>
          </a:p>
          <a:p>
            <a:r>
              <a:rPr lang="pt-BR" dirty="0" err="1" smtClean="0"/>
              <a:t>Burndown</a:t>
            </a:r>
            <a:endParaRPr lang="pt-BR" dirty="0" smtClean="0"/>
          </a:p>
          <a:p>
            <a:endParaRPr lang="pt-BR" dirty="0" smtClean="0"/>
          </a:p>
          <a:p>
            <a:r>
              <a:rPr lang="pt-BR" dirty="0" err="1" smtClean="0"/>
              <a:t>Task</a:t>
            </a:r>
            <a:r>
              <a:rPr lang="pt-BR" dirty="0" smtClean="0"/>
              <a:t> </a:t>
            </a:r>
            <a:r>
              <a:rPr lang="pt-BR" dirty="0" err="1" smtClean="0"/>
              <a:t>Board</a:t>
            </a:r>
            <a:r>
              <a:rPr lang="pt-BR" dirty="0" smtClean="0"/>
              <a:t> (</a:t>
            </a:r>
            <a:r>
              <a:rPr lang="pt-BR" dirty="0" err="1" smtClean="0"/>
              <a:t>Kanban</a:t>
            </a:r>
            <a:r>
              <a:rPr lang="pt-BR" dirty="0" smtClean="0"/>
              <a:t>)</a:t>
            </a:r>
          </a:p>
          <a:p>
            <a:endParaRPr lang="pt-BR" dirty="0"/>
          </a:p>
        </p:txBody>
      </p:sp>
      <p:pic>
        <p:nvPicPr>
          <p:cNvPr id="2050" name="Picture 2" descr="C:\Users\thales\Downloads\printable-agile-planning-poker-heade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56176" y="1844824"/>
            <a:ext cx="2540000" cy="1828800"/>
          </a:xfrm>
          <a:prstGeom prst="rect">
            <a:avLst/>
          </a:prstGeom>
          <a:noFill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6176" y="4005064"/>
            <a:ext cx="2500305" cy="2273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Kanban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err="1" smtClean="0"/>
              <a:t>Kanban</a:t>
            </a:r>
            <a:endParaRPr lang="pt-BR" dirty="0"/>
          </a:p>
        </p:txBody>
      </p:sp>
      <p:pic>
        <p:nvPicPr>
          <p:cNvPr id="4" name="Imagem 3" descr="kanba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2924944"/>
            <a:ext cx="5534376" cy="29194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628800"/>
            <a:ext cx="7308304" cy="3580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72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Referência</a:t>
            </a:r>
            <a:endParaRPr lang="pt-BR" dirty="0"/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Moreira, </a:t>
            </a:r>
            <a:r>
              <a:rPr lang="pt-BR" dirty="0" err="1" smtClean="0"/>
              <a:t>M.A.</a:t>
            </a:r>
            <a:r>
              <a:rPr lang="pt-BR" dirty="0" smtClean="0"/>
              <a:t> (1999). </a:t>
            </a:r>
            <a:r>
              <a:rPr lang="pt-BR" i="1" dirty="0" smtClean="0"/>
              <a:t>Aprendizagem significativa. Brasília: Editora da UnB.</a:t>
            </a:r>
          </a:p>
          <a:p>
            <a:endParaRPr lang="pt-BR" i="1" dirty="0" smtClean="0"/>
          </a:p>
          <a:p>
            <a:r>
              <a:rPr lang="pt-BR" i="1" dirty="0" err="1" smtClean="0"/>
              <a:t>Rildo</a:t>
            </a:r>
            <a:r>
              <a:rPr lang="pt-BR" i="1" dirty="0" smtClean="0"/>
              <a:t> F. Santos (2012). Scrum </a:t>
            </a:r>
            <a:r>
              <a:rPr lang="pt-BR" i="1" dirty="0" err="1" smtClean="0"/>
              <a:t>Experience</a:t>
            </a:r>
            <a:r>
              <a:rPr lang="pt-BR" i="1" dirty="0" smtClean="0"/>
              <a:t>: Tutorial Scrum, versão 16</a:t>
            </a:r>
          </a:p>
          <a:p>
            <a:endParaRPr lang="pt-BR" i="1" dirty="0" smtClean="0"/>
          </a:p>
          <a:p>
            <a:r>
              <a:rPr lang="pt-BR" i="1" dirty="0" smtClean="0"/>
              <a:t>Ken </a:t>
            </a:r>
            <a:r>
              <a:rPr lang="pt-BR" i="1" dirty="0" err="1" smtClean="0"/>
              <a:t>Schwaber</a:t>
            </a:r>
            <a:r>
              <a:rPr lang="pt-BR" i="1" dirty="0" smtClean="0"/>
              <a:t> e Jeff Sutherland (2011). Guia do Scrum.</a:t>
            </a:r>
          </a:p>
          <a:p>
            <a:endParaRPr lang="pt-BR" i="1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Créditos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Thales Eduardo Gomes </a:t>
            </a:r>
            <a:r>
              <a:rPr lang="pt-BR" dirty="0" smtClean="0"/>
              <a:t>Moreira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892196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Module.thmx</Template>
  <TotalTime>707</TotalTime>
  <Words>700</Words>
  <Application>Microsoft Office PowerPoint</Application>
  <PresentationFormat>Apresentação na tela (4:3)</PresentationFormat>
  <Paragraphs>124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Corbel</vt:lpstr>
      <vt:lpstr>Wingdings</vt:lpstr>
      <vt:lpstr>Wingdings 2</vt:lpstr>
      <vt:lpstr>Wingdings 3</vt:lpstr>
      <vt:lpstr>Module</vt:lpstr>
      <vt:lpstr>Métodos Ágeis  - SCRUM Prof. Henrique Mota mota.henrique@gmail.com</vt:lpstr>
      <vt:lpstr>Apresentação do PowerPoint</vt:lpstr>
      <vt:lpstr>Estimar o tamanho do software</vt:lpstr>
      <vt:lpstr>O que é SCRUM?</vt:lpstr>
      <vt:lpstr>Eventos SCRUM</vt:lpstr>
      <vt:lpstr>O que é time-box?</vt:lpstr>
      <vt:lpstr>O que é uma Sprint?</vt:lpstr>
      <vt:lpstr>Time-box aplicado na Sprint</vt:lpstr>
      <vt:lpstr>Alma do SCRUM</vt:lpstr>
      <vt:lpstr>Papéis SCRUM</vt:lpstr>
      <vt:lpstr>Papéis SCRUM</vt:lpstr>
      <vt:lpstr>Papéis SCRUM</vt:lpstr>
      <vt:lpstr>Artefato: Product Backlog</vt:lpstr>
      <vt:lpstr>Artefato: Product Backlog</vt:lpstr>
      <vt:lpstr>Estória do Usuário (User Story)</vt:lpstr>
      <vt:lpstr>Outros artefatos</vt:lpstr>
      <vt:lpstr>Kanban </vt:lpstr>
      <vt:lpstr>Apresentação do PowerPoint</vt:lpstr>
      <vt:lpstr>Referência</vt:lpstr>
      <vt:lpstr>Créditos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MAPA CONCEITUAL</dc:title>
  <dc:creator>FELIPE GURGEL</dc:creator>
  <cp:lastModifiedBy>Mauro Oliveira</cp:lastModifiedBy>
  <cp:revision>60</cp:revision>
  <dcterms:created xsi:type="dcterms:W3CDTF">2013-10-02T22:09:51Z</dcterms:created>
  <dcterms:modified xsi:type="dcterms:W3CDTF">2015-11-23T01:07:17Z</dcterms:modified>
</cp:coreProperties>
</file>