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523" r:id="rId2"/>
    <p:sldId id="644" r:id="rId3"/>
    <p:sldId id="563" r:id="rId4"/>
    <p:sldId id="306" r:id="rId5"/>
    <p:sldId id="541" r:id="rId6"/>
    <p:sldId id="607" r:id="rId7"/>
    <p:sldId id="519" r:id="rId8"/>
    <p:sldId id="518" r:id="rId9"/>
    <p:sldId id="610" r:id="rId10"/>
    <p:sldId id="609" r:id="rId11"/>
    <p:sldId id="321" r:id="rId12"/>
    <p:sldId id="608" r:id="rId13"/>
    <p:sldId id="606" r:id="rId14"/>
    <p:sldId id="612" r:id="rId15"/>
    <p:sldId id="613" r:id="rId16"/>
    <p:sldId id="614" r:id="rId17"/>
    <p:sldId id="616" r:id="rId18"/>
    <p:sldId id="617" r:id="rId19"/>
    <p:sldId id="618" r:id="rId20"/>
    <p:sldId id="619" r:id="rId21"/>
    <p:sldId id="645" r:id="rId22"/>
    <p:sldId id="646" r:id="rId23"/>
    <p:sldId id="627" r:id="rId24"/>
    <p:sldId id="647" r:id="rId25"/>
    <p:sldId id="654" r:id="rId26"/>
    <p:sldId id="629" r:id="rId27"/>
    <p:sldId id="630" r:id="rId28"/>
    <p:sldId id="631" r:id="rId29"/>
    <p:sldId id="611" r:id="rId30"/>
    <p:sldId id="504" r:id="rId31"/>
    <p:sldId id="419" r:id="rId32"/>
    <p:sldId id="648" r:id="rId33"/>
    <p:sldId id="649" r:id="rId34"/>
    <p:sldId id="621" r:id="rId35"/>
    <p:sldId id="622" r:id="rId36"/>
    <p:sldId id="635" r:id="rId37"/>
    <p:sldId id="636" r:id="rId38"/>
    <p:sldId id="632" r:id="rId39"/>
    <p:sldId id="515" r:id="rId40"/>
    <p:sldId id="527" r:id="rId41"/>
    <p:sldId id="494" r:id="rId42"/>
    <p:sldId id="529" r:id="rId43"/>
    <p:sldId id="507" r:id="rId44"/>
    <p:sldId id="633" r:id="rId45"/>
    <p:sldId id="652" r:id="rId46"/>
    <p:sldId id="537" r:id="rId47"/>
    <p:sldId id="538" r:id="rId48"/>
    <p:sldId id="651" r:id="rId49"/>
    <p:sldId id="650" r:id="rId50"/>
    <p:sldId id="634" r:id="rId51"/>
    <p:sldId id="653" r:id="rId52"/>
    <p:sldId id="559" r:id="rId53"/>
    <p:sldId id="560" r:id="rId54"/>
    <p:sldId id="549" r:id="rId55"/>
    <p:sldId id="536" r:id="rId56"/>
    <p:sldId id="637" r:id="rId57"/>
    <p:sldId id="540" r:id="rId58"/>
    <p:sldId id="561" r:id="rId59"/>
    <p:sldId id="552" r:id="rId60"/>
    <p:sldId id="565" r:id="rId61"/>
    <p:sldId id="562" r:id="rId62"/>
    <p:sldId id="638" r:id="rId63"/>
    <p:sldId id="641" r:id="rId64"/>
    <p:sldId id="639" r:id="rId65"/>
    <p:sldId id="656" r:id="rId66"/>
    <p:sldId id="655" r:id="rId67"/>
    <p:sldId id="640" r:id="rId68"/>
    <p:sldId id="643" r:id="rId69"/>
    <p:sldId id="642" r:id="rId70"/>
    <p:sldId id="522" r:id="rId71"/>
    <p:sldId id="556" r:id="rId72"/>
    <p:sldId id="605" r:id="rId73"/>
    <p:sldId id="526" r:id="rId74"/>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A4"/>
    <a:srgbClr val="0062AC"/>
    <a:srgbClr val="005696"/>
    <a:srgbClr val="883230"/>
    <a:srgbClr val="792D2B"/>
    <a:srgbClr val="6E97C8"/>
    <a:srgbClr val="497DBB"/>
    <a:srgbClr val="4274B0"/>
    <a:srgbClr val="4070A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44" autoAdjust="0"/>
    <p:restoredTop sz="95204" autoAdjust="0"/>
  </p:normalViewPr>
  <p:slideViewPr>
    <p:cSldViewPr>
      <p:cViewPr varScale="1">
        <p:scale>
          <a:sx n="58" d="100"/>
          <a:sy n="58" d="100"/>
        </p:scale>
        <p:origin x="72" y="270"/>
      </p:cViewPr>
      <p:guideLst>
        <p:guide orient="horz" pos="2160"/>
        <p:guide pos="2880"/>
      </p:guideLst>
    </p:cSldViewPr>
  </p:slideViewPr>
  <p:notesTextViewPr>
    <p:cViewPr>
      <p:scale>
        <a:sx n="75" d="100"/>
        <a:sy n="75" d="100"/>
      </p:scale>
      <p:origin x="0" y="0"/>
    </p:cViewPr>
  </p:notesTextViewPr>
  <p:sorterViewPr>
    <p:cViewPr>
      <p:scale>
        <a:sx n="60" d="100"/>
        <a:sy n="60" d="100"/>
      </p:scale>
      <p:origin x="0" y="-7242"/>
    </p:cViewPr>
  </p:sorterViewPr>
  <p:notesViewPr>
    <p:cSldViewPr>
      <p:cViewPr varScale="1">
        <p:scale>
          <a:sx n="50" d="100"/>
          <a:sy n="50" d="100"/>
        </p:scale>
        <p:origin x="1842"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image" Target="../media/image7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Espaço Reservado para Data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B5D6B32B-F6A8-4675-BCA6-776DD1EA025B}" type="datetimeFigureOut">
              <a:rPr lang="en-US" smtClean="0"/>
              <a:t>3/20/2015</a:t>
            </a:fld>
            <a:endParaRPr lang="en-US"/>
          </a:p>
        </p:txBody>
      </p:sp>
      <p:sp>
        <p:nvSpPr>
          <p:cNvPr id="4" name="Espaço Reservado para Imagem de Slide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Espaço Reservado para Anotaçõ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extLst>
      <p:ext uri="{BB962C8B-B14F-4D97-AF65-F5344CB8AC3E}">
        <p14:creationId xmlns:p14="http://schemas.microsoft.com/office/powerpoint/2010/main" val="1135962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I</a:t>
            </a:r>
            <a:r>
              <a:rPr lang="pt-BR" baseline="0" dirty="0" smtClean="0"/>
              <a:t> </a:t>
            </a:r>
            <a:r>
              <a:rPr lang="pt-BR" baseline="0" dirty="0" err="1" smtClean="0"/>
              <a:t>would</a:t>
            </a:r>
            <a:r>
              <a:rPr lang="pt-BR" baseline="0" dirty="0" smtClean="0"/>
              <a:t> </a:t>
            </a:r>
            <a:r>
              <a:rPr lang="pt-BR" baseline="0" dirty="0" err="1" smtClean="0"/>
              <a:t>like</a:t>
            </a:r>
            <a:r>
              <a:rPr lang="pt-BR" baseline="0" dirty="0" smtClean="0"/>
              <a:t> </a:t>
            </a:r>
            <a:r>
              <a:rPr lang="pt-BR" baseline="0" dirty="0" err="1" smtClean="0"/>
              <a:t>to</a:t>
            </a:r>
            <a:r>
              <a:rPr lang="pt-BR" baseline="0" dirty="0" smtClean="0"/>
              <a:t> </a:t>
            </a:r>
            <a:r>
              <a:rPr lang="pt-BR" baseline="0" dirty="0" err="1" smtClean="0"/>
              <a:t>thank</a:t>
            </a:r>
            <a:r>
              <a:rPr lang="pt-BR" baseline="0" dirty="0" smtClean="0"/>
              <a:t> </a:t>
            </a:r>
            <a:r>
              <a:rPr lang="pt-BR" baseline="0" dirty="0" err="1" smtClean="0"/>
              <a:t>all</a:t>
            </a:r>
            <a:r>
              <a:rPr lang="pt-BR" baseline="0" dirty="0" smtClean="0"/>
              <a:t> </a:t>
            </a:r>
            <a:r>
              <a:rPr lang="pt-BR" baseline="0" dirty="0" err="1" smtClean="0"/>
              <a:t>of</a:t>
            </a:r>
            <a:r>
              <a:rPr lang="pt-BR" baseline="0" dirty="0" smtClean="0"/>
              <a:t> </a:t>
            </a:r>
            <a:r>
              <a:rPr lang="pt-BR" baseline="0" dirty="0" err="1" smtClean="0"/>
              <a:t>you</a:t>
            </a:r>
            <a:r>
              <a:rPr lang="pt-BR" baseline="0" dirty="0" smtClean="0"/>
              <a:t> </a:t>
            </a:r>
            <a:r>
              <a:rPr lang="pt-BR" baseline="0" dirty="0" err="1" smtClean="0"/>
              <a:t>to</a:t>
            </a:r>
            <a:r>
              <a:rPr lang="pt-BR" baseline="0" dirty="0" smtClean="0"/>
              <a:t> </a:t>
            </a:r>
            <a:r>
              <a:rPr lang="pt-BR" baseline="0" dirty="0" err="1" smtClean="0"/>
              <a:t>be</a:t>
            </a:r>
            <a:r>
              <a:rPr lang="pt-BR" baseline="0" dirty="0" smtClean="0"/>
              <a:t> </a:t>
            </a:r>
            <a:r>
              <a:rPr lang="pt-BR" baseline="0" dirty="0" err="1" smtClean="0"/>
              <a:t>here</a:t>
            </a:r>
            <a:r>
              <a:rPr lang="pt-BR" baseline="0" dirty="0" smtClean="0"/>
              <a:t>, it </a:t>
            </a:r>
            <a:r>
              <a:rPr lang="pt-BR" baseline="0" dirty="0" err="1" smtClean="0"/>
              <a:t>is</a:t>
            </a:r>
            <a:r>
              <a:rPr lang="pt-BR" baseline="0" dirty="0" smtClean="0"/>
              <a:t> a </a:t>
            </a:r>
            <a:r>
              <a:rPr lang="pt-BR" baseline="0" dirty="0" err="1" smtClean="0"/>
              <a:t>pleasure</a:t>
            </a:r>
            <a:r>
              <a:rPr lang="pt-BR" baseline="0" dirty="0" smtClean="0"/>
              <a:t> for me </a:t>
            </a:r>
            <a:r>
              <a:rPr lang="pt-BR" baseline="0" dirty="0" err="1" smtClean="0"/>
              <a:t>to</a:t>
            </a:r>
            <a:r>
              <a:rPr lang="pt-BR" baseline="0" dirty="0" smtClean="0"/>
              <a:t> </a:t>
            </a:r>
            <a:r>
              <a:rPr lang="pt-BR" baseline="0" dirty="0" err="1" smtClean="0"/>
              <a:t>present</a:t>
            </a:r>
            <a:r>
              <a:rPr lang="pt-BR" baseline="0" dirty="0" smtClean="0"/>
              <a:t> </a:t>
            </a:r>
            <a:r>
              <a:rPr lang="pt-BR" baseline="0" dirty="0" err="1" smtClean="0"/>
              <a:t>this</a:t>
            </a:r>
            <a:r>
              <a:rPr lang="pt-BR" baseline="0" dirty="0" smtClean="0"/>
              <a:t> </a:t>
            </a:r>
            <a:r>
              <a:rPr lang="pt-BR" baseline="0" dirty="0" err="1" smtClean="0"/>
              <a:t>paper</a:t>
            </a:r>
            <a:r>
              <a:rPr lang="pt-BR" baseline="0" dirty="0" smtClean="0"/>
              <a:t> </a:t>
            </a:r>
            <a:r>
              <a:rPr lang="pt-BR" baseline="0" dirty="0" err="1" smtClean="0"/>
              <a:t>today</a:t>
            </a:r>
            <a:r>
              <a:rPr lang="pt-BR" baseline="0" dirty="0" smtClean="0"/>
              <a:t>. </a:t>
            </a:r>
            <a:r>
              <a:rPr lang="pt-BR" baseline="0" dirty="0" err="1" smtClean="0"/>
              <a:t>My</a:t>
            </a:r>
            <a:r>
              <a:rPr lang="pt-BR" baseline="0" dirty="0" smtClean="0"/>
              <a:t> </a:t>
            </a:r>
            <a:r>
              <a:rPr lang="pt-BR" baseline="0" dirty="0" err="1" smtClean="0"/>
              <a:t>name</a:t>
            </a:r>
            <a:r>
              <a:rPr lang="pt-BR" baseline="0" dirty="0" smtClean="0"/>
              <a:t> </a:t>
            </a:r>
            <a:r>
              <a:rPr lang="pt-BR" baseline="0" dirty="0" err="1" smtClean="0"/>
              <a:t>is</a:t>
            </a:r>
            <a:r>
              <a:rPr lang="pt-BR" baseline="0" dirty="0" smtClean="0"/>
              <a:t> Leonardo Gardini, I </a:t>
            </a:r>
            <a:r>
              <a:rPr lang="pt-BR" baseline="0" dirty="0" err="1" smtClean="0"/>
              <a:t>am</a:t>
            </a:r>
            <a:r>
              <a:rPr lang="pt-BR" baseline="0" dirty="0" smtClean="0"/>
              <a:t> </a:t>
            </a:r>
            <a:r>
              <a:rPr lang="pt-BR" baseline="0" dirty="0" err="1" smtClean="0"/>
              <a:t>from</a:t>
            </a:r>
            <a:r>
              <a:rPr lang="pt-BR" baseline="0" dirty="0" smtClean="0"/>
              <a:t> Fortaleza, a </a:t>
            </a:r>
            <a:r>
              <a:rPr lang="pt-BR" baseline="0" dirty="0" err="1" smtClean="0"/>
              <a:t>northeast</a:t>
            </a:r>
            <a:r>
              <a:rPr lang="pt-BR" baseline="0" dirty="0" smtClean="0"/>
              <a:t> </a:t>
            </a:r>
            <a:r>
              <a:rPr lang="pt-BR" baseline="0" dirty="0" err="1" smtClean="0"/>
              <a:t>city</a:t>
            </a:r>
            <a:r>
              <a:rPr lang="pt-BR" baseline="0" dirty="0" smtClean="0"/>
              <a:t> in </a:t>
            </a:r>
            <a:r>
              <a:rPr lang="pt-BR" baseline="0" dirty="0" err="1" smtClean="0"/>
              <a:t>Brazil</a:t>
            </a:r>
            <a:r>
              <a:rPr lang="pt-BR" baseline="0" dirty="0" smtClean="0"/>
              <a:t>. </a:t>
            </a:r>
            <a:r>
              <a:rPr lang="pt-BR" baseline="0" dirty="0" err="1" smtClean="0"/>
              <a:t>My</a:t>
            </a:r>
            <a:r>
              <a:rPr lang="pt-BR" baseline="0" dirty="0" smtClean="0"/>
              <a:t> professor </a:t>
            </a:r>
            <a:r>
              <a:rPr lang="pt-BR" baseline="0" dirty="0" err="1" smtClean="0"/>
              <a:t>and</a:t>
            </a:r>
            <a:r>
              <a:rPr lang="pt-BR" baseline="0" dirty="0" smtClean="0"/>
              <a:t> mentor </a:t>
            </a:r>
            <a:r>
              <a:rPr lang="pt-BR" baseline="0" dirty="0" err="1" smtClean="0"/>
              <a:t>is</a:t>
            </a:r>
            <a:r>
              <a:rPr lang="pt-BR" baseline="0" dirty="0" smtClean="0"/>
              <a:t> </a:t>
            </a:r>
            <a:r>
              <a:rPr lang="pt-BR" baseline="0" dirty="0" err="1" smtClean="0"/>
              <a:t>also</a:t>
            </a:r>
            <a:r>
              <a:rPr lang="pt-BR" baseline="0" dirty="0" smtClean="0"/>
              <a:t> </a:t>
            </a:r>
            <a:r>
              <a:rPr lang="pt-BR" baseline="0" dirty="0" err="1" smtClean="0"/>
              <a:t>here</a:t>
            </a:r>
            <a:r>
              <a:rPr lang="pt-BR" baseline="0" dirty="0" smtClean="0"/>
              <a:t>, Mauro Oliveira. He </a:t>
            </a:r>
            <a:r>
              <a:rPr lang="pt-BR" baseline="0" dirty="0" err="1" smtClean="0"/>
              <a:t>is</a:t>
            </a:r>
            <a:r>
              <a:rPr lang="pt-BR" baseline="0" dirty="0" smtClean="0"/>
              <a:t> </a:t>
            </a:r>
            <a:r>
              <a:rPr lang="pt-BR" baseline="0" dirty="0" err="1" smtClean="0"/>
              <a:t>from</a:t>
            </a:r>
            <a:r>
              <a:rPr lang="pt-BR" baseline="0" dirty="0" smtClean="0"/>
              <a:t> Aracati, a </a:t>
            </a:r>
            <a:r>
              <a:rPr lang="pt-BR" baseline="0" dirty="0" err="1" smtClean="0"/>
              <a:t>city</a:t>
            </a:r>
            <a:r>
              <a:rPr lang="pt-BR" baseline="0" dirty="0" smtClean="0"/>
              <a:t> </a:t>
            </a:r>
            <a:r>
              <a:rPr lang="pt-BR" baseline="0" dirty="0" err="1" smtClean="0"/>
              <a:t>near</a:t>
            </a:r>
            <a:r>
              <a:rPr lang="pt-BR" baseline="0" dirty="0" smtClean="0"/>
              <a:t> Fortaleza. </a:t>
            </a:r>
            <a:r>
              <a:rPr lang="pt-BR" baseline="0" dirty="0" err="1" smtClean="0"/>
              <a:t>This</a:t>
            </a:r>
            <a:r>
              <a:rPr lang="pt-BR" baseline="0" dirty="0" smtClean="0"/>
              <a:t> </a:t>
            </a:r>
            <a:r>
              <a:rPr lang="pt-BR" baseline="0" dirty="0" err="1" smtClean="0"/>
              <a:t>picture</a:t>
            </a:r>
            <a:r>
              <a:rPr lang="pt-BR" baseline="0" dirty="0" smtClean="0"/>
              <a:t> </a:t>
            </a:r>
            <a:r>
              <a:rPr lang="pt-BR" baseline="0" dirty="0" err="1" smtClean="0"/>
              <a:t>was</a:t>
            </a:r>
            <a:r>
              <a:rPr lang="pt-BR" baseline="0" dirty="0" smtClean="0"/>
              <a:t> </a:t>
            </a:r>
            <a:r>
              <a:rPr lang="pt-BR" baseline="0" dirty="0" err="1" smtClean="0"/>
              <a:t>taken</a:t>
            </a:r>
            <a:r>
              <a:rPr lang="pt-BR" baseline="0" dirty="0" smtClean="0"/>
              <a:t> </a:t>
            </a:r>
            <a:r>
              <a:rPr lang="pt-BR" baseline="0" dirty="0" err="1" smtClean="0"/>
              <a:t>there</a:t>
            </a:r>
            <a:r>
              <a:rPr lang="pt-BR" baseline="0" dirty="0" smtClean="0"/>
              <a:t>. </a:t>
            </a:r>
            <a:r>
              <a:rPr lang="pt-BR" baseline="0" dirty="0" err="1" smtClean="0"/>
              <a:t>This</a:t>
            </a:r>
            <a:r>
              <a:rPr lang="pt-BR" baseline="0" dirty="0" smtClean="0"/>
              <a:t> </a:t>
            </a:r>
            <a:r>
              <a:rPr lang="pt-BR" baseline="0" dirty="0" err="1" smtClean="0"/>
              <a:t>work</a:t>
            </a:r>
            <a:r>
              <a:rPr lang="pt-BR" baseline="0" dirty="0" smtClean="0"/>
              <a:t> </a:t>
            </a:r>
            <a:r>
              <a:rPr lang="pt-BR" baseline="0" dirty="0" err="1" smtClean="0"/>
              <a:t>is</a:t>
            </a:r>
            <a:r>
              <a:rPr lang="pt-BR" baseline="0" dirty="0" smtClean="0"/>
              <a:t> </a:t>
            </a:r>
            <a:r>
              <a:rPr lang="pt-BR" baseline="0" dirty="0" err="1" smtClean="0"/>
              <a:t>being</a:t>
            </a:r>
            <a:r>
              <a:rPr lang="pt-BR" baseline="0" dirty="0" smtClean="0"/>
              <a:t> </a:t>
            </a:r>
            <a:r>
              <a:rPr lang="pt-BR" baseline="0" dirty="0" err="1" smtClean="0"/>
              <a:t>conducted</a:t>
            </a:r>
            <a:r>
              <a:rPr lang="pt-BR" baseline="0" dirty="0" smtClean="0"/>
              <a:t> </a:t>
            </a:r>
            <a:r>
              <a:rPr lang="pt-BR" baseline="0" dirty="0" err="1" smtClean="0"/>
              <a:t>by</a:t>
            </a:r>
            <a:r>
              <a:rPr lang="pt-BR" baseline="0" dirty="0" smtClean="0"/>
              <a:t> </a:t>
            </a:r>
            <a:r>
              <a:rPr lang="pt-BR" baseline="0" dirty="0" err="1" smtClean="0"/>
              <a:t>the</a:t>
            </a:r>
            <a:r>
              <a:rPr lang="pt-BR" baseline="0" dirty="0" smtClean="0"/>
              <a:t> Computer Network </a:t>
            </a:r>
            <a:r>
              <a:rPr lang="pt-BR" baseline="0" dirty="0" err="1" smtClean="0"/>
              <a:t>Laboratory</a:t>
            </a:r>
            <a:r>
              <a:rPr lang="pt-BR" baseline="0" dirty="0" smtClean="0"/>
              <a:t> </a:t>
            </a:r>
            <a:r>
              <a:rPr lang="pt-BR" baseline="0" dirty="0" err="1" smtClean="0"/>
              <a:t>of</a:t>
            </a:r>
            <a:r>
              <a:rPr lang="pt-BR" baseline="0" dirty="0" smtClean="0"/>
              <a:t> Aracati, </a:t>
            </a:r>
            <a:r>
              <a:rPr lang="pt-BR" baseline="0" dirty="0" err="1" smtClean="0"/>
              <a:t>which</a:t>
            </a:r>
            <a:r>
              <a:rPr lang="pt-BR" baseline="0" dirty="0" smtClean="0"/>
              <a:t> </a:t>
            </a:r>
            <a:r>
              <a:rPr lang="pt-BR" baseline="0" dirty="0" err="1" smtClean="0"/>
              <a:t>acronim</a:t>
            </a:r>
            <a:r>
              <a:rPr lang="pt-BR" baseline="0" dirty="0" smtClean="0"/>
              <a:t> </a:t>
            </a:r>
            <a:r>
              <a:rPr lang="pt-BR" baseline="0" dirty="0" err="1" smtClean="0"/>
              <a:t>is</a:t>
            </a:r>
            <a:r>
              <a:rPr lang="pt-BR" baseline="0" dirty="0" smtClean="0"/>
              <a:t> LARA.</a:t>
            </a:r>
            <a:endParaRPr lang="en-US"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1</a:t>
            </a:fld>
            <a:endParaRPr lang="en-US"/>
          </a:p>
        </p:txBody>
      </p:sp>
    </p:spTree>
    <p:extLst>
      <p:ext uri="{BB962C8B-B14F-4D97-AF65-F5344CB8AC3E}">
        <p14:creationId xmlns:p14="http://schemas.microsoft.com/office/powerpoint/2010/main" val="218766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smtClean="0"/>
              <a:t>That</a:t>
            </a:r>
            <a:r>
              <a:rPr lang="pt-BR" dirty="0" smtClean="0"/>
              <a:t> </a:t>
            </a:r>
            <a:r>
              <a:rPr lang="pt-BR" dirty="0" err="1" smtClean="0"/>
              <a:t>is</a:t>
            </a:r>
            <a:r>
              <a:rPr lang="pt-BR" dirty="0" smtClean="0"/>
              <a:t> </a:t>
            </a:r>
            <a:r>
              <a:rPr lang="pt-BR" dirty="0" err="1" smtClean="0"/>
              <a:t>the</a:t>
            </a:r>
            <a:r>
              <a:rPr lang="pt-BR" dirty="0" smtClean="0"/>
              <a:t> </a:t>
            </a:r>
            <a:r>
              <a:rPr lang="pt-BR" dirty="0" err="1" smtClean="0"/>
              <a:t>whole</a:t>
            </a:r>
            <a:r>
              <a:rPr lang="pt-BR" dirty="0" smtClean="0"/>
              <a:t> </a:t>
            </a:r>
            <a:r>
              <a:rPr lang="pt-BR" dirty="0" err="1" smtClean="0"/>
              <a:t>team</a:t>
            </a:r>
            <a:r>
              <a:rPr lang="pt-BR" dirty="0" smtClean="0"/>
              <a:t> </a:t>
            </a:r>
            <a:r>
              <a:rPr lang="pt-BR" dirty="0" err="1" smtClean="0"/>
              <a:t>that</a:t>
            </a:r>
            <a:r>
              <a:rPr lang="pt-BR" dirty="0" smtClean="0"/>
              <a:t> </a:t>
            </a:r>
            <a:r>
              <a:rPr lang="pt-BR" dirty="0" err="1" smtClean="0"/>
              <a:t>is</a:t>
            </a:r>
            <a:r>
              <a:rPr lang="pt-BR" dirty="0" smtClean="0"/>
              <a:t> </a:t>
            </a:r>
            <a:r>
              <a:rPr lang="pt-BR" dirty="0" err="1" smtClean="0"/>
              <a:t>working</a:t>
            </a:r>
            <a:r>
              <a:rPr lang="pt-BR" dirty="0" smtClean="0"/>
              <a:t> </a:t>
            </a:r>
            <a:r>
              <a:rPr lang="pt-BR" dirty="0" err="1" smtClean="0"/>
              <a:t>on</a:t>
            </a:r>
            <a:r>
              <a:rPr lang="pt-BR" dirty="0" smtClean="0"/>
              <a:t> </a:t>
            </a:r>
            <a:r>
              <a:rPr lang="pt-BR" dirty="0" err="1" smtClean="0"/>
              <a:t>this</a:t>
            </a:r>
            <a:r>
              <a:rPr lang="pt-BR" dirty="0" smtClean="0"/>
              <a:t> </a:t>
            </a:r>
            <a:r>
              <a:rPr lang="pt-BR" dirty="0" err="1" smtClean="0"/>
              <a:t>project</a:t>
            </a:r>
            <a:r>
              <a:rPr lang="pt-BR" dirty="0" smtClean="0"/>
              <a:t>, </a:t>
            </a:r>
            <a:r>
              <a:rPr lang="pt-BR" dirty="0" err="1" smtClean="0"/>
              <a:t>and</a:t>
            </a:r>
            <a:r>
              <a:rPr lang="pt-BR" dirty="0" smtClean="0"/>
              <a:t> I </a:t>
            </a:r>
            <a:r>
              <a:rPr lang="pt-BR" dirty="0" err="1" smtClean="0"/>
              <a:t>also</a:t>
            </a:r>
            <a:r>
              <a:rPr lang="pt-BR" dirty="0" smtClean="0"/>
              <a:t> </a:t>
            </a:r>
            <a:r>
              <a:rPr lang="pt-BR" dirty="0" err="1" smtClean="0"/>
              <a:t>would</a:t>
            </a:r>
            <a:r>
              <a:rPr lang="pt-BR" dirty="0" smtClean="0"/>
              <a:t> </a:t>
            </a:r>
            <a:r>
              <a:rPr lang="pt-BR" dirty="0" err="1" smtClean="0"/>
              <a:t>like</a:t>
            </a:r>
            <a:r>
              <a:rPr lang="pt-BR" dirty="0" smtClean="0"/>
              <a:t> </a:t>
            </a:r>
            <a:r>
              <a:rPr lang="pt-BR" dirty="0" err="1" smtClean="0"/>
              <a:t>to</a:t>
            </a:r>
            <a:r>
              <a:rPr lang="pt-BR" dirty="0" smtClean="0"/>
              <a:t> </a:t>
            </a:r>
            <a:r>
              <a:rPr lang="pt-BR" dirty="0" err="1" smtClean="0"/>
              <a:t>emphasize</a:t>
            </a:r>
            <a:r>
              <a:rPr lang="pt-BR" baseline="0" dirty="0" smtClean="0"/>
              <a:t> </a:t>
            </a:r>
            <a:r>
              <a:rPr lang="pt-BR" baseline="0" dirty="0" err="1" smtClean="0"/>
              <a:t>the</a:t>
            </a:r>
            <a:r>
              <a:rPr lang="pt-BR" baseline="0" dirty="0" smtClean="0"/>
              <a:t> </a:t>
            </a:r>
            <a:r>
              <a:rPr lang="pt-BR" baseline="0" dirty="0" err="1" smtClean="0"/>
              <a:t>participation</a:t>
            </a:r>
            <a:r>
              <a:rPr lang="pt-BR" baseline="0" dirty="0" smtClean="0"/>
              <a:t> </a:t>
            </a:r>
            <a:r>
              <a:rPr lang="pt-BR" baseline="0" dirty="0" err="1" smtClean="0"/>
              <a:t>of</a:t>
            </a:r>
            <a:r>
              <a:rPr lang="pt-BR" baseline="0" dirty="0" smtClean="0"/>
              <a:t> professor </a:t>
            </a:r>
            <a:r>
              <a:rPr lang="pt-BR" baseline="0" dirty="0" err="1" smtClean="0"/>
              <a:t>Herve</a:t>
            </a:r>
            <a:r>
              <a:rPr lang="pt-BR" baseline="0" dirty="0" smtClean="0"/>
              <a:t> Martin, </a:t>
            </a:r>
            <a:r>
              <a:rPr lang="pt-BR" baseline="0" dirty="0" err="1" smtClean="0"/>
              <a:t>from</a:t>
            </a:r>
            <a:r>
              <a:rPr lang="pt-BR" baseline="0" dirty="0" smtClean="0"/>
              <a:t> </a:t>
            </a:r>
            <a:r>
              <a:rPr lang="pt-BR" baseline="0" dirty="0" err="1" smtClean="0"/>
              <a:t>the</a:t>
            </a:r>
            <a:r>
              <a:rPr lang="pt-BR" baseline="0" dirty="0" smtClean="0"/>
              <a:t> Joseph Fourier </a:t>
            </a:r>
            <a:r>
              <a:rPr lang="pt-BR" baseline="0" dirty="0" err="1" smtClean="0"/>
              <a:t>University</a:t>
            </a:r>
            <a:r>
              <a:rPr lang="pt-BR" baseline="0" dirty="0" smtClean="0"/>
              <a:t>, in Grenoble, France.  </a:t>
            </a:r>
            <a:endParaRPr lang="en-US"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2</a:t>
            </a:fld>
            <a:endParaRPr lang="en-US"/>
          </a:p>
        </p:txBody>
      </p:sp>
    </p:spTree>
    <p:extLst>
      <p:ext uri="{BB962C8B-B14F-4D97-AF65-F5344CB8AC3E}">
        <p14:creationId xmlns:p14="http://schemas.microsoft.com/office/powerpoint/2010/main" val="1757309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3</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r>
              <a:rPr lang="pt-BR" dirty="0" err="1" smtClean="0">
                <a:latin typeface="Arial" pitchFamily="34" charset="0"/>
              </a:rPr>
              <a:t>Those</a:t>
            </a:r>
            <a:r>
              <a:rPr lang="pt-BR" baseline="0" dirty="0" smtClean="0">
                <a:latin typeface="Arial" pitchFamily="34" charset="0"/>
              </a:rPr>
              <a:t> are </a:t>
            </a:r>
            <a:r>
              <a:rPr lang="pt-BR" baseline="0" dirty="0" err="1" smtClean="0">
                <a:latin typeface="Arial" pitchFamily="34" charset="0"/>
              </a:rPr>
              <a:t>the</a:t>
            </a:r>
            <a:r>
              <a:rPr lang="pt-BR" baseline="0" dirty="0" smtClean="0">
                <a:latin typeface="Arial" pitchFamily="34" charset="0"/>
              </a:rPr>
              <a:t> </a:t>
            </a:r>
            <a:r>
              <a:rPr lang="pt-BR" baseline="0" dirty="0" err="1" smtClean="0">
                <a:latin typeface="Arial" pitchFamily="34" charset="0"/>
              </a:rPr>
              <a:t>main</a:t>
            </a:r>
            <a:r>
              <a:rPr lang="pt-BR" baseline="0" dirty="0" smtClean="0">
                <a:latin typeface="Arial" pitchFamily="34" charset="0"/>
              </a:rPr>
              <a:t> </a:t>
            </a:r>
            <a:r>
              <a:rPr lang="pt-BR" baseline="0" dirty="0" err="1" smtClean="0">
                <a:latin typeface="Arial" pitchFamily="34" charset="0"/>
              </a:rPr>
              <a:t>topics</a:t>
            </a:r>
            <a:r>
              <a:rPr lang="pt-BR" baseline="0" dirty="0" smtClean="0">
                <a:latin typeface="Arial" pitchFamily="34" charset="0"/>
              </a:rPr>
              <a:t> </a:t>
            </a:r>
            <a:r>
              <a:rPr lang="pt-BR" baseline="0" dirty="0" err="1" smtClean="0">
                <a:latin typeface="Arial" pitchFamily="34" charset="0"/>
              </a:rPr>
              <a:t>of</a:t>
            </a:r>
            <a:r>
              <a:rPr lang="pt-BR" baseline="0" dirty="0" smtClean="0">
                <a:latin typeface="Arial" pitchFamily="34" charset="0"/>
              </a:rPr>
              <a:t> </a:t>
            </a:r>
            <a:r>
              <a:rPr lang="pt-BR" baseline="0" dirty="0" err="1" smtClean="0">
                <a:latin typeface="Arial" pitchFamily="34" charset="0"/>
              </a:rPr>
              <a:t>the</a:t>
            </a:r>
            <a:r>
              <a:rPr lang="pt-BR" baseline="0" dirty="0" smtClean="0">
                <a:latin typeface="Arial" pitchFamily="34" charset="0"/>
              </a:rPr>
              <a:t> </a:t>
            </a:r>
            <a:r>
              <a:rPr lang="pt-BR" baseline="0" dirty="0" err="1" smtClean="0">
                <a:latin typeface="Arial" pitchFamily="34" charset="0"/>
              </a:rPr>
              <a:t>presentation</a:t>
            </a:r>
            <a:r>
              <a:rPr lang="pt-BR" baseline="0" dirty="0" smtClean="0">
                <a:latin typeface="Arial" pitchFamily="34" charset="0"/>
              </a:rPr>
              <a:t>, </a:t>
            </a:r>
            <a:r>
              <a:rPr lang="pt-BR" baseline="0" dirty="0" err="1" smtClean="0">
                <a:latin typeface="Arial" pitchFamily="34" charset="0"/>
              </a:rPr>
              <a:t>and</a:t>
            </a:r>
            <a:r>
              <a:rPr lang="pt-BR" baseline="0" dirty="0" smtClean="0">
                <a:latin typeface="Arial" pitchFamily="34" charset="0"/>
              </a:rPr>
              <a:t> </a:t>
            </a:r>
            <a:r>
              <a:rPr lang="pt-BR" baseline="0" dirty="0" err="1" smtClean="0">
                <a:latin typeface="Arial" pitchFamily="34" charset="0"/>
              </a:rPr>
              <a:t>please</a:t>
            </a:r>
            <a:r>
              <a:rPr lang="pt-BR" baseline="0" dirty="0" smtClean="0">
                <a:latin typeface="Arial" pitchFamily="34" charset="0"/>
              </a:rPr>
              <a:t> </a:t>
            </a:r>
            <a:r>
              <a:rPr lang="pt-BR" baseline="0" dirty="0" err="1" smtClean="0">
                <a:latin typeface="Arial" pitchFamily="34" charset="0"/>
              </a:rPr>
              <a:t>if</a:t>
            </a:r>
            <a:r>
              <a:rPr lang="pt-BR" baseline="0" dirty="0" smtClean="0">
                <a:latin typeface="Arial" pitchFamily="34" charset="0"/>
              </a:rPr>
              <a:t> </a:t>
            </a:r>
            <a:r>
              <a:rPr lang="pt-BR" baseline="0" dirty="0" err="1" smtClean="0">
                <a:latin typeface="Arial" pitchFamily="34" charset="0"/>
              </a:rPr>
              <a:t>you</a:t>
            </a:r>
            <a:r>
              <a:rPr lang="pt-BR" baseline="0" dirty="0" smtClean="0">
                <a:latin typeface="Arial" pitchFamily="34" charset="0"/>
              </a:rPr>
              <a:t> </a:t>
            </a:r>
            <a:r>
              <a:rPr lang="pt-BR" baseline="0" dirty="0" err="1" smtClean="0">
                <a:latin typeface="Arial" pitchFamily="34" charset="0"/>
              </a:rPr>
              <a:t>have</a:t>
            </a:r>
            <a:r>
              <a:rPr lang="pt-BR" baseline="0" dirty="0" smtClean="0">
                <a:latin typeface="Arial" pitchFamily="34" charset="0"/>
              </a:rPr>
              <a:t> </a:t>
            </a:r>
            <a:r>
              <a:rPr lang="pt-BR" baseline="0" dirty="0" err="1" smtClean="0">
                <a:latin typeface="Arial" pitchFamily="34" charset="0"/>
              </a:rPr>
              <a:t>any</a:t>
            </a:r>
            <a:r>
              <a:rPr lang="pt-BR" baseline="0" dirty="0" smtClean="0">
                <a:latin typeface="Arial" pitchFamily="34" charset="0"/>
              </a:rPr>
              <a:t> </a:t>
            </a:r>
            <a:r>
              <a:rPr lang="pt-BR" baseline="0" dirty="0" err="1" smtClean="0">
                <a:latin typeface="Arial" pitchFamily="34" charset="0"/>
              </a:rPr>
              <a:t>doubt</a:t>
            </a:r>
            <a:r>
              <a:rPr lang="pt-BR" baseline="0" dirty="0" smtClean="0">
                <a:latin typeface="Arial" pitchFamily="34" charset="0"/>
              </a:rPr>
              <a:t> </a:t>
            </a:r>
            <a:r>
              <a:rPr lang="pt-BR" baseline="0" dirty="0" err="1" smtClean="0">
                <a:latin typeface="Arial" pitchFamily="34" charset="0"/>
              </a:rPr>
              <a:t>or</a:t>
            </a:r>
            <a:r>
              <a:rPr lang="pt-BR" baseline="0" dirty="0" smtClean="0">
                <a:latin typeface="Arial" pitchFamily="34" charset="0"/>
              </a:rPr>
              <a:t> </a:t>
            </a:r>
            <a:r>
              <a:rPr lang="pt-BR" baseline="0" dirty="0" err="1" smtClean="0">
                <a:latin typeface="Arial" pitchFamily="34" charset="0"/>
              </a:rPr>
              <a:t>question</a:t>
            </a:r>
            <a:r>
              <a:rPr lang="pt-BR" baseline="0" dirty="0" smtClean="0">
                <a:latin typeface="Arial" pitchFamily="34" charset="0"/>
              </a:rPr>
              <a:t>, </a:t>
            </a:r>
            <a:r>
              <a:rPr lang="pt-BR" baseline="0" dirty="0" err="1" smtClean="0">
                <a:latin typeface="Arial" pitchFamily="34" charset="0"/>
              </a:rPr>
              <a:t>raise</a:t>
            </a:r>
            <a:r>
              <a:rPr lang="pt-BR" baseline="0" dirty="0" smtClean="0">
                <a:latin typeface="Arial" pitchFamily="34" charset="0"/>
              </a:rPr>
              <a:t> </a:t>
            </a:r>
            <a:r>
              <a:rPr lang="pt-BR" baseline="0" dirty="0" err="1" smtClean="0">
                <a:latin typeface="Arial" pitchFamily="34" charset="0"/>
              </a:rPr>
              <a:t>your</a:t>
            </a:r>
            <a:r>
              <a:rPr lang="pt-BR" baseline="0" dirty="0" smtClean="0">
                <a:latin typeface="Arial" pitchFamily="34" charset="0"/>
              </a:rPr>
              <a:t> </a:t>
            </a:r>
            <a:r>
              <a:rPr lang="pt-BR" baseline="0" dirty="0" err="1" smtClean="0">
                <a:latin typeface="Arial" pitchFamily="34" charset="0"/>
              </a:rPr>
              <a:t>hand</a:t>
            </a:r>
            <a:r>
              <a:rPr lang="pt-BR" baseline="0" dirty="0" smtClean="0">
                <a:latin typeface="Arial" pitchFamily="34" charset="0"/>
              </a:rPr>
              <a:t>.</a:t>
            </a:r>
            <a:endParaRPr lang="en-US" dirty="0" smtClean="0">
              <a:latin typeface="Arial" pitchFamily="34" charset="0"/>
            </a:endParaRPr>
          </a:p>
        </p:txBody>
      </p:sp>
    </p:spTree>
    <p:extLst>
      <p:ext uri="{BB962C8B-B14F-4D97-AF65-F5344CB8AC3E}">
        <p14:creationId xmlns:p14="http://schemas.microsoft.com/office/powerpoint/2010/main" val="3582446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4</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r>
              <a:rPr lang="pt-BR" dirty="0" err="1" smtClean="0">
                <a:latin typeface="Arial" pitchFamily="34" charset="0"/>
              </a:rPr>
              <a:t>Those</a:t>
            </a:r>
            <a:r>
              <a:rPr lang="pt-BR" baseline="0" dirty="0" smtClean="0">
                <a:latin typeface="Arial" pitchFamily="34" charset="0"/>
              </a:rPr>
              <a:t> are </a:t>
            </a:r>
            <a:r>
              <a:rPr lang="pt-BR" baseline="0" dirty="0" err="1" smtClean="0">
                <a:latin typeface="Arial" pitchFamily="34" charset="0"/>
              </a:rPr>
              <a:t>the</a:t>
            </a:r>
            <a:r>
              <a:rPr lang="pt-BR" baseline="0" dirty="0" smtClean="0">
                <a:latin typeface="Arial" pitchFamily="34" charset="0"/>
              </a:rPr>
              <a:t> </a:t>
            </a:r>
            <a:r>
              <a:rPr lang="pt-BR" baseline="0" dirty="0" err="1" smtClean="0">
                <a:latin typeface="Arial" pitchFamily="34" charset="0"/>
              </a:rPr>
              <a:t>main</a:t>
            </a:r>
            <a:r>
              <a:rPr lang="pt-BR" baseline="0" dirty="0" smtClean="0">
                <a:latin typeface="Arial" pitchFamily="34" charset="0"/>
              </a:rPr>
              <a:t> </a:t>
            </a:r>
            <a:r>
              <a:rPr lang="pt-BR" baseline="0" dirty="0" err="1" smtClean="0">
                <a:latin typeface="Arial" pitchFamily="34" charset="0"/>
              </a:rPr>
              <a:t>topics</a:t>
            </a:r>
            <a:r>
              <a:rPr lang="pt-BR" baseline="0" dirty="0" smtClean="0">
                <a:latin typeface="Arial" pitchFamily="34" charset="0"/>
              </a:rPr>
              <a:t> </a:t>
            </a:r>
            <a:r>
              <a:rPr lang="pt-BR" baseline="0" dirty="0" err="1" smtClean="0">
                <a:latin typeface="Arial" pitchFamily="34" charset="0"/>
              </a:rPr>
              <a:t>of</a:t>
            </a:r>
            <a:r>
              <a:rPr lang="pt-BR" baseline="0" dirty="0" smtClean="0">
                <a:latin typeface="Arial" pitchFamily="34" charset="0"/>
              </a:rPr>
              <a:t> </a:t>
            </a:r>
            <a:r>
              <a:rPr lang="pt-BR" baseline="0" dirty="0" err="1" smtClean="0">
                <a:latin typeface="Arial" pitchFamily="34" charset="0"/>
              </a:rPr>
              <a:t>the</a:t>
            </a:r>
            <a:r>
              <a:rPr lang="pt-BR" baseline="0" dirty="0" smtClean="0">
                <a:latin typeface="Arial" pitchFamily="34" charset="0"/>
              </a:rPr>
              <a:t> </a:t>
            </a:r>
            <a:r>
              <a:rPr lang="pt-BR" baseline="0" dirty="0" err="1" smtClean="0">
                <a:latin typeface="Arial" pitchFamily="34" charset="0"/>
              </a:rPr>
              <a:t>presentation</a:t>
            </a:r>
            <a:r>
              <a:rPr lang="pt-BR" baseline="0" dirty="0" smtClean="0">
                <a:latin typeface="Arial" pitchFamily="34" charset="0"/>
              </a:rPr>
              <a:t>, </a:t>
            </a:r>
            <a:r>
              <a:rPr lang="pt-BR" baseline="0" dirty="0" err="1" smtClean="0">
                <a:latin typeface="Arial" pitchFamily="34" charset="0"/>
              </a:rPr>
              <a:t>and</a:t>
            </a:r>
            <a:r>
              <a:rPr lang="pt-BR" baseline="0" dirty="0" smtClean="0">
                <a:latin typeface="Arial" pitchFamily="34" charset="0"/>
              </a:rPr>
              <a:t> </a:t>
            </a:r>
            <a:r>
              <a:rPr lang="pt-BR" baseline="0" dirty="0" err="1" smtClean="0">
                <a:latin typeface="Arial" pitchFamily="34" charset="0"/>
              </a:rPr>
              <a:t>please</a:t>
            </a:r>
            <a:r>
              <a:rPr lang="pt-BR" baseline="0" dirty="0" smtClean="0">
                <a:latin typeface="Arial" pitchFamily="34" charset="0"/>
              </a:rPr>
              <a:t> </a:t>
            </a:r>
            <a:r>
              <a:rPr lang="pt-BR" baseline="0" dirty="0" err="1" smtClean="0">
                <a:latin typeface="Arial" pitchFamily="34" charset="0"/>
              </a:rPr>
              <a:t>if</a:t>
            </a:r>
            <a:r>
              <a:rPr lang="pt-BR" baseline="0" dirty="0" smtClean="0">
                <a:latin typeface="Arial" pitchFamily="34" charset="0"/>
              </a:rPr>
              <a:t> </a:t>
            </a:r>
            <a:r>
              <a:rPr lang="pt-BR" baseline="0" dirty="0" err="1" smtClean="0">
                <a:latin typeface="Arial" pitchFamily="34" charset="0"/>
              </a:rPr>
              <a:t>you</a:t>
            </a:r>
            <a:r>
              <a:rPr lang="pt-BR" baseline="0" dirty="0" smtClean="0">
                <a:latin typeface="Arial" pitchFamily="34" charset="0"/>
              </a:rPr>
              <a:t> </a:t>
            </a:r>
            <a:r>
              <a:rPr lang="pt-BR" baseline="0" dirty="0" err="1" smtClean="0">
                <a:latin typeface="Arial" pitchFamily="34" charset="0"/>
              </a:rPr>
              <a:t>have</a:t>
            </a:r>
            <a:r>
              <a:rPr lang="pt-BR" baseline="0" dirty="0" smtClean="0">
                <a:latin typeface="Arial" pitchFamily="34" charset="0"/>
              </a:rPr>
              <a:t> </a:t>
            </a:r>
            <a:r>
              <a:rPr lang="pt-BR" baseline="0" dirty="0" err="1" smtClean="0">
                <a:latin typeface="Arial" pitchFamily="34" charset="0"/>
              </a:rPr>
              <a:t>any</a:t>
            </a:r>
            <a:r>
              <a:rPr lang="pt-BR" baseline="0" dirty="0" smtClean="0">
                <a:latin typeface="Arial" pitchFamily="34" charset="0"/>
              </a:rPr>
              <a:t> </a:t>
            </a:r>
            <a:r>
              <a:rPr lang="pt-BR" baseline="0" dirty="0" err="1" smtClean="0">
                <a:latin typeface="Arial" pitchFamily="34" charset="0"/>
              </a:rPr>
              <a:t>doubt</a:t>
            </a:r>
            <a:r>
              <a:rPr lang="pt-BR" baseline="0" dirty="0" smtClean="0">
                <a:latin typeface="Arial" pitchFamily="34" charset="0"/>
              </a:rPr>
              <a:t> </a:t>
            </a:r>
            <a:r>
              <a:rPr lang="pt-BR" baseline="0" dirty="0" err="1" smtClean="0">
                <a:latin typeface="Arial" pitchFamily="34" charset="0"/>
              </a:rPr>
              <a:t>or</a:t>
            </a:r>
            <a:r>
              <a:rPr lang="pt-BR" baseline="0" dirty="0" smtClean="0">
                <a:latin typeface="Arial" pitchFamily="34" charset="0"/>
              </a:rPr>
              <a:t> </a:t>
            </a:r>
            <a:r>
              <a:rPr lang="pt-BR" baseline="0" dirty="0" err="1" smtClean="0">
                <a:latin typeface="Arial" pitchFamily="34" charset="0"/>
              </a:rPr>
              <a:t>question</a:t>
            </a:r>
            <a:r>
              <a:rPr lang="pt-BR" baseline="0" dirty="0" smtClean="0">
                <a:latin typeface="Arial" pitchFamily="34" charset="0"/>
              </a:rPr>
              <a:t>, </a:t>
            </a:r>
            <a:r>
              <a:rPr lang="pt-BR" baseline="0" dirty="0" err="1" smtClean="0">
                <a:latin typeface="Arial" pitchFamily="34" charset="0"/>
              </a:rPr>
              <a:t>raise</a:t>
            </a:r>
            <a:r>
              <a:rPr lang="pt-BR" baseline="0" dirty="0" smtClean="0">
                <a:latin typeface="Arial" pitchFamily="34" charset="0"/>
              </a:rPr>
              <a:t> </a:t>
            </a:r>
            <a:r>
              <a:rPr lang="pt-BR" baseline="0" dirty="0" err="1" smtClean="0">
                <a:latin typeface="Arial" pitchFamily="34" charset="0"/>
              </a:rPr>
              <a:t>your</a:t>
            </a:r>
            <a:r>
              <a:rPr lang="pt-BR" baseline="0" dirty="0" smtClean="0">
                <a:latin typeface="Arial" pitchFamily="34" charset="0"/>
              </a:rPr>
              <a:t> </a:t>
            </a:r>
            <a:r>
              <a:rPr lang="pt-BR" baseline="0" dirty="0" err="1" smtClean="0">
                <a:latin typeface="Arial" pitchFamily="34" charset="0"/>
              </a:rPr>
              <a:t>hand</a:t>
            </a:r>
            <a:r>
              <a:rPr lang="pt-BR" baseline="0" dirty="0" smtClean="0">
                <a:latin typeface="Arial" pitchFamily="34" charset="0"/>
              </a:rPr>
              <a:t>.</a:t>
            </a:r>
            <a:endParaRPr lang="en-US" dirty="0" smtClean="0">
              <a:latin typeface="Arial" pitchFamily="34" charset="0"/>
            </a:endParaRPr>
          </a:p>
        </p:txBody>
      </p:sp>
    </p:spTree>
    <p:extLst>
      <p:ext uri="{BB962C8B-B14F-4D97-AF65-F5344CB8AC3E}">
        <p14:creationId xmlns:p14="http://schemas.microsoft.com/office/powerpoint/2010/main" val="1269030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5</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2401433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smtClean="0"/>
              <a:t>During</a:t>
            </a:r>
            <a:r>
              <a:rPr lang="pt-BR" dirty="0" smtClean="0"/>
              <a:t> </a:t>
            </a:r>
            <a:r>
              <a:rPr lang="pt-BR" dirty="0" err="1" smtClean="0"/>
              <a:t>the</a:t>
            </a:r>
            <a:r>
              <a:rPr lang="pt-BR" dirty="0" smtClean="0"/>
              <a:t> Industrial</a:t>
            </a:r>
            <a:r>
              <a:rPr lang="pt-BR" baseline="0" dirty="0" smtClean="0"/>
              <a:t> Era, </a:t>
            </a:r>
            <a:r>
              <a:rPr lang="pt-BR" baseline="0" dirty="0" err="1" smtClean="0"/>
              <a:t>health</a:t>
            </a:r>
            <a:r>
              <a:rPr lang="pt-BR" baseline="0" dirty="0" smtClean="0"/>
              <a:t> managers </a:t>
            </a:r>
            <a:r>
              <a:rPr lang="pt-BR" baseline="0" dirty="0" err="1" smtClean="0"/>
              <a:t>concentrated</a:t>
            </a:r>
            <a:r>
              <a:rPr lang="pt-BR" baseline="0" dirty="0" smtClean="0"/>
              <a:t> </a:t>
            </a:r>
            <a:r>
              <a:rPr lang="pt-BR" baseline="0" dirty="0" err="1" smtClean="0"/>
              <a:t>their</a:t>
            </a:r>
            <a:r>
              <a:rPr lang="pt-BR" baseline="0" dirty="0" smtClean="0"/>
              <a:t> </a:t>
            </a:r>
            <a:r>
              <a:rPr lang="pt-BR" baseline="0" dirty="0" err="1" smtClean="0"/>
              <a:t>efforts</a:t>
            </a:r>
            <a:r>
              <a:rPr lang="pt-BR" baseline="0" dirty="0" smtClean="0"/>
              <a:t> </a:t>
            </a:r>
            <a:r>
              <a:rPr lang="pt-BR" baseline="0" dirty="0" err="1" smtClean="0"/>
              <a:t>toward</a:t>
            </a:r>
            <a:r>
              <a:rPr lang="pt-BR" baseline="0" dirty="0" smtClean="0"/>
              <a:t> </a:t>
            </a:r>
            <a:r>
              <a:rPr lang="pt-BR" baseline="0" dirty="0" err="1" smtClean="0"/>
              <a:t>hospitals</a:t>
            </a:r>
            <a:r>
              <a:rPr lang="pt-BR" baseline="0" dirty="0" smtClean="0"/>
              <a:t>, </a:t>
            </a:r>
            <a:r>
              <a:rPr lang="pt-BR" baseline="0" dirty="0" err="1" smtClean="0"/>
              <a:t>but</a:t>
            </a:r>
            <a:r>
              <a:rPr lang="pt-BR" baseline="0" dirty="0" smtClean="0"/>
              <a:t> </a:t>
            </a:r>
            <a:r>
              <a:rPr lang="pt-BR" baseline="0" dirty="0" err="1" smtClean="0"/>
              <a:t>this</a:t>
            </a:r>
            <a:r>
              <a:rPr lang="pt-BR" baseline="0" dirty="0" smtClean="0"/>
              <a:t> approach </a:t>
            </a:r>
            <a:r>
              <a:rPr lang="pt-BR" baseline="0" dirty="0" err="1" smtClean="0"/>
              <a:t>increases</a:t>
            </a:r>
            <a:r>
              <a:rPr lang="pt-BR" baseline="0" dirty="0" smtClean="0"/>
              <a:t> </a:t>
            </a:r>
            <a:r>
              <a:rPr lang="pt-BR" baseline="0" dirty="0" err="1" smtClean="0"/>
              <a:t>the</a:t>
            </a:r>
            <a:r>
              <a:rPr lang="pt-BR" baseline="0" dirty="0" smtClean="0"/>
              <a:t> </a:t>
            </a:r>
            <a:r>
              <a:rPr lang="pt-BR" baseline="0" dirty="0" err="1" smtClean="0"/>
              <a:t>complexity</a:t>
            </a:r>
            <a:r>
              <a:rPr lang="pt-BR" baseline="0" dirty="0" smtClean="0"/>
              <a:t> in </a:t>
            </a:r>
            <a:r>
              <a:rPr lang="pt-BR" baseline="0" dirty="0" err="1" smtClean="0"/>
              <a:t>health</a:t>
            </a:r>
            <a:r>
              <a:rPr lang="pt-BR" baseline="0" dirty="0" smtClean="0"/>
              <a:t> management, </a:t>
            </a:r>
            <a:r>
              <a:rPr lang="pt-BR" baseline="0" dirty="0" err="1" smtClean="0"/>
              <a:t>and</a:t>
            </a:r>
            <a:r>
              <a:rPr lang="pt-BR" baseline="0" dirty="0" smtClean="0"/>
              <a:t> </a:t>
            </a:r>
            <a:r>
              <a:rPr lang="pt-BR" baseline="0" dirty="0" err="1" smtClean="0"/>
              <a:t>costs</a:t>
            </a:r>
            <a:r>
              <a:rPr lang="pt-BR" baseline="0" dirty="0" smtClean="0"/>
              <a:t> for </a:t>
            </a:r>
            <a:r>
              <a:rPr lang="pt-BR" baseline="0" dirty="0" err="1" smtClean="0"/>
              <a:t>public</a:t>
            </a:r>
            <a:r>
              <a:rPr lang="pt-BR" baseline="0" dirty="0" smtClean="0"/>
              <a:t> </a:t>
            </a:r>
            <a:r>
              <a:rPr lang="pt-BR" baseline="0" dirty="0" err="1" smtClean="0"/>
              <a:t>health</a:t>
            </a:r>
            <a:r>
              <a:rPr lang="pt-BR" baseline="0" dirty="0" smtClean="0"/>
              <a:t>. The </a:t>
            </a:r>
            <a:r>
              <a:rPr lang="pt-BR" baseline="0" dirty="0" err="1" smtClean="0"/>
              <a:t>main</a:t>
            </a:r>
            <a:r>
              <a:rPr lang="pt-BR" baseline="0" dirty="0" smtClean="0"/>
              <a:t> </a:t>
            </a:r>
            <a:r>
              <a:rPr lang="pt-BR" baseline="0" dirty="0" err="1" smtClean="0"/>
              <a:t>focus</a:t>
            </a:r>
            <a:r>
              <a:rPr lang="pt-BR" baseline="0" dirty="0" smtClean="0"/>
              <a:t>, </a:t>
            </a:r>
            <a:r>
              <a:rPr lang="pt-BR" baseline="0" dirty="0" err="1" smtClean="0"/>
              <a:t>during</a:t>
            </a:r>
            <a:r>
              <a:rPr lang="pt-BR" baseline="0" dirty="0" smtClean="0"/>
              <a:t> </a:t>
            </a:r>
            <a:r>
              <a:rPr lang="pt-BR" baseline="0" dirty="0" err="1" smtClean="0"/>
              <a:t>the</a:t>
            </a:r>
            <a:r>
              <a:rPr lang="pt-BR" baseline="0" dirty="0" smtClean="0"/>
              <a:t> Industrial Era, </a:t>
            </a:r>
            <a:r>
              <a:rPr lang="pt-BR" baseline="0" dirty="0" err="1" smtClean="0"/>
              <a:t>were</a:t>
            </a:r>
            <a:r>
              <a:rPr lang="pt-BR" baseline="0" dirty="0" smtClean="0"/>
              <a:t> in </a:t>
            </a:r>
            <a:r>
              <a:rPr lang="pt-BR" baseline="0" dirty="0" err="1" smtClean="0"/>
              <a:t>disease</a:t>
            </a:r>
            <a:r>
              <a:rPr lang="pt-BR" baseline="0" dirty="0" smtClean="0"/>
              <a:t> </a:t>
            </a:r>
            <a:r>
              <a:rPr lang="pt-BR" baseline="0" dirty="0" err="1" smtClean="0"/>
              <a:t>treatment</a:t>
            </a:r>
            <a:r>
              <a:rPr lang="pt-BR" baseline="0" dirty="0" smtClean="0"/>
              <a:t>, </a:t>
            </a:r>
            <a:r>
              <a:rPr lang="pt-BR" baseline="0" dirty="0" err="1" smtClean="0"/>
              <a:t>and</a:t>
            </a:r>
            <a:r>
              <a:rPr lang="pt-BR" baseline="0" dirty="0" smtClean="0"/>
              <a:t> </a:t>
            </a:r>
            <a:r>
              <a:rPr lang="pt-BR" baseline="0" dirty="0" err="1" smtClean="0"/>
              <a:t>not</a:t>
            </a:r>
            <a:r>
              <a:rPr lang="pt-BR" baseline="0" dirty="0" smtClean="0"/>
              <a:t> in </a:t>
            </a:r>
            <a:r>
              <a:rPr lang="pt-BR" baseline="0" dirty="0" err="1" smtClean="0"/>
              <a:t>disease</a:t>
            </a:r>
            <a:r>
              <a:rPr lang="pt-BR" baseline="0" dirty="0" smtClean="0"/>
              <a:t> </a:t>
            </a:r>
            <a:r>
              <a:rPr lang="pt-BR" baseline="0" dirty="0" err="1" smtClean="0"/>
              <a:t>prevention</a:t>
            </a:r>
            <a:r>
              <a:rPr lang="pt-BR" baseline="0" dirty="0" smtClean="0"/>
              <a:t>. </a:t>
            </a:r>
            <a:r>
              <a:rPr lang="pt-BR" baseline="0" dirty="0" err="1" smtClean="0"/>
              <a:t>But</a:t>
            </a:r>
            <a:r>
              <a:rPr lang="pt-BR" baseline="0" dirty="0" smtClean="0"/>
              <a:t> </a:t>
            </a:r>
            <a:r>
              <a:rPr lang="pt-BR" baseline="0" dirty="0" err="1" smtClean="0"/>
              <a:t>then</a:t>
            </a:r>
            <a:r>
              <a:rPr lang="pt-BR" baseline="0" dirty="0" smtClean="0"/>
              <a:t>, in </a:t>
            </a:r>
            <a:r>
              <a:rPr lang="pt-BR" baseline="0" dirty="0" err="1" smtClean="0"/>
              <a:t>the</a:t>
            </a:r>
            <a:r>
              <a:rPr lang="pt-BR" baseline="0" dirty="0" smtClean="0"/>
              <a:t> </a:t>
            </a:r>
            <a:r>
              <a:rPr lang="pt-BR" baseline="0" dirty="0" err="1" smtClean="0"/>
              <a:t>information</a:t>
            </a:r>
            <a:r>
              <a:rPr lang="pt-BR" baseline="0" dirty="0" smtClean="0"/>
              <a:t> era, </a:t>
            </a:r>
            <a:r>
              <a:rPr lang="pt-BR" baseline="0" dirty="0" err="1" smtClean="0"/>
              <a:t>health</a:t>
            </a:r>
            <a:r>
              <a:rPr lang="pt-BR" baseline="0" dirty="0" smtClean="0"/>
              <a:t> managers </a:t>
            </a:r>
            <a:r>
              <a:rPr lang="pt-BR" baseline="0" dirty="0" err="1" smtClean="0"/>
              <a:t>focus</a:t>
            </a:r>
            <a:r>
              <a:rPr lang="pt-BR" baseline="0" dirty="0" smtClean="0"/>
              <a:t> </a:t>
            </a:r>
            <a:r>
              <a:rPr lang="pt-BR" baseline="0" dirty="0" err="1" smtClean="0"/>
              <a:t>on</a:t>
            </a:r>
            <a:r>
              <a:rPr lang="pt-BR" baseline="0" dirty="0" smtClean="0"/>
              <a:t> </a:t>
            </a:r>
            <a:r>
              <a:rPr lang="pt-BR" baseline="0" dirty="0" err="1" smtClean="0"/>
              <a:t>Primary</a:t>
            </a:r>
            <a:r>
              <a:rPr lang="pt-BR" baseline="0" dirty="0" smtClean="0"/>
              <a:t> </a:t>
            </a:r>
            <a:r>
              <a:rPr lang="pt-BR" baseline="0" dirty="0" err="1" smtClean="0"/>
              <a:t>health</a:t>
            </a:r>
            <a:r>
              <a:rPr lang="pt-BR" baseline="0" dirty="0" smtClean="0"/>
              <a:t> </a:t>
            </a:r>
            <a:r>
              <a:rPr lang="pt-BR" baseline="0" dirty="0" err="1" smtClean="0"/>
              <a:t>care</a:t>
            </a:r>
            <a:r>
              <a:rPr lang="pt-BR" baseline="0" dirty="0" smtClean="0"/>
              <a:t>, </a:t>
            </a:r>
            <a:r>
              <a:rPr lang="pt-BR" baseline="0" dirty="0" err="1" smtClean="0"/>
              <a:t>that</a:t>
            </a:r>
            <a:r>
              <a:rPr lang="pt-BR" baseline="0" dirty="0" smtClean="0"/>
              <a:t> </a:t>
            </a:r>
            <a:r>
              <a:rPr lang="pt-BR" baseline="0" dirty="0" err="1" smtClean="0"/>
              <a:t>is</a:t>
            </a:r>
            <a:r>
              <a:rPr lang="pt-BR" baseline="0" dirty="0" smtClean="0"/>
              <a:t> </a:t>
            </a:r>
            <a:r>
              <a:rPr lang="pt-BR" baseline="0" dirty="0" err="1" smtClean="0"/>
              <a:t>based</a:t>
            </a:r>
            <a:r>
              <a:rPr lang="pt-BR" baseline="0" dirty="0" smtClean="0"/>
              <a:t> </a:t>
            </a:r>
            <a:r>
              <a:rPr lang="pt-BR" baseline="0" dirty="0" err="1" smtClean="0"/>
              <a:t>on</a:t>
            </a:r>
            <a:r>
              <a:rPr lang="pt-BR" baseline="0" dirty="0" smtClean="0"/>
              <a:t> </a:t>
            </a:r>
            <a:r>
              <a:rPr lang="pt-BR" baseline="0" dirty="0" err="1" smtClean="0"/>
              <a:t>disease</a:t>
            </a:r>
            <a:r>
              <a:rPr lang="pt-BR" baseline="0" dirty="0" smtClean="0"/>
              <a:t> </a:t>
            </a:r>
            <a:r>
              <a:rPr lang="pt-BR" baseline="0" dirty="0" err="1" smtClean="0"/>
              <a:t>prevention</a:t>
            </a:r>
            <a:r>
              <a:rPr lang="pt-BR" baseline="0" dirty="0" smtClean="0"/>
              <a:t>. The </a:t>
            </a:r>
            <a:r>
              <a:rPr lang="pt-BR" baseline="0" dirty="0" err="1" smtClean="0"/>
              <a:t>pyramide</a:t>
            </a:r>
            <a:r>
              <a:rPr lang="pt-BR" baseline="0" dirty="0" smtClean="0"/>
              <a:t> </a:t>
            </a:r>
            <a:r>
              <a:rPr lang="pt-BR" baseline="0" dirty="0" err="1" smtClean="0"/>
              <a:t>was</a:t>
            </a:r>
            <a:r>
              <a:rPr lang="pt-BR" baseline="0" dirty="0" smtClean="0"/>
              <a:t> </a:t>
            </a:r>
            <a:r>
              <a:rPr lang="pt-BR" baseline="0" dirty="0" err="1" smtClean="0"/>
              <a:t>inverted</a:t>
            </a:r>
            <a:r>
              <a:rPr lang="pt-BR" baseline="0" dirty="0" smtClean="0"/>
              <a:t>, </a:t>
            </a:r>
            <a:r>
              <a:rPr lang="pt-BR" baseline="0" dirty="0" err="1" smtClean="0"/>
              <a:t>and</a:t>
            </a:r>
            <a:r>
              <a:rPr lang="pt-BR" baseline="0" dirty="0" smtClean="0"/>
              <a:t> </a:t>
            </a:r>
            <a:r>
              <a:rPr lang="pt-BR" baseline="0" dirty="0" err="1" smtClean="0"/>
              <a:t>now</a:t>
            </a:r>
            <a:r>
              <a:rPr lang="pt-BR" baseline="0" dirty="0" smtClean="0"/>
              <a:t> </a:t>
            </a:r>
            <a:r>
              <a:rPr lang="pt-BR" baseline="0" dirty="0" err="1" smtClean="0"/>
              <a:t>the</a:t>
            </a:r>
            <a:r>
              <a:rPr lang="pt-BR" baseline="0" dirty="0" smtClean="0"/>
              <a:t> </a:t>
            </a:r>
            <a:r>
              <a:rPr lang="pt-BR" baseline="0" dirty="0" err="1" smtClean="0"/>
              <a:t>efforts</a:t>
            </a:r>
            <a:r>
              <a:rPr lang="pt-BR" baseline="0" dirty="0" smtClean="0"/>
              <a:t> are in </a:t>
            </a:r>
            <a:r>
              <a:rPr lang="pt-BR" baseline="0" dirty="0" err="1" smtClean="0"/>
              <a:t>Primary</a:t>
            </a:r>
            <a:r>
              <a:rPr lang="pt-BR" baseline="0" dirty="0" smtClean="0"/>
              <a:t> </a:t>
            </a:r>
            <a:r>
              <a:rPr lang="pt-BR" baseline="0" dirty="0" err="1" smtClean="0"/>
              <a:t>health</a:t>
            </a:r>
            <a:r>
              <a:rPr lang="pt-BR" baseline="0" dirty="0" smtClean="0"/>
              <a:t> </a:t>
            </a:r>
            <a:r>
              <a:rPr lang="pt-BR" baseline="0" dirty="0" err="1" smtClean="0"/>
              <a:t>care</a:t>
            </a:r>
            <a:r>
              <a:rPr lang="pt-BR" baseline="0" dirty="0" smtClean="0"/>
              <a:t>. </a:t>
            </a:r>
            <a:r>
              <a:rPr lang="pt-BR" baseline="0" dirty="0" err="1" smtClean="0"/>
              <a:t>So</a:t>
            </a:r>
            <a:r>
              <a:rPr lang="pt-BR" baseline="0" dirty="0" smtClean="0"/>
              <a:t>, </a:t>
            </a:r>
            <a:r>
              <a:rPr lang="pt-BR" baseline="0" dirty="0" err="1" smtClean="0"/>
              <a:t>the</a:t>
            </a:r>
            <a:r>
              <a:rPr lang="pt-BR" baseline="0" dirty="0" smtClean="0"/>
              <a:t> </a:t>
            </a:r>
            <a:r>
              <a:rPr lang="pt-BR" baseline="0" dirty="0" err="1" smtClean="0"/>
              <a:t>main</a:t>
            </a:r>
            <a:r>
              <a:rPr lang="pt-BR" baseline="0" dirty="0" smtClean="0"/>
              <a:t> </a:t>
            </a:r>
            <a:r>
              <a:rPr lang="pt-BR" baseline="0" dirty="0" err="1" smtClean="0"/>
              <a:t>focus</a:t>
            </a:r>
            <a:r>
              <a:rPr lang="pt-BR" baseline="0" dirty="0" smtClean="0"/>
              <a:t> </a:t>
            </a:r>
            <a:r>
              <a:rPr lang="pt-BR" baseline="0" dirty="0" err="1" smtClean="0"/>
              <a:t>nowadays</a:t>
            </a:r>
            <a:r>
              <a:rPr lang="pt-BR" baseline="0" dirty="0" smtClean="0"/>
              <a:t> </a:t>
            </a:r>
            <a:r>
              <a:rPr lang="pt-BR" baseline="0" dirty="0" err="1" smtClean="0"/>
              <a:t>is</a:t>
            </a:r>
            <a:r>
              <a:rPr lang="pt-BR" baseline="0" dirty="0" smtClean="0"/>
              <a:t> </a:t>
            </a:r>
            <a:r>
              <a:rPr lang="pt-BR" baseline="0" dirty="0" err="1" smtClean="0"/>
              <a:t>Descentralization</a:t>
            </a:r>
            <a:r>
              <a:rPr lang="pt-BR" baseline="0" dirty="0" smtClean="0"/>
              <a:t> </a:t>
            </a:r>
            <a:r>
              <a:rPr lang="pt-BR" baseline="0" dirty="0" err="1" smtClean="0"/>
              <a:t>of</a:t>
            </a:r>
            <a:r>
              <a:rPr lang="pt-BR" baseline="0" dirty="0" smtClean="0"/>
              <a:t> </a:t>
            </a:r>
            <a:r>
              <a:rPr lang="pt-BR" baseline="0" dirty="0" err="1" smtClean="0"/>
              <a:t>Public</a:t>
            </a:r>
            <a:r>
              <a:rPr lang="pt-BR" baseline="0" dirty="0" smtClean="0"/>
              <a:t> Health System – a </a:t>
            </a:r>
            <a:r>
              <a:rPr lang="pt-BR" baseline="0" dirty="0" err="1" smtClean="0"/>
              <a:t>challange</a:t>
            </a:r>
            <a:r>
              <a:rPr lang="pt-BR" baseline="0" dirty="0" smtClean="0"/>
              <a:t> for </a:t>
            </a:r>
            <a:r>
              <a:rPr lang="pt-BR" baseline="0" dirty="0" err="1" smtClean="0"/>
              <a:t>health</a:t>
            </a:r>
            <a:r>
              <a:rPr lang="pt-BR" baseline="0" dirty="0" smtClean="0"/>
              <a:t> management.</a:t>
            </a:r>
            <a:endParaRPr lang="pt-BR" dirty="0" smtClean="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7</a:t>
            </a:fld>
            <a:endParaRPr lang="en-US"/>
          </a:p>
        </p:txBody>
      </p:sp>
    </p:spTree>
    <p:extLst>
      <p:ext uri="{BB962C8B-B14F-4D97-AF65-F5344CB8AC3E}">
        <p14:creationId xmlns:p14="http://schemas.microsoft.com/office/powerpoint/2010/main" val="293397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As</a:t>
            </a:r>
            <a:r>
              <a:rPr lang="pt-BR" baseline="0" dirty="0" smtClean="0"/>
              <a:t> </a:t>
            </a:r>
            <a:r>
              <a:rPr lang="pt-BR" baseline="0" dirty="0" err="1" smtClean="0"/>
              <a:t>you</a:t>
            </a:r>
            <a:r>
              <a:rPr lang="pt-BR" baseline="0" dirty="0" smtClean="0"/>
              <a:t> </a:t>
            </a:r>
            <a:r>
              <a:rPr lang="pt-BR" baseline="0" dirty="0" err="1" smtClean="0"/>
              <a:t>can</a:t>
            </a:r>
            <a:r>
              <a:rPr lang="pt-BR" baseline="0" dirty="0" smtClean="0"/>
              <a:t> </a:t>
            </a:r>
            <a:r>
              <a:rPr lang="pt-BR" baseline="0" dirty="0" err="1" smtClean="0"/>
              <a:t>see</a:t>
            </a:r>
            <a:r>
              <a:rPr lang="pt-BR" baseline="0" dirty="0" smtClean="0"/>
              <a:t>, </a:t>
            </a:r>
            <a:r>
              <a:rPr lang="pt-BR" baseline="0" dirty="0" err="1" smtClean="0"/>
              <a:t>focus</a:t>
            </a:r>
            <a:r>
              <a:rPr lang="pt-BR" baseline="0" dirty="0" smtClean="0"/>
              <a:t> </a:t>
            </a:r>
            <a:r>
              <a:rPr lang="pt-BR" baseline="0" dirty="0" err="1" smtClean="0"/>
              <a:t>on</a:t>
            </a:r>
            <a:r>
              <a:rPr lang="pt-BR" baseline="0" dirty="0" smtClean="0"/>
              <a:t> </a:t>
            </a:r>
            <a:r>
              <a:rPr lang="pt-BR" baseline="0" dirty="0" err="1" smtClean="0"/>
              <a:t>disease</a:t>
            </a:r>
            <a:r>
              <a:rPr lang="pt-BR" baseline="0" dirty="0" smtClean="0"/>
              <a:t> </a:t>
            </a:r>
            <a:r>
              <a:rPr lang="pt-BR" baseline="0" dirty="0" err="1" smtClean="0"/>
              <a:t>prevention</a:t>
            </a:r>
            <a:r>
              <a:rPr lang="pt-BR" baseline="0" dirty="0" smtClean="0"/>
              <a:t> </a:t>
            </a:r>
            <a:r>
              <a:rPr lang="pt-BR" baseline="0" dirty="0" err="1" smtClean="0"/>
              <a:t>requires</a:t>
            </a:r>
            <a:r>
              <a:rPr lang="pt-BR" baseline="0" dirty="0" smtClean="0"/>
              <a:t> </a:t>
            </a:r>
            <a:r>
              <a:rPr lang="pt-BR" baseline="0" dirty="0" err="1" smtClean="0"/>
              <a:t>acquiring</a:t>
            </a:r>
            <a:r>
              <a:rPr lang="pt-BR" baseline="0" dirty="0" smtClean="0"/>
              <a:t> data </a:t>
            </a:r>
            <a:r>
              <a:rPr lang="pt-BR" baseline="0" dirty="0" err="1" smtClean="0"/>
              <a:t>from</a:t>
            </a:r>
            <a:r>
              <a:rPr lang="pt-BR" baseline="0" dirty="0" smtClean="0"/>
              <a:t> </a:t>
            </a:r>
            <a:r>
              <a:rPr lang="pt-BR" baseline="0" dirty="0" err="1" smtClean="0"/>
              <a:t>patients</a:t>
            </a:r>
            <a:r>
              <a:rPr lang="pt-BR" baseline="0" dirty="0" smtClean="0"/>
              <a:t> </a:t>
            </a:r>
            <a:r>
              <a:rPr lang="pt-BR" baseline="0" dirty="0" err="1" smtClean="0"/>
              <a:t>using</a:t>
            </a:r>
            <a:r>
              <a:rPr lang="pt-BR" baseline="0" dirty="0" smtClean="0"/>
              <a:t> medical sensor, </a:t>
            </a:r>
            <a:r>
              <a:rPr lang="pt-BR" baseline="0" dirty="0" err="1" smtClean="0"/>
              <a:t>context</a:t>
            </a:r>
            <a:r>
              <a:rPr lang="pt-BR" baseline="0" dirty="0" smtClean="0"/>
              <a:t> </a:t>
            </a:r>
            <a:r>
              <a:rPr lang="pt-BR" baseline="0" dirty="0" err="1" smtClean="0"/>
              <a:t>providers</a:t>
            </a:r>
            <a:r>
              <a:rPr lang="pt-BR" baseline="0" dirty="0" smtClean="0"/>
              <a:t>, </a:t>
            </a:r>
            <a:r>
              <a:rPr lang="pt-BR" baseline="0" dirty="0" err="1" smtClean="0"/>
              <a:t>and</a:t>
            </a:r>
            <a:r>
              <a:rPr lang="pt-BR" baseline="0" dirty="0" smtClean="0"/>
              <a:t> </a:t>
            </a:r>
            <a:r>
              <a:rPr lang="pt-BR" baseline="0" dirty="0" err="1" smtClean="0"/>
              <a:t>so</a:t>
            </a:r>
            <a:r>
              <a:rPr lang="pt-BR" baseline="0" dirty="0" smtClean="0"/>
              <a:t> </a:t>
            </a:r>
            <a:r>
              <a:rPr lang="pt-BR" baseline="0" dirty="0" err="1" smtClean="0"/>
              <a:t>on</a:t>
            </a:r>
            <a:r>
              <a:rPr lang="pt-BR" baseline="0" dirty="0" smtClean="0"/>
              <a:t>. </a:t>
            </a:r>
            <a:r>
              <a:rPr lang="pt-BR" baseline="0" dirty="0" err="1" smtClean="0"/>
              <a:t>Focusing</a:t>
            </a:r>
            <a:r>
              <a:rPr lang="pt-BR" baseline="0" dirty="0" smtClean="0"/>
              <a:t> </a:t>
            </a:r>
            <a:r>
              <a:rPr lang="pt-BR" baseline="0" dirty="0" err="1" smtClean="0"/>
              <a:t>on</a:t>
            </a:r>
            <a:r>
              <a:rPr lang="pt-BR" baseline="0" dirty="0" smtClean="0"/>
              <a:t> </a:t>
            </a:r>
            <a:r>
              <a:rPr lang="pt-BR" baseline="0" dirty="0" err="1" smtClean="0"/>
              <a:t>disease</a:t>
            </a:r>
            <a:r>
              <a:rPr lang="pt-BR" baseline="0" dirty="0" smtClean="0"/>
              <a:t> </a:t>
            </a:r>
            <a:r>
              <a:rPr lang="pt-BR" baseline="0" dirty="0" err="1" smtClean="0"/>
              <a:t>prevention</a:t>
            </a:r>
            <a:r>
              <a:rPr lang="pt-BR" baseline="0" dirty="0" smtClean="0"/>
              <a:t> </a:t>
            </a:r>
            <a:r>
              <a:rPr lang="pt-BR" baseline="0" dirty="0" err="1" smtClean="0"/>
              <a:t>is</a:t>
            </a:r>
            <a:r>
              <a:rPr lang="pt-BR" baseline="0" dirty="0" smtClean="0"/>
              <a:t> </a:t>
            </a:r>
            <a:r>
              <a:rPr lang="pt-BR" baseline="0" dirty="0" err="1" smtClean="0"/>
              <a:t>not</a:t>
            </a:r>
            <a:r>
              <a:rPr lang="pt-BR" baseline="0" dirty="0" smtClean="0"/>
              <a:t> a </a:t>
            </a:r>
            <a:r>
              <a:rPr lang="pt-BR" baseline="0" dirty="0" err="1" smtClean="0"/>
              <a:t>simple</a:t>
            </a:r>
            <a:r>
              <a:rPr lang="pt-BR" baseline="0" dirty="0" smtClean="0"/>
              <a:t> </a:t>
            </a:r>
            <a:r>
              <a:rPr lang="pt-BR" baseline="0" dirty="0" err="1" smtClean="0"/>
              <a:t>task</a:t>
            </a:r>
            <a:r>
              <a:rPr lang="pt-BR" baseline="0" dirty="0" smtClean="0"/>
              <a:t>.</a:t>
            </a:r>
            <a:endParaRPr lang="en-US" dirty="0" smtClean="0"/>
          </a:p>
          <a:p>
            <a:endParaRPr lang="pt-BR" altLang="pt-BR" dirty="0" smtClean="0"/>
          </a:p>
        </p:txBody>
      </p:sp>
      <p:sp>
        <p:nvSpPr>
          <p:cNvPr id="23556" name="Espaço Reservado para Número de Slide 3"/>
          <p:cNvSpPr>
            <a:spLocks noGrp="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804763" indent="-309524" eaLnBrk="0" hangingPunct="0">
              <a:defRPr>
                <a:solidFill>
                  <a:schemeClr val="tx1"/>
                </a:solidFill>
                <a:latin typeface="Arial" pitchFamily="34" charset="0"/>
              </a:defRPr>
            </a:lvl2pPr>
            <a:lvl3pPr marL="1238098" indent="-247620" eaLnBrk="0" hangingPunct="0">
              <a:defRPr>
                <a:solidFill>
                  <a:schemeClr val="tx1"/>
                </a:solidFill>
                <a:latin typeface="Arial" pitchFamily="34" charset="0"/>
              </a:defRPr>
            </a:lvl3pPr>
            <a:lvl4pPr marL="1733337" indent="-247620" eaLnBrk="0" hangingPunct="0">
              <a:defRPr>
                <a:solidFill>
                  <a:schemeClr val="tx1"/>
                </a:solidFill>
                <a:latin typeface="Arial" pitchFamily="34" charset="0"/>
              </a:defRPr>
            </a:lvl4pPr>
            <a:lvl5pPr marL="2228576" indent="-247620" eaLnBrk="0" hangingPunct="0">
              <a:defRPr>
                <a:solidFill>
                  <a:schemeClr val="tx1"/>
                </a:solidFill>
                <a:latin typeface="Arial" pitchFamily="34" charset="0"/>
              </a:defRPr>
            </a:lvl5pPr>
            <a:lvl6pPr marL="2723815" indent="-247620" eaLnBrk="0" fontAlgn="base" hangingPunct="0">
              <a:spcBef>
                <a:spcPct val="0"/>
              </a:spcBef>
              <a:spcAft>
                <a:spcPct val="0"/>
              </a:spcAft>
              <a:defRPr>
                <a:solidFill>
                  <a:schemeClr val="tx1"/>
                </a:solidFill>
                <a:latin typeface="Arial" pitchFamily="34" charset="0"/>
              </a:defRPr>
            </a:lvl6pPr>
            <a:lvl7pPr marL="3219054" indent="-247620" eaLnBrk="0" fontAlgn="base" hangingPunct="0">
              <a:spcBef>
                <a:spcPct val="0"/>
              </a:spcBef>
              <a:spcAft>
                <a:spcPct val="0"/>
              </a:spcAft>
              <a:defRPr>
                <a:solidFill>
                  <a:schemeClr val="tx1"/>
                </a:solidFill>
                <a:latin typeface="Arial" pitchFamily="34" charset="0"/>
              </a:defRPr>
            </a:lvl7pPr>
            <a:lvl8pPr marL="3714293" indent="-247620" eaLnBrk="0" fontAlgn="base" hangingPunct="0">
              <a:spcBef>
                <a:spcPct val="0"/>
              </a:spcBef>
              <a:spcAft>
                <a:spcPct val="0"/>
              </a:spcAft>
              <a:defRPr>
                <a:solidFill>
                  <a:schemeClr val="tx1"/>
                </a:solidFill>
                <a:latin typeface="Arial" pitchFamily="34" charset="0"/>
              </a:defRPr>
            </a:lvl8pPr>
            <a:lvl9pPr marL="4209532" indent="-247620" eaLnBrk="0" fontAlgn="base" hangingPunct="0">
              <a:spcBef>
                <a:spcPct val="0"/>
              </a:spcBef>
              <a:spcAft>
                <a:spcPct val="0"/>
              </a:spcAft>
              <a:defRPr>
                <a:solidFill>
                  <a:schemeClr val="tx1"/>
                </a:solidFill>
                <a:latin typeface="Arial" pitchFamily="34" charset="0"/>
              </a:defRPr>
            </a:lvl9pPr>
          </a:lstStyle>
          <a:p>
            <a:pPr eaLnBrk="1" hangingPunct="1"/>
            <a:fld id="{85EB5284-D63B-4E96-BE19-36150833DE49}" type="slidenum">
              <a:rPr lang="pt-BR" altLang="pt-BR" smtClean="0"/>
              <a:pPr eaLnBrk="1" hangingPunct="1"/>
              <a:t>8</a:t>
            </a:fld>
            <a:endParaRPr lang="pt-BR" altLang="pt-BR" smtClean="0"/>
          </a:p>
        </p:txBody>
      </p:sp>
    </p:spTree>
    <p:extLst>
      <p:ext uri="{BB962C8B-B14F-4D97-AF65-F5344CB8AC3E}">
        <p14:creationId xmlns:p14="http://schemas.microsoft.com/office/powerpoint/2010/main" val="4249860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9</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1945764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In </a:t>
            </a:r>
            <a:r>
              <a:rPr lang="pt-BR" dirty="0" err="1" smtClean="0"/>
              <a:t>order</a:t>
            </a:r>
            <a:r>
              <a:rPr lang="pt-BR" dirty="0" smtClean="0"/>
              <a:t> </a:t>
            </a:r>
            <a:r>
              <a:rPr lang="pt-BR" dirty="0" err="1" smtClean="0"/>
              <a:t>to</a:t>
            </a:r>
            <a:r>
              <a:rPr lang="pt-BR" dirty="0" smtClean="0"/>
              <a:t> solve </a:t>
            </a:r>
            <a:r>
              <a:rPr lang="pt-BR" dirty="0" err="1" smtClean="0"/>
              <a:t>this</a:t>
            </a:r>
            <a:r>
              <a:rPr lang="pt-BR" dirty="0" smtClean="0"/>
              <a:t> </a:t>
            </a:r>
            <a:r>
              <a:rPr lang="pt-BR" dirty="0" err="1" smtClean="0"/>
              <a:t>problem</a:t>
            </a:r>
            <a:r>
              <a:rPr lang="pt-BR" dirty="0" smtClean="0"/>
              <a:t>, </a:t>
            </a:r>
            <a:r>
              <a:rPr lang="pt-BR" dirty="0" err="1" smtClean="0"/>
              <a:t>we</a:t>
            </a:r>
            <a:r>
              <a:rPr lang="pt-BR" dirty="0" smtClean="0"/>
              <a:t> </a:t>
            </a:r>
            <a:r>
              <a:rPr lang="pt-BR" dirty="0" err="1" smtClean="0"/>
              <a:t>present</a:t>
            </a:r>
            <a:r>
              <a:rPr lang="pt-BR" dirty="0" smtClean="0"/>
              <a:t> LARIISA, a </a:t>
            </a:r>
            <a:r>
              <a:rPr lang="pt-BR" dirty="0" err="1" smtClean="0"/>
              <a:t>context-aware</a:t>
            </a:r>
            <a:r>
              <a:rPr lang="pt-BR" baseline="0" dirty="0" smtClean="0"/>
              <a:t> framework. </a:t>
            </a:r>
            <a:r>
              <a:rPr lang="pt-BR" baseline="0" dirty="0" err="1" smtClean="0"/>
              <a:t>And</a:t>
            </a:r>
            <a:r>
              <a:rPr lang="pt-BR" baseline="0" dirty="0" smtClean="0"/>
              <a:t> </a:t>
            </a:r>
            <a:r>
              <a:rPr lang="pt-BR" baseline="0" dirty="0" err="1" smtClean="0"/>
              <a:t>also</a:t>
            </a:r>
            <a:r>
              <a:rPr lang="pt-BR" baseline="0" dirty="0" smtClean="0"/>
              <a:t>, CLARIISA, a </a:t>
            </a:r>
            <a:r>
              <a:rPr lang="pt-BR" baseline="0" dirty="0" err="1" smtClean="0"/>
              <a:t>part</a:t>
            </a:r>
            <a:r>
              <a:rPr lang="pt-BR" baseline="0" dirty="0" smtClean="0"/>
              <a:t> </a:t>
            </a:r>
            <a:r>
              <a:rPr lang="pt-BR" baseline="0" dirty="0" err="1" smtClean="0"/>
              <a:t>of</a:t>
            </a:r>
            <a:r>
              <a:rPr lang="pt-BR" baseline="0" dirty="0" smtClean="0"/>
              <a:t> </a:t>
            </a:r>
            <a:r>
              <a:rPr lang="pt-BR" baseline="0" dirty="0" err="1" smtClean="0"/>
              <a:t>this</a:t>
            </a:r>
            <a:r>
              <a:rPr lang="pt-BR" baseline="0" dirty="0" smtClean="0"/>
              <a:t> </a:t>
            </a:r>
            <a:r>
              <a:rPr lang="pt-BR" baseline="0" dirty="0" err="1" smtClean="0"/>
              <a:t>project</a:t>
            </a:r>
            <a:r>
              <a:rPr lang="pt-BR" baseline="0" dirty="0" smtClean="0"/>
              <a:t> </a:t>
            </a:r>
            <a:r>
              <a:rPr lang="pt-BR" baseline="0" dirty="0" err="1" smtClean="0"/>
              <a:t>where</a:t>
            </a:r>
            <a:r>
              <a:rPr lang="pt-BR" baseline="0" dirty="0" smtClean="0"/>
              <a:t> </a:t>
            </a:r>
            <a:r>
              <a:rPr lang="pt-BR" baseline="0" dirty="0" err="1" smtClean="0"/>
              <a:t>collecting</a:t>
            </a:r>
            <a:r>
              <a:rPr lang="pt-BR" baseline="0" dirty="0" smtClean="0"/>
              <a:t> data </a:t>
            </a:r>
            <a:r>
              <a:rPr lang="pt-BR" baseline="0" dirty="0" err="1" smtClean="0"/>
              <a:t>and</a:t>
            </a:r>
            <a:r>
              <a:rPr lang="pt-BR" baseline="0" dirty="0" smtClean="0"/>
              <a:t> </a:t>
            </a:r>
            <a:r>
              <a:rPr lang="pt-BR" baseline="0" dirty="0" err="1" smtClean="0"/>
              <a:t>enrich</a:t>
            </a:r>
            <a:r>
              <a:rPr lang="pt-BR" baseline="0" dirty="0" smtClean="0"/>
              <a:t> </a:t>
            </a:r>
            <a:r>
              <a:rPr lang="pt-BR" baseline="0" dirty="0" err="1" smtClean="0"/>
              <a:t>this</a:t>
            </a:r>
            <a:r>
              <a:rPr lang="pt-BR" baseline="0" dirty="0" smtClean="0"/>
              <a:t> data </a:t>
            </a:r>
            <a:r>
              <a:rPr lang="pt-BR" baseline="0" dirty="0" err="1" smtClean="0"/>
              <a:t>with</a:t>
            </a:r>
            <a:r>
              <a:rPr lang="pt-BR" baseline="0" dirty="0" smtClean="0"/>
              <a:t> </a:t>
            </a:r>
            <a:r>
              <a:rPr lang="pt-BR" baseline="0" dirty="0" err="1" smtClean="0"/>
              <a:t>context</a:t>
            </a:r>
            <a:r>
              <a:rPr lang="pt-BR" baseline="0" dirty="0" smtClean="0"/>
              <a:t> </a:t>
            </a:r>
            <a:r>
              <a:rPr lang="pt-BR" baseline="0" dirty="0" err="1" smtClean="0"/>
              <a:t>is</a:t>
            </a:r>
            <a:r>
              <a:rPr lang="pt-BR" baseline="0" dirty="0" smtClean="0"/>
              <a:t> </a:t>
            </a:r>
            <a:endParaRPr lang="pt-BR" dirty="0" smtClean="0"/>
          </a:p>
          <a:p>
            <a:endParaRPr lang="pt-BR" dirty="0" smtClean="0"/>
          </a:p>
          <a:p>
            <a:r>
              <a:rPr lang="pt-BR" dirty="0" smtClean="0"/>
              <a:t>Solução – Sistema Inteligente</a:t>
            </a:r>
            <a:r>
              <a:rPr lang="pt-BR" baseline="0" dirty="0" smtClean="0"/>
              <a:t> para apoiar a tomada de decisão</a:t>
            </a:r>
            <a:endParaRPr lang="pt-BR" dirty="0" smtClean="0"/>
          </a:p>
          <a:p>
            <a:endParaRPr lang="en-US" dirty="0" smtClean="0"/>
          </a:p>
          <a:p>
            <a:r>
              <a:rPr lang="en-US" dirty="0" smtClean="0"/>
              <a:t>AQUI</a:t>
            </a:r>
            <a:r>
              <a:rPr lang="en-US" baseline="0" dirty="0" smtClean="0"/>
              <a:t> APRESENTO OS QUATRO ELEMENTOS DO LARIISA (2009) ONDE É USADAO ONLOLGIA E CONTEXT AWARENESS COMO CONCEITOS CHAVE</a:t>
            </a:r>
            <a:endParaRPr lang="en-US" dirty="0"/>
          </a:p>
        </p:txBody>
      </p:sp>
      <p:sp>
        <p:nvSpPr>
          <p:cNvPr id="4" name="Slide Number Placeholder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11</a:t>
            </a:fld>
            <a:endParaRPr lang="en-US"/>
          </a:p>
        </p:txBody>
      </p:sp>
    </p:spTree>
    <p:extLst>
      <p:ext uri="{BB962C8B-B14F-4D97-AF65-F5344CB8AC3E}">
        <p14:creationId xmlns:p14="http://schemas.microsoft.com/office/powerpoint/2010/main" val="1163395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14</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2775852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247620" indent="-247620" defTabSz="990478">
              <a:buFontTx/>
              <a:buAutoNum type="arabicParenR"/>
              <a:defRPr/>
            </a:pPr>
            <a:r>
              <a:rPr lang="pt-BR" dirty="0" smtClean="0"/>
              <a:t>A simples existência de padrões em uma determinada área não é suficiente para garantir</a:t>
            </a:r>
            <a:r>
              <a:rPr lang="pt-BR" baseline="0" dirty="0" smtClean="0"/>
              <a:t> interoperabilidade semântica. Em primeiro lugar, porque padrões geralmente cobrem um aspecto (</a:t>
            </a:r>
            <a:r>
              <a:rPr lang="pt-BR" baseline="0" dirty="0" err="1" smtClean="0"/>
              <a:t>viewpoint</a:t>
            </a:r>
            <a:r>
              <a:rPr lang="pt-BR" baseline="0" dirty="0" smtClean="0"/>
              <a:t>) particular do domínio, com objetivo de facilitar a manipulação de informações para uma classe específica de aplicações. Em segundo lugar, padrões são influenciados por muitas critérios não técnicos de design – incluindo aderência a uma determinada linguagem ou conformidade com padrões da mesma organização;</a:t>
            </a:r>
          </a:p>
          <a:p>
            <a:pPr marL="247620" indent="-247620" defTabSz="990478">
              <a:buFontTx/>
              <a:buAutoNum type="arabicParenR"/>
              <a:defRPr/>
            </a:pPr>
            <a:r>
              <a:rPr lang="pt-BR" baseline="0" dirty="0" smtClean="0"/>
              <a:t>Caso real reportado em detalhes em: GONÇALVES, </a:t>
            </a:r>
            <a:r>
              <a:rPr lang="pt-BR" baseline="0" dirty="0" err="1" smtClean="0"/>
              <a:t>B.N.</a:t>
            </a:r>
            <a:r>
              <a:rPr lang="pt-BR" baseline="0" dirty="0" smtClean="0"/>
              <a:t>; GUIZZARDI, G.; PEREIRA FILHO, </a:t>
            </a:r>
            <a:r>
              <a:rPr lang="pt-BR" baseline="0" dirty="0" err="1" smtClean="0"/>
              <a:t>J.G.</a:t>
            </a:r>
            <a:r>
              <a:rPr lang="pt-BR" baseline="0" dirty="0" smtClean="0"/>
              <a:t>, </a:t>
            </a:r>
            <a:r>
              <a:rPr lang="pt-BR" baseline="0" dirty="0" err="1" smtClean="0"/>
              <a:t>Using</a:t>
            </a:r>
            <a:r>
              <a:rPr lang="pt-BR" baseline="0" dirty="0" smtClean="0"/>
              <a:t> </a:t>
            </a:r>
            <a:r>
              <a:rPr lang="pt-BR" baseline="0" dirty="0" err="1" smtClean="0"/>
              <a:t>an</a:t>
            </a:r>
            <a:r>
              <a:rPr lang="pt-BR" baseline="0" dirty="0" smtClean="0"/>
              <a:t> ECG </a:t>
            </a:r>
            <a:r>
              <a:rPr lang="pt-BR" baseline="0" dirty="0" err="1" smtClean="0"/>
              <a:t>reference</a:t>
            </a:r>
            <a:r>
              <a:rPr lang="pt-BR" baseline="0" dirty="0" smtClean="0"/>
              <a:t> </a:t>
            </a:r>
            <a:r>
              <a:rPr lang="pt-BR" baseline="0" dirty="0" err="1" smtClean="0"/>
              <a:t>ontology</a:t>
            </a:r>
            <a:r>
              <a:rPr lang="pt-BR" baseline="0" dirty="0" smtClean="0"/>
              <a:t> for </a:t>
            </a:r>
            <a:r>
              <a:rPr lang="pt-BR" baseline="0" dirty="0" err="1" smtClean="0"/>
              <a:t>semantic</a:t>
            </a:r>
            <a:r>
              <a:rPr lang="pt-BR" baseline="0" dirty="0" smtClean="0"/>
              <a:t> </a:t>
            </a:r>
            <a:r>
              <a:rPr lang="pt-BR" baseline="0" dirty="0" err="1" smtClean="0"/>
              <a:t>interoperability</a:t>
            </a:r>
            <a:r>
              <a:rPr lang="pt-BR" baseline="0" dirty="0" smtClean="0"/>
              <a:t> </a:t>
            </a:r>
            <a:r>
              <a:rPr lang="pt-BR" baseline="0" dirty="0" err="1" smtClean="0"/>
              <a:t>of</a:t>
            </a:r>
            <a:r>
              <a:rPr lang="pt-BR" baseline="0" dirty="0" smtClean="0"/>
              <a:t> ECG data, </a:t>
            </a:r>
            <a:r>
              <a:rPr lang="pt-BR" baseline="0" dirty="0" err="1" smtClean="0"/>
              <a:t>Journal</a:t>
            </a:r>
            <a:r>
              <a:rPr lang="pt-BR" baseline="0" dirty="0" smtClean="0"/>
              <a:t> </a:t>
            </a:r>
            <a:r>
              <a:rPr lang="pt-BR" baseline="0" dirty="0" err="1" smtClean="0"/>
              <a:t>of</a:t>
            </a:r>
            <a:r>
              <a:rPr lang="pt-BR" baseline="0" dirty="0" smtClean="0"/>
              <a:t> Biomedical </a:t>
            </a:r>
            <a:r>
              <a:rPr lang="pt-BR" baseline="0" dirty="0" err="1" smtClean="0"/>
              <a:t>Informatics</a:t>
            </a:r>
            <a:r>
              <a:rPr lang="pt-BR" baseline="0" dirty="0" smtClean="0"/>
              <a:t>, </a:t>
            </a:r>
            <a:r>
              <a:rPr lang="pt-BR" baseline="0" dirty="0" err="1" smtClean="0"/>
              <a:t>Special</a:t>
            </a:r>
            <a:r>
              <a:rPr lang="pt-BR" baseline="0" dirty="0" smtClean="0"/>
              <a:t> </a:t>
            </a:r>
            <a:r>
              <a:rPr lang="pt-BR" baseline="0" dirty="0" err="1" smtClean="0"/>
              <a:t>Issue</a:t>
            </a:r>
            <a:r>
              <a:rPr lang="pt-BR" baseline="0" dirty="0" smtClean="0"/>
              <a:t> </a:t>
            </a:r>
            <a:r>
              <a:rPr lang="pt-BR" baseline="0" dirty="0" err="1" smtClean="0"/>
              <a:t>on</a:t>
            </a:r>
            <a:r>
              <a:rPr lang="pt-BR" baseline="0" dirty="0" smtClean="0"/>
              <a:t> </a:t>
            </a:r>
            <a:r>
              <a:rPr lang="pt-BR" baseline="0" dirty="0" err="1" smtClean="0"/>
              <a:t>Ontologies</a:t>
            </a:r>
            <a:r>
              <a:rPr lang="pt-BR" baseline="0" dirty="0" smtClean="0"/>
              <a:t> for </a:t>
            </a:r>
            <a:r>
              <a:rPr lang="pt-BR" baseline="0" dirty="0" err="1" smtClean="0"/>
              <a:t>Clinical</a:t>
            </a:r>
            <a:r>
              <a:rPr lang="pt-BR" baseline="0" dirty="0" smtClean="0"/>
              <a:t> </a:t>
            </a:r>
            <a:r>
              <a:rPr lang="pt-BR" baseline="0" dirty="0" err="1" smtClean="0"/>
              <a:t>and</a:t>
            </a:r>
            <a:r>
              <a:rPr lang="pt-BR" baseline="0" dirty="0" smtClean="0"/>
              <a:t> </a:t>
            </a:r>
            <a:r>
              <a:rPr lang="pt-BR" baseline="0" dirty="0" err="1" smtClean="0"/>
              <a:t>Translational</a:t>
            </a:r>
            <a:r>
              <a:rPr lang="pt-BR" baseline="0" dirty="0" smtClean="0"/>
              <a:t> Research, </a:t>
            </a:r>
            <a:r>
              <a:rPr lang="pt-BR" baseline="0" dirty="0" err="1" smtClean="0"/>
              <a:t>Editors</a:t>
            </a:r>
            <a:r>
              <a:rPr lang="pt-BR" baseline="0" dirty="0" smtClean="0"/>
              <a:t>: Barry Smith, Werner </a:t>
            </a:r>
            <a:r>
              <a:rPr lang="pt-BR" baseline="0" dirty="0" err="1" smtClean="0"/>
              <a:t>Ceusters</a:t>
            </a:r>
            <a:r>
              <a:rPr lang="pt-BR" baseline="0" dirty="0" smtClean="0"/>
              <a:t> </a:t>
            </a:r>
            <a:r>
              <a:rPr lang="pt-BR" baseline="0" dirty="0" err="1" smtClean="0"/>
              <a:t>and</a:t>
            </a:r>
            <a:r>
              <a:rPr lang="pt-BR" baseline="0" dirty="0" smtClean="0"/>
              <a:t> Richard H. </a:t>
            </a:r>
            <a:r>
              <a:rPr lang="pt-BR" baseline="0" dirty="0" err="1" smtClean="0"/>
              <a:t>Scheuermann</a:t>
            </a:r>
            <a:r>
              <a:rPr lang="pt-BR" baseline="0" dirty="0" smtClean="0"/>
              <a:t>, </a:t>
            </a:r>
            <a:r>
              <a:rPr lang="pt-BR" baseline="0" dirty="0" err="1" smtClean="0"/>
              <a:t>Elsevier</a:t>
            </a:r>
            <a:r>
              <a:rPr lang="pt-BR" baseline="0" dirty="0" smtClean="0"/>
              <a:t>, 2011.</a:t>
            </a:r>
            <a:endParaRPr lang="pt-BR" dirty="0" smtClean="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C8A14D11-5FB4-44F5-9C18-77F4CD544869}" type="slidenum">
              <a:rPr lang="pt-BR" smtClean="0"/>
              <a:pPr/>
              <a:t>16</a:t>
            </a:fld>
            <a:endParaRPr lang="pt-BR"/>
          </a:p>
        </p:txBody>
      </p:sp>
    </p:spTree>
    <p:extLst>
      <p:ext uri="{BB962C8B-B14F-4D97-AF65-F5344CB8AC3E}">
        <p14:creationId xmlns:p14="http://schemas.microsoft.com/office/powerpoint/2010/main" val="299217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247620" indent="-247620" defTabSz="990478">
              <a:buFontTx/>
              <a:buAutoNum type="arabicParenR"/>
              <a:defRPr/>
            </a:pPr>
            <a:r>
              <a:rPr lang="pt-BR" dirty="0" smtClean="0"/>
              <a:t>Com essa estratégia</a:t>
            </a:r>
            <a:r>
              <a:rPr lang="pt-BR" baseline="0" dirty="0" smtClean="0"/>
              <a:t> obteve-se o sucesso de integração desses padrões</a:t>
            </a:r>
            <a:endParaRPr lang="pt-BR"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C8A14D11-5FB4-44F5-9C18-77F4CD544869}" type="slidenum">
              <a:rPr lang="pt-BR" smtClean="0"/>
              <a:pPr/>
              <a:t>17</a:t>
            </a:fld>
            <a:endParaRPr lang="pt-BR"/>
          </a:p>
        </p:txBody>
      </p:sp>
    </p:spTree>
    <p:extLst>
      <p:ext uri="{BB962C8B-B14F-4D97-AF65-F5344CB8AC3E}">
        <p14:creationId xmlns:p14="http://schemas.microsoft.com/office/powerpoint/2010/main" val="2086585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Temos vários padrões, cada um com</a:t>
            </a:r>
            <a:r>
              <a:rPr lang="pt-BR" baseline="0" dirty="0" smtClean="0"/>
              <a:t> seus conceitos. O que ocorre quando utilizamos ontologias é um mapeamento desses conceitos para um MODELO DE REFERÊNCIA.</a:t>
            </a:r>
            <a:endParaRPr lang="pt-BR"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C8A14D11-5FB4-44F5-9C18-77F4CD544869}" type="slidenum">
              <a:rPr lang="pt-BR" smtClean="0"/>
              <a:pPr/>
              <a:t>18</a:t>
            </a:fld>
            <a:endParaRPr lang="pt-BR"/>
          </a:p>
        </p:txBody>
      </p:sp>
    </p:spTree>
    <p:extLst>
      <p:ext uri="{BB962C8B-B14F-4D97-AF65-F5344CB8AC3E}">
        <p14:creationId xmlns:p14="http://schemas.microsoft.com/office/powerpoint/2010/main" val="3023993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C6C6D643-720B-46E8-A02E-F5CFDA369A2B}" type="slidenum">
              <a:rPr lang="pt-BR" smtClean="0">
                <a:latin typeface="Calibri" charset="0"/>
              </a:rPr>
              <a:pPr eaLnBrk="1" hangingPunct="1"/>
              <a:t>21</a:t>
            </a:fld>
            <a:endParaRPr lang="pt-BR" smtClean="0">
              <a:latin typeface="Calibri" charset="0"/>
            </a:endParaRPr>
          </a:p>
        </p:txBody>
      </p:sp>
      <p:sp>
        <p:nvSpPr>
          <p:cNvPr id="56323" name="Text Box 2"/>
          <p:cNvSpPr txBox="1">
            <a:spLocks noChangeArrowheads="1"/>
          </p:cNvSpPr>
          <p:nvPr/>
        </p:nvSpPr>
        <p:spPr bwMode="auto">
          <a:xfrm>
            <a:off x="932829" y="767515"/>
            <a:ext cx="5237023" cy="3837570"/>
          </a:xfrm>
          <a:prstGeom prst="rect">
            <a:avLst/>
          </a:prstGeom>
          <a:solidFill>
            <a:srgbClr val="FFFFFF"/>
          </a:solidFill>
          <a:ln w="9360">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p>
        </p:txBody>
      </p:sp>
      <p:sp>
        <p:nvSpPr>
          <p:cNvPr id="56324"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p>
        </p:txBody>
      </p:sp>
    </p:spTree>
    <p:extLst>
      <p:ext uri="{BB962C8B-B14F-4D97-AF65-F5344CB8AC3E}">
        <p14:creationId xmlns:p14="http://schemas.microsoft.com/office/powerpoint/2010/main" val="2705276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2AC4E19A-7E24-4162-8434-5438718BB9B7}" type="slidenum">
              <a:rPr lang="pt-BR" smtClean="0">
                <a:latin typeface="Calibri" charset="0"/>
              </a:rPr>
              <a:pPr eaLnBrk="1" hangingPunct="1"/>
              <a:t>22</a:t>
            </a:fld>
            <a:endParaRPr lang="pt-BR" smtClean="0">
              <a:latin typeface="Calibri" charset="0"/>
            </a:endParaRPr>
          </a:p>
        </p:txBody>
      </p:sp>
      <p:sp>
        <p:nvSpPr>
          <p:cNvPr id="57347" name="Text Box 2"/>
          <p:cNvSpPr txBox="1">
            <a:spLocks noChangeArrowheads="1"/>
          </p:cNvSpPr>
          <p:nvPr/>
        </p:nvSpPr>
        <p:spPr bwMode="auto">
          <a:xfrm>
            <a:off x="932829" y="767515"/>
            <a:ext cx="5237023" cy="3837570"/>
          </a:xfrm>
          <a:prstGeom prst="rect">
            <a:avLst/>
          </a:prstGeom>
          <a:solidFill>
            <a:srgbClr val="FFFFFF"/>
          </a:solidFill>
          <a:ln w="9360">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p>
        </p:txBody>
      </p:sp>
      <p:sp>
        <p:nvSpPr>
          <p:cNvPr id="57348"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p>
        </p:txBody>
      </p:sp>
    </p:spTree>
    <p:extLst>
      <p:ext uri="{BB962C8B-B14F-4D97-AF65-F5344CB8AC3E}">
        <p14:creationId xmlns:p14="http://schemas.microsoft.com/office/powerpoint/2010/main" val="2480921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23</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4200131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24</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Here you can see the whole vision of the proposed system, where data collected from patients (it is important</a:t>
            </a:r>
            <a:r>
              <a:rPr lang="en-US" baseline="0" dirty="0" smtClean="0"/>
              <a:t> to notice that the system can be used by users/patients, health agents and health managers or specialists) are sent to the LARIISA database, and then the system is able to take decisions taking into account local context (related to individuals) or global context (related to epidemic cases). System can take the decision to just advise the patient to go to the nearest hospital center, or send a health agent to visit the patient, or in an urgent case send an ambulance to the patient.  </a:t>
            </a:r>
            <a:endParaRPr lang="en-US" dirty="0" smtClean="0"/>
          </a:p>
        </p:txBody>
      </p:sp>
    </p:spTree>
    <p:extLst>
      <p:ext uri="{BB962C8B-B14F-4D97-AF65-F5344CB8AC3E}">
        <p14:creationId xmlns:p14="http://schemas.microsoft.com/office/powerpoint/2010/main" val="2471332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The </a:t>
            </a:r>
            <a:r>
              <a:rPr lang="pt-BR" dirty="0" err="1" smtClean="0"/>
              <a:t>whole</a:t>
            </a:r>
            <a:r>
              <a:rPr lang="pt-BR" dirty="0" smtClean="0"/>
              <a:t> </a:t>
            </a:r>
            <a:r>
              <a:rPr lang="pt-BR" dirty="0" err="1" smtClean="0"/>
              <a:t>arquitecture</a:t>
            </a:r>
            <a:r>
              <a:rPr lang="pt-BR" dirty="0" smtClean="0"/>
              <a:t> </a:t>
            </a:r>
            <a:r>
              <a:rPr lang="pt-BR" dirty="0" err="1" smtClean="0"/>
              <a:t>of</a:t>
            </a:r>
            <a:r>
              <a:rPr lang="pt-BR" dirty="0" smtClean="0"/>
              <a:t> </a:t>
            </a:r>
            <a:r>
              <a:rPr lang="pt-BR" dirty="0" err="1" smtClean="0"/>
              <a:t>the</a:t>
            </a:r>
            <a:r>
              <a:rPr lang="pt-BR" dirty="0" smtClean="0"/>
              <a:t> system </a:t>
            </a:r>
            <a:r>
              <a:rPr lang="pt-BR" dirty="0" err="1" smtClean="0"/>
              <a:t>is</a:t>
            </a:r>
            <a:r>
              <a:rPr lang="pt-BR" dirty="0" smtClean="0"/>
              <a:t> </a:t>
            </a:r>
            <a:r>
              <a:rPr lang="pt-BR" dirty="0" err="1" smtClean="0"/>
              <a:t>presented</a:t>
            </a:r>
            <a:r>
              <a:rPr lang="pt-BR" dirty="0" smtClean="0"/>
              <a:t> </a:t>
            </a:r>
            <a:r>
              <a:rPr lang="pt-BR" dirty="0" err="1" smtClean="0"/>
              <a:t>here</a:t>
            </a:r>
            <a:r>
              <a:rPr lang="pt-BR" dirty="0" smtClean="0"/>
              <a:t>. Data </a:t>
            </a:r>
            <a:r>
              <a:rPr lang="pt-BR" dirty="0" err="1" smtClean="0"/>
              <a:t>Acquisition</a:t>
            </a:r>
            <a:r>
              <a:rPr lang="pt-BR" dirty="0" smtClean="0"/>
              <a:t> </a:t>
            </a:r>
            <a:r>
              <a:rPr lang="pt-BR" dirty="0" err="1" smtClean="0"/>
              <a:t>collects</a:t>
            </a:r>
            <a:r>
              <a:rPr lang="pt-BR" dirty="0" smtClean="0"/>
              <a:t> </a:t>
            </a:r>
            <a:r>
              <a:rPr lang="pt-BR" dirty="0" err="1" smtClean="0"/>
              <a:t>and</a:t>
            </a:r>
            <a:r>
              <a:rPr lang="pt-BR" dirty="0" smtClean="0"/>
              <a:t> </a:t>
            </a:r>
            <a:r>
              <a:rPr lang="pt-BR" dirty="0" err="1" smtClean="0"/>
              <a:t>enriches</a:t>
            </a:r>
            <a:r>
              <a:rPr lang="pt-BR" dirty="0" smtClean="0"/>
              <a:t> </a:t>
            </a:r>
            <a:r>
              <a:rPr lang="pt-BR" dirty="0" err="1" smtClean="0"/>
              <a:t>all</a:t>
            </a:r>
            <a:r>
              <a:rPr lang="pt-BR" dirty="0" smtClean="0"/>
              <a:t> </a:t>
            </a:r>
            <a:r>
              <a:rPr lang="pt-BR" dirty="0" err="1" smtClean="0"/>
              <a:t>important</a:t>
            </a:r>
            <a:r>
              <a:rPr lang="pt-BR" dirty="0" smtClean="0"/>
              <a:t> data </a:t>
            </a:r>
            <a:r>
              <a:rPr lang="pt-BR" dirty="0" err="1" smtClean="0"/>
              <a:t>to</a:t>
            </a:r>
            <a:r>
              <a:rPr lang="pt-BR" dirty="0" smtClean="0"/>
              <a:t> </a:t>
            </a:r>
            <a:r>
              <a:rPr lang="pt-BR" dirty="0" err="1" smtClean="0"/>
              <a:t>provide</a:t>
            </a:r>
            <a:r>
              <a:rPr lang="pt-BR" dirty="0" smtClean="0"/>
              <a:t> a </a:t>
            </a:r>
            <a:r>
              <a:rPr lang="pt-BR" dirty="0" err="1" smtClean="0"/>
              <a:t>diagnosis</a:t>
            </a:r>
            <a:r>
              <a:rPr lang="pt-BR" dirty="0" smtClean="0"/>
              <a:t> </a:t>
            </a:r>
            <a:r>
              <a:rPr lang="pt-BR" dirty="0" err="1" smtClean="0"/>
              <a:t>of</a:t>
            </a:r>
            <a:r>
              <a:rPr lang="pt-BR" dirty="0" smtClean="0"/>
              <a:t> </a:t>
            </a:r>
            <a:r>
              <a:rPr lang="pt-BR" dirty="0" err="1" smtClean="0"/>
              <a:t>the</a:t>
            </a:r>
            <a:r>
              <a:rPr lang="pt-BR" dirty="0" smtClean="0"/>
              <a:t> </a:t>
            </a:r>
            <a:r>
              <a:rPr lang="pt-BR" dirty="0" err="1" smtClean="0"/>
              <a:t>patient</a:t>
            </a:r>
            <a:r>
              <a:rPr lang="pt-BR" dirty="0" smtClean="0"/>
              <a:t>.</a:t>
            </a:r>
            <a:r>
              <a:rPr lang="pt-BR" baseline="0" dirty="0" smtClean="0"/>
              <a:t> Data </a:t>
            </a:r>
            <a:r>
              <a:rPr lang="pt-BR" baseline="0" dirty="0" err="1" smtClean="0"/>
              <a:t>processing</a:t>
            </a:r>
            <a:r>
              <a:rPr lang="pt-BR" baseline="0" dirty="0" smtClean="0"/>
              <a:t> </a:t>
            </a:r>
            <a:r>
              <a:rPr lang="pt-BR" baseline="0" dirty="0" err="1" smtClean="0"/>
              <a:t>layer</a:t>
            </a:r>
            <a:r>
              <a:rPr lang="pt-BR" baseline="0" dirty="0" smtClean="0"/>
              <a:t> </a:t>
            </a:r>
            <a:r>
              <a:rPr lang="pt-BR" baseline="0" dirty="0" err="1" smtClean="0"/>
              <a:t>then</a:t>
            </a:r>
            <a:r>
              <a:rPr lang="pt-BR" baseline="0" dirty="0" smtClean="0"/>
              <a:t> builds </a:t>
            </a:r>
            <a:r>
              <a:rPr lang="pt-BR" baseline="0" dirty="0" err="1" smtClean="0"/>
              <a:t>the</a:t>
            </a:r>
            <a:r>
              <a:rPr lang="pt-BR" baseline="0" dirty="0" smtClean="0"/>
              <a:t> </a:t>
            </a:r>
            <a:r>
              <a:rPr lang="pt-BR" baseline="0" dirty="0" err="1" smtClean="0"/>
              <a:t>metadata</a:t>
            </a:r>
            <a:r>
              <a:rPr lang="pt-BR" baseline="0" dirty="0" smtClean="0"/>
              <a:t>, </a:t>
            </a:r>
            <a:r>
              <a:rPr lang="pt-BR" baseline="0" dirty="0" err="1" smtClean="0"/>
              <a:t>and</a:t>
            </a:r>
            <a:r>
              <a:rPr lang="pt-BR" baseline="0" dirty="0" smtClean="0"/>
              <a:t> </a:t>
            </a:r>
            <a:r>
              <a:rPr lang="pt-BR" baseline="0" dirty="0" err="1" smtClean="0"/>
              <a:t>this</a:t>
            </a:r>
            <a:r>
              <a:rPr lang="pt-BR" baseline="0" dirty="0" smtClean="0"/>
              <a:t> </a:t>
            </a:r>
            <a:r>
              <a:rPr lang="pt-BR" baseline="0" dirty="0" err="1" smtClean="0"/>
              <a:t>metadata</a:t>
            </a:r>
            <a:r>
              <a:rPr lang="pt-BR" baseline="0" dirty="0" smtClean="0"/>
              <a:t> </a:t>
            </a:r>
            <a:r>
              <a:rPr lang="pt-BR" baseline="0" dirty="0" err="1" smtClean="0"/>
              <a:t>is</a:t>
            </a:r>
            <a:r>
              <a:rPr lang="pt-BR" baseline="0" dirty="0" smtClean="0"/>
              <a:t> </a:t>
            </a:r>
            <a:r>
              <a:rPr lang="pt-BR" baseline="0" dirty="0" err="1" smtClean="0"/>
              <a:t>sent</a:t>
            </a:r>
            <a:r>
              <a:rPr lang="pt-BR" baseline="0" dirty="0" smtClean="0"/>
              <a:t> </a:t>
            </a:r>
            <a:r>
              <a:rPr lang="pt-BR" baseline="0" dirty="0" err="1" smtClean="0"/>
              <a:t>to</a:t>
            </a:r>
            <a:r>
              <a:rPr lang="pt-BR" baseline="0" dirty="0" smtClean="0"/>
              <a:t> </a:t>
            </a:r>
            <a:r>
              <a:rPr lang="pt-BR" baseline="0" dirty="0" err="1" smtClean="0"/>
              <a:t>the</a:t>
            </a:r>
            <a:r>
              <a:rPr lang="pt-BR" baseline="0" dirty="0" smtClean="0"/>
              <a:t> </a:t>
            </a:r>
            <a:r>
              <a:rPr lang="pt-BR" baseline="0" dirty="0" err="1" smtClean="0"/>
              <a:t>database</a:t>
            </a:r>
            <a:r>
              <a:rPr lang="pt-BR" baseline="0" dirty="0" smtClean="0"/>
              <a:t>. </a:t>
            </a:r>
            <a:r>
              <a:rPr lang="pt-BR" baseline="0" dirty="0" err="1" smtClean="0"/>
              <a:t>To</a:t>
            </a:r>
            <a:r>
              <a:rPr lang="pt-BR" baseline="0" dirty="0" smtClean="0"/>
              <a:t> </a:t>
            </a:r>
            <a:r>
              <a:rPr lang="pt-BR" baseline="0" dirty="0" err="1" smtClean="0"/>
              <a:t>address</a:t>
            </a:r>
            <a:r>
              <a:rPr lang="pt-BR" baseline="0" dirty="0" smtClean="0"/>
              <a:t> </a:t>
            </a:r>
            <a:r>
              <a:rPr lang="pt-BR" baseline="0" dirty="0" err="1" smtClean="0"/>
              <a:t>privacy</a:t>
            </a:r>
            <a:r>
              <a:rPr lang="pt-BR" baseline="0" dirty="0" smtClean="0"/>
              <a:t> </a:t>
            </a:r>
            <a:r>
              <a:rPr lang="pt-BR" baseline="0" dirty="0" err="1" smtClean="0"/>
              <a:t>problem</a:t>
            </a:r>
            <a:r>
              <a:rPr lang="pt-BR" baseline="0" dirty="0" smtClean="0"/>
              <a:t>, </a:t>
            </a:r>
            <a:r>
              <a:rPr lang="pt-BR" baseline="0" dirty="0" err="1" smtClean="0"/>
              <a:t>all</a:t>
            </a:r>
            <a:r>
              <a:rPr lang="pt-BR" baseline="0" dirty="0" smtClean="0"/>
              <a:t> data are </a:t>
            </a:r>
            <a:r>
              <a:rPr lang="pt-BR" baseline="0" dirty="0" err="1" smtClean="0"/>
              <a:t>transmitted</a:t>
            </a:r>
            <a:r>
              <a:rPr lang="pt-BR" baseline="0" dirty="0" smtClean="0"/>
              <a:t> </a:t>
            </a:r>
            <a:r>
              <a:rPr lang="pt-BR" baseline="0" dirty="0" err="1" smtClean="0"/>
              <a:t>thorugh</a:t>
            </a:r>
            <a:r>
              <a:rPr lang="pt-BR" baseline="0" dirty="0" smtClean="0"/>
              <a:t> </a:t>
            </a:r>
            <a:r>
              <a:rPr lang="pt-BR" baseline="0" dirty="0" err="1" smtClean="0"/>
              <a:t>the</a:t>
            </a:r>
            <a:r>
              <a:rPr lang="pt-BR" baseline="0" dirty="0" smtClean="0"/>
              <a:t> Internet </a:t>
            </a:r>
            <a:r>
              <a:rPr lang="pt-BR" baseline="0" dirty="0" err="1" smtClean="0"/>
              <a:t>using</a:t>
            </a:r>
            <a:r>
              <a:rPr lang="pt-BR" baseline="0" dirty="0" smtClean="0"/>
              <a:t> TLS </a:t>
            </a:r>
            <a:r>
              <a:rPr lang="pt-BR" baseline="0" dirty="0" err="1" smtClean="0"/>
              <a:t>protocol</a:t>
            </a:r>
            <a:r>
              <a:rPr lang="pt-BR" baseline="0" dirty="0" smtClean="0"/>
              <a:t>. As </a:t>
            </a:r>
            <a:r>
              <a:rPr lang="pt-BR" baseline="0" dirty="0" err="1" smtClean="0"/>
              <a:t>you</a:t>
            </a:r>
            <a:r>
              <a:rPr lang="pt-BR" baseline="0" dirty="0" smtClean="0"/>
              <a:t> </a:t>
            </a:r>
            <a:r>
              <a:rPr lang="pt-BR" baseline="0" dirty="0" err="1" smtClean="0"/>
              <a:t>can</a:t>
            </a:r>
            <a:r>
              <a:rPr lang="pt-BR" baseline="0" dirty="0" smtClean="0"/>
              <a:t> </a:t>
            </a:r>
            <a:r>
              <a:rPr lang="pt-BR" baseline="0" dirty="0" err="1" smtClean="0"/>
              <a:t>notice</a:t>
            </a:r>
            <a:r>
              <a:rPr lang="pt-BR" baseline="0" dirty="0" smtClean="0"/>
              <a:t> </a:t>
            </a:r>
            <a:r>
              <a:rPr lang="pt-BR" baseline="0" dirty="0" err="1" smtClean="0"/>
              <a:t>here</a:t>
            </a:r>
            <a:r>
              <a:rPr lang="pt-BR" baseline="0" dirty="0" smtClean="0"/>
              <a:t>, </a:t>
            </a:r>
            <a:r>
              <a:rPr lang="pt-BR" baseline="0" dirty="0" err="1" smtClean="0"/>
              <a:t>the</a:t>
            </a:r>
            <a:r>
              <a:rPr lang="pt-BR" baseline="0" dirty="0" smtClean="0"/>
              <a:t> system </a:t>
            </a:r>
            <a:r>
              <a:rPr lang="pt-BR" baseline="0" dirty="0" err="1" smtClean="0"/>
              <a:t>is</a:t>
            </a:r>
            <a:r>
              <a:rPr lang="pt-BR" baseline="0" dirty="0" smtClean="0"/>
              <a:t> </a:t>
            </a:r>
            <a:r>
              <a:rPr lang="pt-BR" baseline="0" dirty="0" err="1" smtClean="0"/>
              <a:t>also</a:t>
            </a:r>
            <a:r>
              <a:rPr lang="pt-BR" baseline="0" dirty="0" smtClean="0"/>
              <a:t> </a:t>
            </a:r>
            <a:r>
              <a:rPr lang="pt-BR" baseline="0" dirty="0" err="1" smtClean="0"/>
              <a:t>able</a:t>
            </a:r>
            <a:r>
              <a:rPr lang="pt-BR" baseline="0" dirty="0" smtClean="0"/>
              <a:t> </a:t>
            </a:r>
            <a:r>
              <a:rPr lang="pt-BR" baseline="0" dirty="0" err="1" smtClean="0"/>
              <a:t>to</a:t>
            </a:r>
            <a:r>
              <a:rPr lang="pt-BR" baseline="0" dirty="0" smtClean="0"/>
              <a:t> </a:t>
            </a:r>
            <a:r>
              <a:rPr lang="pt-BR" baseline="0" dirty="0" err="1" smtClean="0"/>
              <a:t>rise</a:t>
            </a:r>
            <a:r>
              <a:rPr lang="pt-BR" baseline="0" dirty="0" smtClean="0"/>
              <a:t> </a:t>
            </a:r>
            <a:r>
              <a:rPr lang="pt-BR" baseline="0" dirty="0" err="1" smtClean="0"/>
              <a:t>additional</a:t>
            </a:r>
            <a:r>
              <a:rPr lang="pt-BR" baseline="0" dirty="0" smtClean="0"/>
              <a:t> </a:t>
            </a:r>
            <a:r>
              <a:rPr lang="pt-BR" baseline="0" dirty="0" err="1" smtClean="0"/>
              <a:t>questions</a:t>
            </a:r>
            <a:r>
              <a:rPr lang="pt-BR" baseline="0" dirty="0" smtClean="0"/>
              <a:t> </a:t>
            </a:r>
            <a:r>
              <a:rPr lang="pt-BR" baseline="0" dirty="0" err="1" smtClean="0"/>
              <a:t>to</a:t>
            </a:r>
            <a:r>
              <a:rPr lang="pt-BR" baseline="0" dirty="0" smtClean="0"/>
              <a:t> </a:t>
            </a:r>
            <a:r>
              <a:rPr lang="pt-BR" baseline="0" dirty="0" err="1" smtClean="0"/>
              <a:t>the</a:t>
            </a:r>
            <a:r>
              <a:rPr lang="pt-BR" baseline="0" dirty="0" smtClean="0"/>
              <a:t> </a:t>
            </a:r>
            <a:r>
              <a:rPr lang="pt-BR" baseline="0" dirty="0" err="1" smtClean="0"/>
              <a:t>patient</a:t>
            </a:r>
            <a:r>
              <a:rPr lang="pt-BR" baseline="0" dirty="0" smtClean="0"/>
              <a:t> </a:t>
            </a:r>
            <a:r>
              <a:rPr lang="pt-BR" baseline="0" dirty="0" err="1" smtClean="0"/>
              <a:t>according</a:t>
            </a:r>
            <a:r>
              <a:rPr lang="pt-BR" baseline="0" dirty="0" smtClean="0"/>
              <a:t> </a:t>
            </a:r>
            <a:r>
              <a:rPr lang="pt-BR" baseline="0" dirty="0" err="1" smtClean="0"/>
              <a:t>with</a:t>
            </a:r>
            <a:r>
              <a:rPr lang="pt-BR" baseline="0" dirty="0" smtClean="0"/>
              <a:t> </a:t>
            </a:r>
            <a:r>
              <a:rPr lang="pt-BR" baseline="0" dirty="0" err="1" smtClean="0"/>
              <a:t>his</a:t>
            </a:r>
            <a:r>
              <a:rPr lang="pt-BR" baseline="0" dirty="0" smtClean="0"/>
              <a:t> </a:t>
            </a:r>
            <a:r>
              <a:rPr lang="pt-BR" baseline="0" dirty="0" err="1" smtClean="0"/>
              <a:t>or</a:t>
            </a:r>
            <a:r>
              <a:rPr lang="pt-BR" baseline="0" dirty="0" smtClean="0"/>
              <a:t> </a:t>
            </a:r>
            <a:r>
              <a:rPr lang="pt-BR" baseline="0" dirty="0" err="1" smtClean="0"/>
              <a:t>her</a:t>
            </a:r>
            <a:r>
              <a:rPr lang="pt-BR" baseline="0" dirty="0" smtClean="0"/>
              <a:t> vital </a:t>
            </a:r>
            <a:r>
              <a:rPr lang="pt-BR" baseline="0" dirty="0" err="1" smtClean="0"/>
              <a:t>signs</a:t>
            </a:r>
            <a:r>
              <a:rPr lang="pt-BR" baseline="0" dirty="0" smtClean="0"/>
              <a:t> </a:t>
            </a:r>
            <a:r>
              <a:rPr lang="pt-BR" baseline="0" dirty="0" err="1" smtClean="0"/>
              <a:t>and</a:t>
            </a:r>
            <a:r>
              <a:rPr lang="pt-BR" baseline="0" dirty="0" smtClean="0"/>
              <a:t> </a:t>
            </a:r>
            <a:r>
              <a:rPr lang="pt-BR" baseline="0" dirty="0" err="1" smtClean="0"/>
              <a:t>symptoms</a:t>
            </a:r>
            <a:r>
              <a:rPr lang="pt-BR" baseline="0" dirty="0" smtClean="0"/>
              <a:t>.</a:t>
            </a:r>
            <a:endParaRPr lang="en-US"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25</a:t>
            </a:fld>
            <a:endParaRPr lang="en-US"/>
          </a:p>
        </p:txBody>
      </p:sp>
    </p:spTree>
    <p:extLst>
      <p:ext uri="{BB962C8B-B14F-4D97-AF65-F5344CB8AC3E}">
        <p14:creationId xmlns:p14="http://schemas.microsoft.com/office/powerpoint/2010/main" val="777178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54835CF7-B5ED-4EE1-A0DA-B46ED560F8F1}" type="slidenum">
              <a:rPr lang="pt-BR" smtClean="0">
                <a:latin typeface="Calibri" charset="0"/>
              </a:rPr>
              <a:pPr eaLnBrk="1" hangingPunct="1"/>
              <a:t>29</a:t>
            </a:fld>
            <a:endParaRPr lang="pt-BR" smtClean="0">
              <a:latin typeface="Calibri" charset="0"/>
            </a:endParaRPr>
          </a:p>
        </p:txBody>
      </p:sp>
      <p:sp>
        <p:nvSpPr>
          <p:cNvPr id="55299" name="Text Box 2"/>
          <p:cNvSpPr txBox="1">
            <a:spLocks noChangeArrowheads="1"/>
          </p:cNvSpPr>
          <p:nvPr/>
        </p:nvSpPr>
        <p:spPr bwMode="auto">
          <a:xfrm>
            <a:off x="932829" y="767515"/>
            <a:ext cx="5237023" cy="3837570"/>
          </a:xfrm>
          <a:prstGeom prst="rect">
            <a:avLst/>
          </a:prstGeom>
          <a:solidFill>
            <a:srgbClr val="FFFFFF"/>
          </a:solidFill>
          <a:ln w="9360">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p>
        </p:txBody>
      </p:sp>
      <p:sp>
        <p:nvSpPr>
          <p:cNvPr id="5530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p>
        </p:txBody>
      </p:sp>
    </p:spTree>
    <p:extLst>
      <p:ext uri="{BB962C8B-B14F-4D97-AF65-F5344CB8AC3E}">
        <p14:creationId xmlns:p14="http://schemas.microsoft.com/office/powerpoint/2010/main" val="3877260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30</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Here you can see the whole vision of the proposed system, where data collected from patients (it is important</a:t>
            </a:r>
            <a:r>
              <a:rPr lang="en-US" baseline="0" dirty="0" smtClean="0"/>
              <a:t> to notice that the system can be used by users/patients, health agents and health managers or specialists) are sent to the LARIISA database, and then the system is able to take decisions taking into account local context (related to individuals) or global context (related to epidemic cases). System can take the decision to just advise the patient to go to the nearest hospital center, or send a health agent to visit the patient, or in an urgent case send an ambulance to the patient.  </a:t>
            </a:r>
            <a:endParaRPr lang="en-US" dirty="0" smtClean="0"/>
          </a:p>
        </p:txBody>
      </p:sp>
    </p:spTree>
    <p:extLst>
      <p:ext uri="{BB962C8B-B14F-4D97-AF65-F5344CB8AC3E}">
        <p14:creationId xmlns:p14="http://schemas.microsoft.com/office/powerpoint/2010/main" val="1315092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31</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755487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32</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3930389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33</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Here you can see the whole vision of the proposed system, where data collected from patients (it is important</a:t>
            </a:r>
            <a:r>
              <a:rPr lang="en-US" baseline="0" dirty="0" smtClean="0"/>
              <a:t> to notice that the system can be used by users/patients, health agents and health managers or specialists) are sent to the LARIISA database, and then the system is able to take decisions taking into account local context (related to individuals) or global context (related to epidemic cases). System can take the decision to just advise the patient to go to the nearest hospital center, or send a health agent to visit the patient, or in an urgent case send an ambulance to the patient.  </a:t>
            </a:r>
            <a:endParaRPr lang="en-US" dirty="0" smtClean="0"/>
          </a:p>
        </p:txBody>
      </p:sp>
    </p:spTree>
    <p:extLst>
      <p:ext uri="{BB962C8B-B14F-4D97-AF65-F5344CB8AC3E}">
        <p14:creationId xmlns:p14="http://schemas.microsoft.com/office/powerpoint/2010/main" val="1714614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C6C6D643-720B-46E8-A02E-F5CFDA369A2B}" type="slidenum">
              <a:rPr lang="pt-BR" smtClean="0">
                <a:latin typeface="Calibri" charset="0"/>
              </a:rPr>
              <a:pPr eaLnBrk="1" hangingPunct="1"/>
              <a:t>34</a:t>
            </a:fld>
            <a:endParaRPr lang="pt-BR" smtClean="0">
              <a:latin typeface="Calibri" charset="0"/>
            </a:endParaRPr>
          </a:p>
        </p:txBody>
      </p:sp>
      <p:sp>
        <p:nvSpPr>
          <p:cNvPr id="56323" name="Text Box 2"/>
          <p:cNvSpPr txBox="1">
            <a:spLocks noChangeArrowheads="1"/>
          </p:cNvSpPr>
          <p:nvPr/>
        </p:nvSpPr>
        <p:spPr bwMode="auto">
          <a:xfrm>
            <a:off x="932829" y="767515"/>
            <a:ext cx="5237023" cy="3837570"/>
          </a:xfrm>
          <a:prstGeom prst="rect">
            <a:avLst/>
          </a:prstGeom>
          <a:solidFill>
            <a:srgbClr val="FFFFFF"/>
          </a:solidFill>
          <a:ln w="9360">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p>
        </p:txBody>
      </p:sp>
      <p:sp>
        <p:nvSpPr>
          <p:cNvPr id="56324"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p>
        </p:txBody>
      </p:sp>
    </p:spTree>
    <p:extLst>
      <p:ext uri="{BB962C8B-B14F-4D97-AF65-F5344CB8AC3E}">
        <p14:creationId xmlns:p14="http://schemas.microsoft.com/office/powerpoint/2010/main" val="3928097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2AC4E19A-7E24-4162-8434-5438718BB9B7}" type="slidenum">
              <a:rPr lang="pt-BR" smtClean="0">
                <a:latin typeface="Calibri" charset="0"/>
              </a:rPr>
              <a:pPr eaLnBrk="1" hangingPunct="1"/>
              <a:t>35</a:t>
            </a:fld>
            <a:endParaRPr lang="pt-BR" smtClean="0">
              <a:latin typeface="Calibri" charset="0"/>
            </a:endParaRPr>
          </a:p>
        </p:txBody>
      </p:sp>
      <p:sp>
        <p:nvSpPr>
          <p:cNvPr id="57347" name="Text Box 2"/>
          <p:cNvSpPr txBox="1">
            <a:spLocks noChangeArrowheads="1"/>
          </p:cNvSpPr>
          <p:nvPr/>
        </p:nvSpPr>
        <p:spPr bwMode="auto">
          <a:xfrm>
            <a:off x="932829" y="767515"/>
            <a:ext cx="5237023" cy="3837570"/>
          </a:xfrm>
          <a:prstGeom prst="rect">
            <a:avLst/>
          </a:prstGeom>
          <a:solidFill>
            <a:srgbClr val="FFFFFF"/>
          </a:solidFill>
          <a:ln w="9360">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p>
        </p:txBody>
      </p:sp>
      <p:sp>
        <p:nvSpPr>
          <p:cNvPr id="57348"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p>
        </p:txBody>
      </p:sp>
    </p:spTree>
    <p:extLst>
      <p:ext uri="{BB962C8B-B14F-4D97-AF65-F5344CB8AC3E}">
        <p14:creationId xmlns:p14="http://schemas.microsoft.com/office/powerpoint/2010/main" val="1811313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36</a:t>
            </a:fld>
            <a:endParaRPr lang="en-US"/>
          </a:p>
        </p:txBody>
      </p:sp>
    </p:spTree>
    <p:extLst>
      <p:ext uri="{BB962C8B-B14F-4D97-AF65-F5344CB8AC3E}">
        <p14:creationId xmlns:p14="http://schemas.microsoft.com/office/powerpoint/2010/main" val="1797193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600" kern="1200" dirty="0" smtClean="0">
                <a:solidFill>
                  <a:schemeClr val="tx1"/>
                </a:solidFill>
                <a:effectLst/>
                <a:latin typeface="+mn-lt"/>
                <a:ea typeface="+mn-ea"/>
                <a:cs typeface="+mn-cs"/>
              </a:rPr>
              <a:t>The system</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gives</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you</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an</a:t>
            </a:r>
            <a:r>
              <a:rPr lang="pt-BR" sz="1600" kern="1200" baseline="0" dirty="0" smtClean="0">
                <a:solidFill>
                  <a:schemeClr val="tx1"/>
                </a:solidFill>
                <a:effectLst/>
                <a:latin typeface="+mn-lt"/>
                <a:ea typeface="+mn-ea"/>
                <a:cs typeface="+mn-cs"/>
              </a:rPr>
              <a:t> interface </a:t>
            </a:r>
            <a:r>
              <a:rPr lang="pt-BR" sz="1600" kern="1200" baseline="0" dirty="0" err="1" smtClean="0">
                <a:solidFill>
                  <a:schemeClr val="tx1"/>
                </a:solidFill>
                <a:effectLst/>
                <a:latin typeface="+mn-lt"/>
                <a:ea typeface="+mn-ea"/>
                <a:cs typeface="+mn-cs"/>
              </a:rPr>
              <a:t>to</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collect</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diagnosis</a:t>
            </a:r>
            <a:r>
              <a:rPr lang="pt-BR" sz="1600" kern="1200" baseline="0" dirty="0" smtClean="0">
                <a:solidFill>
                  <a:schemeClr val="tx1"/>
                </a:solidFill>
                <a:effectLst/>
                <a:latin typeface="+mn-lt"/>
                <a:ea typeface="+mn-ea"/>
                <a:cs typeface="+mn-cs"/>
              </a:rPr>
              <a:t> data, </a:t>
            </a:r>
            <a:r>
              <a:rPr lang="pt-BR" sz="1600" kern="1200" baseline="0" dirty="0" err="1" smtClean="0">
                <a:solidFill>
                  <a:schemeClr val="tx1"/>
                </a:solidFill>
                <a:effectLst/>
                <a:latin typeface="+mn-lt"/>
                <a:ea typeface="+mn-ea"/>
                <a:cs typeface="+mn-cs"/>
              </a:rPr>
              <a:t>geolocation</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and</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an</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unique</a:t>
            </a:r>
            <a:r>
              <a:rPr lang="pt-BR" sz="1600" kern="1200" baseline="0" dirty="0" smtClean="0">
                <a:solidFill>
                  <a:schemeClr val="tx1"/>
                </a:solidFill>
                <a:effectLst/>
                <a:latin typeface="+mn-lt"/>
                <a:ea typeface="+mn-ea"/>
                <a:cs typeface="+mn-cs"/>
              </a:rPr>
              <a:t> </a:t>
            </a:r>
            <a:r>
              <a:rPr lang="pt-BR" sz="1600" kern="1200" baseline="0" dirty="0" err="1" smtClean="0">
                <a:solidFill>
                  <a:schemeClr val="tx1"/>
                </a:solidFill>
                <a:effectLst/>
                <a:latin typeface="+mn-lt"/>
                <a:ea typeface="+mn-ea"/>
                <a:cs typeface="+mn-cs"/>
              </a:rPr>
              <a:t>number</a:t>
            </a:r>
            <a:r>
              <a:rPr lang="pt-BR" sz="1600" kern="1200" baseline="0" dirty="0" smtClean="0">
                <a:solidFill>
                  <a:schemeClr val="tx1"/>
                </a:solidFill>
                <a:effectLst/>
                <a:latin typeface="+mn-lt"/>
                <a:ea typeface="+mn-ea"/>
                <a:cs typeface="+mn-cs"/>
              </a:rPr>
              <a:t> (SUS_ID)</a:t>
            </a:r>
            <a:r>
              <a:rPr lang="en-US" sz="1600" dirty="0" smtClean="0">
                <a:effectLst/>
              </a:rPr>
              <a:t> </a:t>
            </a:r>
            <a:endParaRPr lang="pt-BR" sz="1600" dirty="0"/>
          </a:p>
        </p:txBody>
      </p:sp>
      <p:sp>
        <p:nvSpPr>
          <p:cNvPr id="4" name="Slide Number Placeholder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37</a:t>
            </a:fld>
            <a:endParaRPr lang="en-US"/>
          </a:p>
        </p:txBody>
      </p:sp>
    </p:spTree>
    <p:extLst>
      <p:ext uri="{BB962C8B-B14F-4D97-AF65-F5344CB8AC3E}">
        <p14:creationId xmlns:p14="http://schemas.microsoft.com/office/powerpoint/2010/main" val="403976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38</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35836419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39</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CONTRIBUI;CÃO</a:t>
            </a:r>
          </a:p>
          <a:p>
            <a:pPr eaLnBrk="1" hangingPunct="1">
              <a:spcBef>
                <a:spcPct val="0"/>
              </a:spcBef>
            </a:pPr>
            <a:r>
              <a:rPr lang="en-US" dirty="0" smtClean="0"/>
              <a:t>A UM CENARIO QUE O</a:t>
            </a:r>
            <a:r>
              <a:rPr lang="en-US" baseline="0" dirty="0" smtClean="0"/>
              <a:t> SISTEMA TOMA UMA DAS 3 DECISÕES. NESTE NAO FOI DITO COMO O SISTEMA FAZ ISSO!. O MEU TRABALAHO APRESENTA UM INSTRUMENTO DE PROBABILIDADE REDES BAYESIANAS</a:t>
            </a:r>
            <a:endParaRPr lang="en-US" dirty="0" smtClean="0"/>
          </a:p>
        </p:txBody>
      </p:sp>
    </p:spTree>
    <p:extLst>
      <p:ext uri="{BB962C8B-B14F-4D97-AF65-F5344CB8AC3E}">
        <p14:creationId xmlns:p14="http://schemas.microsoft.com/office/powerpoint/2010/main" val="2519899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The</a:t>
            </a:r>
            <a:r>
              <a:rPr lang="pt-BR" baseline="0" dirty="0" smtClean="0"/>
              <a:t> </a:t>
            </a:r>
            <a:r>
              <a:rPr lang="pt-BR" baseline="0" dirty="0" err="1" smtClean="0"/>
              <a:t>login</a:t>
            </a:r>
            <a:r>
              <a:rPr lang="pt-BR" baseline="0" dirty="0" smtClean="0"/>
              <a:t> </a:t>
            </a:r>
            <a:r>
              <a:rPr lang="pt-BR" baseline="0" dirty="0" err="1" smtClean="0"/>
              <a:t>screen</a:t>
            </a:r>
            <a:r>
              <a:rPr lang="pt-BR" baseline="0" dirty="0" smtClean="0"/>
              <a:t> </a:t>
            </a:r>
            <a:r>
              <a:rPr lang="pt-BR" baseline="0" dirty="0" err="1" smtClean="0"/>
              <a:t>gives</a:t>
            </a:r>
            <a:r>
              <a:rPr lang="pt-BR" baseline="0" dirty="0" smtClean="0"/>
              <a:t> </a:t>
            </a:r>
            <a:r>
              <a:rPr lang="pt-BR" baseline="0" dirty="0" err="1" smtClean="0"/>
              <a:t>you</a:t>
            </a:r>
            <a:r>
              <a:rPr lang="pt-BR" baseline="0" dirty="0" smtClean="0"/>
              <a:t> </a:t>
            </a:r>
            <a:r>
              <a:rPr lang="pt-BR" baseline="0" dirty="0" err="1" smtClean="0"/>
              <a:t>three</a:t>
            </a:r>
            <a:r>
              <a:rPr lang="pt-BR" baseline="0" dirty="0" smtClean="0"/>
              <a:t> </a:t>
            </a:r>
            <a:r>
              <a:rPr lang="pt-BR" baseline="0" dirty="0" err="1" smtClean="0"/>
              <a:t>otpions</a:t>
            </a:r>
            <a:r>
              <a:rPr lang="pt-BR" baseline="0" dirty="0" smtClean="0"/>
              <a:t> </a:t>
            </a:r>
            <a:r>
              <a:rPr lang="pt-BR" baseline="0" dirty="0" err="1" smtClean="0"/>
              <a:t>of</a:t>
            </a:r>
            <a:r>
              <a:rPr lang="pt-BR" baseline="0" dirty="0" smtClean="0"/>
              <a:t> </a:t>
            </a:r>
            <a:r>
              <a:rPr lang="pt-BR" baseline="0" dirty="0" err="1" smtClean="0"/>
              <a:t>priviledge</a:t>
            </a:r>
            <a:r>
              <a:rPr lang="pt-BR" baseline="0" dirty="0" smtClean="0"/>
              <a:t>. </a:t>
            </a:r>
            <a:r>
              <a:rPr lang="pt-BR" baseline="0" dirty="0" err="1" smtClean="0"/>
              <a:t>You</a:t>
            </a:r>
            <a:r>
              <a:rPr lang="pt-BR" baseline="0" dirty="0" smtClean="0"/>
              <a:t> </a:t>
            </a:r>
            <a:r>
              <a:rPr lang="pt-BR" baseline="0" dirty="0" err="1" smtClean="0"/>
              <a:t>can</a:t>
            </a:r>
            <a:r>
              <a:rPr lang="pt-BR" baseline="0" dirty="0" smtClean="0"/>
              <a:t> </a:t>
            </a:r>
            <a:r>
              <a:rPr lang="pt-BR" baseline="0" dirty="0" err="1" smtClean="0"/>
              <a:t>login</a:t>
            </a:r>
            <a:r>
              <a:rPr lang="pt-BR" baseline="0" dirty="0" smtClean="0"/>
              <a:t> as </a:t>
            </a:r>
            <a:r>
              <a:rPr lang="pt-BR" baseline="0" dirty="0" err="1" smtClean="0"/>
              <a:t>user</a:t>
            </a:r>
            <a:r>
              <a:rPr lang="pt-BR" baseline="0" dirty="0" smtClean="0"/>
              <a:t>/</a:t>
            </a:r>
            <a:r>
              <a:rPr lang="pt-BR" baseline="0" dirty="0" err="1" smtClean="0"/>
              <a:t>patient</a:t>
            </a:r>
            <a:r>
              <a:rPr lang="pt-BR" baseline="0" dirty="0" smtClean="0"/>
              <a:t>, as a </a:t>
            </a:r>
            <a:r>
              <a:rPr lang="pt-BR" baseline="0" dirty="0" err="1" smtClean="0"/>
              <a:t>health</a:t>
            </a:r>
            <a:r>
              <a:rPr lang="pt-BR" baseline="0" dirty="0" smtClean="0"/>
              <a:t> </a:t>
            </a:r>
            <a:r>
              <a:rPr lang="pt-BR" baseline="0" dirty="0" err="1" smtClean="0"/>
              <a:t>agent</a:t>
            </a:r>
            <a:r>
              <a:rPr lang="pt-BR" baseline="0" dirty="0" smtClean="0"/>
              <a:t>, </a:t>
            </a:r>
            <a:r>
              <a:rPr lang="pt-BR" baseline="0" dirty="0" err="1" smtClean="0"/>
              <a:t>or</a:t>
            </a:r>
            <a:r>
              <a:rPr lang="pt-BR" baseline="0" dirty="0" smtClean="0"/>
              <a:t> as a manager. </a:t>
            </a:r>
            <a:endParaRPr lang="en-US"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41</a:t>
            </a:fld>
            <a:endParaRPr lang="en-US"/>
          </a:p>
        </p:txBody>
      </p:sp>
    </p:spTree>
    <p:extLst>
      <p:ext uri="{BB962C8B-B14F-4D97-AF65-F5344CB8AC3E}">
        <p14:creationId xmlns:p14="http://schemas.microsoft.com/office/powerpoint/2010/main" val="3985660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smtClean="0"/>
              <a:t>Hemoragic</a:t>
            </a:r>
            <a:r>
              <a:rPr lang="pt-BR" baseline="0" dirty="0" smtClean="0"/>
              <a:t> Dengue, Dengue, Normal</a:t>
            </a:r>
            <a:endParaRPr lang="en-US"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206D168C-25B2-4BAA-AF8D-A74A447BC968}" type="slidenum">
              <a:rPr lang="en-US" smtClean="0"/>
              <a:t>43</a:t>
            </a:fld>
            <a:endParaRPr lang="en-US"/>
          </a:p>
        </p:txBody>
      </p:sp>
    </p:spTree>
    <p:extLst>
      <p:ext uri="{BB962C8B-B14F-4D97-AF65-F5344CB8AC3E}">
        <p14:creationId xmlns:p14="http://schemas.microsoft.com/office/powerpoint/2010/main" val="92305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44</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19996053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45</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Here you can see the whole vision of the proposed system, where data collected from patients (it is important</a:t>
            </a:r>
            <a:r>
              <a:rPr lang="en-US" baseline="0" dirty="0" smtClean="0"/>
              <a:t> to notice that the system can be used by users/patients, health agents and health managers or specialists) are sent to the LARIISA database, and then the system is able to take decisions taking into account local context (related to individuals) or global context (related to epidemic cases). System can take the decision to just advise the patient to go to the nearest hospital center, or send a health agent to visit the patient, or in an urgent case send an ambulance to the patient.  </a:t>
            </a:r>
            <a:endParaRPr lang="en-US" dirty="0" smtClean="0"/>
          </a:p>
        </p:txBody>
      </p:sp>
    </p:spTree>
    <p:extLst>
      <p:ext uri="{BB962C8B-B14F-4D97-AF65-F5344CB8AC3E}">
        <p14:creationId xmlns:p14="http://schemas.microsoft.com/office/powerpoint/2010/main" val="5693720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46</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2817855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48</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30716087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50</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3560962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51</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Here you can see the whole vision of the proposed system, where data collected from patients (it is important</a:t>
            </a:r>
            <a:r>
              <a:rPr lang="en-US" baseline="0" dirty="0" smtClean="0"/>
              <a:t> to notice that the system can be used by users/patients, health agents and health managers or specialists) are sent to the LARIISA database, and then the system is able to take decisions taking into account local context (related to individuals) or global context (related to epidemic cases). System can take the decision to just advise the patient to go to the nearest hospital center, or send a health agent to visit the patient, or in an urgent case send an ambulance to the patient.  </a:t>
            </a:r>
            <a:endParaRPr lang="en-US" dirty="0" smtClean="0"/>
          </a:p>
        </p:txBody>
      </p:sp>
    </p:spTree>
    <p:extLst>
      <p:ext uri="{BB962C8B-B14F-4D97-AF65-F5344CB8AC3E}">
        <p14:creationId xmlns:p14="http://schemas.microsoft.com/office/powerpoint/2010/main" val="29284507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52</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endParaRPr lang="en-US" smtClean="0"/>
          </a:p>
        </p:txBody>
      </p:sp>
    </p:spTree>
    <p:extLst>
      <p:ext uri="{BB962C8B-B14F-4D97-AF65-F5344CB8AC3E}">
        <p14:creationId xmlns:p14="http://schemas.microsoft.com/office/powerpoint/2010/main" val="9137042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53</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endParaRPr lang="en-US" smtClean="0"/>
          </a:p>
        </p:txBody>
      </p:sp>
    </p:spTree>
    <p:extLst>
      <p:ext uri="{BB962C8B-B14F-4D97-AF65-F5344CB8AC3E}">
        <p14:creationId xmlns:p14="http://schemas.microsoft.com/office/powerpoint/2010/main" val="1700127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54</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CONTRIBUI;CÃO</a:t>
            </a:r>
          </a:p>
          <a:p>
            <a:pPr eaLnBrk="1" hangingPunct="1">
              <a:spcBef>
                <a:spcPct val="0"/>
              </a:spcBef>
            </a:pPr>
            <a:endParaRPr lang="en-US" dirty="0" smtClean="0"/>
          </a:p>
          <a:p>
            <a:pPr eaLnBrk="1" hangingPunct="1"/>
            <a:r>
              <a:rPr lang="pt-BR" sz="1200" kern="1200" dirty="0" smtClean="0">
                <a:solidFill>
                  <a:schemeClr val="tx1"/>
                </a:solidFill>
                <a:effectLst/>
                <a:latin typeface="+mn-lt"/>
                <a:ea typeface="+mn-ea"/>
                <a:cs typeface="+mn-cs"/>
              </a:rPr>
              <a:t>COMO FOI</a:t>
            </a:r>
            <a:r>
              <a:rPr lang="pt-BR" sz="1200" kern="1200" baseline="0" dirty="0" smtClean="0">
                <a:solidFill>
                  <a:schemeClr val="tx1"/>
                </a:solidFill>
                <a:effectLst/>
                <a:latin typeface="+mn-lt"/>
                <a:ea typeface="+mn-ea"/>
                <a:cs typeface="+mn-cs"/>
              </a:rPr>
              <a:t> DITO NO INICIO DA APRESENTAÇÃO ...</a:t>
            </a:r>
            <a:endParaRPr lang="pt-BR" sz="1200" kern="1200" dirty="0" smtClean="0">
              <a:solidFill>
                <a:schemeClr val="tx1"/>
              </a:solidFill>
              <a:effectLst/>
              <a:latin typeface="+mn-lt"/>
              <a:ea typeface="+mn-ea"/>
              <a:cs typeface="+mn-cs"/>
            </a:endParaRPr>
          </a:p>
          <a:p>
            <a:pPr eaLnBrk="1" hangingPunct="1"/>
            <a:r>
              <a:rPr lang="pt-BR" sz="1200" kern="1200" dirty="0" smtClean="0">
                <a:solidFill>
                  <a:schemeClr val="tx1"/>
                </a:solidFill>
                <a:effectLst/>
                <a:latin typeface="+mn-lt"/>
                <a:ea typeface="+mn-ea"/>
                <a:cs typeface="+mn-cs"/>
              </a:rPr>
              <a:t>ESTE TRABALHO OBJETIVA A DEFINIÇÃO, ESPECIFICAÇÃO E A IMPLEMENTAÇÃO DE UM MODELO PARA TRATAR INCERTEZAS NAS INFORMAÇÕES DE CONTEXTO E NA REPRESENTAÇÃO DO CONHECIMENTO NO PROJETO LARIISA. </a:t>
            </a:r>
          </a:p>
          <a:p>
            <a:pPr eaLnBrk="1" hangingPunct="1"/>
            <a:endParaRPr lang="pt-BR" sz="1200" kern="1200" dirty="0" smtClean="0">
              <a:solidFill>
                <a:schemeClr val="tx1"/>
              </a:solidFill>
              <a:effectLst/>
              <a:latin typeface="+mn-lt"/>
              <a:ea typeface="+mn-ea"/>
              <a:cs typeface="+mn-cs"/>
            </a:endParaRPr>
          </a:p>
          <a:p>
            <a:pPr eaLnBrk="1" hangingPunct="1"/>
            <a:r>
              <a:rPr lang="pt-BR" sz="1200" kern="1200" dirty="0" smtClean="0">
                <a:solidFill>
                  <a:schemeClr val="tx1"/>
                </a:solidFill>
                <a:effectLst/>
                <a:latin typeface="+mn-lt"/>
                <a:ea typeface="+mn-ea"/>
                <a:cs typeface="+mn-cs"/>
              </a:rPr>
              <a:t>UMA OUTRA CONTRIBUIÇÃO É A POSSIBILIDADE DO NOSSO MODELO SERVIR</a:t>
            </a:r>
            <a:r>
              <a:rPr lang="pt-BR" sz="1200" kern="1200" baseline="0" dirty="0" smtClean="0">
                <a:solidFill>
                  <a:schemeClr val="tx1"/>
                </a:solidFill>
                <a:effectLst/>
                <a:latin typeface="+mn-lt"/>
                <a:ea typeface="+mn-ea"/>
                <a:cs typeface="+mn-cs"/>
              </a:rPr>
              <a:t> DE ENTRADA PARA UM SISTEMA DE DETECCAO E MONITORAMENTO DE EPIDEMIA DE DENGUE.</a:t>
            </a:r>
            <a:endParaRPr lang="en-US" dirty="0" smtClean="0">
              <a:latin typeface="Arial" pitchFamily="34" charset="0"/>
            </a:endParaRPr>
          </a:p>
        </p:txBody>
      </p:sp>
    </p:spTree>
    <p:extLst>
      <p:ext uri="{BB962C8B-B14F-4D97-AF65-F5344CB8AC3E}">
        <p14:creationId xmlns:p14="http://schemas.microsoft.com/office/powerpoint/2010/main" val="4438589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55</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31673651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56</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26234403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FB4E1DDB-3EE5-4A49-94D9-E6FCE8E6AE31}" type="slidenum">
              <a:rPr lang="pt-BR" smtClean="0">
                <a:latin typeface="Calibri" pitchFamily="34" charset="0"/>
              </a:rPr>
              <a:pPr eaLnBrk="1" hangingPunct="1"/>
              <a:t>57</a:t>
            </a:fld>
            <a:endParaRPr lang="pt-BR" smtClean="0">
              <a:latin typeface="Calibri" pitchFamily="34" charset="0"/>
            </a:endParaRPr>
          </a:p>
        </p:txBody>
      </p:sp>
      <p:sp>
        <p:nvSpPr>
          <p:cNvPr id="60419" name="Text Box 2"/>
          <p:cNvSpPr txBox="1">
            <a:spLocks noChangeArrowheads="1"/>
          </p:cNvSpPr>
          <p:nvPr/>
        </p:nvSpPr>
        <p:spPr bwMode="auto">
          <a:xfrm>
            <a:off x="932829" y="767515"/>
            <a:ext cx="5237023" cy="383757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pt-BR">
              <a:latin typeface="Calibri" pitchFamily="34" charset="0"/>
            </a:endParaRPr>
          </a:p>
        </p:txBody>
      </p:sp>
      <p:sp>
        <p:nvSpPr>
          <p:cNvPr id="6042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spcBef>
                <a:spcPct val="0"/>
              </a:spcBef>
            </a:pPr>
            <a:r>
              <a:rPr lang="en-US" dirty="0" smtClean="0"/>
              <a:t>CONTRIBUI;CÃO</a:t>
            </a:r>
          </a:p>
          <a:p>
            <a:pPr eaLnBrk="1" hangingPunct="1">
              <a:spcBef>
                <a:spcPct val="0"/>
              </a:spcBef>
            </a:pPr>
            <a:endParaRPr lang="en-US" dirty="0" smtClean="0"/>
          </a:p>
          <a:p>
            <a:pPr eaLnBrk="1" hangingPunct="1"/>
            <a:r>
              <a:rPr lang="pt-BR" sz="1200" kern="1200" dirty="0" smtClean="0">
                <a:solidFill>
                  <a:schemeClr val="tx1"/>
                </a:solidFill>
                <a:effectLst/>
                <a:latin typeface="+mn-lt"/>
                <a:ea typeface="+mn-ea"/>
                <a:cs typeface="+mn-cs"/>
              </a:rPr>
              <a:t>COMO FOI</a:t>
            </a:r>
            <a:r>
              <a:rPr lang="pt-BR" sz="1200" kern="1200" baseline="0" dirty="0" smtClean="0">
                <a:solidFill>
                  <a:schemeClr val="tx1"/>
                </a:solidFill>
                <a:effectLst/>
                <a:latin typeface="+mn-lt"/>
                <a:ea typeface="+mn-ea"/>
                <a:cs typeface="+mn-cs"/>
              </a:rPr>
              <a:t> DITO NO INICIO DA APRESENTAÇÃO ...</a:t>
            </a:r>
            <a:endParaRPr lang="pt-BR" sz="1200" kern="1200" dirty="0" smtClean="0">
              <a:solidFill>
                <a:schemeClr val="tx1"/>
              </a:solidFill>
              <a:effectLst/>
              <a:latin typeface="+mn-lt"/>
              <a:ea typeface="+mn-ea"/>
              <a:cs typeface="+mn-cs"/>
            </a:endParaRPr>
          </a:p>
          <a:p>
            <a:pPr eaLnBrk="1" hangingPunct="1"/>
            <a:r>
              <a:rPr lang="pt-BR" sz="1200" kern="1200" dirty="0" smtClean="0">
                <a:solidFill>
                  <a:schemeClr val="tx1"/>
                </a:solidFill>
                <a:effectLst/>
                <a:latin typeface="+mn-lt"/>
                <a:ea typeface="+mn-ea"/>
                <a:cs typeface="+mn-cs"/>
              </a:rPr>
              <a:t>ESTE TRABALHO OBJETIVA A DEFINIÇÃO, ESPECIFICAÇÃO E A IMPLEMENTAÇÃO DE UM MODELO PARA TRATAR INCERTEZAS NAS INFORMAÇÕES DE CONTEXTO E NA REPRESENTAÇÃO DO CONHECIMENTO NO PROJETO LARIISA. </a:t>
            </a:r>
          </a:p>
          <a:p>
            <a:pPr eaLnBrk="1" hangingPunct="1"/>
            <a:endParaRPr lang="pt-BR" sz="1200" kern="1200" dirty="0" smtClean="0">
              <a:solidFill>
                <a:schemeClr val="tx1"/>
              </a:solidFill>
              <a:effectLst/>
              <a:latin typeface="+mn-lt"/>
              <a:ea typeface="+mn-ea"/>
              <a:cs typeface="+mn-cs"/>
            </a:endParaRPr>
          </a:p>
          <a:p>
            <a:pPr eaLnBrk="1" hangingPunct="1"/>
            <a:r>
              <a:rPr lang="pt-BR" sz="1200" kern="1200" dirty="0" smtClean="0">
                <a:solidFill>
                  <a:schemeClr val="tx1"/>
                </a:solidFill>
                <a:effectLst/>
                <a:latin typeface="+mn-lt"/>
                <a:ea typeface="+mn-ea"/>
                <a:cs typeface="+mn-cs"/>
              </a:rPr>
              <a:t>UMA OUTRA CONTRIBUIÇÃO É A POSSIBILIDADE DO NOSSO MODELO SERVIR</a:t>
            </a:r>
            <a:r>
              <a:rPr lang="pt-BR" sz="1200" kern="1200" baseline="0" dirty="0" smtClean="0">
                <a:solidFill>
                  <a:schemeClr val="tx1"/>
                </a:solidFill>
                <a:effectLst/>
                <a:latin typeface="+mn-lt"/>
                <a:ea typeface="+mn-ea"/>
                <a:cs typeface="+mn-cs"/>
              </a:rPr>
              <a:t> DE ENTRADA PARA UM SISTEMA DE DETECCAO E MONITORAMENTO DE EPIDEMIA DE DENGUE.</a:t>
            </a:r>
            <a:endParaRPr lang="en-US" dirty="0" smtClean="0">
              <a:latin typeface="Arial" pitchFamily="34" charset="0"/>
            </a:endParaRPr>
          </a:p>
        </p:txBody>
      </p:sp>
    </p:spTree>
    <p:extLst>
      <p:ext uri="{BB962C8B-B14F-4D97-AF65-F5344CB8AC3E}">
        <p14:creationId xmlns:p14="http://schemas.microsoft.com/office/powerpoint/2010/main" val="1148711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59</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12460461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60</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9912683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62</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40946022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63</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14348831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64</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6676121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The </a:t>
            </a:r>
            <a:r>
              <a:rPr lang="pt-BR" dirty="0" err="1" smtClean="0"/>
              <a:t>whole</a:t>
            </a:r>
            <a:r>
              <a:rPr lang="pt-BR" dirty="0" smtClean="0"/>
              <a:t> </a:t>
            </a:r>
            <a:r>
              <a:rPr lang="pt-BR" dirty="0" err="1" smtClean="0"/>
              <a:t>arquitecture</a:t>
            </a:r>
            <a:r>
              <a:rPr lang="pt-BR" dirty="0" smtClean="0"/>
              <a:t> </a:t>
            </a:r>
            <a:r>
              <a:rPr lang="pt-BR" dirty="0" err="1" smtClean="0"/>
              <a:t>of</a:t>
            </a:r>
            <a:r>
              <a:rPr lang="pt-BR" dirty="0" smtClean="0"/>
              <a:t> </a:t>
            </a:r>
            <a:r>
              <a:rPr lang="pt-BR" dirty="0" err="1" smtClean="0"/>
              <a:t>the</a:t>
            </a:r>
            <a:r>
              <a:rPr lang="pt-BR" dirty="0" smtClean="0"/>
              <a:t> system </a:t>
            </a:r>
            <a:r>
              <a:rPr lang="pt-BR" dirty="0" err="1" smtClean="0"/>
              <a:t>is</a:t>
            </a:r>
            <a:r>
              <a:rPr lang="pt-BR" dirty="0" smtClean="0"/>
              <a:t> </a:t>
            </a:r>
            <a:r>
              <a:rPr lang="pt-BR" dirty="0" err="1" smtClean="0"/>
              <a:t>presented</a:t>
            </a:r>
            <a:r>
              <a:rPr lang="pt-BR" dirty="0" smtClean="0"/>
              <a:t> </a:t>
            </a:r>
            <a:r>
              <a:rPr lang="pt-BR" dirty="0" err="1" smtClean="0"/>
              <a:t>here</a:t>
            </a:r>
            <a:r>
              <a:rPr lang="pt-BR" dirty="0" smtClean="0"/>
              <a:t>. Data </a:t>
            </a:r>
            <a:r>
              <a:rPr lang="pt-BR" dirty="0" err="1" smtClean="0"/>
              <a:t>Acquisition</a:t>
            </a:r>
            <a:r>
              <a:rPr lang="pt-BR" dirty="0" smtClean="0"/>
              <a:t> </a:t>
            </a:r>
            <a:r>
              <a:rPr lang="pt-BR" dirty="0" err="1" smtClean="0"/>
              <a:t>collects</a:t>
            </a:r>
            <a:r>
              <a:rPr lang="pt-BR" dirty="0" smtClean="0"/>
              <a:t> </a:t>
            </a:r>
            <a:r>
              <a:rPr lang="pt-BR" dirty="0" err="1" smtClean="0"/>
              <a:t>and</a:t>
            </a:r>
            <a:r>
              <a:rPr lang="pt-BR" dirty="0" smtClean="0"/>
              <a:t> </a:t>
            </a:r>
            <a:r>
              <a:rPr lang="pt-BR" dirty="0" err="1" smtClean="0"/>
              <a:t>enriches</a:t>
            </a:r>
            <a:r>
              <a:rPr lang="pt-BR" dirty="0" smtClean="0"/>
              <a:t> </a:t>
            </a:r>
            <a:r>
              <a:rPr lang="pt-BR" dirty="0" err="1" smtClean="0"/>
              <a:t>all</a:t>
            </a:r>
            <a:r>
              <a:rPr lang="pt-BR" dirty="0" smtClean="0"/>
              <a:t> </a:t>
            </a:r>
            <a:r>
              <a:rPr lang="pt-BR" dirty="0" err="1" smtClean="0"/>
              <a:t>important</a:t>
            </a:r>
            <a:r>
              <a:rPr lang="pt-BR" dirty="0" smtClean="0"/>
              <a:t> data </a:t>
            </a:r>
            <a:r>
              <a:rPr lang="pt-BR" dirty="0" err="1" smtClean="0"/>
              <a:t>to</a:t>
            </a:r>
            <a:r>
              <a:rPr lang="pt-BR" dirty="0" smtClean="0"/>
              <a:t> </a:t>
            </a:r>
            <a:r>
              <a:rPr lang="pt-BR" dirty="0" err="1" smtClean="0"/>
              <a:t>provide</a:t>
            </a:r>
            <a:r>
              <a:rPr lang="pt-BR" dirty="0" smtClean="0"/>
              <a:t> a </a:t>
            </a:r>
            <a:r>
              <a:rPr lang="pt-BR" dirty="0" err="1" smtClean="0"/>
              <a:t>diagnosis</a:t>
            </a:r>
            <a:r>
              <a:rPr lang="pt-BR" dirty="0" smtClean="0"/>
              <a:t> </a:t>
            </a:r>
            <a:r>
              <a:rPr lang="pt-BR" dirty="0" err="1" smtClean="0"/>
              <a:t>of</a:t>
            </a:r>
            <a:r>
              <a:rPr lang="pt-BR" dirty="0" smtClean="0"/>
              <a:t> </a:t>
            </a:r>
            <a:r>
              <a:rPr lang="pt-BR" dirty="0" err="1" smtClean="0"/>
              <a:t>the</a:t>
            </a:r>
            <a:r>
              <a:rPr lang="pt-BR" dirty="0" smtClean="0"/>
              <a:t> </a:t>
            </a:r>
            <a:r>
              <a:rPr lang="pt-BR" dirty="0" err="1" smtClean="0"/>
              <a:t>patient</a:t>
            </a:r>
            <a:r>
              <a:rPr lang="pt-BR" dirty="0" smtClean="0"/>
              <a:t>.</a:t>
            </a:r>
            <a:r>
              <a:rPr lang="pt-BR" baseline="0" dirty="0" smtClean="0"/>
              <a:t> Data </a:t>
            </a:r>
            <a:r>
              <a:rPr lang="pt-BR" baseline="0" dirty="0" err="1" smtClean="0"/>
              <a:t>processing</a:t>
            </a:r>
            <a:r>
              <a:rPr lang="pt-BR" baseline="0" dirty="0" smtClean="0"/>
              <a:t> </a:t>
            </a:r>
            <a:r>
              <a:rPr lang="pt-BR" baseline="0" dirty="0" err="1" smtClean="0"/>
              <a:t>layer</a:t>
            </a:r>
            <a:r>
              <a:rPr lang="pt-BR" baseline="0" dirty="0" smtClean="0"/>
              <a:t> </a:t>
            </a:r>
            <a:r>
              <a:rPr lang="pt-BR" baseline="0" dirty="0" err="1" smtClean="0"/>
              <a:t>then</a:t>
            </a:r>
            <a:r>
              <a:rPr lang="pt-BR" baseline="0" dirty="0" smtClean="0"/>
              <a:t> builds </a:t>
            </a:r>
            <a:r>
              <a:rPr lang="pt-BR" baseline="0" dirty="0" err="1" smtClean="0"/>
              <a:t>the</a:t>
            </a:r>
            <a:r>
              <a:rPr lang="pt-BR" baseline="0" dirty="0" smtClean="0"/>
              <a:t> </a:t>
            </a:r>
            <a:r>
              <a:rPr lang="pt-BR" baseline="0" dirty="0" err="1" smtClean="0"/>
              <a:t>metadata</a:t>
            </a:r>
            <a:r>
              <a:rPr lang="pt-BR" baseline="0" dirty="0" smtClean="0"/>
              <a:t>, </a:t>
            </a:r>
            <a:r>
              <a:rPr lang="pt-BR" baseline="0" dirty="0" err="1" smtClean="0"/>
              <a:t>and</a:t>
            </a:r>
            <a:r>
              <a:rPr lang="pt-BR" baseline="0" dirty="0" smtClean="0"/>
              <a:t> </a:t>
            </a:r>
            <a:r>
              <a:rPr lang="pt-BR" baseline="0" dirty="0" err="1" smtClean="0"/>
              <a:t>this</a:t>
            </a:r>
            <a:r>
              <a:rPr lang="pt-BR" baseline="0" dirty="0" smtClean="0"/>
              <a:t> </a:t>
            </a:r>
            <a:r>
              <a:rPr lang="pt-BR" baseline="0" dirty="0" err="1" smtClean="0"/>
              <a:t>metadata</a:t>
            </a:r>
            <a:r>
              <a:rPr lang="pt-BR" baseline="0" dirty="0" smtClean="0"/>
              <a:t> </a:t>
            </a:r>
            <a:r>
              <a:rPr lang="pt-BR" baseline="0" dirty="0" err="1" smtClean="0"/>
              <a:t>is</a:t>
            </a:r>
            <a:r>
              <a:rPr lang="pt-BR" baseline="0" dirty="0" smtClean="0"/>
              <a:t> </a:t>
            </a:r>
            <a:r>
              <a:rPr lang="pt-BR" baseline="0" dirty="0" err="1" smtClean="0"/>
              <a:t>sent</a:t>
            </a:r>
            <a:r>
              <a:rPr lang="pt-BR" baseline="0" dirty="0" smtClean="0"/>
              <a:t> </a:t>
            </a:r>
            <a:r>
              <a:rPr lang="pt-BR" baseline="0" dirty="0" err="1" smtClean="0"/>
              <a:t>to</a:t>
            </a:r>
            <a:r>
              <a:rPr lang="pt-BR" baseline="0" dirty="0" smtClean="0"/>
              <a:t> </a:t>
            </a:r>
            <a:r>
              <a:rPr lang="pt-BR" baseline="0" dirty="0" err="1" smtClean="0"/>
              <a:t>the</a:t>
            </a:r>
            <a:r>
              <a:rPr lang="pt-BR" baseline="0" dirty="0" smtClean="0"/>
              <a:t> </a:t>
            </a:r>
            <a:r>
              <a:rPr lang="pt-BR" baseline="0" dirty="0" err="1" smtClean="0"/>
              <a:t>database</a:t>
            </a:r>
            <a:r>
              <a:rPr lang="pt-BR" baseline="0" dirty="0" smtClean="0"/>
              <a:t>. </a:t>
            </a:r>
            <a:r>
              <a:rPr lang="pt-BR" baseline="0" dirty="0" err="1" smtClean="0"/>
              <a:t>To</a:t>
            </a:r>
            <a:r>
              <a:rPr lang="pt-BR" baseline="0" dirty="0" smtClean="0"/>
              <a:t> </a:t>
            </a:r>
            <a:r>
              <a:rPr lang="pt-BR" baseline="0" dirty="0" err="1" smtClean="0"/>
              <a:t>address</a:t>
            </a:r>
            <a:r>
              <a:rPr lang="pt-BR" baseline="0" dirty="0" smtClean="0"/>
              <a:t> </a:t>
            </a:r>
            <a:r>
              <a:rPr lang="pt-BR" baseline="0" dirty="0" err="1" smtClean="0"/>
              <a:t>privacy</a:t>
            </a:r>
            <a:r>
              <a:rPr lang="pt-BR" baseline="0" dirty="0" smtClean="0"/>
              <a:t> </a:t>
            </a:r>
            <a:r>
              <a:rPr lang="pt-BR" baseline="0" dirty="0" err="1" smtClean="0"/>
              <a:t>problem</a:t>
            </a:r>
            <a:r>
              <a:rPr lang="pt-BR" baseline="0" dirty="0" smtClean="0"/>
              <a:t>, </a:t>
            </a:r>
            <a:r>
              <a:rPr lang="pt-BR" baseline="0" dirty="0" err="1" smtClean="0"/>
              <a:t>all</a:t>
            </a:r>
            <a:r>
              <a:rPr lang="pt-BR" baseline="0" dirty="0" smtClean="0"/>
              <a:t> data are </a:t>
            </a:r>
            <a:r>
              <a:rPr lang="pt-BR" baseline="0" dirty="0" err="1" smtClean="0"/>
              <a:t>transmitted</a:t>
            </a:r>
            <a:r>
              <a:rPr lang="pt-BR" baseline="0" dirty="0" smtClean="0"/>
              <a:t> </a:t>
            </a:r>
            <a:r>
              <a:rPr lang="pt-BR" baseline="0" dirty="0" err="1" smtClean="0"/>
              <a:t>thorugh</a:t>
            </a:r>
            <a:r>
              <a:rPr lang="pt-BR" baseline="0" dirty="0" smtClean="0"/>
              <a:t> </a:t>
            </a:r>
            <a:r>
              <a:rPr lang="pt-BR" baseline="0" dirty="0" err="1" smtClean="0"/>
              <a:t>the</a:t>
            </a:r>
            <a:r>
              <a:rPr lang="pt-BR" baseline="0" dirty="0" smtClean="0"/>
              <a:t> Internet </a:t>
            </a:r>
            <a:r>
              <a:rPr lang="pt-BR" baseline="0" dirty="0" err="1" smtClean="0"/>
              <a:t>using</a:t>
            </a:r>
            <a:r>
              <a:rPr lang="pt-BR" baseline="0" dirty="0" smtClean="0"/>
              <a:t> TLS </a:t>
            </a:r>
            <a:r>
              <a:rPr lang="pt-BR" baseline="0" dirty="0" err="1" smtClean="0"/>
              <a:t>protocol</a:t>
            </a:r>
            <a:r>
              <a:rPr lang="pt-BR" baseline="0" dirty="0" smtClean="0"/>
              <a:t>. As </a:t>
            </a:r>
            <a:r>
              <a:rPr lang="pt-BR" baseline="0" dirty="0" err="1" smtClean="0"/>
              <a:t>you</a:t>
            </a:r>
            <a:r>
              <a:rPr lang="pt-BR" baseline="0" dirty="0" smtClean="0"/>
              <a:t> </a:t>
            </a:r>
            <a:r>
              <a:rPr lang="pt-BR" baseline="0" dirty="0" err="1" smtClean="0"/>
              <a:t>can</a:t>
            </a:r>
            <a:r>
              <a:rPr lang="pt-BR" baseline="0" dirty="0" smtClean="0"/>
              <a:t> </a:t>
            </a:r>
            <a:r>
              <a:rPr lang="pt-BR" baseline="0" dirty="0" err="1" smtClean="0"/>
              <a:t>notice</a:t>
            </a:r>
            <a:r>
              <a:rPr lang="pt-BR" baseline="0" dirty="0" smtClean="0"/>
              <a:t> </a:t>
            </a:r>
            <a:r>
              <a:rPr lang="pt-BR" baseline="0" dirty="0" err="1" smtClean="0"/>
              <a:t>here</a:t>
            </a:r>
            <a:r>
              <a:rPr lang="pt-BR" baseline="0" dirty="0" smtClean="0"/>
              <a:t>, </a:t>
            </a:r>
            <a:r>
              <a:rPr lang="pt-BR" baseline="0" dirty="0" err="1" smtClean="0"/>
              <a:t>the</a:t>
            </a:r>
            <a:r>
              <a:rPr lang="pt-BR" baseline="0" dirty="0" smtClean="0"/>
              <a:t> system </a:t>
            </a:r>
            <a:r>
              <a:rPr lang="pt-BR" baseline="0" dirty="0" err="1" smtClean="0"/>
              <a:t>is</a:t>
            </a:r>
            <a:r>
              <a:rPr lang="pt-BR" baseline="0" dirty="0" smtClean="0"/>
              <a:t> </a:t>
            </a:r>
            <a:r>
              <a:rPr lang="pt-BR" baseline="0" dirty="0" err="1" smtClean="0"/>
              <a:t>also</a:t>
            </a:r>
            <a:r>
              <a:rPr lang="pt-BR" baseline="0" dirty="0" smtClean="0"/>
              <a:t> </a:t>
            </a:r>
            <a:r>
              <a:rPr lang="pt-BR" baseline="0" dirty="0" err="1" smtClean="0"/>
              <a:t>able</a:t>
            </a:r>
            <a:r>
              <a:rPr lang="pt-BR" baseline="0" dirty="0" smtClean="0"/>
              <a:t> </a:t>
            </a:r>
            <a:r>
              <a:rPr lang="pt-BR" baseline="0" dirty="0" err="1" smtClean="0"/>
              <a:t>to</a:t>
            </a:r>
            <a:r>
              <a:rPr lang="pt-BR" baseline="0" dirty="0" smtClean="0"/>
              <a:t> </a:t>
            </a:r>
            <a:r>
              <a:rPr lang="pt-BR" baseline="0" dirty="0" err="1" smtClean="0"/>
              <a:t>rise</a:t>
            </a:r>
            <a:r>
              <a:rPr lang="pt-BR" baseline="0" dirty="0" smtClean="0"/>
              <a:t> </a:t>
            </a:r>
            <a:r>
              <a:rPr lang="pt-BR" baseline="0" dirty="0" err="1" smtClean="0"/>
              <a:t>additional</a:t>
            </a:r>
            <a:r>
              <a:rPr lang="pt-BR" baseline="0" dirty="0" smtClean="0"/>
              <a:t> </a:t>
            </a:r>
            <a:r>
              <a:rPr lang="pt-BR" baseline="0" dirty="0" err="1" smtClean="0"/>
              <a:t>questions</a:t>
            </a:r>
            <a:r>
              <a:rPr lang="pt-BR" baseline="0" dirty="0" smtClean="0"/>
              <a:t> </a:t>
            </a:r>
            <a:r>
              <a:rPr lang="pt-BR" baseline="0" dirty="0" err="1" smtClean="0"/>
              <a:t>to</a:t>
            </a:r>
            <a:r>
              <a:rPr lang="pt-BR" baseline="0" dirty="0" smtClean="0"/>
              <a:t> </a:t>
            </a:r>
            <a:r>
              <a:rPr lang="pt-BR" baseline="0" dirty="0" err="1" smtClean="0"/>
              <a:t>the</a:t>
            </a:r>
            <a:r>
              <a:rPr lang="pt-BR" baseline="0" dirty="0" smtClean="0"/>
              <a:t> </a:t>
            </a:r>
            <a:r>
              <a:rPr lang="pt-BR" baseline="0" dirty="0" err="1" smtClean="0"/>
              <a:t>patient</a:t>
            </a:r>
            <a:r>
              <a:rPr lang="pt-BR" baseline="0" dirty="0" smtClean="0"/>
              <a:t> </a:t>
            </a:r>
            <a:r>
              <a:rPr lang="pt-BR" baseline="0" dirty="0" err="1" smtClean="0"/>
              <a:t>according</a:t>
            </a:r>
            <a:r>
              <a:rPr lang="pt-BR" baseline="0" dirty="0" smtClean="0"/>
              <a:t> </a:t>
            </a:r>
            <a:r>
              <a:rPr lang="pt-BR" baseline="0" dirty="0" err="1" smtClean="0"/>
              <a:t>with</a:t>
            </a:r>
            <a:r>
              <a:rPr lang="pt-BR" baseline="0" dirty="0" smtClean="0"/>
              <a:t> </a:t>
            </a:r>
            <a:r>
              <a:rPr lang="pt-BR" baseline="0" dirty="0" err="1" smtClean="0"/>
              <a:t>his</a:t>
            </a:r>
            <a:r>
              <a:rPr lang="pt-BR" baseline="0" dirty="0" smtClean="0"/>
              <a:t> </a:t>
            </a:r>
            <a:r>
              <a:rPr lang="pt-BR" baseline="0" dirty="0" err="1" smtClean="0"/>
              <a:t>or</a:t>
            </a:r>
            <a:r>
              <a:rPr lang="pt-BR" baseline="0" dirty="0" smtClean="0"/>
              <a:t> </a:t>
            </a:r>
            <a:r>
              <a:rPr lang="pt-BR" baseline="0" dirty="0" err="1" smtClean="0"/>
              <a:t>her</a:t>
            </a:r>
            <a:r>
              <a:rPr lang="pt-BR" baseline="0" dirty="0" smtClean="0"/>
              <a:t> vital </a:t>
            </a:r>
            <a:r>
              <a:rPr lang="pt-BR" baseline="0" dirty="0" err="1" smtClean="0"/>
              <a:t>signs</a:t>
            </a:r>
            <a:r>
              <a:rPr lang="pt-BR" baseline="0" dirty="0" smtClean="0"/>
              <a:t> </a:t>
            </a:r>
            <a:r>
              <a:rPr lang="pt-BR" baseline="0" dirty="0" err="1" smtClean="0"/>
              <a:t>and</a:t>
            </a:r>
            <a:r>
              <a:rPr lang="pt-BR" baseline="0" dirty="0" smtClean="0"/>
              <a:t> </a:t>
            </a:r>
            <a:r>
              <a:rPr lang="pt-BR" baseline="0" dirty="0" err="1" smtClean="0"/>
              <a:t>symptoms</a:t>
            </a:r>
            <a:r>
              <a:rPr lang="pt-BR" baseline="0" dirty="0" smtClean="0"/>
              <a:t>.</a:t>
            </a:r>
            <a:endParaRPr lang="en-US"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6B2FD335-A948-4341-9064-BE5500EFA1B7}" type="slidenum">
              <a:rPr lang="en-US" smtClean="0"/>
              <a:t>65</a:t>
            </a:fld>
            <a:endParaRPr lang="en-US"/>
          </a:p>
        </p:txBody>
      </p:sp>
    </p:spTree>
    <p:extLst>
      <p:ext uri="{BB962C8B-B14F-4D97-AF65-F5344CB8AC3E}">
        <p14:creationId xmlns:p14="http://schemas.microsoft.com/office/powerpoint/2010/main" val="41092108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xfrm>
            <a:off x="4021294" y="9721106"/>
            <a:ext cx="3076363" cy="511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04763" indent="-309524" eaLnBrk="0" hangingPunct="0">
              <a:defRPr>
                <a:solidFill>
                  <a:schemeClr val="tx1"/>
                </a:solidFill>
                <a:latin typeface="Arial" charset="0"/>
                <a:cs typeface="Arial" charset="0"/>
              </a:defRPr>
            </a:lvl2pPr>
            <a:lvl3pPr marL="1238098" indent="-247620" eaLnBrk="0" hangingPunct="0">
              <a:defRPr>
                <a:solidFill>
                  <a:schemeClr val="tx1"/>
                </a:solidFill>
                <a:latin typeface="Arial" charset="0"/>
                <a:cs typeface="Arial" charset="0"/>
              </a:defRPr>
            </a:lvl3pPr>
            <a:lvl4pPr marL="1733337" indent="-247620" eaLnBrk="0" hangingPunct="0">
              <a:defRPr>
                <a:solidFill>
                  <a:schemeClr val="tx1"/>
                </a:solidFill>
                <a:latin typeface="Arial" charset="0"/>
                <a:cs typeface="Arial" charset="0"/>
              </a:defRPr>
            </a:lvl4pPr>
            <a:lvl5pPr marL="2228576" indent="-247620" eaLnBrk="0" hangingPunct="0">
              <a:defRPr>
                <a:solidFill>
                  <a:schemeClr val="tx1"/>
                </a:solidFill>
                <a:latin typeface="Arial" charset="0"/>
                <a:cs typeface="Arial" charset="0"/>
              </a:defRPr>
            </a:lvl5pPr>
            <a:lvl6pPr marL="2723815" indent="-247620" eaLnBrk="0" fontAlgn="base" hangingPunct="0">
              <a:spcBef>
                <a:spcPct val="0"/>
              </a:spcBef>
              <a:spcAft>
                <a:spcPct val="0"/>
              </a:spcAft>
              <a:defRPr>
                <a:solidFill>
                  <a:schemeClr val="tx1"/>
                </a:solidFill>
                <a:latin typeface="Arial" charset="0"/>
                <a:cs typeface="Arial" charset="0"/>
              </a:defRPr>
            </a:lvl6pPr>
            <a:lvl7pPr marL="3219054" indent="-247620" eaLnBrk="0" fontAlgn="base" hangingPunct="0">
              <a:spcBef>
                <a:spcPct val="0"/>
              </a:spcBef>
              <a:spcAft>
                <a:spcPct val="0"/>
              </a:spcAft>
              <a:defRPr>
                <a:solidFill>
                  <a:schemeClr val="tx1"/>
                </a:solidFill>
                <a:latin typeface="Arial" charset="0"/>
                <a:cs typeface="Arial" charset="0"/>
              </a:defRPr>
            </a:lvl7pPr>
            <a:lvl8pPr marL="3714293" indent="-247620" eaLnBrk="0" fontAlgn="base" hangingPunct="0">
              <a:spcBef>
                <a:spcPct val="0"/>
              </a:spcBef>
              <a:spcAft>
                <a:spcPct val="0"/>
              </a:spcAft>
              <a:defRPr>
                <a:solidFill>
                  <a:schemeClr val="tx1"/>
                </a:solidFill>
                <a:latin typeface="Arial" charset="0"/>
                <a:cs typeface="Arial" charset="0"/>
              </a:defRPr>
            </a:lvl8pPr>
            <a:lvl9pPr marL="4209532" indent="-247620" eaLnBrk="0" fontAlgn="base" hangingPunct="0">
              <a:spcBef>
                <a:spcPct val="0"/>
              </a:spcBef>
              <a:spcAft>
                <a:spcPct val="0"/>
              </a:spcAft>
              <a:defRPr>
                <a:solidFill>
                  <a:schemeClr val="tx1"/>
                </a:solidFill>
                <a:latin typeface="Arial" charset="0"/>
                <a:cs typeface="Arial" charset="0"/>
              </a:defRPr>
            </a:lvl9pPr>
          </a:lstStyle>
          <a:p>
            <a:pPr eaLnBrk="1" hangingPunct="1"/>
            <a:fld id="{54835CF7-B5ED-4EE1-A0DA-B46ED560F8F1}" type="slidenum">
              <a:rPr lang="pt-BR" smtClean="0">
                <a:latin typeface="Calibri" charset="0"/>
              </a:rPr>
              <a:pPr eaLnBrk="1" hangingPunct="1"/>
              <a:t>68</a:t>
            </a:fld>
            <a:endParaRPr lang="pt-BR" smtClean="0">
              <a:latin typeface="Calibri" charset="0"/>
            </a:endParaRPr>
          </a:p>
        </p:txBody>
      </p:sp>
      <p:sp>
        <p:nvSpPr>
          <p:cNvPr id="55299" name="Text Box 2"/>
          <p:cNvSpPr txBox="1">
            <a:spLocks noChangeArrowheads="1"/>
          </p:cNvSpPr>
          <p:nvPr/>
        </p:nvSpPr>
        <p:spPr bwMode="auto">
          <a:xfrm>
            <a:off x="932829" y="767515"/>
            <a:ext cx="5237023" cy="3837570"/>
          </a:xfrm>
          <a:prstGeom prst="rect">
            <a:avLst/>
          </a:prstGeom>
          <a:solidFill>
            <a:srgbClr val="FFFFFF"/>
          </a:solidFill>
          <a:ln w="9360">
            <a:solidFill>
              <a:srgbClr val="000000"/>
            </a:solidFill>
            <a:miter lim="800000"/>
            <a:headEnd/>
            <a:tailEnd/>
          </a:ln>
        </p:spPr>
        <p:txBody>
          <a:bodyPr wrap="none" lIns="99048" tIns="49524" rIns="99048" bIns="49524"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p>
        </p:txBody>
      </p:sp>
      <p:sp>
        <p:nvSpPr>
          <p:cNvPr id="55300" name="Rectangle 3"/>
          <p:cNvSpPr>
            <a:spLocks noGrp="1" noChangeArrowheads="1"/>
          </p:cNvSpPr>
          <p:nvPr>
            <p:ph type="body"/>
          </p:nvPr>
        </p:nvSpPr>
        <p:spPr bwMode="auto">
          <a:xfrm>
            <a:off x="944659" y="4863651"/>
            <a:ext cx="5201534" cy="460344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p>
        </p:txBody>
      </p:sp>
    </p:spTree>
    <p:extLst>
      <p:ext uri="{BB962C8B-B14F-4D97-AF65-F5344CB8AC3E}">
        <p14:creationId xmlns:p14="http://schemas.microsoft.com/office/powerpoint/2010/main" val="7361016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70</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smtClean="0">
              <a:latin typeface="Arial" pitchFamily="34" charset="0"/>
            </a:endParaRPr>
          </a:p>
        </p:txBody>
      </p:sp>
    </p:spTree>
    <p:extLst>
      <p:ext uri="{BB962C8B-B14F-4D97-AF65-F5344CB8AC3E}">
        <p14:creationId xmlns:p14="http://schemas.microsoft.com/office/powerpoint/2010/main" val="42751251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xfrm>
            <a:off x="4021294" y="9721106"/>
            <a:ext cx="3076363" cy="51173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defRPr>
            </a:lvl1pPr>
            <a:lvl2pPr marL="804763" indent="-309524" eaLnBrk="0" hangingPunct="0">
              <a:defRPr b="1">
                <a:solidFill>
                  <a:schemeClr val="tx1"/>
                </a:solidFill>
                <a:latin typeface="Arial" pitchFamily="34" charset="0"/>
              </a:defRPr>
            </a:lvl2pPr>
            <a:lvl3pPr marL="1238098" indent="-247620" eaLnBrk="0" hangingPunct="0">
              <a:defRPr b="1">
                <a:solidFill>
                  <a:schemeClr val="tx1"/>
                </a:solidFill>
                <a:latin typeface="Arial" pitchFamily="34" charset="0"/>
              </a:defRPr>
            </a:lvl3pPr>
            <a:lvl4pPr marL="1733337" indent="-247620" eaLnBrk="0" hangingPunct="0">
              <a:defRPr b="1">
                <a:solidFill>
                  <a:schemeClr val="tx1"/>
                </a:solidFill>
                <a:latin typeface="Arial" pitchFamily="34" charset="0"/>
              </a:defRPr>
            </a:lvl4pPr>
            <a:lvl5pPr marL="2228576" indent="-247620" eaLnBrk="0" hangingPunct="0">
              <a:defRPr b="1">
                <a:solidFill>
                  <a:schemeClr val="tx1"/>
                </a:solidFill>
                <a:latin typeface="Arial" pitchFamily="34" charset="0"/>
              </a:defRPr>
            </a:lvl5pPr>
            <a:lvl6pPr marL="2723815" indent="-247620" eaLnBrk="0" fontAlgn="base" hangingPunct="0">
              <a:spcBef>
                <a:spcPct val="0"/>
              </a:spcBef>
              <a:spcAft>
                <a:spcPct val="0"/>
              </a:spcAft>
              <a:defRPr b="1">
                <a:solidFill>
                  <a:schemeClr val="tx1"/>
                </a:solidFill>
                <a:latin typeface="Arial" pitchFamily="34" charset="0"/>
              </a:defRPr>
            </a:lvl6pPr>
            <a:lvl7pPr marL="3219054" indent="-247620" eaLnBrk="0" fontAlgn="base" hangingPunct="0">
              <a:spcBef>
                <a:spcPct val="0"/>
              </a:spcBef>
              <a:spcAft>
                <a:spcPct val="0"/>
              </a:spcAft>
              <a:defRPr b="1">
                <a:solidFill>
                  <a:schemeClr val="tx1"/>
                </a:solidFill>
                <a:latin typeface="Arial" pitchFamily="34" charset="0"/>
              </a:defRPr>
            </a:lvl7pPr>
            <a:lvl8pPr marL="3714293" indent="-247620" eaLnBrk="0" fontAlgn="base" hangingPunct="0">
              <a:spcBef>
                <a:spcPct val="0"/>
              </a:spcBef>
              <a:spcAft>
                <a:spcPct val="0"/>
              </a:spcAft>
              <a:defRPr b="1">
                <a:solidFill>
                  <a:schemeClr val="tx1"/>
                </a:solidFill>
                <a:latin typeface="Arial" pitchFamily="34" charset="0"/>
              </a:defRPr>
            </a:lvl8pPr>
            <a:lvl9pPr marL="4209532" indent="-247620" eaLnBrk="0" fontAlgn="base" hangingPunct="0">
              <a:spcBef>
                <a:spcPct val="0"/>
              </a:spcBef>
              <a:spcAft>
                <a:spcPct val="0"/>
              </a:spcAft>
              <a:defRPr b="1">
                <a:solidFill>
                  <a:schemeClr val="tx1"/>
                </a:solidFill>
                <a:latin typeface="Arial" pitchFamily="34" charset="0"/>
              </a:defRPr>
            </a:lvl9pPr>
          </a:lstStyle>
          <a:p>
            <a:pPr eaLnBrk="1" hangingPunct="1"/>
            <a:fld id="{81F4CB61-5440-4DE0-9565-EC6003DB770A}" type="slidenum">
              <a:rPr lang="pt-BR" b="0" smtClean="0"/>
              <a:pPr eaLnBrk="1" hangingPunct="1"/>
              <a:t>71</a:t>
            </a:fld>
            <a:endParaRPr lang="pt-BR" b="0" smtClean="0"/>
          </a:p>
        </p:txBody>
      </p:sp>
      <p:sp>
        <p:nvSpPr>
          <p:cNvPr id="46083" name="Text Box 2"/>
          <p:cNvSpPr txBox="1">
            <a:spLocks noChangeArrowheads="1"/>
          </p:cNvSpPr>
          <p:nvPr/>
        </p:nvSpPr>
        <p:spPr bwMode="auto">
          <a:xfrm>
            <a:off x="933427" y="767596"/>
            <a:ext cx="5235734" cy="3837980"/>
          </a:xfrm>
          <a:prstGeom prst="rect">
            <a:avLst/>
          </a:prstGeom>
          <a:solidFill>
            <a:srgbClr val="FFFFFF"/>
          </a:solidFill>
          <a:ln w="9525">
            <a:solidFill>
              <a:srgbClr val="000000"/>
            </a:solidFill>
            <a:miter lim="800000"/>
            <a:headEnd/>
            <a:tailEnd/>
          </a:ln>
        </p:spPr>
        <p:txBody>
          <a:bodyPr wrap="none" lIns="99048" tIns="49524" rIns="99048" bIns="49524"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endParaRPr lang="en-US"/>
          </a:p>
        </p:txBody>
      </p:sp>
      <p:sp>
        <p:nvSpPr>
          <p:cNvPr id="46084" name="Rectangle 3"/>
          <p:cNvSpPr>
            <a:spLocks noGrp="1" noChangeArrowheads="1"/>
          </p:cNvSpPr>
          <p:nvPr>
            <p:ph type="body"/>
          </p:nvPr>
        </p:nvSpPr>
        <p:spPr>
          <a:xfrm>
            <a:off x="944931" y="4863219"/>
            <a:ext cx="5201223" cy="46037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76" tIns="48038" rIns="96076" bIns="48038" anchor="ctr"/>
          <a:lstStyle/>
          <a:p>
            <a:pPr eaLnBrk="1" hangingPunct="1"/>
            <a:endParaRPr lang="en-US" dirty="0" smtClean="0">
              <a:latin typeface="Arial" pitchFamily="34" charset="0"/>
            </a:endParaRPr>
          </a:p>
        </p:txBody>
      </p:sp>
    </p:spTree>
    <p:extLst>
      <p:ext uri="{BB962C8B-B14F-4D97-AF65-F5344CB8AC3E}">
        <p14:creationId xmlns:p14="http://schemas.microsoft.com/office/powerpoint/2010/main" val="37541600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dirty="0"/>
          </a:p>
        </p:txBody>
      </p:sp>
      <p:sp>
        <p:nvSpPr>
          <p:cNvPr id="4" name="Espaço Reservado para Número de Slide 3"/>
          <p:cNvSpPr>
            <a:spLocks noGrp="1"/>
          </p:cNvSpPr>
          <p:nvPr>
            <p:ph type="sldNum" sz="quarter" idx="10"/>
          </p:nvPr>
        </p:nvSpPr>
        <p:spPr>
          <a:xfrm>
            <a:off x="4021294" y="9721106"/>
            <a:ext cx="3076363" cy="511731"/>
          </a:xfrm>
          <a:prstGeom prst="rect">
            <a:avLst/>
          </a:prstGeom>
        </p:spPr>
        <p:txBody>
          <a:bodyPr/>
          <a:lstStyle/>
          <a:p>
            <a:fld id="{206D168C-25B2-4BAA-AF8D-A74A447BC968}" type="slidenum">
              <a:rPr lang="en-US" smtClean="0"/>
              <a:t>73</a:t>
            </a:fld>
            <a:endParaRPr lang="en-US"/>
          </a:p>
        </p:txBody>
      </p:sp>
    </p:spTree>
    <p:extLst>
      <p:ext uri="{BB962C8B-B14F-4D97-AF65-F5344CB8AC3E}">
        <p14:creationId xmlns:p14="http://schemas.microsoft.com/office/powerpoint/2010/main" val="9230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en-U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a:p>
        </p:txBody>
      </p:sp>
      <p:sp>
        <p:nvSpPr>
          <p:cNvPr id="4" name="Espaço Reservado para Data 3"/>
          <p:cNvSpPr>
            <a:spLocks noGrp="1"/>
          </p:cNvSpPr>
          <p:nvPr>
            <p:ph type="dt" sz="half" idx="10"/>
          </p:nvPr>
        </p:nvSpPr>
        <p:spPr/>
        <p:txBody>
          <a:bodyPr/>
          <a:lstStyle/>
          <a:p>
            <a:fld id="{6923664D-5DE4-458E-A58C-D55DB9BE3FFA}" type="datetimeFigureOut">
              <a:rPr lang="en-US" smtClean="0"/>
              <a:t>3/20/2015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325074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Número de Slide 5"/>
          <p:cNvSpPr>
            <a:spLocks noGrp="1"/>
          </p:cNvSpPr>
          <p:nvPr>
            <p:ph type="sldNum" sz="quarter" idx="12"/>
          </p:nvPr>
        </p:nvSpPr>
        <p:spPr/>
        <p:txBody>
          <a:bodyPr/>
          <a:lstStyle/>
          <a:p>
            <a:fld id="{524BE970-8418-4C68-AADF-9151DE046AE4}" type="slidenum">
              <a:rPr lang="en-US" smtClean="0"/>
              <a:t>‹nº›</a:t>
            </a:fld>
            <a:endParaRPr lang="en-US"/>
          </a:p>
        </p:txBody>
      </p:sp>
      <p:sp>
        <p:nvSpPr>
          <p:cNvPr id="7" name="Espaço Reservado para Data 6"/>
          <p:cNvSpPr>
            <a:spLocks noGrp="1"/>
          </p:cNvSpPr>
          <p:nvPr>
            <p:ph type="dt" sz="half" idx="13"/>
          </p:nvPr>
        </p:nvSpPr>
        <p:spPr/>
        <p:txBody>
          <a:bodyPr/>
          <a:lstStyle/>
          <a:p>
            <a:fld id="{6923664D-5DE4-458E-A58C-D55DB9BE3FFA}" type="datetimeFigureOut">
              <a:rPr lang="en-US" smtClean="0"/>
              <a:t>3/20/2015</a:t>
            </a:fld>
            <a:endParaRPr lang="en-US"/>
          </a:p>
        </p:txBody>
      </p:sp>
      <p:sp>
        <p:nvSpPr>
          <p:cNvPr id="8" name="Espaço Reservado para Rodapé 7"/>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3800646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en-US"/>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6923664D-5DE4-458E-A58C-D55DB9BE3FFA}" type="datetimeFigureOut">
              <a:rPr lang="en-US" smtClean="0"/>
              <a:t>3/20/2015</a:t>
            </a:fld>
            <a:endParaRPr lang="en-US" dirty="0"/>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1145121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4"/>
          <p:cNvSpPr>
            <a:spLocks noGrp="1"/>
          </p:cNvSpPr>
          <p:nvPr>
            <p:ph type="dt" sz="half" idx="10"/>
          </p:nvPr>
        </p:nvSpPr>
        <p:spPr/>
        <p:txBody>
          <a:bodyPr/>
          <a:lstStyle/>
          <a:p>
            <a:fld id="{6923664D-5DE4-458E-A58C-D55DB9BE3FFA}" type="datetimeFigureOut">
              <a:rPr lang="en-US" smtClean="0"/>
              <a:t>3/20/2015</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701800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en-US"/>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Espaço Reservado para Data 6"/>
          <p:cNvSpPr>
            <a:spLocks noGrp="1"/>
          </p:cNvSpPr>
          <p:nvPr>
            <p:ph type="dt" sz="half" idx="10"/>
          </p:nvPr>
        </p:nvSpPr>
        <p:spPr/>
        <p:txBody>
          <a:bodyPr/>
          <a:lstStyle/>
          <a:p>
            <a:fld id="{6923664D-5DE4-458E-A58C-D55DB9BE3FFA}" type="datetimeFigureOut">
              <a:rPr lang="en-US" smtClean="0"/>
              <a:t>3/20/2015</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1491477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Data 2"/>
          <p:cNvSpPr>
            <a:spLocks noGrp="1"/>
          </p:cNvSpPr>
          <p:nvPr>
            <p:ph type="dt" sz="half" idx="10"/>
          </p:nvPr>
        </p:nvSpPr>
        <p:spPr/>
        <p:txBody>
          <a:bodyPr/>
          <a:lstStyle/>
          <a:p>
            <a:fld id="{6923664D-5DE4-458E-A58C-D55DB9BE3FFA}" type="datetimeFigureOut">
              <a:rPr lang="en-US" smtClean="0"/>
              <a:t>3/20/2015</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2675013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6923664D-5DE4-458E-A58C-D55DB9BE3FFA}" type="datetimeFigureOut">
              <a:rPr lang="en-US" smtClean="0"/>
              <a:t>3/20/2015</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176101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en-US"/>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6923664D-5DE4-458E-A58C-D55DB9BE3FFA}" type="datetimeFigureOut">
              <a:rPr lang="en-US" smtClean="0"/>
              <a:t>3/20/2015</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4088412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en-US"/>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6923664D-5DE4-458E-A58C-D55DB9BE3FFA}" type="datetimeFigureOut">
              <a:rPr lang="en-US" smtClean="0"/>
              <a:t>3/20/2015</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324841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6923664D-5DE4-458E-A58C-D55DB9BE3FFA}" type="datetimeFigureOut">
              <a:rPr lang="en-US" smtClean="0"/>
              <a:t>3/20/2015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2198931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en-US"/>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6923664D-5DE4-458E-A58C-D55DB9BE3FFA}" type="datetimeFigureOut">
              <a:rPr lang="en-US" smtClean="0"/>
              <a:t>3/20/2015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524BE970-8418-4C68-AADF-9151DE046AE4}" type="slidenum">
              <a:rPr lang="en-US" smtClean="0"/>
              <a:t>‹nº›</a:t>
            </a:fld>
            <a:endParaRPr lang="en-US"/>
          </a:p>
        </p:txBody>
      </p:sp>
    </p:spTree>
    <p:extLst>
      <p:ext uri="{BB962C8B-B14F-4D97-AF65-F5344CB8AC3E}">
        <p14:creationId xmlns:p14="http://schemas.microsoft.com/office/powerpoint/2010/main" val="839624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143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lide de títul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6658" y="6500024"/>
            <a:ext cx="576064" cy="488906"/>
          </a:xfrm>
          <a:prstGeom prst="rect">
            <a:avLst/>
          </a:prstGeom>
        </p:spPr>
      </p:pic>
      <p:cxnSp>
        <p:nvCxnSpPr>
          <p:cNvPr id="8" name="Conector reto 7"/>
          <p:cNvCxnSpPr/>
          <p:nvPr userDrawn="1"/>
        </p:nvCxnSpPr>
        <p:spPr>
          <a:xfrm>
            <a:off x="0" y="6624246"/>
            <a:ext cx="914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CaixaDeTexto 8"/>
          <p:cNvSpPr txBox="1"/>
          <p:nvPr userDrawn="1"/>
        </p:nvSpPr>
        <p:spPr>
          <a:xfrm>
            <a:off x="-54696" y="6607411"/>
            <a:ext cx="5202759" cy="276999"/>
          </a:xfrm>
          <a:prstGeom prst="rect">
            <a:avLst/>
          </a:prstGeom>
          <a:noFill/>
        </p:spPr>
        <p:txBody>
          <a:bodyPr wrap="square" rtlCol="0">
            <a:spAutoFit/>
          </a:bodyPr>
          <a:lstStyle/>
          <a:p>
            <a:r>
              <a:rPr lang="pt-BR" sz="1200" b="1" dirty="0" smtClean="0">
                <a:solidFill>
                  <a:srgbClr val="004F8A"/>
                </a:solidFill>
              </a:rPr>
              <a:t>15th                   </a:t>
            </a:r>
            <a:r>
              <a:rPr lang="pt-BR" sz="1200" b="1" dirty="0" err="1" smtClean="0">
                <a:solidFill>
                  <a:srgbClr val="004F8A"/>
                </a:solidFill>
              </a:rPr>
              <a:t>Healthcom</a:t>
            </a:r>
            <a:r>
              <a:rPr lang="pt-BR" sz="1200" b="1" dirty="0" smtClean="0">
                <a:solidFill>
                  <a:srgbClr val="004F8A"/>
                </a:solidFill>
              </a:rPr>
              <a:t>        </a:t>
            </a:r>
            <a:r>
              <a:rPr lang="pt-BR" sz="1200" dirty="0" smtClean="0">
                <a:solidFill>
                  <a:srgbClr val="004F8A"/>
                </a:solidFill>
              </a:rPr>
              <a:t>                          </a:t>
            </a:r>
            <a:r>
              <a:rPr lang="en-US" sz="1200" dirty="0" smtClean="0">
                <a:solidFill>
                  <a:srgbClr val="004F8A"/>
                </a:solidFill>
              </a:rPr>
              <a:t>October 10th, 2013</a:t>
            </a:r>
            <a:endParaRPr lang="en-US" sz="1200" dirty="0">
              <a:solidFill>
                <a:srgbClr val="004F8A"/>
              </a:solidFill>
            </a:endParaRPr>
          </a:p>
        </p:txBody>
      </p:sp>
      <p:sp>
        <p:nvSpPr>
          <p:cNvPr id="12" name="CaixaDeTexto 11"/>
          <p:cNvSpPr txBox="1"/>
          <p:nvPr userDrawn="1"/>
        </p:nvSpPr>
        <p:spPr>
          <a:xfrm>
            <a:off x="-1" y="6597352"/>
            <a:ext cx="9144002" cy="276999"/>
          </a:xfrm>
          <a:prstGeom prst="rect">
            <a:avLst/>
          </a:prstGeom>
          <a:noFill/>
        </p:spPr>
        <p:txBody>
          <a:bodyPr wrap="square" rtlCol="0">
            <a:spAutoFit/>
          </a:bodyPr>
          <a:lstStyle/>
          <a:p>
            <a:pPr algn="ctr"/>
            <a:r>
              <a:rPr lang="pt-BR" sz="1200" dirty="0" smtClean="0">
                <a:solidFill>
                  <a:srgbClr val="004F8A"/>
                </a:solidFill>
              </a:rPr>
              <a:t>                                                                                             </a:t>
            </a:r>
            <a:r>
              <a:rPr lang="pt-BR" sz="1200" dirty="0" err="1" smtClean="0">
                <a:solidFill>
                  <a:srgbClr val="004F8A"/>
                </a:solidFill>
              </a:rPr>
              <a:t>Lisbon</a:t>
            </a:r>
            <a:r>
              <a:rPr lang="pt-BR" sz="1200" dirty="0" smtClean="0">
                <a:solidFill>
                  <a:srgbClr val="004F8A"/>
                </a:solidFill>
              </a:rPr>
              <a:t>, Portugal</a:t>
            </a:r>
            <a:endParaRPr lang="en-US" sz="1200" dirty="0">
              <a:solidFill>
                <a:srgbClr val="004F8A"/>
              </a:solidFill>
            </a:endParaRPr>
          </a:p>
        </p:txBody>
      </p:sp>
      <p:sp>
        <p:nvSpPr>
          <p:cNvPr id="2" name="CaixaDeTexto 1"/>
          <p:cNvSpPr txBox="1"/>
          <p:nvPr userDrawn="1"/>
        </p:nvSpPr>
        <p:spPr>
          <a:xfrm>
            <a:off x="8028384" y="6606485"/>
            <a:ext cx="1115617" cy="276999"/>
          </a:xfrm>
          <a:prstGeom prst="rect">
            <a:avLst/>
          </a:prstGeom>
          <a:noFill/>
        </p:spPr>
        <p:txBody>
          <a:bodyPr wrap="square" rtlCol="0">
            <a:spAutoFit/>
          </a:bodyPr>
          <a:lstStyle/>
          <a:p>
            <a:pPr algn="r"/>
            <a:r>
              <a:rPr lang="en-US" sz="1200" b="1" dirty="0" smtClean="0">
                <a:solidFill>
                  <a:srgbClr val="004F8A"/>
                </a:solidFill>
              </a:rPr>
              <a:t>Slide </a:t>
            </a:r>
            <a:fld id="{1461EDAA-AA65-40C6-81AF-86411C7E241C}" type="slidenum">
              <a:rPr lang="en-US" sz="1200" b="1" smtClean="0">
                <a:solidFill>
                  <a:srgbClr val="004F8A"/>
                </a:solidFill>
              </a:rPr>
              <a:pPr algn="r"/>
              <a:t>‹nº›</a:t>
            </a:fld>
            <a:endParaRPr lang="en-US" sz="1200" b="1" dirty="0">
              <a:solidFill>
                <a:srgbClr val="004F8A"/>
              </a:solidFill>
            </a:endParaRPr>
          </a:p>
        </p:txBody>
      </p:sp>
    </p:spTree>
    <p:extLst>
      <p:ext uri="{BB962C8B-B14F-4D97-AF65-F5344CB8AC3E}">
        <p14:creationId xmlns:p14="http://schemas.microsoft.com/office/powerpoint/2010/main" val="413513486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Slide de títul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6658" y="6500024"/>
            <a:ext cx="576064" cy="488906"/>
          </a:xfrm>
          <a:prstGeom prst="rect">
            <a:avLst/>
          </a:prstGeom>
        </p:spPr>
      </p:pic>
      <p:cxnSp>
        <p:nvCxnSpPr>
          <p:cNvPr id="8" name="Conector reto 7"/>
          <p:cNvCxnSpPr/>
          <p:nvPr userDrawn="1"/>
        </p:nvCxnSpPr>
        <p:spPr>
          <a:xfrm>
            <a:off x="0" y="6624246"/>
            <a:ext cx="914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CaixaDeTexto 8"/>
          <p:cNvSpPr txBox="1"/>
          <p:nvPr userDrawn="1"/>
        </p:nvSpPr>
        <p:spPr>
          <a:xfrm>
            <a:off x="-54696" y="6607411"/>
            <a:ext cx="5202759" cy="276999"/>
          </a:xfrm>
          <a:prstGeom prst="rect">
            <a:avLst/>
          </a:prstGeom>
          <a:noFill/>
        </p:spPr>
        <p:txBody>
          <a:bodyPr wrap="square" rtlCol="0">
            <a:spAutoFit/>
          </a:bodyPr>
          <a:lstStyle/>
          <a:p>
            <a:r>
              <a:rPr lang="pt-BR" sz="1200" b="1" dirty="0" smtClean="0">
                <a:solidFill>
                  <a:srgbClr val="004F8A"/>
                </a:solidFill>
              </a:rPr>
              <a:t>15th                   </a:t>
            </a:r>
            <a:r>
              <a:rPr lang="pt-BR" sz="1200" b="1" dirty="0" err="1" smtClean="0">
                <a:solidFill>
                  <a:srgbClr val="004F8A"/>
                </a:solidFill>
              </a:rPr>
              <a:t>Healthcom</a:t>
            </a:r>
            <a:r>
              <a:rPr lang="pt-BR" sz="1200" b="1" dirty="0" smtClean="0">
                <a:solidFill>
                  <a:srgbClr val="004F8A"/>
                </a:solidFill>
              </a:rPr>
              <a:t>        </a:t>
            </a:r>
            <a:r>
              <a:rPr lang="pt-BR" sz="1200" dirty="0" smtClean="0">
                <a:solidFill>
                  <a:srgbClr val="004F8A"/>
                </a:solidFill>
              </a:rPr>
              <a:t>                          </a:t>
            </a:r>
            <a:r>
              <a:rPr lang="en-US" sz="1200" dirty="0" smtClean="0">
                <a:solidFill>
                  <a:srgbClr val="004F8A"/>
                </a:solidFill>
              </a:rPr>
              <a:t>October 10th, 2013</a:t>
            </a:r>
            <a:endParaRPr lang="en-US" sz="1200" dirty="0">
              <a:solidFill>
                <a:srgbClr val="004F8A"/>
              </a:solidFill>
            </a:endParaRPr>
          </a:p>
        </p:txBody>
      </p:sp>
      <p:sp>
        <p:nvSpPr>
          <p:cNvPr id="12" name="CaixaDeTexto 11"/>
          <p:cNvSpPr txBox="1"/>
          <p:nvPr userDrawn="1"/>
        </p:nvSpPr>
        <p:spPr>
          <a:xfrm>
            <a:off x="-1" y="6597352"/>
            <a:ext cx="9144002" cy="276999"/>
          </a:xfrm>
          <a:prstGeom prst="rect">
            <a:avLst/>
          </a:prstGeom>
          <a:noFill/>
        </p:spPr>
        <p:txBody>
          <a:bodyPr wrap="square" rtlCol="0">
            <a:spAutoFit/>
          </a:bodyPr>
          <a:lstStyle/>
          <a:p>
            <a:pPr algn="ctr"/>
            <a:r>
              <a:rPr lang="pt-BR" sz="1200" dirty="0" smtClean="0">
                <a:solidFill>
                  <a:srgbClr val="004F8A"/>
                </a:solidFill>
              </a:rPr>
              <a:t>                                                                                             </a:t>
            </a:r>
            <a:r>
              <a:rPr lang="pt-BR" sz="1200" dirty="0" err="1" smtClean="0">
                <a:solidFill>
                  <a:srgbClr val="004F8A"/>
                </a:solidFill>
              </a:rPr>
              <a:t>Lisbon</a:t>
            </a:r>
            <a:r>
              <a:rPr lang="pt-BR" sz="1200" dirty="0" smtClean="0">
                <a:solidFill>
                  <a:srgbClr val="004F8A"/>
                </a:solidFill>
              </a:rPr>
              <a:t>, Portugal</a:t>
            </a:r>
            <a:endParaRPr lang="en-US" sz="1200" dirty="0">
              <a:solidFill>
                <a:srgbClr val="004F8A"/>
              </a:solidFill>
            </a:endParaRPr>
          </a:p>
        </p:txBody>
      </p:sp>
      <p:sp>
        <p:nvSpPr>
          <p:cNvPr id="2" name="CaixaDeTexto 1"/>
          <p:cNvSpPr txBox="1"/>
          <p:nvPr userDrawn="1"/>
        </p:nvSpPr>
        <p:spPr>
          <a:xfrm>
            <a:off x="8028384" y="6606485"/>
            <a:ext cx="1115617" cy="276999"/>
          </a:xfrm>
          <a:prstGeom prst="rect">
            <a:avLst/>
          </a:prstGeom>
          <a:noFill/>
        </p:spPr>
        <p:txBody>
          <a:bodyPr wrap="square" rtlCol="0">
            <a:spAutoFit/>
          </a:bodyPr>
          <a:lstStyle/>
          <a:p>
            <a:pPr algn="r"/>
            <a:r>
              <a:rPr lang="en-US" sz="1200" b="1" dirty="0" smtClean="0">
                <a:solidFill>
                  <a:srgbClr val="004F8A"/>
                </a:solidFill>
              </a:rPr>
              <a:t>Slide </a:t>
            </a:r>
            <a:fld id="{1461EDAA-AA65-40C6-81AF-86411C7E241C}" type="slidenum">
              <a:rPr lang="en-US" sz="1200" b="1" smtClean="0">
                <a:solidFill>
                  <a:srgbClr val="004F8A"/>
                </a:solidFill>
              </a:rPr>
              <a:pPr algn="r"/>
              <a:t>‹nº›</a:t>
            </a:fld>
            <a:endParaRPr lang="en-US" sz="1200" b="1" dirty="0">
              <a:solidFill>
                <a:srgbClr val="004F8A"/>
              </a:solidFill>
            </a:endParaRPr>
          </a:p>
        </p:txBody>
      </p:sp>
    </p:spTree>
    <p:extLst>
      <p:ext uri="{BB962C8B-B14F-4D97-AF65-F5344CB8AC3E}">
        <p14:creationId xmlns:p14="http://schemas.microsoft.com/office/powerpoint/2010/main" val="363455665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Slide de título">
    <p:spTree>
      <p:nvGrpSpPr>
        <p:cNvPr id="1" name=""/>
        <p:cNvGrpSpPr/>
        <p:nvPr/>
      </p:nvGrpSpPr>
      <p:grpSpPr>
        <a:xfrm>
          <a:off x="0" y="0"/>
          <a:ext cx="0" cy="0"/>
          <a:chOff x="0" y="0"/>
          <a:chExt cx="0" cy="0"/>
        </a:xfrm>
      </p:grpSpPr>
      <p:cxnSp>
        <p:nvCxnSpPr>
          <p:cNvPr id="8" name="Conector reto 7"/>
          <p:cNvCxnSpPr/>
          <p:nvPr userDrawn="1"/>
        </p:nvCxnSpPr>
        <p:spPr>
          <a:xfrm>
            <a:off x="0" y="6624246"/>
            <a:ext cx="914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CaixaDeTexto 8"/>
          <p:cNvSpPr txBox="1"/>
          <p:nvPr userDrawn="1"/>
        </p:nvSpPr>
        <p:spPr>
          <a:xfrm>
            <a:off x="-54695" y="6598785"/>
            <a:ext cx="4464496" cy="276999"/>
          </a:xfrm>
          <a:prstGeom prst="rect">
            <a:avLst/>
          </a:prstGeom>
          <a:noFill/>
        </p:spPr>
        <p:txBody>
          <a:bodyPr wrap="square" rtlCol="0">
            <a:spAutoFit/>
          </a:bodyPr>
          <a:lstStyle/>
          <a:p>
            <a:r>
              <a:rPr lang="pt-BR" sz="1200" dirty="0" err="1" smtClean="0">
                <a:solidFill>
                  <a:schemeClr val="tx1">
                    <a:lumMod val="65000"/>
                    <a:lumOff val="35000"/>
                  </a:schemeClr>
                </a:solidFill>
              </a:rPr>
              <a:t>NextSAUDE</a:t>
            </a:r>
            <a:endParaRPr lang="en-US" sz="1200" dirty="0">
              <a:solidFill>
                <a:schemeClr val="tx1">
                  <a:lumMod val="65000"/>
                  <a:lumOff val="35000"/>
                </a:schemeClr>
              </a:solidFill>
            </a:endParaRPr>
          </a:p>
        </p:txBody>
      </p:sp>
      <p:sp>
        <p:nvSpPr>
          <p:cNvPr id="12" name="CaixaDeTexto 11"/>
          <p:cNvSpPr txBox="1"/>
          <p:nvPr userDrawn="1"/>
        </p:nvSpPr>
        <p:spPr>
          <a:xfrm>
            <a:off x="4729463" y="6597352"/>
            <a:ext cx="4464496" cy="276999"/>
          </a:xfrm>
          <a:prstGeom prst="rect">
            <a:avLst/>
          </a:prstGeom>
          <a:noFill/>
        </p:spPr>
        <p:txBody>
          <a:bodyPr wrap="square" rtlCol="0">
            <a:spAutoFit/>
          </a:bodyPr>
          <a:lstStyle/>
          <a:p>
            <a:pPr algn="r"/>
            <a:r>
              <a:rPr lang="pt-BR" sz="1200" dirty="0" smtClean="0">
                <a:solidFill>
                  <a:schemeClr val="tx1">
                    <a:lumMod val="65000"/>
                    <a:lumOff val="35000"/>
                  </a:schemeClr>
                </a:solidFill>
              </a:rPr>
              <a:t>Fortaleza – Ceara - </a:t>
            </a:r>
            <a:r>
              <a:rPr lang="pt-BR" sz="1200" dirty="0" err="1" smtClean="0">
                <a:solidFill>
                  <a:schemeClr val="tx1">
                    <a:lumMod val="65000"/>
                    <a:lumOff val="35000"/>
                  </a:schemeClr>
                </a:solidFill>
              </a:rPr>
              <a:t>Brazil</a:t>
            </a:r>
            <a:endParaRPr lang="en-US" sz="1200" dirty="0">
              <a:solidFill>
                <a:schemeClr val="tx1">
                  <a:lumMod val="65000"/>
                  <a:lumOff val="35000"/>
                </a:schemeClr>
              </a:solidFill>
            </a:endParaRPr>
          </a:p>
        </p:txBody>
      </p:sp>
      <p:sp>
        <p:nvSpPr>
          <p:cNvPr id="13" name="CaixaDeTexto 12"/>
          <p:cNvSpPr txBox="1"/>
          <p:nvPr userDrawn="1"/>
        </p:nvSpPr>
        <p:spPr>
          <a:xfrm>
            <a:off x="17276" y="6597352"/>
            <a:ext cx="9126724" cy="278432"/>
          </a:xfrm>
          <a:prstGeom prst="rect">
            <a:avLst/>
          </a:prstGeom>
          <a:noFill/>
        </p:spPr>
        <p:txBody>
          <a:bodyPr wrap="square" rtlCol="0">
            <a:spAutoFit/>
          </a:bodyPr>
          <a:lstStyle/>
          <a:p>
            <a:pPr algn="ctr"/>
            <a:r>
              <a:rPr lang="pt-BR" sz="1200" dirty="0" smtClean="0">
                <a:solidFill>
                  <a:schemeClr val="tx1">
                    <a:lumMod val="65000"/>
                    <a:lumOff val="35000"/>
                  </a:schemeClr>
                </a:solidFill>
              </a:rPr>
              <a:t>2013</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28961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Slide de título">
    <p:spTree>
      <p:nvGrpSpPr>
        <p:cNvPr id="1" name=""/>
        <p:cNvGrpSpPr/>
        <p:nvPr/>
      </p:nvGrpSpPr>
      <p:grpSpPr>
        <a:xfrm>
          <a:off x="0" y="0"/>
          <a:ext cx="0" cy="0"/>
          <a:chOff x="0" y="0"/>
          <a:chExt cx="0" cy="0"/>
        </a:xfrm>
      </p:grpSpPr>
      <p:cxnSp>
        <p:nvCxnSpPr>
          <p:cNvPr id="8" name="Conector reto 7"/>
          <p:cNvCxnSpPr/>
          <p:nvPr userDrawn="1"/>
        </p:nvCxnSpPr>
        <p:spPr>
          <a:xfrm>
            <a:off x="0" y="6624246"/>
            <a:ext cx="914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CaixaDeTexto 8"/>
          <p:cNvSpPr txBox="1"/>
          <p:nvPr userDrawn="1"/>
        </p:nvSpPr>
        <p:spPr>
          <a:xfrm>
            <a:off x="-54695" y="6598785"/>
            <a:ext cx="4464496" cy="276999"/>
          </a:xfrm>
          <a:prstGeom prst="rect">
            <a:avLst/>
          </a:prstGeom>
          <a:noFill/>
        </p:spPr>
        <p:txBody>
          <a:bodyPr wrap="square" rtlCol="0">
            <a:spAutoFit/>
          </a:bodyPr>
          <a:lstStyle/>
          <a:p>
            <a:r>
              <a:rPr lang="pt-BR" sz="1200" dirty="0" err="1" smtClean="0">
                <a:solidFill>
                  <a:schemeClr val="tx1">
                    <a:lumMod val="65000"/>
                    <a:lumOff val="35000"/>
                  </a:schemeClr>
                </a:solidFill>
              </a:rPr>
              <a:t>NextSAUDE</a:t>
            </a:r>
            <a:endParaRPr lang="en-US" sz="1200" dirty="0">
              <a:solidFill>
                <a:schemeClr val="tx1">
                  <a:lumMod val="65000"/>
                  <a:lumOff val="35000"/>
                </a:schemeClr>
              </a:solidFill>
            </a:endParaRPr>
          </a:p>
        </p:txBody>
      </p:sp>
      <p:sp>
        <p:nvSpPr>
          <p:cNvPr id="12" name="CaixaDeTexto 11"/>
          <p:cNvSpPr txBox="1"/>
          <p:nvPr userDrawn="1"/>
        </p:nvSpPr>
        <p:spPr>
          <a:xfrm>
            <a:off x="4729463" y="6597352"/>
            <a:ext cx="4464496" cy="276999"/>
          </a:xfrm>
          <a:prstGeom prst="rect">
            <a:avLst/>
          </a:prstGeom>
          <a:noFill/>
        </p:spPr>
        <p:txBody>
          <a:bodyPr wrap="square" rtlCol="0">
            <a:spAutoFit/>
          </a:bodyPr>
          <a:lstStyle/>
          <a:p>
            <a:pPr algn="r"/>
            <a:r>
              <a:rPr lang="pt-BR" sz="1200" dirty="0" smtClean="0">
                <a:solidFill>
                  <a:schemeClr val="tx1">
                    <a:lumMod val="65000"/>
                    <a:lumOff val="35000"/>
                  </a:schemeClr>
                </a:solidFill>
              </a:rPr>
              <a:t>Fortaleza – Ceara - </a:t>
            </a:r>
            <a:r>
              <a:rPr lang="pt-BR" sz="1200" dirty="0" err="1" smtClean="0">
                <a:solidFill>
                  <a:schemeClr val="tx1">
                    <a:lumMod val="65000"/>
                    <a:lumOff val="35000"/>
                  </a:schemeClr>
                </a:solidFill>
              </a:rPr>
              <a:t>Brazil</a:t>
            </a:r>
            <a:endParaRPr lang="en-US" sz="1200" dirty="0">
              <a:solidFill>
                <a:schemeClr val="tx1">
                  <a:lumMod val="65000"/>
                  <a:lumOff val="35000"/>
                </a:schemeClr>
              </a:solidFill>
            </a:endParaRPr>
          </a:p>
        </p:txBody>
      </p:sp>
      <p:sp>
        <p:nvSpPr>
          <p:cNvPr id="13" name="CaixaDeTexto 12"/>
          <p:cNvSpPr txBox="1"/>
          <p:nvPr userDrawn="1"/>
        </p:nvSpPr>
        <p:spPr>
          <a:xfrm>
            <a:off x="17276" y="6597352"/>
            <a:ext cx="9126724" cy="278432"/>
          </a:xfrm>
          <a:prstGeom prst="rect">
            <a:avLst/>
          </a:prstGeom>
          <a:noFill/>
        </p:spPr>
        <p:txBody>
          <a:bodyPr wrap="square" rtlCol="0">
            <a:spAutoFit/>
          </a:bodyPr>
          <a:lstStyle/>
          <a:p>
            <a:pPr algn="ctr"/>
            <a:r>
              <a:rPr lang="pt-BR" sz="1200" dirty="0" smtClean="0">
                <a:solidFill>
                  <a:schemeClr val="tx1">
                    <a:lumMod val="65000"/>
                    <a:lumOff val="35000"/>
                  </a:schemeClr>
                </a:solidFill>
              </a:rPr>
              <a:t>2013</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3914334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Slide de títul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6658" y="6500024"/>
            <a:ext cx="576064" cy="488906"/>
          </a:xfrm>
          <a:prstGeom prst="rect">
            <a:avLst/>
          </a:prstGeom>
        </p:spPr>
      </p:pic>
      <p:cxnSp>
        <p:nvCxnSpPr>
          <p:cNvPr id="8" name="Conector reto 7"/>
          <p:cNvCxnSpPr/>
          <p:nvPr userDrawn="1"/>
        </p:nvCxnSpPr>
        <p:spPr>
          <a:xfrm>
            <a:off x="0" y="6624246"/>
            <a:ext cx="914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CaixaDeTexto 8"/>
          <p:cNvSpPr txBox="1"/>
          <p:nvPr userDrawn="1"/>
        </p:nvSpPr>
        <p:spPr>
          <a:xfrm>
            <a:off x="-54696" y="6607411"/>
            <a:ext cx="5202759" cy="276999"/>
          </a:xfrm>
          <a:prstGeom prst="rect">
            <a:avLst/>
          </a:prstGeom>
          <a:noFill/>
        </p:spPr>
        <p:txBody>
          <a:bodyPr wrap="square" rtlCol="0">
            <a:spAutoFit/>
          </a:bodyPr>
          <a:lstStyle/>
          <a:p>
            <a:r>
              <a:rPr lang="pt-BR" sz="1200" b="1" dirty="0" smtClean="0">
                <a:solidFill>
                  <a:srgbClr val="004F8A"/>
                </a:solidFill>
              </a:rPr>
              <a:t>15th                   </a:t>
            </a:r>
            <a:r>
              <a:rPr lang="pt-BR" sz="1200" b="1" dirty="0" err="1" smtClean="0">
                <a:solidFill>
                  <a:srgbClr val="004F8A"/>
                </a:solidFill>
              </a:rPr>
              <a:t>Healthcom</a:t>
            </a:r>
            <a:r>
              <a:rPr lang="pt-BR" sz="1200" b="1" dirty="0" smtClean="0">
                <a:solidFill>
                  <a:srgbClr val="004F8A"/>
                </a:solidFill>
              </a:rPr>
              <a:t>        </a:t>
            </a:r>
            <a:r>
              <a:rPr lang="pt-BR" sz="1200" dirty="0" smtClean="0">
                <a:solidFill>
                  <a:srgbClr val="004F8A"/>
                </a:solidFill>
              </a:rPr>
              <a:t>                          </a:t>
            </a:r>
            <a:r>
              <a:rPr lang="en-US" sz="1200" dirty="0" smtClean="0">
                <a:solidFill>
                  <a:srgbClr val="004F8A"/>
                </a:solidFill>
              </a:rPr>
              <a:t>October 10th, 2013</a:t>
            </a:r>
            <a:endParaRPr lang="en-US" sz="1200" dirty="0">
              <a:solidFill>
                <a:srgbClr val="004F8A"/>
              </a:solidFill>
            </a:endParaRPr>
          </a:p>
        </p:txBody>
      </p:sp>
      <p:sp>
        <p:nvSpPr>
          <p:cNvPr id="12" name="CaixaDeTexto 11"/>
          <p:cNvSpPr txBox="1"/>
          <p:nvPr userDrawn="1"/>
        </p:nvSpPr>
        <p:spPr>
          <a:xfrm>
            <a:off x="-1" y="6597352"/>
            <a:ext cx="9144002" cy="276999"/>
          </a:xfrm>
          <a:prstGeom prst="rect">
            <a:avLst/>
          </a:prstGeom>
          <a:noFill/>
        </p:spPr>
        <p:txBody>
          <a:bodyPr wrap="square" rtlCol="0">
            <a:spAutoFit/>
          </a:bodyPr>
          <a:lstStyle/>
          <a:p>
            <a:pPr algn="ctr"/>
            <a:r>
              <a:rPr lang="pt-BR" sz="1200" dirty="0" smtClean="0">
                <a:solidFill>
                  <a:srgbClr val="004F8A"/>
                </a:solidFill>
              </a:rPr>
              <a:t>                                                                                             </a:t>
            </a:r>
            <a:r>
              <a:rPr lang="pt-BR" sz="1200" dirty="0" err="1" smtClean="0">
                <a:solidFill>
                  <a:srgbClr val="004F8A"/>
                </a:solidFill>
              </a:rPr>
              <a:t>Lisbon</a:t>
            </a:r>
            <a:r>
              <a:rPr lang="pt-BR" sz="1200" dirty="0" smtClean="0">
                <a:solidFill>
                  <a:srgbClr val="004F8A"/>
                </a:solidFill>
              </a:rPr>
              <a:t>, Portugal</a:t>
            </a:r>
            <a:endParaRPr lang="en-US" sz="1200" dirty="0">
              <a:solidFill>
                <a:srgbClr val="004F8A"/>
              </a:solidFill>
            </a:endParaRPr>
          </a:p>
        </p:txBody>
      </p:sp>
      <p:sp>
        <p:nvSpPr>
          <p:cNvPr id="2" name="CaixaDeTexto 1"/>
          <p:cNvSpPr txBox="1"/>
          <p:nvPr userDrawn="1"/>
        </p:nvSpPr>
        <p:spPr>
          <a:xfrm>
            <a:off x="8028384" y="6606485"/>
            <a:ext cx="1115617" cy="276999"/>
          </a:xfrm>
          <a:prstGeom prst="rect">
            <a:avLst/>
          </a:prstGeom>
          <a:noFill/>
        </p:spPr>
        <p:txBody>
          <a:bodyPr wrap="square" rtlCol="0">
            <a:spAutoFit/>
          </a:bodyPr>
          <a:lstStyle/>
          <a:p>
            <a:pPr algn="r"/>
            <a:r>
              <a:rPr lang="en-US" sz="1200" b="1" dirty="0" smtClean="0">
                <a:solidFill>
                  <a:srgbClr val="004F8A"/>
                </a:solidFill>
              </a:rPr>
              <a:t>Slide </a:t>
            </a:r>
            <a:fld id="{1461EDAA-AA65-40C6-81AF-86411C7E241C}" type="slidenum">
              <a:rPr lang="en-US" sz="1200" b="1" smtClean="0">
                <a:solidFill>
                  <a:srgbClr val="004F8A"/>
                </a:solidFill>
              </a:rPr>
              <a:pPr algn="r"/>
              <a:t>‹nº›</a:t>
            </a:fld>
            <a:endParaRPr lang="en-US" sz="1200" b="1" dirty="0">
              <a:solidFill>
                <a:srgbClr val="004F8A"/>
              </a:solidFill>
            </a:endParaRPr>
          </a:p>
        </p:txBody>
      </p:sp>
    </p:spTree>
    <p:extLst>
      <p:ext uri="{BB962C8B-B14F-4D97-AF65-F5344CB8AC3E}">
        <p14:creationId xmlns:p14="http://schemas.microsoft.com/office/powerpoint/2010/main" val="19005365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en-US"/>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23664D-5DE4-458E-A58C-D55DB9BE3FFA}" type="datetimeFigureOut">
              <a:rPr lang="en-US" smtClean="0"/>
              <a:t>3/20/2015</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BE970-8418-4C68-AADF-9151DE046AE4}" type="slidenum">
              <a:rPr lang="en-US" smtClean="0"/>
              <a:t>‹nº›</a:t>
            </a:fld>
            <a:endParaRPr lang="en-US"/>
          </a:p>
        </p:txBody>
      </p:sp>
      <p:pic>
        <p:nvPicPr>
          <p:cNvPr id="7" name="Imagem 6"/>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366658" y="6500024"/>
            <a:ext cx="576064" cy="488906"/>
          </a:xfrm>
          <a:prstGeom prst="rect">
            <a:avLst/>
          </a:prstGeom>
        </p:spPr>
      </p:pic>
      <p:cxnSp>
        <p:nvCxnSpPr>
          <p:cNvPr id="8" name="Conector reto 7"/>
          <p:cNvCxnSpPr/>
          <p:nvPr userDrawn="1"/>
        </p:nvCxnSpPr>
        <p:spPr>
          <a:xfrm>
            <a:off x="0" y="6624246"/>
            <a:ext cx="914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CaixaDeTexto 8"/>
          <p:cNvSpPr txBox="1"/>
          <p:nvPr userDrawn="1"/>
        </p:nvSpPr>
        <p:spPr>
          <a:xfrm>
            <a:off x="-54696" y="6607411"/>
            <a:ext cx="5202759" cy="276999"/>
          </a:xfrm>
          <a:prstGeom prst="rect">
            <a:avLst/>
          </a:prstGeom>
          <a:noFill/>
        </p:spPr>
        <p:txBody>
          <a:bodyPr wrap="square" rtlCol="0">
            <a:spAutoFit/>
          </a:bodyPr>
          <a:lstStyle/>
          <a:p>
            <a:r>
              <a:rPr lang="pt-BR" sz="1200" b="1" dirty="0" smtClean="0">
                <a:solidFill>
                  <a:srgbClr val="004F8A"/>
                </a:solidFill>
              </a:rPr>
              <a:t>15th                   </a:t>
            </a:r>
            <a:r>
              <a:rPr lang="pt-BR" sz="1200" b="1" dirty="0" err="1" smtClean="0">
                <a:solidFill>
                  <a:srgbClr val="004F8A"/>
                </a:solidFill>
              </a:rPr>
              <a:t>Healthcom</a:t>
            </a:r>
            <a:r>
              <a:rPr lang="pt-BR" sz="1200" b="1" dirty="0" smtClean="0">
                <a:solidFill>
                  <a:srgbClr val="004F8A"/>
                </a:solidFill>
              </a:rPr>
              <a:t>        </a:t>
            </a:r>
            <a:r>
              <a:rPr lang="pt-BR" sz="1200" dirty="0" smtClean="0">
                <a:solidFill>
                  <a:srgbClr val="004F8A"/>
                </a:solidFill>
              </a:rPr>
              <a:t>                          </a:t>
            </a:r>
            <a:r>
              <a:rPr lang="en-US" sz="1200" dirty="0" smtClean="0">
                <a:solidFill>
                  <a:srgbClr val="004F8A"/>
                </a:solidFill>
              </a:rPr>
              <a:t>October 10th, 2013</a:t>
            </a:r>
            <a:endParaRPr lang="en-US" sz="1200" dirty="0">
              <a:solidFill>
                <a:srgbClr val="004F8A"/>
              </a:solidFill>
            </a:endParaRPr>
          </a:p>
        </p:txBody>
      </p:sp>
      <p:sp>
        <p:nvSpPr>
          <p:cNvPr id="10" name="CaixaDeTexto 9"/>
          <p:cNvSpPr txBox="1"/>
          <p:nvPr userDrawn="1"/>
        </p:nvSpPr>
        <p:spPr>
          <a:xfrm>
            <a:off x="-1" y="6597352"/>
            <a:ext cx="9144002" cy="276999"/>
          </a:xfrm>
          <a:prstGeom prst="rect">
            <a:avLst/>
          </a:prstGeom>
          <a:noFill/>
        </p:spPr>
        <p:txBody>
          <a:bodyPr wrap="square" rtlCol="0">
            <a:spAutoFit/>
          </a:bodyPr>
          <a:lstStyle/>
          <a:p>
            <a:pPr algn="ctr"/>
            <a:r>
              <a:rPr lang="pt-BR" sz="1200" dirty="0" smtClean="0">
                <a:solidFill>
                  <a:srgbClr val="004F8A"/>
                </a:solidFill>
              </a:rPr>
              <a:t>                                                                                             </a:t>
            </a:r>
            <a:r>
              <a:rPr lang="pt-BR" sz="1200" dirty="0" err="1" smtClean="0">
                <a:solidFill>
                  <a:srgbClr val="004F8A"/>
                </a:solidFill>
              </a:rPr>
              <a:t>Lisbon</a:t>
            </a:r>
            <a:r>
              <a:rPr lang="pt-BR" sz="1200" dirty="0" smtClean="0">
                <a:solidFill>
                  <a:srgbClr val="004F8A"/>
                </a:solidFill>
              </a:rPr>
              <a:t>, Portugal</a:t>
            </a:r>
            <a:endParaRPr lang="en-US" sz="1200" dirty="0">
              <a:solidFill>
                <a:srgbClr val="004F8A"/>
              </a:solidFill>
            </a:endParaRPr>
          </a:p>
        </p:txBody>
      </p:sp>
      <p:sp>
        <p:nvSpPr>
          <p:cNvPr id="11" name="CaixaDeTexto 10"/>
          <p:cNvSpPr txBox="1"/>
          <p:nvPr userDrawn="1"/>
        </p:nvSpPr>
        <p:spPr>
          <a:xfrm>
            <a:off x="8028384" y="6606485"/>
            <a:ext cx="1115617" cy="276999"/>
          </a:xfrm>
          <a:prstGeom prst="rect">
            <a:avLst/>
          </a:prstGeom>
          <a:noFill/>
        </p:spPr>
        <p:txBody>
          <a:bodyPr wrap="square" rtlCol="0">
            <a:spAutoFit/>
          </a:bodyPr>
          <a:lstStyle/>
          <a:p>
            <a:pPr algn="r"/>
            <a:r>
              <a:rPr lang="en-US" sz="1200" b="1" dirty="0" smtClean="0">
                <a:solidFill>
                  <a:srgbClr val="004F8A"/>
                </a:solidFill>
              </a:rPr>
              <a:t>Slide </a:t>
            </a:r>
            <a:fld id="{1461EDAA-AA65-40C6-81AF-86411C7E241C}" type="slidenum">
              <a:rPr lang="en-US" sz="1200" b="1" smtClean="0">
                <a:solidFill>
                  <a:srgbClr val="004F8A"/>
                </a:solidFill>
              </a:rPr>
              <a:pPr algn="r"/>
              <a:t>‹nº›</a:t>
            </a:fld>
            <a:endParaRPr lang="en-US" sz="1200" b="1" dirty="0">
              <a:solidFill>
                <a:srgbClr val="004F8A"/>
              </a:solidFill>
            </a:endParaRPr>
          </a:p>
        </p:txBody>
      </p:sp>
    </p:spTree>
    <p:extLst>
      <p:ext uri="{BB962C8B-B14F-4D97-AF65-F5344CB8AC3E}">
        <p14:creationId xmlns:p14="http://schemas.microsoft.com/office/powerpoint/2010/main" val="1153473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7" r:id="rId13"/>
    <p:sldLayoutId id="2147483680" r:id="rId14"/>
    <p:sldLayoutId id="2147483684" r:id="rId15"/>
    <p:sldLayoutId id="2147483685" r:id="rId16"/>
    <p:sldLayoutId id="2147483686" r:id="rId17"/>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google.com/url?sa=i&amp;source=images&amp;cd=&amp;cad=rja&amp;docid=P0N_xvmv1vlu0M&amp;tbnid=1yUyehLQJf_TcM:&amp;ved=0CAgQjRwwADipAQ&amp;url=http://www.trekearth.com/gallery/South_America/Brazil/Northeast/Ceara/Paraipaba/photo79410.htm&amp;ei=DnpMUqPVEJKO9ATM2YDoCA&amp;psig=AFQjCNEZhQa7SFi4yFIMAg3PfuIRYDo2gQ&amp;ust=1380830094340280"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hyperlink" Target="http://amauroboliveira.files.wordpress.com/2013/04/lar-a.png" TargetMode="External"/><Relationship Id="rId4" Type="http://schemas.openxmlformats.org/officeDocument/2006/relationships/image" Target="../media/image2.jpe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www.google.com/url?sa=i&amp;rct=j&amp;q=&amp;esrc=s&amp;frm=1&amp;source=images&amp;cd=&amp;cad=rja&amp;docid=rQSFbCybpdagJM&amp;tbnid=beWU1uCnpFC8xM:&amp;ved=&amp;url=http://vector-magz.com/clip-art-2/hospital-clipart-item-1/&amp;ei=dfZVUovBKvKS7Aa28ID4DA&amp;bvm=bv.53760139,d.ZGU&amp;psig=AFQjCNFsnGXCO9Fe9_RhTF64V0xTdsclMg&amp;ust=1381451766052925"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http://www.google.com/url?sa=i&amp;rct=j&amp;q=&amp;esrc=s&amp;frm=1&amp;source=images&amp;cd=&amp;cad=rja&amp;docid=rQSFbCybpdagJM&amp;tbnid=beWU1uCnpFC8xM:&amp;ved=&amp;url=http://vector-magz.com/clip-art-2/hospital-clipart-item-1/&amp;ei=dfZVUovBKvKS7Aa28ID4DA&amp;bvm=bv.53760139,d.ZGU&amp;psig=AFQjCNFsnGXCO9Fe9_RhTF64V0xTdsclMg&amp;ust=1381451766052925"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en.wikipedia.org/wiki/Electrocardiogra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hyperlink" Target="http://www.google.com/url?sa=i&amp;rct=j&amp;q=&amp;esrc=s&amp;frm=1&amp;source=images&amp;cd=&amp;cad=rja&amp;docid=GE074yCCBTwHEM&amp;tbnid=V9Y3tyKys-3wPM:&amp;ved=0CAUQjRw&amp;url=http://www.baycare.org/Home-Health-Services&amp;ei=esiJUbzTNIa88wSFzoD4CQ&amp;bvm=bv.46226182,d.eWU&amp;psig=AFQjCNFhTqPLXrARmq-uGWp4BQnwE7OTXQ&amp;ust=1368070605482086" TargetMode="External"/><Relationship Id="rId3" Type="http://schemas.openxmlformats.org/officeDocument/2006/relationships/image" Target="../media/image36.jpeg"/><Relationship Id="rId7"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google.com/url?sa=i&amp;rct=j&amp;q=&amp;esrc=s&amp;frm=1&amp;source=images&amp;cd=&amp;cad=rja&amp;docid=bNgeOUmNMAUKaM&amp;tbnid=TifgiJDrR6x46M:&amp;ved=0CAUQjRw&amp;url=http://www.123rf.com/photo_3839330_person-holding-a-pda-handheld-device-with-stylus.html&amp;ei=vseJUbfAOYWW8gSztIGwCQ&amp;bvm=bv.46226182,d.eWU&amp;psig=AFQjCNFtvfMVNgqDwJ9tC7Mjw3UYe9Mu4A&amp;ust=1368070379663417" TargetMode="External"/><Relationship Id="rId5" Type="http://schemas.openxmlformats.org/officeDocument/2006/relationships/image" Target="../media/image37.jpeg"/><Relationship Id="rId10" Type="http://schemas.openxmlformats.org/officeDocument/2006/relationships/image" Target="../media/image40.jpeg"/><Relationship Id="rId4" Type="http://schemas.openxmlformats.org/officeDocument/2006/relationships/hyperlink" Target="http://www.google.com/url?sa=i&amp;rct=j&amp;q=&amp;esrc=s&amp;frm=1&amp;source=images&amp;cd=&amp;cad=rja&amp;docid=2NKOOv_yrCYEPM&amp;tbnid=xSkxkq_5FVNPEM:&amp;ved=0CAUQjRw&amp;url=http://www.oecd.org/internet/&amp;ei=EMeJUeTCFJTk9gSn5YHYDw&amp;bvm=bv.46226182,d.eWU&amp;psig=AFQjCNFISPszsv0UNOUCEwz77peTjbmliw&amp;ust=1368070213434383" TargetMode="External"/><Relationship Id="rId9"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google.com/url?sa=i&amp;source=images&amp;cd=&amp;cad=rja&amp;docid=gN3OHTjA6fme-M&amp;tbnid=PQcNw1W_eOAcmM:&amp;ved=0CAgQjRwwADht&amp;url=http://www.live4.com.au/technology/the-great-smartphone-showdown/&amp;ei=PXKGUYf8EJGu4APAtoGICg&amp;psig=AFQjCNEsnVyq-G2SdLZ06dxbxWs5ZWWA8A&amp;ust=1367851965308458"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google.com/url?sa=i&amp;source=images&amp;cd=&amp;cad=rja&amp;docid=gN3OHTjA6fme-M&amp;tbnid=PQcNw1W_eOAcmM:&amp;ved=0CAgQjRwwADht&amp;url=http://www.live4.com.au/technology/the-great-smartphone-showdown/&amp;ei=PXKGUYf8EJGu4APAtoGICg&amp;psig=AFQjCNEsnVyq-G2SdLZ06dxbxWs5ZWWA8A&amp;ust=1367851965308458" TargetMode="Externa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4.jpeg"/><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2.png"/><Relationship Id="rId3" Type="http://schemas.openxmlformats.org/officeDocument/2006/relationships/image" Target="../media/image46.png"/><Relationship Id="rId7" Type="http://schemas.openxmlformats.org/officeDocument/2006/relationships/hyperlink" Target="http://www.google.com/url?sa=i&amp;source=images&amp;cd=&amp;cad=rja&amp;docid=5lN1f8jq-hGg1M&amp;tbnid=77qMuxysZw4ZoM:&amp;ved=0CAgQjRwwADgK&amp;url=http://www.intersolucao.com.br/p/tablet-ipad-2-apple-mc916bz-64gb-tela-9-7-multi-touch-wi-fi-bluetooth-e-videos-em-hd.html&amp;ei=MJTQUevGJPGv4APDs4DwBQ&amp;psig=AFQjCNH_PcPnoE5UywM1gBDXmGx62S96pQ&amp;ust=1372710320638131" TargetMode="External"/><Relationship Id="rId12" Type="http://schemas.openxmlformats.org/officeDocument/2006/relationships/hyperlink" Target="http://www.google.com/url?sa=i&amp;source=images&amp;cd=&amp;cad=rja&amp;docid=_DIvfQj0_kAk-M&amp;tbnid=B9ySfiqiOhSEFM:&amp;ved=0CAUQjRw&amp;url=http://www.clker.com/clipart-map-pin-with-shadow.html&amp;ei=VZnQUYf9G4bY8gS3ioHYAQ&amp;psig=AFQjCNF-IyBu3QL3Ce4vHfI8MnxyE7NH2w&amp;ust=1372711621325983"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48.png"/><Relationship Id="rId11" Type="http://schemas.openxmlformats.org/officeDocument/2006/relationships/image" Target="../media/image51.png"/><Relationship Id="rId5" Type="http://schemas.openxmlformats.org/officeDocument/2006/relationships/hyperlink" Target="http://www.google.com/url?sa=i&amp;source=images&amp;cd=&amp;cad=rja&amp;docid=sYPvTwLwi-zW0M&amp;tbnid=90jdD9sQJujWvM:&amp;ved=0CAgQjRwwAA&amp;url=http://www.iconfinder.com/icondetails/45048/72/&amp;ei=OkKQUePyDOa-0gGrhYCoDw&amp;psig=AFQjCNEPaR8-N2Btp7dRyPGgcA2-VGIZUA&amp;ust=1368495034253989" TargetMode="External"/><Relationship Id="rId10" Type="http://schemas.openxmlformats.org/officeDocument/2006/relationships/image" Target="../media/image50.jpeg"/><Relationship Id="rId4" Type="http://schemas.openxmlformats.org/officeDocument/2006/relationships/image" Target="../media/image47.png"/><Relationship Id="rId9" Type="http://schemas.openxmlformats.org/officeDocument/2006/relationships/hyperlink" Target="http://www.google.com/url?sa=i&amp;source=images&amp;cd=&amp;cad=rja&amp;docid=2I-HlXf0-SbQyM&amp;tbnid=YvMb0SscU14AYM:&amp;ved=0CAgQjRwwAA&amp;url=http://www.hypersonictechnologies.com/how-to-select-a-cost-effective-desktop/&amp;ei=PZTQUc64F7Ti4APf6oGIAw&amp;psig=AFQjCNGE30-BNXS6NKSpTAJVq5MXNJ3Lww&amp;ust=1372710333445841" TargetMode="External"/><Relationship Id="rId1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hyperlink" Target="http://www.google.com/url?sa=i&amp;source=images&amp;cd=&amp;cad=rja&amp;docid=sYPvTwLwi-zW0M&amp;tbnid=90jdD9sQJujWvM:&amp;ved=0CAgQjRwwAA&amp;url=http://www.iconfinder.com/icondetails/45048/72/&amp;ei=OkKQUePyDOa-0gGrhYCoDw&amp;psig=AFQjCNEPaR8-N2Btp7dRyPGgcA2-VGIZUA&amp;ust=1368495034253989" TargetMode="External"/><Relationship Id="rId21" Type="http://schemas.openxmlformats.org/officeDocument/2006/relationships/image" Target="../media/image72.png"/><Relationship Id="rId7" Type="http://schemas.openxmlformats.org/officeDocument/2006/relationships/image" Target="../media/image58.jpeg"/><Relationship Id="rId12" Type="http://schemas.openxmlformats.org/officeDocument/2006/relationships/image" Target="../media/image63.png"/><Relationship Id="rId17" Type="http://schemas.openxmlformats.org/officeDocument/2006/relationships/image" Target="../media/image68.png"/><Relationship Id="rId25" Type="http://schemas.openxmlformats.org/officeDocument/2006/relationships/image" Target="../media/image76.png"/><Relationship Id="rId2" Type="http://schemas.openxmlformats.org/officeDocument/2006/relationships/notesSlide" Target="../notesSlides/notesSlide30.xml"/><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6.xml"/><Relationship Id="rId6" Type="http://schemas.openxmlformats.org/officeDocument/2006/relationships/image" Target="../media/image57.png"/><Relationship Id="rId11" Type="http://schemas.openxmlformats.org/officeDocument/2006/relationships/image" Target="../media/image62.png"/><Relationship Id="rId24" Type="http://schemas.openxmlformats.org/officeDocument/2006/relationships/image" Target="../media/image75.png"/><Relationship Id="rId5" Type="http://schemas.openxmlformats.org/officeDocument/2006/relationships/image" Target="../media/image56.jpeg"/><Relationship Id="rId15" Type="http://schemas.openxmlformats.org/officeDocument/2006/relationships/image" Target="../media/image66.png"/><Relationship Id="rId23" Type="http://schemas.openxmlformats.org/officeDocument/2006/relationships/image" Target="../media/image74.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 Id="rId22" Type="http://schemas.openxmlformats.org/officeDocument/2006/relationships/image" Target="../media/image73.png"/></Relationships>
</file>

<file path=ppt/slides/_rels/slide4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9.png"/><Relationship Id="rId7" Type="http://schemas.openxmlformats.org/officeDocument/2006/relationships/image" Target="../media/image78.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Untitled:Users:germanno:Dropbox:Mestrado:MPCOMP_Dissertac%CC%A7a%CC%83o_GermannoTeles_V16.docx!OLE_LINK5" TargetMode="External"/><Relationship Id="rId5" Type="http://schemas.openxmlformats.org/officeDocument/2006/relationships/image" Target="../media/image77.emf"/><Relationship Id="rId4" Type="http://schemas.openxmlformats.org/officeDocument/2006/relationships/oleObject" Target="Untitled:Users:germanno:Dropbox:Mestrado:MPCOMP_Dissertac%CC%A7a%CC%83o_GermannoTeles_V16.docx!OLE_LINK4"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hyperlink" Target="http://www.google.com/url?sa=i&amp;source=images&amp;cd=&amp;cad=rja&amp;docid=sYPvTwLwi-zW0M&amp;tbnid=90jdD9sQJujWvM:&amp;ved=0CAgQjRwwAA&amp;url=http://www.iconfinder.com/icondetails/45048/72/&amp;ei=OkKQUePyDOa-0gGrhYCoDw&amp;psig=AFQjCNEPaR8-N2Btp7dRyPGgcA2-VGIZUA&amp;ust=1368495034253989" TargetMode="External"/><Relationship Id="rId7" Type="http://schemas.openxmlformats.org/officeDocument/2006/relationships/image" Target="../media/image58.jpe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notesSlide" Target="../notesSlides/notesSlide31.xml"/><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1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jpeg"/><Relationship Id="rId15" Type="http://schemas.openxmlformats.org/officeDocument/2006/relationships/image" Target="../media/image66.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82.jpeg"/></Relationships>
</file>

<file path=ppt/slides/_rels/slide4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89.png"/><Relationship Id="rId4" Type="http://schemas.openxmlformats.org/officeDocument/2006/relationships/image" Target="../media/image88.png"/></Relationships>
</file>

<file path=ppt/slides/_rels/slide5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5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5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8" Type="http://schemas.openxmlformats.org/officeDocument/2006/relationships/hyperlink" Target="http://www.google.com/url?sa=i&amp;rct=j&amp;q=&amp;esrc=s&amp;frm=1&amp;source=images&amp;cd=&amp;cad=rja&amp;docid=GE074yCCBTwHEM&amp;tbnid=V9Y3tyKys-3wPM:&amp;ved=0CAUQjRw&amp;url=http://www.baycare.org/Home-Health-Services&amp;ei=esiJUbzTNIa88wSFzoD4CQ&amp;bvm=bv.46226182,d.eWU&amp;psig=AFQjCNFhTqPLXrARmq-uGWp4BQnwE7OTXQ&amp;ust=1368070605482086" TargetMode="External"/><Relationship Id="rId3" Type="http://schemas.openxmlformats.org/officeDocument/2006/relationships/image" Target="../media/image36.jpeg"/><Relationship Id="rId7" Type="http://schemas.openxmlformats.org/officeDocument/2006/relationships/image" Target="../media/image38.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hyperlink" Target="http://www.google.com/url?sa=i&amp;rct=j&amp;q=&amp;esrc=s&amp;frm=1&amp;source=images&amp;cd=&amp;cad=rja&amp;docid=bNgeOUmNMAUKaM&amp;tbnid=TifgiJDrR6x46M:&amp;ved=0CAUQjRw&amp;url=http://www.123rf.com/photo_3839330_person-holding-a-pda-handheld-device-with-stylus.html&amp;ei=vseJUbfAOYWW8gSztIGwCQ&amp;bvm=bv.46226182,d.eWU&amp;psig=AFQjCNFtvfMVNgqDwJ9tC7Mjw3UYe9Mu4A&amp;ust=1368070379663417" TargetMode="External"/><Relationship Id="rId5" Type="http://schemas.openxmlformats.org/officeDocument/2006/relationships/image" Target="../media/image37.jpeg"/><Relationship Id="rId10" Type="http://schemas.openxmlformats.org/officeDocument/2006/relationships/image" Target="../media/image40.jpeg"/><Relationship Id="rId4" Type="http://schemas.openxmlformats.org/officeDocument/2006/relationships/hyperlink" Target="http://www.google.com/url?sa=i&amp;rct=j&amp;q=&amp;esrc=s&amp;frm=1&amp;source=images&amp;cd=&amp;cad=rja&amp;docid=2NKOOv_yrCYEPM&amp;tbnid=xSkxkq_5FVNPEM:&amp;ved=0CAUQjRw&amp;url=http://www.oecd.org/internet/&amp;ei=EMeJUeTCFJTk9gSn5YHYDw&amp;bvm=bv.46226182,d.eWU&amp;psig=AFQjCNFISPszsv0UNOUCEwz77peTjbmliw&amp;ust=1368070213434383" TargetMode="External"/><Relationship Id="rId9" Type="http://schemas.openxmlformats.org/officeDocument/2006/relationships/image" Target="../media/image39.jpeg"/></Relationships>
</file>

<file path=ppt/slides/_rels/slide6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6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101.png"/></Relationships>
</file>

<file path=ppt/slides/_rels/slide7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hyperlink" Target="http://www.google.com/url?sa=i&amp;rct=j&amp;q=&amp;esrc=s&amp;frm=1&amp;source=images&amp;cd=&amp;cad=rja&amp;docid=LadRshQzEw56KM&amp;tbnid=JjzULpSx4DyHnM:&amp;ved=0CAUQjRw&amp;url=http://www.uece.br/lfcr/index.php/financiadoresparceiros&amp;ei=kYZVUoDHJaSd0QW-0oBg&amp;bvm=bv.53760139,d.ZG4&amp;psig=AFQjCNHo64MGae3hZ_9OkA3dPD2WYrlQ4A&amp;ust=1381423106436811" TargetMode="External"/><Relationship Id="rId7" Type="http://schemas.openxmlformats.org/officeDocument/2006/relationships/hyperlink" Target="http://www.google.com/url?sa=i&amp;rct=j&amp;q=&amp;esrc=s&amp;frm=1&amp;source=images&amp;cd=&amp;cad=rja&amp;docid=u_H8RBV1-Z2qXM&amp;tbnid=BDv9-3QldEj4rM:&amp;ved=0CAUQjRw&amp;url=http://valedoacaraunoticias.blogspot.com/2011/11/reitoria-itinerante-inicia-trabalhos-em.html&amp;ei=QodVUrTHDY-U0QXhl4E4&amp;psig=AFQjCNHrFs0D3NAfGkTGq-PeFV8mnEHK7A&amp;ust=1381423256056918" TargetMode="External"/><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image" Target="../media/image104.jpeg"/><Relationship Id="rId5" Type="http://schemas.openxmlformats.org/officeDocument/2006/relationships/hyperlink" Target="http://www.google.com/url?sa=i&amp;rct=j&amp;q=&amp;esrc=s&amp;frm=1&amp;source=images&amp;cd=&amp;cad=rja&amp;docid=1QdjmhSptYwWuM&amp;tbnid=N5BeznLtr5y1LM:&amp;ved=0CAUQjRw&amp;url=http://emap.fgv.br/BDPH2013/registration.html&amp;ei=9IZVUtTRCaTt0gXBmYHYBA&amp;bvm=bv.53760139,d.ZG4&amp;psig=AFQjCNFd4HIrugy6tWizNNLxRP9cm0vs8A&amp;ust=1381423212390921" TargetMode="External"/><Relationship Id="rId10" Type="http://schemas.openxmlformats.org/officeDocument/2006/relationships/image" Target="../media/image106.jpeg"/><Relationship Id="rId4" Type="http://schemas.openxmlformats.org/officeDocument/2006/relationships/image" Target="../media/image103.jpeg"/><Relationship Id="rId9" Type="http://schemas.openxmlformats.org/officeDocument/2006/relationships/hyperlink" Target="http://www.google.com/url?sa=i&amp;rct=j&amp;q=&amp;esrc=s&amp;frm=1&amp;source=images&amp;cd=&amp;cad=rja&amp;docid=MyCMh8zabX8fAM&amp;tbnid=WbhKTFsSwrGLVM:&amp;ved=0CAUQjRw&amp;url=http://blogdoipdmaq.blogspot.com/2012/01/finep-cria-credito-permanente-para.html&amp;ei=ZIdVUtuRHu6T0QXp04G4Aw&amp;psig=AFQjCNExZ47OJayGamY81-g4TXllDO9WCA&amp;ust=1381423329402352"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http://i1.trekearth.com/photos/3078/lagoinha1%5b1%5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52" y="3693624"/>
            <a:ext cx="9161451" cy="3263768"/>
          </a:xfrm>
          <a:prstGeom prst="rect">
            <a:avLst/>
          </a:prstGeom>
          <a:noFill/>
          <a:extLst>
            <a:ext uri="{909E8E84-426E-40DD-AFC4-6F175D3DCCD1}">
              <a14:hiddenFill xmlns:a14="http://schemas.microsoft.com/office/drawing/2010/main">
                <a:solidFill>
                  <a:srgbClr val="FFFFFF"/>
                </a:solidFill>
              </a14:hiddenFill>
            </a:ext>
          </a:extLst>
        </p:spPr>
      </p:pic>
      <p:sp>
        <p:nvSpPr>
          <p:cNvPr id="23" name="Wave 9"/>
          <p:cNvSpPr/>
          <p:nvPr/>
        </p:nvSpPr>
        <p:spPr>
          <a:xfrm>
            <a:off x="-36512" y="2780929"/>
            <a:ext cx="9180512" cy="2040523"/>
          </a:xfrm>
          <a:prstGeom prst="wave">
            <a:avLst>
              <a:gd name="adj1" fmla="val 12500"/>
              <a:gd name="adj2" fmla="val 3"/>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Wave 10"/>
          <p:cNvSpPr/>
          <p:nvPr/>
        </p:nvSpPr>
        <p:spPr>
          <a:xfrm>
            <a:off x="0" y="2420888"/>
            <a:ext cx="9144000" cy="2147371"/>
          </a:xfrm>
          <a:prstGeom prst="wave">
            <a:avLst>
              <a:gd name="adj1" fmla="val 12500"/>
              <a:gd name="adj2" fmla="val 0"/>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323528" y="3360662"/>
            <a:ext cx="8856984" cy="860426"/>
          </a:xfrm>
          <a:prstGeom prst="rect">
            <a:avLst/>
          </a:prstGeom>
        </p:spPr>
        <p:txBody>
          <a:bodyPr vert="horz" lIns="91440" tIns="45720" rIns="91440" bIns="45720" rtlCol="0" anchor="ctr">
            <a:noAutofit/>
          </a:bodyPr>
          <a:lstStyle/>
          <a:p>
            <a:r>
              <a:rPr lang="en-US" sz="2400" b="1" i="1" dirty="0" smtClean="0">
                <a:solidFill>
                  <a:srgbClr val="FF0000"/>
                </a:solidFill>
              </a:rPr>
              <a:t>EVOLVING AN </a:t>
            </a:r>
            <a:r>
              <a:rPr lang="en-US" sz="2400" b="1" i="1" dirty="0">
                <a:solidFill>
                  <a:srgbClr val="FF0000"/>
                </a:solidFill>
              </a:rPr>
              <a:t>INTELLIGENT FRAMEWORK </a:t>
            </a:r>
            <a:endParaRPr lang="en-US" sz="2400" b="1" i="1" dirty="0" smtClean="0">
              <a:solidFill>
                <a:srgbClr val="FF0000"/>
              </a:solidFill>
            </a:endParaRPr>
          </a:p>
          <a:p>
            <a:r>
              <a:rPr lang="en-US" sz="2400" b="1" i="1" dirty="0" smtClean="0">
                <a:solidFill>
                  <a:srgbClr val="FF0000"/>
                </a:solidFill>
              </a:rPr>
              <a:t>FOR</a:t>
            </a:r>
            <a:r>
              <a:rPr lang="en-US" sz="2400" b="1" i="1" dirty="0">
                <a:solidFill>
                  <a:srgbClr val="FF0000"/>
                </a:solidFill>
              </a:rPr>
              <a:t> </a:t>
            </a:r>
            <a:r>
              <a:rPr lang="en-US" sz="2400" b="1" i="1" dirty="0" smtClean="0">
                <a:solidFill>
                  <a:srgbClr val="FF0000"/>
                </a:solidFill>
              </a:rPr>
              <a:t>DECISION- </a:t>
            </a:r>
            <a:r>
              <a:rPr lang="en-US" sz="2400" b="1" i="1" dirty="0">
                <a:solidFill>
                  <a:srgbClr val="FF0000"/>
                </a:solidFill>
              </a:rPr>
              <a:t>MAKING PROCESS IN E-HEALTH SYSTEMS</a:t>
            </a:r>
            <a:endParaRPr lang="pt-BR" sz="2400" dirty="0">
              <a:solidFill>
                <a:srgbClr val="FF0000"/>
              </a:solidFill>
            </a:endParaRPr>
          </a:p>
          <a:p>
            <a:r>
              <a:rPr lang="en-US" sz="2000" b="1" i="1" dirty="0"/>
              <a:t/>
            </a:r>
            <a:br>
              <a:rPr lang="en-US" sz="2000" b="1" i="1" dirty="0"/>
            </a:br>
            <a:endParaRPr lang="en-US" sz="2000" b="1" dirty="0">
              <a:solidFill>
                <a:srgbClr val="0F3E04"/>
              </a:solidFill>
              <a:latin typeface="Arial" pitchFamily="34" charset="0"/>
              <a:ea typeface="+mj-ea"/>
              <a:cs typeface="Arial" pitchFamily="34" charset="0"/>
            </a:endParaRPr>
          </a:p>
        </p:txBody>
      </p:sp>
      <p:sp>
        <p:nvSpPr>
          <p:cNvPr id="6" name="CaixaDeTexto 5"/>
          <p:cNvSpPr txBox="1"/>
          <p:nvPr/>
        </p:nvSpPr>
        <p:spPr>
          <a:xfrm>
            <a:off x="5614941" y="5035607"/>
            <a:ext cx="3384376" cy="460639"/>
          </a:xfrm>
          <a:prstGeom prst="rect">
            <a:avLst/>
          </a:prstGeom>
          <a:noFill/>
        </p:spPr>
        <p:txBody>
          <a:bodyPr wrap="square" rtlCol="0">
            <a:spAutoFit/>
          </a:bodyPr>
          <a:lstStyle/>
          <a:p>
            <a:pPr algn="ctr">
              <a:lnSpc>
                <a:spcPts val="1400"/>
              </a:lnSpc>
            </a:pPr>
            <a:r>
              <a:rPr lang="pt-BR" sz="1600" b="1" dirty="0" smtClean="0"/>
              <a:t>MAURO OLIVEIRA</a:t>
            </a:r>
          </a:p>
          <a:p>
            <a:pPr algn="ctr">
              <a:lnSpc>
                <a:spcPts val="1400"/>
              </a:lnSpc>
            </a:pPr>
            <a:r>
              <a:rPr lang="pt-BR" sz="1600" b="1" dirty="0" smtClean="0"/>
              <a:t>www.maurooliveira.com.br</a:t>
            </a:r>
          </a:p>
        </p:txBody>
      </p:sp>
      <p:sp>
        <p:nvSpPr>
          <p:cNvPr id="2" name="Retângulo 1"/>
          <p:cNvSpPr/>
          <p:nvPr/>
        </p:nvSpPr>
        <p:spPr>
          <a:xfrm>
            <a:off x="1505372" y="5771356"/>
            <a:ext cx="4572000" cy="564001"/>
          </a:xfrm>
          <a:prstGeom prst="rect">
            <a:avLst/>
          </a:prstGeom>
          <a:effectLst>
            <a:innerShdw blurRad="114300">
              <a:prstClr val="black"/>
            </a:innerShdw>
          </a:effectLst>
        </p:spPr>
        <p:txBody>
          <a:bodyPr>
            <a:spAutoFit/>
          </a:bodyPr>
          <a:lstStyle/>
          <a:p>
            <a:pPr>
              <a:lnSpc>
                <a:spcPts val="1800"/>
              </a:lnSpc>
            </a:pPr>
            <a:r>
              <a:rPr lang="pt-BR" sz="2000" b="1" dirty="0">
                <a:solidFill>
                  <a:schemeClr val="accent2">
                    <a:lumMod val="50000"/>
                  </a:schemeClr>
                </a:solidFill>
              </a:rPr>
              <a:t>LAR-A</a:t>
            </a:r>
          </a:p>
          <a:p>
            <a:pPr>
              <a:lnSpc>
                <a:spcPts val="1800"/>
              </a:lnSpc>
            </a:pPr>
            <a:r>
              <a:rPr lang="pt-BR" sz="2000" b="1" dirty="0">
                <a:solidFill>
                  <a:schemeClr val="accent2">
                    <a:lumMod val="50000"/>
                  </a:schemeClr>
                </a:solidFill>
              </a:rPr>
              <a:t>Computer Network </a:t>
            </a:r>
            <a:r>
              <a:rPr lang="pt-BR" sz="2000" b="1" dirty="0" err="1" smtClean="0">
                <a:solidFill>
                  <a:schemeClr val="accent2">
                    <a:lumMod val="50000"/>
                  </a:schemeClr>
                </a:solidFill>
              </a:rPr>
              <a:t>Laboratory</a:t>
            </a:r>
            <a:r>
              <a:rPr lang="pt-BR" sz="2000" b="1" dirty="0" smtClean="0">
                <a:solidFill>
                  <a:schemeClr val="accent2">
                    <a:lumMod val="50000"/>
                  </a:schemeClr>
                </a:solidFill>
              </a:rPr>
              <a:t> </a:t>
            </a:r>
            <a:r>
              <a:rPr lang="pt-BR" sz="2000" b="1" dirty="0" err="1">
                <a:solidFill>
                  <a:schemeClr val="accent2">
                    <a:lumMod val="50000"/>
                  </a:schemeClr>
                </a:solidFill>
              </a:rPr>
              <a:t>of</a:t>
            </a:r>
            <a:r>
              <a:rPr lang="pt-BR" sz="2000" b="1" dirty="0">
                <a:solidFill>
                  <a:schemeClr val="accent2">
                    <a:lumMod val="50000"/>
                  </a:schemeClr>
                </a:solidFill>
              </a:rPr>
              <a:t> Aracati</a:t>
            </a:r>
            <a:endParaRPr lang="en-US" sz="2000" b="1" dirty="0">
              <a:solidFill>
                <a:schemeClr val="accent2">
                  <a:lumMod val="50000"/>
                </a:schemeClr>
              </a:solidFill>
            </a:endParaRPr>
          </a:p>
        </p:txBody>
      </p:sp>
      <p:pic>
        <p:nvPicPr>
          <p:cNvPr id="27650" name="Picture 2" descr="LAR-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5683476"/>
            <a:ext cx="1428750" cy="71437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p:cNvPicPr>
            <a:picLocks noChangeAspect="1"/>
          </p:cNvPicPr>
          <p:nvPr/>
        </p:nvPicPr>
        <p:blipFill>
          <a:blip r:embed="rId7"/>
          <a:stretch>
            <a:fillRect/>
          </a:stretch>
        </p:blipFill>
        <p:spPr>
          <a:xfrm>
            <a:off x="459584" y="-109259"/>
            <a:ext cx="7715227" cy="2231436"/>
          </a:xfrm>
          <a:prstGeom prst="rect">
            <a:avLst/>
          </a:prstGeom>
        </p:spPr>
      </p:pic>
      <p:pic>
        <p:nvPicPr>
          <p:cNvPr id="10" name="Imagem 9" descr="logo_uece.png"/>
          <p:cNvPicPr/>
          <p:nvPr/>
        </p:nvPicPr>
        <p:blipFill>
          <a:blip r:embed="rId8" cstate="print"/>
          <a:srcRect/>
          <a:stretch>
            <a:fillRect/>
          </a:stretch>
        </p:blipFill>
        <p:spPr bwMode="auto">
          <a:xfrm>
            <a:off x="776205" y="526368"/>
            <a:ext cx="790575" cy="1143000"/>
          </a:xfrm>
          <a:prstGeom prst="rect">
            <a:avLst/>
          </a:prstGeom>
          <a:noFill/>
          <a:ln w="9525">
            <a:noFill/>
            <a:miter lim="800000"/>
            <a:headEnd/>
            <a:tailEnd/>
          </a:ln>
        </p:spPr>
      </p:pic>
      <p:pic>
        <p:nvPicPr>
          <p:cNvPr id="11" name="Imagem 10" descr="logo IFCE.jpg"/>
          <p:cNvPicPr/>
          <p:nvPr/>
        </p:nvPicPr>
        <p:blipFill>
          <a:blip r:embed="rId9" cstate="print"/>
          <a:srcRect/>
          <a:stretch>
            <a:fillRect/>
          </a:stretch>
        </p:blipFill>
        <p:spPr bwMode="auto">
          <a:xfrm>
            <a:off x="7776113" y="517915"/>
            <a:ext cx="1037181" cy="883654"/>
          </a:xfrm>
          <a:prstGeom prst="rect">
            <a:avLst/>
          </a:prstGeom>
          <a:noFill/>
          <a:ln w="9525">
            <a:noFill/>
            <a:miter lim="800000"/>
            <a:headEnd/>
            <a:tailEnd/>
          </a:ln>
        </p:spPr>
      </p:pic>
      <p:sp>
        <p:nvSpPr>
          <p:cNvPr id="4" name="CaixaDeTexto 3"/>
          <p:cNvSpPr txBox="1"/>
          <p:nvPr/>
        </p:nvSpPr>
        <p:spPr>
          <a:xfrm>
            <a:off x="6384296" y="1799241"/>
            <a:ext cx="3345922" cy="954107"/>
          </a:xfrm>
          <a:prstGeom prst="rect">
            <a:avLst/>
          </a:prstGeom>
          <a:noFill/>
        </p:spPr>
        <p:txBody>
          <a:bodyPr wrap="square" rtlCol="0">
            <a:spAutoFit/>
          </a:bodyPr>
          <a:lstStyle/>
          <a:p>
            <a:pPr algn="ctr"/>
            <a:r>
              <a:rPr lang="pt-BR" sz="1400" b="1" dirty="0" smtClean="0">
                <a:solidFill>
                  <a:srgbClr val="FF0000"/>
                </a:solidFill>
              </a:rPr>
              <a:t>MPCOMP </a:t>
            </a:r>
            <a:endParaRPr lang="pt-BR" sz="1400" b="1" dirty="0"/>
          </a:p>
          <a:p>
            <a:pPr algn="ctr"/>
            <a:r>
              <a:rPr lang="pt-BR" sz="1400" b="1" dirty="0" smtClean="0"/>
              <a:t>Master </a:t>
            </a:r>
            <a:r>
              <a:rPr lang="pt-BR" sz="1400" b="1" dirty="0" err="1" smtClean="0"/>
              <a:t>Program</a:t>
            </a:r>
            <a:r>
              <a:rPr lang="pt-BR" sz="1400" b="1" dirty="0" smtClean="0"/>
              <a:t>  </a:t>
            </a:r>
            <a:r>
              <a:rPr lang="pt-BR" sz="1400" b="1" dirty="0" err="1" smtClean="0"/>
              <a:t>on</a:t>
            </a:r>
            <a:r>
              <a:rPr lang="pt-BR" sz="1400" b="1" dirty="0" smtClean="0"/>
              <a:t> </a:t>
            </a:r>
          </a:p>
          <a:p>
            <a:pPr algn="ctr"/>
            <a:r>
              <a:rPr lang="pt-BR" sz="1400" b="1" dirty="0" smtClean="0"/>
              <a:t>Computer Science </a:t>
            </a:r>
          </a:p>
          <a:p>
            <a:pPr algn="ctr"/>
            <a:r>
              <a:rPr lang="pt-BR" sz="1400" b="1" dirty="0" smtClean="0"/>
              <a:t>Ceará - Brasil</a:t>
            </a:r>
            <a:endParaRPr lang="pt-BR" sz="1400" b="1" dirty="0"/>
          </a:p>
        </p:txBody>
      </p:sp>
      <p:sp>
        <p:nvSpPr>
          <p:cNvPr id="5" name="CaixaDeTexto 4"/>
          <p:cNvSpPr txBox="1"/>
          <p:nvPr/>
        </p:nvSpPr>
        <p:spPr>
          <a:xfrm>
            <a:off x="667123" y="1721454"/>
            <a:ext cx="1008738" cy="338554"/>
          </a:xfrm>
          <a:prstGeom prst="rect">
            <a:avLst/>
          </a:prstGeom>
          <a:noFill/>
        </p:spPr>
        <p:txBody>
          <a:bodyPr wrap="none" rtlCol="0">
            <a:spAutoFit/>
          </a:bodyPr>
          <a:lstStyle/>
          <a:p>
            <a:r>
              <a:rPr lang="pt-BR" sz="1600" b="1" dirty="0" smtClean="0">
                <a:solidFill>
                  <a:srgbClr val="FF0000"/>
                </a:solidFill>
              </a:rPr>
              <a:t>MPCOMP</a:t>
            </a:r>
            <a:endParaRPr lang="pt-BR" sz="1600" b="1" dirty="0">
              <a:solidFill>
                <a:srgbClr val="FF0000"/>
              </a:solidFill>
            </a:endParaRPr>
          </a:p>
        </p:txBody>
      </p:sp>
    </p:spTree>
    <p:extLst>
      <p:ext uri="{BB962C8B-B14F-4D97-AF65-F5344CB8AC3E}">
        <p14:creationId xmlns:p14="http://schemas.microsoft.com/office/powerpoint/2010/main" val="266985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07504" y="1196752"/>
            <a:ext cx="8928992" cy="47525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2" name="Tabela 1"/>
          <p:cNvGraphicFramePr>
            <a:graphicFrameLocks noGrp="1"/>
          </p:cNvGraphicFramePr>
          <p:nvPr>
            <p:extLst>
              <p:ext uri="{D42A27DB-BD31-4B8C-83A1-F6EECF244321}">
                <p14:modId xmlns:p14="http://schemas.microsoft.com/office/powerpoint/2010/main" val="1351195809"/>
              </p:ext>
            </p:extLst>
          </p:nvPr>
        </p:nvGraphicFramePr>
        <p:xfrm>
          <a:off x="107502" y="3350488"/>
          <a:ext cx="8928996" cy="2454776"/>
        </p:xfrm>
        <a:graphic>
          <a:graphicData uri="http://schemas.openxmlformats.org/drawingml/2006/table">
            <a:tbl>
              <a:tblPr firstRow="1" bandRow="1">
                <a:tableStyleId>{5C22544A-7EE6-4342-B048-85BDC9FD1C3A}</a:tableStyleId>
              </a:tblPr>
              <a:tblGrid>
                <a:gridCol w="2232249"/>
                <a:gridCol w="2232249"/>
                <a:gridCol w="2232249"/>
                <a:gridCol w="2232249"/>
              </a:tblGrid>
              <a:tr h="1327016">
                <a:tc>
                  <a:txBody>
                    <a:bodyPr/>
                    <a:lstStyle/>
                    <a:p>
                      <a:pPr algn="ctr"/>
                      <a:r>
                        <a:rPr lang="pt-BR" sz="1600" b="1" dirty="0" smtClean="0">
                          <a:solidFill>
                            <a:schemeClr val="tx2">
                              <a:lumMod val="50000"/>
                            </a:schemeClr>
                          </a:solidFill>
                        </a:rPr>
                        <a:t>Leonardo Gardini</a:t>
                      </a:r>
                    </a:p>
                    <a:p>
                      <a:pPr algn="ctr"/>
                      <a:r>
                        <a:rPr lang="pt-BR" sz="1200" b="0" i="1" dirty="0" err="1" smtClean="0">
                          <a:solidFill>
                            <a:schemeClr val="tx2">
                              <a:lumMod val="50000"/>
                            </a:schemeClr>
                          </a:solidFill>
                        </a:rPr>
                        <a:t>State</a:t>
                      </a:r>
                      <a:r>
                        <a:rPr lang="pt-BR" sz="1200" b="0" i="1" baseline="0" dirty="0" smtClean="0">
                          <a:solidFill>
                            <a:schemeClr val="tx2">
                              <a:lumMod val="50000"/>
                            </a:schemeClr>
                          </a:solidFill>
                        </a:rPr>
                        <a:t> </a:t>
                      </a:r>
                      <a:r>
                        <a:rPr lang="pt-BR" sz="1200" b="0" i="1" baseline="0" dirty="0" err="1" smtClean="0">
                          <a:solidFill>
                            <a:schemeClr val="tx2">
                              <a:lumMod val="50000"/>
                            </a:schemeClr>
                          </a:solidFill>
                        </a:rPr>
                        <a:t>University</a:t>
                      </a:r>
                      <a:r>
                        <a:rPr lang="pt-BR" sz="1200" b="0" i="1" baseline="0" dirty="0" smtClean="0">
                          <a:solidFill>
                            <a:schemeClr val="tx2">
                              <a:lumMod val="50000"/>
                            </a:schemeClr>
                          </a:solidFill>
                        </a:rPr>
                        <a:t> </a:t>
                      </a:r>
                      <a:r>
                        <a:rPr lang="pt-BR" sz="1200" b="0" i="1" baseline="0" dirty="0" err="1" smtClean="0">
                          <a:solidFill>
                            <a:schemeClr val="tx2">
                              <a:lumMod val="50000"/>
                            </a:schemeClr>
                          </a:solidFill>
                        </a:rPr>
                        <a:t>of</a:t>
                      </a:r>
                      <a:r>
                        <a:rPr lang="pt-BR" sz="1200" b="0" i="1" baseline="0" dirty="0" smtClean="0">
                          <a:solidFill>
                            <a:schemeClr val="tx2">
                              <a:lumMod val="50000"/>
                            </a:schemeClr>
                          </a:solidFill>
                        </a:rPr>
                        <a:t> Ceara (UECE)</a:t>
                      </a:r>
                    </a:p>
                    <a:p>
                      <a:pPr algn="ctr"/>
                      <a:r>
                        <a:rPr lang="pt-BR" sz="1200" b="0" i="1" baseline="0" dirty="0" smtClean="0">
                          <a:solidFill>
                            <a:schemeClr val="tx2">
                              <a:lumMod val="50000"/>
                            </a:schemeClr>
                          </a:solidFill>
                        </a:rPr>
                        <a:t>Fortaleza, </a:t>
                      </a:r>
                      <a:r>
                        <a:rPr lang="pt-BR" sz="1200" b="0" i="1" baseline="0" dirty="0" err="1" smtClean="0">
                          <a:solidFill>
                            <a:schemeClr val="tx2">
                              <a:lumMod val="50000"/>
                            </a:schemeClr>
                          </a:solidFill>
                        </a:rPr>
                        <a:t>Brazil</a:t>
                      </a:r>
                      <a:endParaRPr lang="pt-BR" sz="1200" b="0" i="1" dirty="0" smtClean="0">
                        <a:solidFill>
                          <a:schemeClr val="tx2">
                            <a:lumMod val="50000"/>
                          </a:schemeClr>
                        </a:solidFill>
                      </a:endParaRPr>
                    </a:p>
                    <a:p>
                      <a:pPr algn="ctr"/>
                      <a:r>
                        <a:rPr lang="pt-BR" sz="1200" b="0" i="1" dirty="0" smtClean="0">
                          <a:solidFill>
                            <a:schemeClr val="tx2">
                              <a:lumMod val="50000"/>
                            </a:schemeClr>
                          </a:solidFill>
                          <a:latin typeface="Times New Roman" pitchFamily="18" charset="0"/>
                          <a:cs typeface="Times New Roman" pitchFamily="18" charset="0"/>
                        </a:rPr>
                        <a:t>lgardini@gmail.com</a:t>
                      </a:r>
                      <a:endParaRPr lang="en-US" sz="1200" b="0" i="1" dirty="0" smtClean="0">
                        <a:solidFill>
                          <a:schemeClr val="tx2">
                            <a:lumMod val="50000"/>
                          </a:schemeClr>
                        </a:solidFill>
                        <a:latin typeface="Times New Roman" pitchFamily="18" charset="0"/>
                        <a:cs typeface="Times New Roman" pitchFamily="18" charset="0"/>
                      </a:endParaRPr>
                    </a:p>
                    <a:p>
                      <a:endParaRPr lang="en-US" sz="1600" dirty="0">
                        <a:solidFill>
                          <a:schemeClr val="tx2">
                            <a:lumMod val="50000"/>
                          </a:scheme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pt-BR" sz="1600" b="1" dirty="0" err="1" smtClean="0">
                          <a:solidFill>
                            <a:schemeClr val="tx2">
                              <a:lumMod val="50000"/>
                            </a:schemeClr>
                          </a:solidFill>
                        </a:rPr>
                        <a:t>Germanno</a:t>
                      </a:r>
                      <a:r>
                        <a:rPr lang="pt-BR" sz="1600" b="1" dirty="0" smtClean="0">
                          <a:solidFill>
                            <a:schemeClr val="tx2">
                              <a:lumMod val="50000"/>
                            </a:schemeClr>
                          </a:solidFill>
                        </a:rPr>
                        <a:t> Teles</a:t>
                      </a:r>
                    </a:p>
                    <a:p>
                      <a:pPr algn="ctr"/>
                      <a:r>
                        <a:rPr lang="pt-BR" sz="1200" b="0" i="1" baseline="0" dirty="0" smtClean="0">
                          <a:solidFill>
                            <a:schemeClr val="tx2">
                              <a:lumMod val="50000"/>
                            </a:schemeClr>
                          </a:solidFill>
                        </a:rPr>
                        <a:t>Federal </a:t>
                      </a:r>
                      <a:r>
                        <a:rPr lang="pt-BR" sz="1200" b="0" i="1" baseline="0" dirty="0" err="1" smtClean="0">
                          <a:solidFill>
                            <a:schemeClr val="tx2">
                              <a:lumMod val="50000"/>
                            </a:schemeClr>
                          </a:solidFill>
                        </a:rPr>
                        <a:t>University</a:t>
                      </a:r>
                      <a:r>
                        <a:rPr lang="pt-BR" sz="1200" b="0" i="1" baseline="0" dirty="0" smtClean="0">
                          <a:solidFill>
                            <a:schemeClr val="tx2">
                              <a:lumMod val="50000"/>
                            </a:schemeClr>
                          </a:solidFill>
                        </a:rPr>
                        <a:t> </a:t>
                      </a:r>
                      <a:r>
                        <a:rPr lang="pt-BR" sz="1200" b="0" i="1" baseline="0" dirty="0" err="1" smtClean="0">
                          <a:solidFill>
                            <a:schemeClr val="tx2">
                              <a:lumMod val="50000"/>
                            </a:schemeClr>
                          </a:solidFill>
                        </a:rPr>
                        <a:t>of</a:t>
                      </a:r>
                      <a:r>
                        <a:rPr lang="pt-BR" sz="1200" b="0" i="1" baseline="0" dirty="0" smtClean="0">
                          <a:solidFill>
                            <a:schemeClr val="tx2">
                              <a:lumMod val="50000"/>
                            </a:schemeClr>
                          </a:solidFill>
                        </a:rPr>
                        <a:t> Ceara (UFC)</a:t>
                      </a:r>
                    </a:p>
                    <a:p>
                      <a:pPr algn="ctr"/>
                      <a:r>
                        <a:rPr lang="pt-BR" sz="1200" b="0" i="1" baseline="0" dirty="0" smtClean="0">
                          <a:solidFill>
                            <a:schemeClr val="tx2">
                              <a:lumMod val="50000"/>
                            </a:schemeClr>
                          </a:solidFill>
                        </a:rPr>
                        <a:t>Fortaleza, </a:t>
                      </a:r>
                      <a:r>
                        <a:rPr lang="pt-BR" sz="1200" b="0" i="1" baseline="0" dirty="0" err="1" smtClean="0">
                          <a:solidFill>
                            <a:schemeClr val="tx2">
                              <a:lumMod val="50000"/>
                            </a:schemeClr>
                          </a:solidFill>
                        </a:rPr>
                        <a:t>Brazil</a:t>
                      </a:r>
                      <a:endParaRPr lang="pt-BR" sz="1200" b="0" i="1" dirty="0" smtClean="0">
                        <a:solidFill>
                          <a:schemeClr val="tx2">
                            <a:lumMod val="50000"/>
                          </a:schemeClr>
                        </a:solidFill>
                      </a:endParaRPr>
                    </a:p>
                    <a:p>
                      <a:pPr algn="ctr"/>
                      <a:r>
                        <a:rPr lang="pt-BR" sz="1200" b="0" i="1" dirty="0" smtClean="0">
                          <a:solidFill>
                            <a:schemeClr val="tx2">
                              <a:lumMod val="50000"/>
                            </a:schemeClr>
                          </a:solidFill>
                          <a:latin typeface="Times New Roman" pitchFamily="18" charset="0"/>
                          <a:cs typeface="Times New Roman" pitchFamily="18" charset="0"/>
                        </a:rPr>
                        <a:t>gemanno@gmail.com</a:t>
                      </a:r>
                      <a:endParaRPr lang="en-US" sz="1200" b="0" i="1" dirty="0" smtClean="0">
                        <a:solidFill>
                          <a:schemeClr val="tx2">
                            <a:lumMod val="50000"/>
                          </a:schemeClr>
                        </a:solidFill>
                        <a:latin typeface="Times New Roman" pitchFamily="18" charset="0"/>
                        <a:cs typeface="Times New Roman"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pt-BR" sz="1600" b="1" kern="1200" dirty="0" smtClean="0">
                          <a:solidFill>
                            <a:schemeClr val="tx2">
                              <a:lumMod val="50000"/>
                            </a:schemeClr>
                          </a:solidFill>
                          <a:latin typeface="+mn-lt"/>
                          <a:ea typeface="+mn-ea"/>
                          <a:cs typeface="+mn-cs"/>
                        </a:rPr>
                        <a:t>Ronaldo</a:t>
                      </a:r>
                      <a:r>
                        <a:rPr lang="pt-BR" sz="1600" b="1" kern="1200" baseline="0" dirty="0" smtClean="0">
                          <a:solidFill>
                            <a:schemeClr val="tx2">
                              <a:lumMod val="50000"/>
                            </a:schemeClr>
                          </a:solidFill>
                          <a:latin typeface="+mn-lt"/>
                          <a:ea typeface="+mn-ea"/>
                          <a:cs typeface="+mn-cs"/>
                        </a:rPr>
                        <a:t> Ramos</a:t>
                      </a:r>
                      <a:endParaRPr lang="pt-BR" sz="1600" b="1" kern="1200" dirty="0" smtClean="0">
                        <a:solidFill>
                          <a:schemeClr val="tx2">
                            <a:lumMod val="50000"/>
                          </a:schemeClr>
                        </a:solidFill>
                        <a:latin typeface="+mn-lt"/>
                        <a:ea typeface="+mn-ea"/>
                        <a:cs typeface="+mn-cs"/>
                      </a:endParaRPr>
                    </a:p>
                    <a:p>
                      <a:pPr algn="ctr"/>
                      <a:r>
                        <a:rPr lang="pt-BR" sz="1200" b="0" i="1" dirty="0" smtClean="0">
                          <a:solidFill>
                            <a:schemeClr val="tx2">
                              <a:lumMod val="50000"/>
                            </a:schemeClr>
                          </a:solidFill>
                        </a:rPr>
                        <a:t>Federal </a:t>
                      </a:r>
                      <a:r>
                        <a:rPr lang="pt-BR" sz="1200" b="0" i="1" dirty="0" err="1" smtClean="0">
                          <a:solidFill>
                            <a:schemeClr val="tx2">
                              <a:lumMod val="50000"/>
                            </a:schemeClr>
                          </a:solidFill>
                        </a:rPr>
                        <a:t>Institute</a:t>
                      </a:r>
                      <a:r>
                        <a:rPr lang="pt-BR" sz="1200" b="0" i="1" dirty="0" smtClean="0">
                          <a:solidFill>
                            <a:schemeClr val="tx2">
                              <a:lumMod val="50000"/>
                            </a:schemeClr>
                          </a:solidFill>
                        </a:rPr>
                        <a:t> </a:t>
                      </a:r>
                      <a:r>
                        <a:rPr lang="pt-BR" sz="1200" b="0" i="1" dirty="0" err="1" smtClean="0">
                          <a:solidFill>
                            <a:schemeClr val="tx2">
                              <a:lumMod val="50000"/>
                            </a:schemeClr>
                          </a:solidFill>
                        </a:rPr>
                        <a:t>of</a:t>
                      </a:r>
                      <a:r>
                        <a:rPr lang="pt-BR" sz="1200" b="0" i="1" dirty="0" smtClean="0">
                          <a:solidFill>
                            <a:schemeClr val="tx2">
                              <a:lumMod val="50000"/>
                            </a:schemeClr>
                          </a:solidFill>
                        </a:rPr>
                        <a:t> Ceará (IFCE</a:t>
                      </a:r>
                      <a:r>
                        <a:rPr lang="pt-BR" sz="1200" b="0" i="1" baseline="0" dirty="0" smtClean="0">
                          <a:solidFill>
                            <a:schemeClr val="tx2">
                              <a:lumMod val="50000"/>
                            </a:schemeClr>
                          </a:solidFill>
                        </a:rPr>
                        <a:t>)</a:t>
                      </a:r>
                    </a:p>
                    <a:p>
                      <a:pPr algn="ctr"/>
                      <a:r>
                        <a:rPr lang="pt-BR" sz="1200" b="0" i="1" baseline="0" dirty="0" smtClean="0">
                          <a:solidFill>
                            <a:schemeClr val="tx2">
                              <a:lumMod val="50000"/>
                            </a:schemeClr>
                          </a:solidFill>
                        </a:rPr>
                        <a:t>Fortaleza, </a:t>
                      </a:r>
                      <a:r>
                        <a:rPr lang="pt-BR" sz="1200" b="0" i="1" baseline="0" dirty="0" err="1" smtClean="0">
                          <a:solidFill>
                            <a:schemeClr val="tx2">
                              <a:lumMod val="50000"/>
                            </a:schemeClr>
                          </a:solidFill>
                        </a:rPr>
                        <a:t>Brazil</a:t>
                      </a:r>
                      <a:endParaRPr lang="pt-BR" sz="1200" b="0" i="1" dirty="0" smtClean="0">
                        <a:solidFill>
                          <a:schemeClr val="tx2">
                            <a:lumMod val="50000"/>
                          </a:schemeClr>
                        </a:solidFill>
                      </a:endParaRPr>
                    </a:p>
                    <a:p>
                      <a:pPr marL="0" algn="ctr" defTabSz="914400" rtl="0" eaLnBrk="1" latinLnBrk="0" hangingPunct="1"/>
                      <a:r>
                        <a:rPr lang="pt-BR" sz="1200" b="0" i="1" kern="1200" baseline="0" dirty="0" smtClean="0">
                          <a:solidFill>
                            <a:schemeClr val="tx2">
                              <a:lumMod val="50000"/>
                            </a:schemeClr>
                          </a:solidFill>
                          <a:latin typeface="+mn-lt"/>
                          <a:ea typeface="+mn-ea"/>
                          <a:cs typeface="+mn-cs"/>
                        </a:rPr>
                        <a:t>ronaldoramos@gmail.com</a:t>
                      </a:r>
                      <a:endParaRPr lang="en-US" sz="1200" b="0" i="1" kern="1200" baseline="0" dirty="0" smtClean="0">
                        <a:solidFill>
                          <a:schemeClr val="tx2">
                            <a:lumMod val="50000"/>
                          </a:schemeClr>
                        </a:solidFill>
                        <a:latin typeface="+mn-lt"/>
                        <a:ea typeface="+mn-ea"/>
                        <a:cs typeface="+mn-cs"/>
                      </a:endParaRPr>
                    </a:p>
                    <a:p>
                      <a:endParaRPr lang="en-US" sz="1600" dirty="0">
                        <a:solidFill>
                          <a:schemeClr val="tx2">
                            <a:lumMod val="50000"/>
                          </a:scheme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pt-BR" sz="1600" b="1" kern="1200" dirty="0" smtClean="0">
                          <a:solidFill>
                            <a:schemeClr val="tx2">
                              <a:lumMod val="50000"/>
                            </a:schemeClr>
                          </a:solidFill>
                          <a:latin typeface="+mn-lt"/>
                          <a:ea typeface="+mn-ea"/>
                          <a:cs typeface="+mn-cs"/>
                        </a:rPr>
                        <a:t>Cesar Moura</a:t>
                      </a:r>
                    </a:p>
                    <a:p>
                      <a:pPr algn="ctr"/>
                      <a:r>
                        <a:rPr lang="pt-BR" sz="1200" b="0" i="1" dirty="0" smtClean="0">
                          <a:solidFill>
                            <a:schemeClr val="tx2">
                              <a:lumMod val="50000"/>
                            </a:schemeClr>
                          </a:solidFill>
                        </a:rPr>
                        <a:t>Federal </a:t>
                      </a:r>
                      <a:r>
                        <a:rPr lang="pt-BR" sz="1200" b="0" i="1" dirty="0" err="1" smtClean="0">
                          <a:solidFill>
                            <a:schemeClr val="tx2">
                              <a:lumMod val="50000"/>
                            </a:schemeClr>
                          </a:solidFill>
                        </a:rPr>
                        <a:t>Institute</a:t>
                      </a:r>
                      <a:r>
                        <a:rPr lang="pt-BR" sz="1200" b="0" i="1" dirty="0" smtClean="0">
                          <a:solidFill>
                            <a:schemeClr val="tx2">
                              <a:lumMod val="50000"/>
                            </a:schemeClr>
                          </a:solidFill>
                        </a:rPr>
                        <a:t> </a:t>
                      </a:r>
                      <a:r>
                        <a:rPr lang="pt-BR" sz="1200" b="0" i="1" dirty="0" err="1" smtClean="0">
                          <a:solidFill>
                            <a:schemeClr val="tx2">
                              <a:lumMod val="50000"/>
                            </a:schemeClr>
                          </a:solidFill>
                        </a:rPr>
                        <a:t>of</a:t>
                      </a:r>
                      <a:r>
                        <a:rPr lang="pt-BR" sz="1200" b="0" i="1" dirty="0" smtClean="0">
                          <a:solidFill>
                            <a:schemeClr val="tx2">
                              <a:lumMod val="50000"/>
                            </a:schemeClr>
                          </a:solidFill>
                        </a:rPr>
                        <a:t> Ceará (IFCE</a:t>
                      </a:r>
                      <a:r>
                        <a:rPr lang="pt-BR" sz="1200" b="0" i="1" baseline="0" dirty="0" smtClean="0">
                          <a:solidFill>
                            <a:schemeClr val="tx2">
                              <a:lumMod val="50000"/>
                            </a:schemeClr>
                          </a:solidFill>
                        </a:rPr>
                        <a:t>)</a:t>
                      </a:r>
                    </a:p>
                    <a:p>
                      <a:pPr algn="ctr"/>
                      <a:r>
                        <a:rPr lang="pt-BR" sz="1200" b="0" i="1" baseline="0" dirty="0" smtClean="0">
                          <a:solidFill>
                            <a:schemeClr val="tx2">
                              <a:lumMod val="50000"/>
                            </a:schemeClr>
                          </a:solidFill>
                        </a:rPr>
                        <a:t>Fortaleza, </a:t>
                      </a:r>
                      <a:r>
                        <a:rPr lang="pt-BR" sz="1200" b="0" i="1" baseline="0" dirty="0" err="1" smtClean="0">
                          <a:solidFill>
                            <a:schemeClr val="tx2">
                              <a:lumMod val="50000"/>
                            </a:schemeClr>
                          </a:solidFill>
                        </a:rPr>
                        <a:t>Brazil</a:t>
                      </a:r>
                      <a:endParaRPr lang="pt-BR" sz="1200" b="0" i="1" baseline="0" dirty="0" smtClean="0">
                        <a:solidFill>
                          <a:schemeClr val="tx2">
                            <a:lumMod val="50000"/>
                          </a:schemeClr>
                        </a:solidFill>
                      </a:endParaRPr>
                    </a:p>
                    <a:p>
                      <a:pPr algn="ctr"/>
                      <a:r>
                        <a:rPr lang="pt-BR" sz="1200" b="0" i="1" baseline="0" dirty="0" smtClean="0">
                          <a:solidFill>
                            <a:schemeClr val="tx2">
                              <a:lumMod val="50000"/>
                            </a:schemeClr>
                          </a:solidFill>
                        </a:rPr>
                        <a:t>cesar@edu.ifce.br</a:t>
                      </a:r>
                      <a:endParaRPr lang="pt-BR" sz="1200" b="0" i="1" dirty="0" smtClean="0">
                        <a:solidFill>
                          <a:schemeClr val="tx2">
                            <a:lumMod val="50000"/>
                          </a:schemeClr>
                        </a:solidFill>
                      </a:endParaRPr>
                    </a:p>
                    <a:p>
                      <a:endParaRPr lang="en-US" sz="1600" dirty="0">
                        <a:solidFill>
                          <a:schemeClr val="tx2">
                            <a:lumMod val="50000"/>
                          </a:scheme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763972">
                <a:tc>
                  <a:txBody>
                    <a:bodyPr/>
                    <a:lstStyle/>
                    <a:p>
                      <a:pPr marL="0" algn="ctr" defTabSz="914400" rtl="0" eaLnBrk="1" latinLnBrk="0" hangingPunct="1"/>
                      <a:r>
                        <a:rPr lang="pt-BR" sz="1600" b="1" kern="1200" dirty="0" smtClean="0">
                          <a:solidFill>
                            <a:schemeClr val="tx2">
                              <a:lumMod val="50000"/>
                            </a:schemeClr>
                          </a:solidFill>
                          <a:latin typeface="+mn-lt"/>
                          <a:ea typeface="+mn-ea"/>
                          <a:cs typeface="+mn-cs"/>
                        </a:rPr>
                        <a:t>Reinaldo Braga</a:t>
                      </a:r>
                    </a:p>
                    <a:p>
                      <a:pPr algn="ctr"/>
                      <a:r>
                        <a:rPr lang="pt-BR" sz="1200" b="0" i="1" dirty="0" smtClean="0">
                          <a:solidFill>
                            <a:schemeClr val="tx2">
                              <a:lumMod val="50000"/>
                            </a:schemeClr>
                          </a:solidFill>
                        </a:rPr>
                        <a:t>Federal </a:t>
                      </a:r>
                      <a:r>
                        <a:rPr lang="pt-BR" sz="1200" b="0" i="1" dirty="0" err="1" smtClean="0">
                          <a:solidFill>
                            <a:schemeClr val="tx2">
                              <a:lumMod val="50000"/>
                            </a:schemeClr>
                          </a:solidFill>
                        </a:rPr>
                        <a:t>Institute</a:t>
                      </a:r>
                      <a:r>
                        <a:rPr lang="pt-BR" sz="1200" b="0" i="1" dirty="0" smtClean="0">
                          <a:solidFill>
                            <a:schemeClr val="tx2">
                              <a:lumMod val="50000"/>
                            </a:schemeClr>
                          </a:solidFill>
                        </a:rPr>
                        <a:t> </a:t>
                      </a:r>
                      <a:r>
                        <a:rPr lang="pt-BR" sz="1200" b="0" i="1" dirty="0" err="1" smtClean="0">
                          <a:solidFill>
                            <a:schemeClr val="tx2">
                              <a:lumMod val="50000"/>
                            </a:schemeClr>
                          </a:solidFill>
                        </a:rPr>
                        <a:t>of</a:t>
                      </a:r>
                      <a:r>
                        <a:rPr lang="pt-BR" sz="1200" b="0" i="1" dirty="0" smtClean="0">
                          <a:solidFill>
                            <a:schemeClr val="tx2">
                              <a:lumMod val="50000"/>
                            </a:schemeClr>
                          </a:solidFill>
                        </a:rPr>
                        <a:t> Ceará (IFCE</a:t>
                      </a:r>
                      <a:r>
                        <a:rPr lang="pt-BR" sz="1200" b="0" i="1" baseline="0" dirty="0" smtClean="0">
                          <a:solidFill>
                            <a:schemeClr val="tx2">
                              <a:lumMod val="50000"/>
                            </a:schemeClr>
                          </a:solidFill>
                        </a:rPr>
                        <a:t>)</a:t>
                      </a:r>
                    </a:p>
                    <a:p>
                      <a:pPr algn="ctr"/>
                      <a:r>
                        <a:rPr lang="pt-BR" sz="1200" b="0" i="1" baseline="0" dirty="0" smtClean="0">
                          <a:solidFill>
                            <a:schemeClr val="tx2">
                              <a:lumMod val="50000"/>
                            </a:schemeClr>
                          </a:solidFill>
                        </a:rPr>
                        <a:t>Aracati, </a:t>
                      </a:r>
                      <a:r>
                        <a:rPr lang="pt-BR" sz="1200" b="0" i="1" baseline="0" dirty="0" err="1" smtClean="0">
                          <a:solidFill>
                            <a:schemeClr val="tx2">
                              <a:lumMod val="50000"/>
                            </a:schemeClr>
                          </a:solidFill>
                        </a:rPr>
                        <a:t>Brazil</a:t>
                      </a:r>
                      <a:endParaRPr lang="pt-BR" sz="1200" b="0" i="1" dirty="0" smtClean="0">
                        <a:solidFill>
                          <a:schemeClr val="tx2">
                            <a:lumMod val="50000"/>
                          </a:schemeClr>
                        </a:solidFill>
                      </a:endParaRPr>
                    </a:p>
                    <a:p>
                      <a:pPr marL="0" algn="ctr" defTabSz="914400" rtl="0" eaLnBrk="1" latinLnBrk="0" hangingPunct="1"/>
                      <a:r>
                        <a:rPr lang="pt-BR" sz="1200" b="0" i="1" kern="1200" baseline="0" dirty="0" smtClean="0">
                          <a:solidFill>
                            <a:schemeClr val="tx2">
                              <a:lumMod val="50000"/>
                            </a:schemeClr>
                          </a:solidFill>
                          <a:latin typeface="+mn-lt"/>
                          <a:ea typeface="+mn-ea"/>
                          <a:cs typeface="+mn-cs"/>
                        </a:rPr>
                        <a:t>reinaldobraga@gmail.com</a:t>
                      </a:r>
                      <a:endParaRPr lang="en-US" sz="1200" b="0" i="1" kern="1200" baseline="0" dirty="0" smtClean="0">
                        <a:solidFill>
                          <a:schemeClr val="tx2">
                            <a:lumMod val="50000"/>
                          </a:schemeClr>
                        </a:solidFill>
                        <a:latin typeface="+mn-lt"/>
                        <a:ea typeface="+mn-ea"/>
                        <a:cs typeface="+mn-cs"/>
                      </a:endParaRPr>
                    </a:p>
                    <a:p>
                      <a:endParaRPr lang="en-US" sz="1600" dirty="0">
                        <a:solidFill>
                          <a:schemeClr val="tx2">
                            <a:lumMod val="50000"/>
                          </a:schemeClr>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pt-BR" sz="1600" b="1" dirty="0" smtClean="0">
                          <a:solidFill>
                            <a:schemeClr val="tx2">
                              <a:lumMod val="50000"/>
                            </a:schemeClr>
                          </a:solidFill>
                        </a:rPr>
                        <a:t>José </a:t>
                      </a:r>
                      <a:r>
                        <a:rPr lang="pt-BR" sz="1600" b="1" dirty="0" err="1" smtClean="0">
                          <a:solidFill>
                            <a:schemeClr val="tx2">
                              <a:lumMod val="50000"/>
                            </a:schemeClr>
                          </a:solidFill>
                        </a:rPr>
                        <a:t>Bringel</a:t>
                      </a:r>
                      <a:endParaRPr lang="pt-BR" sz="1600" b="1" dirty="0" smtClean="0">
                        <a:solidFill>
                          <a:schemeClr val="tx2">
                            <a:lumMod val="5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pt-BR" sz="1200" b="0" i="1" baseline="0" dirty="0" smtClean="0">
                          <a:solidFill>
                            <a:schemeClr val="tx2">
                              <a:lumMod val="50000"/>
                            </a:schemeClr>
                          </a:solidFill>
                        </a:rPr>
                        <a:t>Federal </a:t>
                      </a:r>
                      <a:r>
                        <a:rPr lang="pt-BR" sz="1200" b="0" i="1" baseline="0" dirty="0" err="1" smtClean="0">
                          <a:solidFill>
                            <a:schemeClr val="tx2">
                              <a:lumMod val="50000"/>
                            </a:schemeClr>
                          </a:solidFill>
                        </a:rPr>
                        <a:t>University</a:t>
                      </a:r>
                      <a:r>
                        <a:rPr lang="pt-BR" sz="1200" b="0" i="1" baseline="0" dirty="0" smtClean="0">
                          <a:solidFill>
                            <a:schemeClr val="tx2">
                              <a:lumMod val="50000"/>
                            </a:schemeClr>
                          </a:solidFill>
                        </a:rPr>
                        <a:t> </a:t>
                      </a:r>
                      <a:r>
                        <a:rPr lang="pt-BR" sz="1200" b="0" i="1" baseline="0" dirty="0" err="1" smtClean="0">
                          <a:solidFill>
                            <a:schemeClr val="tx2">
                              <a:lumMod val="50000"/>
                            </a:schemeClr>
                          </a:solidFill>
                        </a:rPr>
                        <a:t>of</a:t>
                      </a:r>
                      <a:r>
                        <a:rPr lang="pt-BR" sz="1200" b="0" i="1" baseline="0" dirty="0" smtClean="0">
                          <a:solidFill>
                            <a:schemeClr val="tx2">
                              <a:lumMod val="50000"/>
                            </a:schemeClr>
                          </a:solidFill>
                        </a:rPr>
                        <a:t> Ceara (UFC)</a:t>
                      </a:r>
                    </a:p>
                    <a:p>
                      <a:pPr algn="ctr"/>
                      <a:r>
                        <a:rPr lang="pt-BR" sz="1200" b="0" i="1" baseline="0" dirty="0" smtClean="0">
                          <a:solidFill>
                            <a:schemeClr val="tx2">
                              <a:lumMod val="50000"/>
                            </a:schemeClr>
                          </a:solidFill>
                        </a:rPr>
                        <a:t>Fortaleza, </a:t>
                      </a:r>
                      <a:r>
                        <a:rPr lang="pt-BR" sz="1200" b="0" i="1" baseline="0" dirty="0" err="1" smtClean="0">
                          <a:solidFill>
                            <a:schemeClr val="tx2">
                              <a:lumMod val="50000"/>
                            </a:schemeClr>
                          </a:solidFill>
                        </a:rPr>
                        <a:t>Brazil</a:t>
                      </a:r>
                      <a:endParaRPr lang="pt-BR" sz="1200" b="0" i="1" dirty="0" smtClean="0">
                        <a:solidFill>
                          <a:schemeClr val="tx2">
                            <a:lumMod val="50000"/>
                          </a:schemeClr>
                        </a:solidFill>
                      </a:endParaRPr>
                    </a:p>
                    <a:p>
                      <a:pPr algn="ctr"/>
                      <a:r>
                        <a:rPr lang="pt-BR" sz="1200" b="0" i="1" dirty="0" smtClean="0">
                          <a:solidFill>
                            <a:schemeClr val="tx2">
                              <a:lumMod val="50000"/>
                            </a:schemeClr>
                          </a:solidFill>
                          <a:latin typeface="Times New Roman" pitchFamily="18" charset="0"/>
                          <a:cs typeface="Times New Roman" pitchFamily="18" charset="0"/>
                        </a:rPr>
                        <a:t>bringelfilho@gmail.com</a:t>
                      </a:r>
                      <a:endParaRPr lang="en-US" sz="1200" b="0" i="1" dirty="0" smtClean="0">
                        <a:solidFill>
                          <a:schemeClr val="tx2">
                            <a:lumMod val="50000"/>
                          </a:schemeClr>
                        </a:solidFill>
                        <a:latin typeface="Times New Roman" pitchFamily="18" charset="0"/>
                        <a:cs typeface="Times New Roman" pitchFamily="18" charset="0"/>
                      </a:endParaRPr>
                    </a:p>
                    <a:p>
                      <a:endParaRPr lang="en-US" sz="1600" dirty="0">
                        <a:solidFill>
                          <a:schemeClr val="tx2">
                            <a:lumMod val="50000"/>
                          </a:schemeClr>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pt-BR" sz="1600" b="1" dirty="0" smtClean="0">
                          <a:solidFill>
                            <a:schemeClr val="tx2">
                              <a:lumMod val="50000"/>
                            </a:schemeClr>
                          </a:solidFill>
                        </a:rPr>
                        <a:t>Odorico Andrade</a:t>
                      </a:r>
                    </a:p>
                    <a:p>
                      <a:pPr algn="ctr"/>
                      <a:r>
                        <a:rPr lang="pt-BR" sz="1200" b="0" i="1" baseline="0" dirty="0" smtClean="0">
                          <a:solidFill>
                            <a:schemeClr val="tx2">
                              <a:lumMod val="50000"/>
                            </a:schemeClr>
                          </a:solidFill>
                        </a:rPr>
                        <a:t>Federal </a:t>
                      </a:r>
                      <a:r>
                        <a:rPr lang="pt-BR" sz="1200" b="0" i="1" baseline="0" dirty="0" err="1" smtClean="0">
                          <a:solidFill>
                            <a:schemeClr val="tx2">
                              <a:lumMod val="50000"/>
                            </a:schemeClr>
                          </a:solidFill>
                        </a:rPr>
                        <a:t>University</a:t>
                      </a:r>
                      <a:r>
                        <a:rPr lang="pt-BR" sz="1200" b="0" i="1" baseline="0" dirty="0" smtClean="0">
                          <a:solidFill>
                            <a:schemeClr val="tx2">
                              <a:lumMod val="50000"/>
                            </a:schemeClr>
                          </a:solidFill>
                        </a:rPr>
                        <a:t> </a:t>
                      </a:r>
                      <a:r>
                        <a:rPr lang="pt-BR" sz="1200" b="0" i="1" baseline="0" dirty="0" err="1" smtClean="0">
                          <a:solidFill>
                            <a:schemeClr val="tx2">
                              <a:lumMod val="50000"/>
                            </a:schemeClr>
                          </a:solidFill>
                        </a:rPr>
                        <a:t>of</a:t>
                      </a:r>
                      <a:r>
                        <a:rPr lang="pt-BR" sz="1200" b="0" i="1" baseline="0" dirty="0" smtClean="0">
                          <a:solidFill>
                            <a:schemeClr val="tx2">
                              <a:lumMod val="50000"/>
                            </a:schemeClr>
                          </a:solidFill>
                        </a:rPr>
                        <a:t> Ceara (UFC)</a:t>
                      </a:r>
                    </a:p>
                    <a:p>
                      <a:pPr algn="ctr"/>
                      <a:r>
                        <a:rPr lang="pt-BR" sz="1200" b="0" i="1" baseline="0" dirty="0" smtClean="0">
                          <a:solidFill>
                            <a:schemeClr val="tx2">
                              <a:lumMod val="50000"/>
                            </a:schemeClr>
                          </a:solidFill>
                        </a:rPr>
                        <a:t>Fortaleza, </a:t>
                      </a:r>
                      <a:r>
                        <a:rPr lang="pt-BR" sz="1200" b="0" i="1" baseline="0" dirty="0" err="1" smtClean="0">
                          <a:solidFill>
                            <a:schemeClr val="tx2">
                              <a:lumMod val="50000"/>
                            </a:schemeClr>
                          </a:solidFill>
                        </a:rPr>
                        <a:t>Brazil</a:t>
                      </a:r>
                      <a:endParaRPr lang="pt-BR" sz="1200" b="0" i="1" dirty="0" smtClean="0">
                        <a:solidFill>
                          <a:schemeClr val="tx2">
                            <a:lumMod val="50000"/>
                          </a:schemeClr>
                        </a:solidFill>
                      </a:endParaRPr>
                    </a:p>
                    <a:p>
                      <a:pPr algn="ctr"/>
                      <a:r>
                        <a:rPr lang="pt-BR" sz="1200" b="0" i="1" dirty="0" smtClean="0">
                          <a:solidFill>
                            <a:schemeClr val="tx2">
                              <a:lumMod val="50000"/>
                            </a:schemeClr>
                          </a:solidFill>
                          <a:latin typeface="Times New Roman" pitchFamily="18" charset="0"/>
                          <a:cs typeface="Times New Roman" pitchFamily="18" charset="0"/>
                        </a:rPr>
                        <a:t>odorico0811@gmail.com</a:t>
                      </a:r>
                      <a:endParaRPr lang="en-US" sz="1200" b="0" i="1" dirty="0" smtClean="0">
                        <a:solidFill>
                          <a:schemeClr val="tx2">
                            <a:lumMod val="50000"/>
                          </a:schemeClr>
                        </a:solidFill>
                        <a:latin typeface="Times New Roman" pitchFamily="18" charset="0"/>
                        <a:cs typeface="Times New Roman" pitchFamily="18" charset="0"/>
                      </a:endParaRPr>
                    </a:p>
                    <a:p>
                      <a:endParaRPr lang="en-US" sz="1600" dirty="0">
                        <a:solidFill>
                          <a:schemeClr val="tx2">
                            <a:lumMod val="50000"/>
                          </a:schemeClr>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pt-BR" sz="1600" b="1" dirty="0" smtClean="0">
                          <a:solidFill>
                            <a:schemeClr val="tx2">
                              <a:lumMod val="50000"/>
                            </a:schemeClr>
                          </a:solidFill>
                        </a:rPr>
                        <a:t>Mauro Oliveira</a:t>
                      </a:r>
                    </a:p>
                    <a:p>
                      <a:pPr algn="ctr"/>
                      <a:r>
                        <a:rPr lang="pt-BR" sz="1200" b="0" i="1" dirty="0" smtClean="0">
                          <a:solidFill>
                            <a:schemeClr val="tx2">
                              <a:lumMod val="50000"/>
                            </a:schemeClr>
                          </a:solidFill>
                        </a:rPr>
                        <a:t>Federal </a:t>
                      </a:r>
                      <a:r>
                        <a:rPr lang="pt-BR" sz="1200" b="0" i="1" dirty="0" err="1" smtClean="0">
                          <a:solidFill>
                            <a:schemeClr val="tx2">
                              <a:lumMod val="50000"/>
                            </a:schemeClr>
                          </a:solidFill>
                        </a:rPr>
                        <a:t>Institute</a:t>
                      </a:r>
                      <a:r>
                        <a:rPr lang="pt-BR" sz="1200" b="0" i="1" dirty="0" smtClean="0">
                          <a:solidFill>
                            <a:schemeClr val="tx2">
                              <a:lumMod val="50000"/>
                            </a:schemeClr>
                          </a:solidFill>
                        </a:rPr>
                        <a:t> </a:t>
                      </a:r>
                      <a:r>
                        <a:rPr lang="pt-BR" sz="1200" b="0" i="1" dirty="0" err="1" smtClean="0">
                          <a:solidFill>
                            <a:schemeClr val="tx2">
                              <a:lumMod val="50000"/>
                            </a:schemeClr>
                          </a:solidFill>
                        </a:rPr>
                        <a:t>of</a:t>
                      </a:r>
                      <a:r>
                        <a:rPr lang="pt-BR" sz="1200" b="0" i="1" dirty="0" smtClean="0">
                          <a:solidFill>
                            <a:schemeClr val="tx2">
                              <a:lumMod val="50000"/>
                            </a:schemeClr>
                          </a:solidFill>
                        </a:rPr>
                        <a:t> Ceará (IFCE</a:t>
                      </a:r>
                      <a:r>
                        <a:rPr lang="pt-BR" sz="1200" b="0" i="1" baseline="0" dirty="0" smtClean="0">
                          <a:solidFill>
                            <a:schemeClr val="tx2">
                              <a:lumMod val="50000"/>
                            </a:schemeClr>
                          </a:solidFill>
                        </a:rPr>
                        <a:t>)</a:t>
                      </a:r>
                    </a:p>
                    <a:p>
                      <a:pPr algn="ctr"/>
                      <a:r>
                        <a:rPr lang="pt-BR" sz="1200" b="0" i="1" baseline="0" dirty="0" smtClean="0">
                          <a:solidFill>
                            <a:schemeClr val="tx2">
                              <a:lumMod val="50000"/>
                            </a:schemeClr>
                          </a:solidFill>
                        </a:rPr>
                        <a:t>Aracati, </a:t>
                      </a:r>
                      <a:r>
                        <a:rPr lang="pt-BR" sz="1200" b="0" i="1" baseline="0" dirty="0" err="1" smtClean="0">
                          <a:solidFill>
                            <a:schemeClr val="tx2">
                              <a:lumMod val="50000"/>
                            </a:schemeClr>
                          </a:solidFill>
                        </a:rPr>
                        <a:t>Brazil</a:t>
                      </a:r>
                      <a:endParaRPr lang="pt-BR" sz="1200" b="0" i="1" dirty="0" smtClean="0">
                        <a:solidFill>
                          <a:schemeClr val="tx2">
                            <a:lumMod val="50000"/>
                          </a:schemeClr>
                        </a:solidFill>
                      </a:endParaRPr>
                    </a:p>
                    <a:p>
                      <a:pPr algn="ctr"/>
                      <a:r>
                        <a:rPr lang="pt-BR" sz="1200" b="0" i="1" dirty="0" smtClean="0">
                          <a:solidFill>
                            <a:schemeClr val="tx2">
                              <a:lumMod val="50000"/>
                            </a:schemeClr>
                          </a:solidFill>
                          <a:latin typeface="Times New Roman" pitchFamily="18" charset="0"/>
                          <a:cs typeface="Times New Roman" pitchFamily="18" charset="0"/>
                        </a:rPr>
                        <a:t>amauroboliveira@gmail.com</a:t>
                      </a:r>
                      <a:endParaRPr lang="en-US" sz="1200" b="0" i="1" dirty="0" smtClean="0">
                        <a:solidFill>
                          <a:schemeClr val="tx2">
                            <a:lumMod val="50000"/>
                          </a:schemeClr>
                        </a:solidFill>
                        <a:latin typeface="Times New Roman" pitchFamily="18" charset="0"/>
                        <a:cs typeface="Times New Roman" pitchFamily="18" charset="0"/>
                      </a:endParaRPr>
                    </a:p>
                    <a:p>
                      <a:endParaRPr lang="en-US" sz="1600" dirty="0">
                        <a:solidFill>
                          <a:schemeClr val="tx2">
                            <a:lumMod val="50000"/>
                          </a:schemeClr>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
        <p:nvSpPr>
          <p:cNvPr id="15" name="Retângulo de cantos arredondados 14"/>
          <p:cNvSpPr/>
          <p:nvPr/>
        </p:nvSpPr>
        <p:spPr>
          <a:xfrm>
            <a:off x="173421" y="1275582"/>
            <a:ext cx="8797158" cy="1500167"/>
          </a:xfrm>
          <a:prstGeom prst="roundRect">
            <a:avLst/>
          </a:prstGeom>
          <a:solidFill>
            <a:schemeClr val="accent1">
              <a:lumMod val="50000"/>
            </a:schemeClr>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b="1" i="1" dirty="0"/>
              <a:t>EVOLVING AN INTELLIGENT FRAMEWORK FOR</a:t>
            </a:r>
          </a:p>
          <a:p>
            <a:pPr algn="ctr"/>
            <a:r>
              <a:rPr lang="en-US" sz="2800" b="1" i="1" dirty="0"/>
              <a:t>DECISION- MAKING PROCESS IN E-HEALTH SYSTEMS</a:t>
            </a:r>
            <a:endParaRPr lang="pt-BR" sz="2800" dirty="0"/>
          </a:p>
        </p:txBody>
      </p:sp>
      <p:cxnSp>
        <p:nvCxnSpPr>
          <p:cNvPr id="5" name="Conector reto 4"/>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Conector reto 10"/>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3" name="CaixaDeTexto 12"/>
          <p:cNvSpPr txBox="1"/>
          <p:nvPr/>
        </p:nvSpPr>
        <p:spPr>
          <a:xfrm>
            <a:off x="0" y="31532"/>
            <a:ext cx="9144000" cy="523220"/>
          </a:xfrm>
          <a:prstGeom prst="rect">
            <a:avLst/>
          </a:prstGeom>
          <a:noFill/>
        </p:spPr>
        <p:txBody>
          <a:bodyPr wrap="square" rtlCol="0">
            <a:spAutoFit/>
          </a:bodyPr>
          <a:lstStyle/>
          <a:p>
            <a:pPr algn="ctr"/>
            <a:r>
              <a:rPr lang="pt-BR" sz="2800" b="1" dirty="0" smtClean="0">
                <a:solidFill>
                  <a:srgbClr val="0060A8"/>
                </a:solidFill>
              </a:rPr>
              <a:t>Team </a:t>
            </a:r>
            <a:r>
              <a:rPr lang="en-US" sz="2800" b="1" dirty="0" smtClean="0">
                <a:solidFill>
                  <a:srgbClr val="0060A8"/>
                </a:solidFill>
              </a:rPr>
              <a:t>working</a:t>
            </a:r>
            <a:r>
              <a:rPr lang="pt-BR" sz="2800" b="1" dirty="0" smtClean="0">
                <a:solidFill>
                  <a:srgbClr val="0060A8"/>
                </a:solidFill>
              </a:rPr>
              <a:t> </a:t>
            </a:r>
            <a:r>
              <a:rPr lang="en-US" sz="2800" b="1" dirty="0" smtClean="0">
                <a:solidFill>
                  <a:srgbClr val="0060A8"/>
                </a:solidFill>
              </a:rPr>
              <a:t>on</a:t>
            </a:r>
            <a:r>
              <a:rPr lang="pt-BR" sz="2800" b="1" dirty="0" smtClean="0">
                <a:solidFill>
                  <a:srgbClr val="0060A8"/>
                </a:solidFill>
              </a:rPr>
              <a:t> </a:t>
            </a:r>
            <a:r>
              <a:rPr lang="en-US" sz="2800" b="1" dirty="0" smtClean="0">
                <a:solidFill>
                  <a:srgbClr val="0060A8"/>
                </a:solidFill>
              </a:rPr>
              <a:t>this project</a:t>
            </a:r>
            <a:endParaRPr lang="en-US" sz="2800" b="1" dirty="0">
              <a:solidFill>
                <a:srgbClr val="0060A8"/>
              </a:solidFill>
            </a:endParaRPr>
          </a:p>
        </p:txBody>
      </p:sp>
    </p:spTree>
    <p:extLst>
      <p:ext uri="{BB962C8B-B14F-4D97-AF65-F5344CB8AC3E}">
        <p14:creationId xmlns:p14="http://schemas.microsoft.com/office/powerpoint/2010/main" val="210484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04664"/>
            <a:ext cx="7772400" cy="677108"/>
          </a:xfrm>
        </p:spPr>
        <p:txBody>
          <a:bodyPr lIns="0" tIns="0" rIns="0" bIns="0">
            <a:spAutoFit/>
          </a:bodyPr>
          <a:lstStyle/>
          <a:p>
            <a:r>
              <a:rPr lang="en-US" dirty="0" smtClean="0"/>
              <a:t>About this lecture …</a:t>
            </a:r>
          </a:p>
        </p:txBody>
      </p:sp>
      <p:sp>
        <p:nvSpPr>
          <p:cNvPr id="4" name="Retângulo 3"/>
          <p:cNvSpPr/>
          <p:nvPr/>
        </p:nvSpPr>
        <p:spPr>
          <a:xfrm>
            <a:off x="755576" y="1497773"/>
            <a:ext cx="4688599" cy="2246769"/>
          </a:xfrm>
          <a:prstGeom prst="rect">
            <a:avLst/>
          </a:prstGeom>
        </p:spPr>
        <p:txBody>
          <a:bodyPr wrap="square">
            <a:spAutoFit/>
          </a:bodyPr>
          <a:lstStyle/>
          <a:p>
            <a:r>
              <a:rPr lang="en-US" sz="2800" b="1" dirty="0" smtClean="0">
                <a:solidFill>
                  <a:srgbClr val="000000"/>
                </a:solidFill>
                <a:latin typeface="Times New Roman" panose="02020603050405020304" pitchFamily="18" charset="0"/>
                <a:ea typeface="Times New Roman" panose="02020603050405020304" pitchFamily="18" charset="0"/>
              </a:rPr>
              <a:t>LAR</a:t>
            </a:r>
            <a:r>
              <a:rPr lang="en-US" sz="2800" b="1" dirty="0" smtClean="0">
                <a:solidFill>
                  <a:srgbClr val="FF0000"/>
                </a:solidFill>
                <a:latin typeface="Times New Roman" panose="02020603050405020304" pitchFamily="18" charset="0"/>
                <a:ea typeface="Times New Roman" panose="02020603050405020304" pitchFamily="18" charset="0"/>
              </a:rPr>
              <a:t>I</a:t>
            </a:r>
            <a:r>
              <a:rPr lang="en-US" sz="2800" b="1" dirty="0" smtClean="0">
                <a:solidFill>
                  <a:srgbClr val="000000"/>
                </a:solidFill>
                <a:latin typeface="Times New Roman" panose="02020603050405020304" pitchFamily="18" charset="0"/>
                <a:ea typeface="Times New Roman" panose="02020603050405020304" pitchFamily="18" charset="0"/>
              </a:rPr>
              <a:t>ISA is an intelligent framework for enhancing </a:t>
            </a:r>
            <a:r>
              <a:rPr lang="en-US" sz="2800" b="1" dirty="0">
                <a:solidFill>
                  <a:srgbClr val="000000"/>
                </a:solidFill>
                <a:latin typeface="Times New Roman" panose="02020603050405020304" pitchFamily="18" charset="0"/>
                <a:ea typeface="Times New Roman" panose="02020603050405020304" pitchFamily="18" charset="0"/>
              </a:rPr>
              <a:t>the decision making </a:t>
            </a:r>
            <a:r>
              <a:rPr lang="en-US" sz="2800" b="1" dirty="0" smtClean="0">
                <a:solidFill>
                  <a:srgbClr val="000000"/>
                </a:solidFill>
                <a:latin typeface="Times New Roman" panose="02020603050405020304" pitchFamily="18" charset="0"/>
                <a:ea typeface="Times New Roman" panose="02020603050405020304" pitchFamily="18" charset="0"/>
              </a:rPr>
              <a:t>process on the health public system.</a:t>
            </a:r>
          </a:p>
          <a:p>
            <a:endParaRPr lang="en-US" sz="2800" b="1" dirty="0">
              <a:solidFill>
                <a:srgbClr val="000000"/>
              </a:solidFill>
              <a:latin typeface="Times New Roman" panose="02020603050405020304" pitchFamily="18" charset="0"/>
              <a:ea typeface="Times New Roman" panose="02020603050405020304"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484784"/>
            <a:ext cx="2151083"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4211120"/>
            <a:ext cx="1440160" cy="126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Z:\Grupo_de_Comunicacao\ARQUIVOS DE APRESENTAÇÃO\Apresentação HP\imgs\cabec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71629" y="5049100"/>
            <a:ext cx="844187" cy="1097071"/>
          </a:xfrm>
          <a:prstGeom prst="rect">
            <a:avLst/>
          </a:prstGeom>
          <a:noFill/>
          <a:ln>
            <a:noFill/>
          </a:ln>
          <a:effectLst>
            <a:outerShdw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tângulo 13"/>
          <p:cNvSpPr/>
          <p:nvPr/>
        </p:nvSpPr>
        <p:spPr>
          <a:xfrm>
            <a:off x="2505127" y="3444092"/>
            <a:ext cx="6204858" cy="2677656"/>
          </a:xfrm>
          <a:prstGeom prst="rect">
            <a:avLst/>
          </a:prstGeom>
        </p:spPr>
        <p:txBody>
          <a:bodyPr wrap="square">
            <a:spAutoFit/>
          </a:bodyPr>
          <a:lstStyle/>
          <a:p>
            <a:endParaRPr lang="en-US" sz="2800" b="1" dirty="0" smtClean="0">
              <a:solidFill>
                <a:srgbClr val="000000"/>
              </a:solidFill>
              <a:latin typeface="Times New Roman" panose="02020603050405020304" pitchFamily="18" charset="0"/>
              <a:ea typeface="Times New Roman" panose="02020603050405020304" pitchFamily="18" charset="0"/>
            </a:endParaRPr>
          </a:p>
          <a:p>
            <a:endParaRPr lang="en-US" sz="2800" b="1" dirty="0" smtClean="0">
              <a:solidFill>
                <a:srgbClr val="000000"/>
              </a:solidFill>
              <a:latin typeface="Times New Roman" panose="02020603050405020304" pitchFamily="18" charset="0"/>
              <a:ea typeface="Times New Roman" panose="02020603050405020304" pitchFamily="18" charset="0"/>
            </a:endParaRPr>
          </a:p>
          <a:p>
            <a:pPr lvl="2" algn="r"/>
            <a:r>
              <a:rPr lang="en-US" sz="2800" b="1" dirty="0" smtClean="0">
                <a:solidFill>
                  <a:srgbClr val="000000"/>
                </a:solidFill>
                <a:latin typeface="Times New Roman" panose="02020603050405020304" pitchFamily="18" charset="0"/>
                <a:ea typeface="Times New Roman" panose="02020603050405020304" pitchFamily="18" charset="0"/>
              </a:rPr>
              <a:t>This lecture presents the evolution of LAR</a:t>
            </a:r>
            <a:r>
              <a:rPr lang="en-US" sz="2800" b="1" dirty="0" smtClean="0">
                <a:solidFill>
                  <a:srgbClr val="FF0000"/>
                </a:solidFill>
                <a:latin typeface="Times New Roman" panose="02020603050405020304" pitchFamily="18" charset="0"/>
                <a:ea typeface="Times New Roman" panose="02020603050405020304" pitchFamily="18" charset="0"/>
              </a:rPr>
              <a:t>I</a:t>
            </a:r>
            <a:r>
              <a:rPr lang="en-US" sz="2800" b="1" dirty="0" smtClean="0">
                <a:solidFill>
                  <a:srgbClr val="000000"/>
                </a:solidFill>
                <a:latin typeface="Times New Roman" panose="02020603050405020304" pitchFamily="18" charset="0"/>
                <a:ea typeface="Times New Roman" panose="02020603050405020304" pitchFamily="18" charset="0"/>
              </a:rPr>
              <a:t>ISA towards  an intelligent classifier model and the new Cube architecture. </a:t>
            </a:r>
            <a:endParaRPr lang="pt-BR" sz="2800" dirty="0"/>
          </a:p>
        </p:txBody>
      </p:sp>
    </p:spTree>
    <p:extLst>
      <p:ext uri="{BB962C8B-B14F-4D97-AF65-F5344CB8AC3E}">
        <p14:creationId xmlns:p14="http://schemas.microsoft.com/office/powerpoint/2010/main" val="86202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 name="CaixaDeTexto 4"/>
          <p:cNvSpPr txBox="1"/>
          <p:nvPr/>
        </p:nvSpPr>
        <p:spPr>
          <a:xfrm>
            <a:off x="3275856" y="1844675"/>
            <a:ext cx="7127253" cy="5909310"/>
          </a:xfrm>
          <a:prstGeom prst="rect">
            <a:avLst/>
          </a:prstGeom>
          <a:noFill/>
        </p:spPr>
        <p:txBody>
          <a:bodyPr wrap="square" rtlCol="0">
            <a:spAutoFit/>
          </a:bodyPr>
          <a:lstStyle/>
          <a:p>
            <a:r>
              <a:rPr lang="pt-BR" sz="2400" b="1" i="1" dirty="0" smtClean="0">
                <a:solidFill>
                  <a:schemeClr val="bg1"/>
                </a:solidFill>
              </a:rPr>
              <a:t>1. </a:t>
            </a:r>
            <a:r>
              <a:rPr lang="pt-BR" sz="2400" b="1" i="1" dirty="0" err="1" smtClean="0">
                <a:solidFill>
                  <a:schemeClr val="bg1"/>
                </a:solidFill>
              </a:rPr>
              <a:t>Contextualization</a:t>
            </a:r>
            <a:r>
              <a:rPr lang="pt-BR" sz="2400" b="1" i="1" dirty="0" smtClean="0">
                <a:solidFill>
                  <a:schemeClr val="bg1"/>
                </a:solidFill>
              </a:rPr>
              <a:t>	</a:t>
            </a:r>
          </a:p>
          <a:p>
            <a:r>
              <a:rPr lang="pt-BR" sz="2400" b="1" i="1" dirty="0" smtClean="0">
                <a:solidFill>
                  <a:schemeClr val="bg1"/>
                </a:solidFill>
              </a:rPr>
              <a:t>2. LARIISA </a:t>
            </a:r>
            <a:r>
              <a:rPr lang="pt-BR" sz="2400" b="1" i="1" dirty="0" err="1" smtClean="0">
                <a:solidFill>
                  <a:schemeClr val="bg1"/>
                </a:solidFill>
              </a:rPr>
              <a:t>Solution</a:t>
            </a:r>
            <a:r>
              <a:rPr lang="pt-BR" sz="2400" b="1" i="1" dirty="0" smtClean="0">
                <a:solidFill>
                  <a:schemeClr val="bg1"/>
                </a:solidFill>
              </a:rPr>
              <a:t> (</a:t>
            </a:r>
            <a:r>
              <a:rPr lang="pt-BR" sz="2400" b="1" i="1" dirty="0" smtClean="0">
                <a:solidFill>
                  <a:srgbClr val="FF0000"/>
                </a:solidFill>
              </a:rPr>
              <a:t>2010</a:t>
            </a:r>
            <a:r>
              <a:rPr lang="pt-BR" sz="2400" b="1" i="1" dirty="0" smtClean="0">
                <a:solidFill>
                  <a:schemeClr val="bg1"/>
                </a:solidFill>
              </a:rPr>
              <a:t>)</a:t>
            </a:r>
          </a:p>
          <a:p>
            <a:r>
              <a:rPr lang="pt-BR" sz="2400" b="1" i="1" dirty="0" smtClean="0">
                <a:solidFill>
                  <a:schemeClr val="bg1"/>
                </a:solidFill>
              </a:rPr>
              <a:t>3. </a:t>
            </a:r>
            <a:r>
              <a:rPr lang="pt-BR" sz="2400" b="1" i="1" dirty="0" err="1" smtClean="0">
                <a:solidFill>
                  <a:schemeClr val="bg1"/>
                </a:solidFill>
              </a:rPr>
              <a:t>Ontology</a:t>
            </a:r>
            <a:r>
              <a:rPr lang="pt-BR" sz="2400" b="1" i="1" dirty="0" smtClean="0">
                <a:solidFill>
                  <a:schemeClr val="bg1"/>
                </a:solidFill>
              </a:rPr>
              <a:t> </a:t>
            </a:r>
            <a:r>
              <a:rPr lang="pt-BR" sz="2400" b="1" i="1" dirty="0" err="1" smtClean="0">
                <a:solidFill>
                  <a:schemeClr val="bg1"/>
                </a:solidFill>
              </a:rPr>
              <a:t>and</a:t>
            </a:r>
            <a:r>
              <a:rPr lang="pt-BR" sz="2400" b="1" i="1" dirty="0" smtClean="0">
                <a:solidFill>
                  <a:schemeClr val="bg1"/>
                </a:solidFill>
              </a:rPr>
              <a:t> Health </a:t>
            </a:r>
            <a:r>
              <a:rPr lang="pt-BR" sz="2400" b="1" i="1" dirty="0" err="1" smtClean="0">
                <a:solidFill>
                  <a:schemeClr val="bg1"/>
                </a:solidFill>
              </a:rPr>
              <a:t>Application</a:t>
            </a:r>
            <a:endParaRPr lang="pt-BR" sz="2400" b="1" i="1" dirty="0" smtClean="0">
              <a:solidFill>
                <a:schemeClr val="bg1"/>
              </a:solidFill>
            </a:endParaRPr>
          </a:p>
          <a:p>
            <a:r>
              <a:rPr lang="pt-BR" sz="2400" b="1" i="1" dirty="0" smtClean="0">
                <a:solidFill>
                  <a:schemeClr val="bg1"/>
                </a:solidFill>
              </a:rPr>
              <a:t>4. LARIISA </a:t>
            </a:r>
            <a:r>
              <a:rPr lang="pt-BR" sz="2400" b="1" i="1" dirty="0" err="1" smtClean="0">
                <a:solidFill>
                  <a:schemeClr val="bg1"/>
                </a:solidFill>
              </a:rPr>
              <a:t>Architecture</a:t>
            </a:r>
            <a:endParaRPr lang="pt-BR" sz="2400" b="1" i="1" dirty="0" smtClean="0">
              <a:solidFill>
                <a:schemeClr val="bg1"/>
              </a:solidFill>
            </a:endParaRPr>
          </a:p>
          <a:p>
            <a:r>
              <a:rPr lang="pt-BR" sz="2400" b="1" i="1" dirty="0" smtClean="0">
                <a:solidFill>
                  <a:schemeClr val="bg1"/>
                </a:solidFill>
              </a:rPr>
              <a:t>5. LARIISA </a:t>
            </a:r>
            <a:r>
              <a:rPr lang="pt-BR" sz="2400" b="1" i="1" dirty="0" err="1" smtClean="0">
                <a:solidFill>
                  <a:schemeClr val="bg1"/>
                </a:solidFill>
              </a:rPr>
              <a:t>Prototypes</a:t>
            </a:r>
            <a:endParaRPr lang="pt-BR" sz="2400" b="1" i="1" dirty="0" smtClean="0">
              <a:solidFill>
                <a:schemeClr val="bg1"/>
              </a:solidFill>
            </a:endParaRPr>
          </a:p>
          <a:p>
            <a:r>
              <a:rPr lang="pt-BR" sz="2400" b="1" i="1" dirty="0">
                <a:solidFill>
                  <a:schemeClr val="bg1"/>
                </a:solidFill>
              </a:rPr>
              <a:t>	</a:t>
            </a:r>
            <a:r>
              <a:rPr lang="pt-BR" sz="2400" b="1" i="1" dirty="0" smtClean="0">
                <a:solidFill>
                  <a:schemeClr val="bg1"/>
                </a:solidFill>
              </a:rPr>
              <a:t>- Dengue </a:t>
            </a:r>
            <a:r>
              <a:rPr lang="pt-BR" sz="2400" b="1" i="1" dirty="0" err="1">
                <a:solidFill>
                  <a:schemeClr val="bg1"/>
                </a:solidFill>
              </a:rPr>
              <a:t>f</a:t>
            </a:r>
            <a:r>
              <a:rPr lang="pt-BR" sz="2400" b="1" i="1" dirty="0" err="1" smtClean="0">
                <a:solidFill>
                  <a:schemeClr val="bg1"/>
                </a:solidFill>
              </a:rPr>
              <a:t>ever</a:t>
            </a:r>
            <a:r>
              <a:rPr lang="pt-BR" sz="2400" b="1" i="1" dirty="0" smtClean="0">
                <a:solidFill>
                  <a:schemeClr val="bg1"/>
                </a:solidFill>
              </a:rPr>
              <a:t> </a:t>
            </a:r>
            <a:r>
              <a:rPr lang="pt-BR" sz="2400" b="1" i="1" dirty="0" err="1" smtClean="0">
                <a:solidFill>
                  <a:schemeClr val="bg1"/>
                </a:solidFill>
              </a:rPr>
              <a:t>study</a:t>
            </a:r>
            <a:r>
              <a:rPr lang="pt-BR" sz="2400" b="1" i="1" dirty="0" smtClean="0">
                <a:solidFill>
                  <a:schemeClr val="bg1"/>
                </a:solidFill>
              </a:rPr>
              <a:t> case (</a:t>
            </a:r>
            <a:r>
              <a:rPr lang="pt-BR" sz="2400" b="1" i="1" dirty="0" smtClean="0">
                <a:solidFill>
                  <a:srgbClr val="FF0000"/>
                </a:solidFill>
              </a:rPr>
              <a:t>2012</a:t>
            </a:r>
            <a:r>
              <a:rPr lang="pt-BR" sz="2400" b="1" i="1" dirty="0" smtClean="0">
                <a:solidFill>
                  <a:schemeClr val="bg1"/>
                </a:solidFill>
              </a:rPr>
              <a:t>)</a:t>
            </a:r>
          </a:p>
          <a:p>
            <a:r>
              <a:rPr lang="pt-BR" sz="2400" b="1" i="1" dirty="0">
                <a:solidFill>
                  <a:schemeClr val="bg1"/>
                </a:solidFill>
              </a:rPr>
              <a:t>	</a:t>
            </a:r>
            <a:r>
              <a:rPr lang="pt-BR" sz="2400" b="1" i="1" dirty="0" smtClean="0">
                <a:solidFill>
                  <a:schemeClr val="bg1"/>
                </a:solidFill>
              </a:rPr>
              <a:t>- A </a:t>
            </a:r>
            <a:r>
              <a:rPr lang="pt-BR" sz="2400" b="1" i="1" dirty="0" err="1" smtClean="0">
                <a:solidFill>
                  <a:schemeClr val="bg1"/>
                </a:solidFill>
              </a:rPr>
              <a:t>Bayesian</a:t>
            </a:r>
            <a:r>
              <a:rPr lang="pt-BR" sz="2400" b="1" i="1" dirty="0" smtClean="0">
                <a:solidFill>
                  <a:schemeClr val="bg1"/>
                </a:solidFill>
              </a:rPr>
              <a:t> Approach (</a:t>
            </a:r>
            <a:r>
              <a:rPr lang="pt-BR" sz="2400" b="1" i="1" dirty="0" smtClean="0">
                <a:solidFill>
                  <a:srgbClr val="FF0000"/>
                </a:solidFill>
              </a:rPr>
              <a:t>2013</a:t>
            </a:r>
            <a:r>
              <a:rPr lang="pt-BR" sz="2400" b="1" i="1" dirty="0" smtClean="0">
                <a:solidFill>
                  <a:schemeClr val="bg1"/>
                </a:solidFill>
              </a:rPr>
              <a:t>)</a:t>
            </a:r>
          </a:p>
          <a:p>
            <a:r>
              <a:rPr lang="pt-BR" sz="2400" b="1" i="1" dirty="0">
                <a:solidFill>
                  <a:schemeClr val="bg1"/>
                </a:solidFill>
              </a:rPr>
              <a:t>	</a:t>
            </a:r>
            <a:r>
              <a:rPr lang="pt-BR" sz="2400" b="1" i="1" dirty="0" smtClean="0">
                <a:solidFill>
                  <a:schemeClr val="bg1"/>
                </a:solidFill>
              </a:rPr>
              <a:t>- </a:t>
            </a:r>
            <a:r>
              <a:rPr lang="pt-BR" sz="2400" b="1" i="1" dirty="0" err="1" smtClean="0">
                <a:solidFill>
                  <a:schemeClr val="bg1"/>
                </a:solidFill>
              </a:rPr>
              <a:t>Caregiving</a:t>
            </a:r>
            <a:r>
              <a:rPr lang="pt-BR" sz="2400" b="1" i="1" dirty="0" smtClean="0">
                <a:solidFill>
                  <a:schemeClr val="bg1"/>
                </a:solidFill>
              </a:rPr>
              <a:t> (</a:t>
            </a:r>
            <a:r>
              <a:rPr lang="pt-BR" sz="2400" b="1" i="1" dirty="0" smtClean="0">
                <a:solidFill>
                  <a:srgbClr val="FF0000"/>
                </a:solidFill>
              </a:rPr>
              <a:t>2014</a:t>
            </a:r>
            <a:r>
              <a:rPr lang="pt-BR" sz="2400" b="1" i="1" dirty="0" smtClean="0">
                <a:solidFill>
                  <a:schemeClr val="bg1"/>
                </a:solidFill>
              </a:rPr>
              <a:t>)</a:t>
            </a:r>
          </a:p>
          <a:p>
            <a:r>
              <a:rPr lang="pt-BR" sz="2400" b="1" i="1" dirty="0">
                <a:solidFill>
                  <a:schemeClr val="bg1"/>
                </a:solidFill>
              </a:rPr>
              <a:t>	</a:t>
            </a:r>
            <a:r>
              <a:rPr lang="pt-BR" sz="2400" b="1" i="1" dirty="0" smtClean="0">
                <a:solidFill>
                  <a:schemeClr val="bg1"/>
                </a:solidFill>
              </a:rPr>
              <a:t>- </a:t>
            </a:r>
            <a:r>
              <a:rPr lang="pt-BR" sz="2400" b="1" i="1" dirty="0" err="1" smtClean="0">
                <a:solidFill>
                  <a:schemeClr val="bg1"/>
                </a:solidFill>
              </a:rPr>
              <a:t>Car</a:t>
            </a:r>
            <a:r>
              <a:rPr lang="pt-BR" sz="2400" b="1" i="1" dirty="0" smtClean="0">
                <a:solidFill>
                  <a:schemeClr val="bg1"/>
                </a:solidFill>
              </a:rPr>
              <a:t> </a:t>
            </a:r>
            <a:r>
              <a:rPr lang="pt-BR" sz="2400" b="1" i="1" dirty="0" err="1" smtClean="0">
                <a:solidFill>
                  <a:schemeClr val="bg1"/>
                </a:solidFill>
              </a:rPr>
              <a:t>Aciddent</a:t>
            </a:r>
            <a:r>
              <a:rPr lang="pt-BR" sz="2400" b="1" i="1" dirty="0" smtClean="0">
                <a:solidFill>
                  <a:schemeClr val="bg1"/>
                </a:solidFill>
              </a:rPr>
              <a:t> (</a:t>
            </a:r>
            <a:r>
              <a:rPr lang="pt-BR" sz="2400" b="1" i="1" dirty="0" smtClean="0">
                <a:solidFill>
                  <a:srgbClr val="FF0000"/>
                </a:solidFill>
              </a:rPr>
              <a:t>2015</a:t>
            </a:r>
            <a:r>
              <a:rPr lang="pt-BR" sz="2400" b="1" i="1" dirty="0" smtClean="0">
                <a:solidFill>
                  <a:schemeClr val="bg1"/>
                </a:solidFill>
              </a:rPr>
              <a:t>)</a:t>
            </a:r>
          </a:p>
          <a:p>
            <a:r>
              <a:rPr lang="pt-BR" sz="2400" b="1" i="1" dirty="0" smtClean="0">
                <a:solidFill>
                  <a:schemeClr val="bg1"/>
                </a:solidFill>
              </a:rPr>
              <a:t>6. LARIISA Next </a:t>
            </a:r>
            <a:r>
              <a:rPr lang="pt-BR" sz="2400" b="1" i="1" dirty="0" err="1" smtClean="0">
                <a:solidFill>
                  <a:schemeClr val="bg1"/>
                </a:solidFill>
              </a:rPr>
              <a:t>Generation</a:t>
            </a:r>
            <a:endParaRPr lang="pt-BR" sz="2400" b="1" i="1" dirty="0" smtClean="0">
              <a:solidFill>
                <a:schemeClr val="bg1"/>
              </a:solidFill>
            </a:endParaRPr>
          </a:p>
          <a:p>
            <a:r>
              <a:rPr lang="pt-BR" sz="2400" b="1" i="1" dirty="0">
                <a:solidFill>
                  <a:schemeClr val="bg1"/>
                </a:solidFill>
              </a:rPr>
              <a:t>	</a:t>
            </a:r>
            <a:r>
              <a:rPr lang="pt-BR" sz="2400" b="1" i="1" dirty="0" smtClean="0">
                <a:solidFill>
                  <a:schemeClr val="bg1"/>
                </a:solidFill>
              </a:rPr>
              <a:t>- </a:t>
            </a:r>
            <a:r>
              <a:rPr lang="pt-BR" sz="2400" b="1" i="1" dirty="0" err="1" smtClean="0">
                <a:solidFill>
                  <a:schemeClr val="bg1"/>
                </a:solidFill>
              </a:rPr>
              <a:t>An</a:t>
            </a:r>
            <a:r>
              <a:rPr lang="pt-BR" sz="2400" b="1" i="1" dirty="0" smtClean="0">
                <a:solidFill>
                  <a:schemeClr val="bg1"/>
                </a:solidFill>
              </a:rPr>
              <a:t> </a:t>
            </a:r>
            <a:r>
              <a:rPr lang="pt-BR" sz="2400" b="1" i="1" dirty="0" err="1" smtClean="0">
                <a:solidFill>
                  <a:schemeClr val="bg1"/>
                </a:solidFill>
              </a:rPr>
              <a:t>Intelligent</a:t>
            </a:r>
            <a:r>
              <a:rPr lang="pt-BR" sz="2400" b="1" i="1" dirty="0" smtClean="0">
                <a:solidFill>
                  <a:schemeClr val="bg1"/>
                </a:solidFill>
              </a:rPr>
              <a:t> </a:t>
            </a:r>
            <a:r>
              <a:rPr lang="pt-BR" sz="2400" b="1" i="1" dirty="0" err="1" smtClean="0">
                <a:solidFill>
                  <a:schemeClr val="bg1"/>
                </a:solidFill>
              </a:rPr>
              <a:t>Classifier</a:t>
            </a:r>
            <a:r>
              <a:rPr lang="pt-BR" sz="2400" b="1" i="1" dirty="0" smtClean="0">
                <a:solidFill>
                  <a:schemeClr val="bg1"/>
                </a:solidFill>
              </a:rPr>
              <a:t> for LARIISA</a:t>
            </a:r>
          </a:p>
          <a:p>
            <a:r>
              <a:rPr lang="pt-BR" sz="2400" b="1" i="1" dirty="0">
                <a:solidFill>
                  <a:schemeClr val="bg1"/>
                </a:solidFill>
              </a:rPr>
              <a:t>	</a:t>
            </a:r>
            <a:r>
              <a:rPr lang="pt-BR" sz="2400" b="1" i="1" dirty="0" smtClean="0">
                <a:solidFill>
                  <a:schemeClr val="bg1"/>
                </a:solidFill>
              </a:rPr>
              <a:t>- LARIISA Cube </a:t>
            </a:r>
            <a:r>
              <a:rPr lang="pt-BR" sz="2400" b="1" i="1" dirty="0" err="1" smtClean="0">
                <a:solidFill>
                  <a:schemeClr val="bg1"/>
                </a:solidFill>
              </a:rPr>
              <a:t>Architecture</a:t>
            </a:r>
            <a:r>
              <a:rPr lang="pt-BR" sz="2400" b="1" i="1" dirty="0" smtClean="0">
                <a:solidFill>
                  <a:schemeClr val="bg1"/>
                </a:solidFill>
              </a:rPr>
              <a:t> </a:t>
            </a:r>
          </a:p>
          <a:p>
            <a:r>
              <a:rPr lang="pt-BR" sz="2400" b="1" i="1" dirty="0">
                <a:solidFill>
                  <a:schemeClr val="bg1"/>
                </a:solidFill>
              </a:rPr>
              <a:t>7. </a:t>
            </a:r>
            <a:r>
              <a:rPr lang="pt-BR" sz="2400" b="1" i="1" dirty="0" err="1">
                <a:solidFill>
                  <a:schemeClr val="bg1"/>
                </a:solidFill>
              </a:rPr>
              <a:t>Conclusion</a:t>
            </a:r>
            <a:endParaRPr lang="pt-BR" sz="2400" b="1" i="1" dirty="0">
              <a:solidFill>
                <a:schemeClr val="bg1"/>
              </a:solidFill>
            </a:endParaRPr>
          </a:p>
          <a:p>
            <a:endParaRPr lang="pt-BR" sz="2400" b="1" i="1" dirty="0" smtClean="0">
              <a:solidFill>
                <a:schemeClr val="bg1"/>
              </a:solidFill>
            </a:endParaRPr>
          </a:p>
          <a:p>
            <a:endParaRPr lang="pt-BR" sz="2400" b="1" i="1" dirty="0" smtClean="0">
              <a:solidFill>
                <a:schemeClr val="bg1"/>
              </a:solidFill>
            </a:endParaRPr>
          </a:p>
          <a:p>
            <a:endParaRPr lang="pt-BR" dirty="0"/>
          </a:p>
        </p:txBody>
      </p:sp>
      <p:sp>
        <p:nvSpPr>
          <p:cNvPr id="2" name="CaixaDeTexto 1"/>
          <p:cNvSpPr txBox="1"/>
          <p:nvPr/>
        </p:nvSpPr>
        <p:spPr>
          <a:xfrm>
            <a:off x="6012160" y="692696"/>
            <a:ext cx="2217915" cy="707886"/>
          </a:xfrm>
          <a:prstGeom prst="rect">
            <a:avLst/>
          </a:prstGeom>
          <a:noFill/>
        </p:spPr>
        <p:txBody>
          <a:bodyPr wrap="none" rtlCol="0">
            <a:spAutoFit/>
          </a:bodyPr>
          <a:lstStyle/>
          <a:p>
            <a:r>
              <a:rPr lang="pt-BR" sz="4000" b="1" dirty="0" err="1" smtClean="0">
                <a:solidFill>
                  <a:schemeClr val="bg1"/>
                </a:solidFill>
              </a:rPr>
              <a:t>Summary</a:t>
            </a:r>
            <a:endParaRPr lang="pt-BR" sz="4000" b="1" dirty="0">
              <a:solidFill>
                <a:schemeClr val="bg1"/>
              </a:solidFill>
            </a:endParaRPr>
          </a:p>
        </p:txBody>
      </p:sp>
    </p:spTree>
    <p:extLst>
      <p:ext uri="{BB962C8B-B14F-4D97-AF65-F5344CB8AC3E}">
        <p14:creationId xmlns:p14="http://schemas.microsoft.com/office/powerpoint/2010/main" val="103893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3810000" y="4130675"/>
            <a:ext cx="40527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1</a:t>
            </a:r>
            <a:r>
              <a:rPr lang="pt-BR" sz="3200" i="1" dirty="0" smtClean="0">
                <a:solidFill>
                  <a:schemeClr val="bg1"/>
                </a:solidFill>
              </a:rPr>
              <a:t>. </a:t>
            </a:r>
            <a:r>
              <a:rPr lang="pt-BR" sz="3200" i="1" dirty="0" err="1" smtClean="0">
                <a:solidFill>
                  <a:schemeClr val="bg1"/>
                </a:solidFill>
              </a:rPr>
              <a:t>Contextualization</a:t>
            </a:r>
            <a:endParaRPr lang="pt-BR" sz="3200" i="1" dirty="0">
              <a:solidFill>
                <a:schemeClr val="bg1"/>
              </a:solidFill>
            </a:endParaRPr>
          </a:p>
        </p:txBody>
      </p:sp>
    </p:spTree>
    <p:extLst>
      <p:ext uri="{BB962C8B-B14F-4D97-AF65-F5344CB8AC3E}">
        <p14:creationId xmlns:p14="http://schemas.microsoft.com/office/powerpoint/2010/main" val="13865806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ângulo 27"/>
          <p:cNvSpPr/>
          <p:nvPr/>
        </p:nvSpPr>
        <p:spPr>
          <a:xfrm>
            <a:off x="0" y="0"/>
            <a:ext cx="9144000" cy="1700213"/>
          </a:xfrm>
          <a:prstGeom prst="rect">
            <a:avLst/>
          </a:prstGeom>
          <a:solidFill>
            <a:srgbClr val="7BABDA">
              <a:alpha val="65882"/>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3074" name="Rectangle 2"/>
          <p:cNvSpPr>
            <a:spLocks noChangeArrowheads="1"/>
          </p:cNvSpPr>
          <p:nvPr/>
        </p:nvSpPr>
        <p:spPr bwMode="auto">
          <a:xfrm>
            <a:off x="2679104" y="395288"/>
            <a:ext cx="8229600" cy="1143000"/>
          </a:xfrm>
          <a:prstGeom prst="rect">
            <a:avLst/>
          </a:prstGeom>
          <a:noFill/>
          <a:ln w="9525">
            <a:noFill/>
            <a:miter lim="800000"/>
            <a:headEnd/>
            <a:tailEnd/>
          </a:ln>
        </p:spPr>
        <p:txBody>
          <a:bodyPr anchor="ctr"/>
          <a:lstStyle/>
          <a:p>
            <a:pPr>
              <a:defRPr/>
            </a:pPr>
            <a:r>
              <a:rPr lang="pt-BR" sz="3200" b="1" dirty="0" smtClean="0">
                <a:solidFill>
                  <a:schemeClr val="bg1"/>
                </a:solidFill>
                <a:effectLst>
                  <a:outerShdw blurRad="38100" dist="38100" dir="2700000" algn="tl">
                    <a:srgbClr val="000000">
                      <a:alpha val="43137"/>
                    </a:srgbClr>
                  </a:outerShdw>
                </a:effectLst>
                <a:latin typeface="Calibri" pitchFamily="34" charset="0"/>
              </a:rPr>
              <a:t>Health </a:t>
            </a:r>
            <a:r>
              <a:rPr lang="pt-BR" sz="3200" b="1" dirty="0" err="1" smtClean="0">
                <a:solidFill>
                  <a:schemeClr val="bg1"/>
                </a:solidFill>
                <a:effectLst>
                  <a:outerShdw blurRad="38100" dist="38100" dir="2700000" algn="tl">
                    <a:srgbClr val="000000">
                      <a:alpha val="43137"/>
                    </a:srgbClr>
                  </a:outerShdw>
                </a:effectLst>
                <a:latin typeface="Calibri" pitchFamily="34" charset="0"/>
              </a:rPr>
              <a:t>System’s</a:t>
            </a:r>
            <a:r>
              <a:rPr lang="pt-BR" sz="3200" b="1" dirty="0" smtClean="0">
                <a:solidFill>
                  <a:schemeClr val="bg1"/>
                </a:solidFill>
                <a:effectLst>
                  <a:outerShdw blurRad="38100" dist="38100" dir="2700000" algn="tl">
                    <a:srgbClr val="000000">
                      <a:alpha val="43137"/>
                    </a:srgbClr>
                  </a:outerShdw>
                </a:effectLst>
                <a:latin typeface="Calibri" pitchFamily="34" charset="0"/>
              </a:rPr>
              <a:t> </a:t>
            </a:r>
            <a:r>
              <a:rPr lang="pt-BR" sz="3200" b="1" dirty="0" err="1" smtClean="0">
                <a:solidFill>
                  <a:schemeClr val="bg1"/>
                </a:solidFill>
                <a:effectLst>
                  <a:outerShdw blurRad="38100" dist="38100" dir="2700000" algn="tl">
                    <a:srgbClr val="000000">
                      <a:alpha val="43137"/>
                    </a:srgbClr>
                  </a:outerShdw>
                </a:effectLst>
                <a:latin typeface="Calibri" pitchFamily="34" charset="0"/>
              </a:rPr>
              <a:t>Evolution</a:t>
            </a:r>
            <a:endParaRPr lang="pt-BR" sz="3200" b="1" i="1" dirty="0">
              <a:solidFill>
                <a:srgbClr val="FFC000"/>
              </a:solidFill>
              <a:effectLst>
                <a:outerShdw blurRad="38100" dist="38100" dir="2700000" algn="tl">
                  <a:srgbClr val="000000">
                    <a:alpha val="43137"/>
                  </a:srgbClr>
                </a:outerShdw>
              </a:effectLst>
              <a:latin typeface="Calibri" pitchFamily="34" charset="0"/>
            </a:endParaRPr>
          </a:p>
        </p:txBody>
      </p:sp>
      <p:pic>
        <p:nvPicPr>
          <p:cNvPr id="23" name="Imagem 22" descr="Untitled-3.png"/>
          <p:cNvPicPr>
            <a:picLocks noChangeAspect="1"/>
          </p:cNvPicPr>
          <p:nvPr/>
        </p:nvPicPr>
        <p:blipFill>
          <a:blip r:embed="rId2"/>
          <a:stretch>
            <a:fillRect/>
          </a:stretch>
        </p:blipFill>
        <p:spPr>
          <a:xfrm>
            <a:off x="323850" y="225425"/>
            <a:ext cx="1446213" cy="1236663"/>
          </a:xfrm>
          <a:prstGeom prst="rect">
            <a:avLst/>
          </a:prstGeom>
          <a:effectLst>
            <a:outerShdw blurRad="50800" dist="38100" dir="2700000" algn="tl" rotWithShape="0">
              <a:prstClr val="black">
                <a:alpha val="40000"/>
              </a:prstClr>
            </a:outerShdw>
          </a:effectLst>
        </p:spPr>
      </p:pic>
      <p:grpSp>
        <p:nvGrpSpPr>
          <p:cNvPr id="2" name="Grupo 16"/>
          <p:cNvGrpSpPr/>
          <p:nvPr/>
        </p:nvGrpSpPr>
        <p:grpSpPr>
          <a:xfrm flipV="1">
            <a:off x="4499992" y="2570781"/>
            <a:ext cx="3085221" cy="2684580"/>
            <a:chOff x="3029607" y="1952837"/>
            <a:chExt cx="5675585" cy="4511026"/>
          </a:xfrm>
          <a:effectLst>
            <a:outerShdw blurRad="50800" dist="38100" dir="10800000" algn="r" rotWithShape="0">
              <a:prstClr val="black">
                <a:alpha val="40000"/>
              </a:prstClr>
            </a:outerShdw>
          </a:effectLst>
          <a:scene3d>
            <a:camera prst="orthographicFront">
              <a:rot lat="0" lon="0" rev="0"/>
            </a:camera>
            <a:lightRig rig="soft" dir="t">
              <a:rot lat="0" lon="0" rev="0"/>
            </a:lightRig>
          </a:scene3d>
        </p:grpSpPr>
        <p:grpSp>
          <p:nvGrpSpPr>
            <p:cNvPr id="3" name="Grupo 15"/>
            <p:cNvGrpSpPr/>
            <p:nvPr/>
          </p:nvGrpSpPr>
          <p:grpSpPr>
            <a:xfrm>
              <a:off x="3074179" y="1988840"/>
              <a:ext cx="5609816" cy="4464496"/>
              <a:chOff x="3074179" y="1988840"/>
              <a:chExt cx="5609816" cy="4464496"/>
            </a:xfrm>
          </p:grpSpPr>
          <p:sp>
            <p:nvSpPr>
              <p:cNvPr id="10" name="Triângulo isósceles 9"/>
              <p:cNvSpPr/>
              <p:nvPr/>
            </p:nvSpPr>
            <p:spPr>
              <a:xfrm>
                <a:off x="5306886" y="1988840"/>
                <a:ext cx="1121963" cy="864096"/>
              </a:xfrm>
              <a:prstGeom prst="triangle">
                <a:avLst/>
              </a:prstGeom>
              <a:solidFill>
                <a:schemeClr val="accent2">
                  <a:lumMod val="75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1" name="Trapezóide 10"/>
              <p:cNvSpPr/>
              <p:nvPr/>
            </p:nvSpPr>
            <p:spPr>
              <a:xfrm>
                <a:off x="4860032" y="2852936"/>
                <a:ext cx="2016224" cy="720080"/>
              </a:xfrm>
              <a:prstGeom prst="trapezoid">
                <a:avLst>
                  <a:gd name="adj" fmla="val 62812"/>
                </a:avLst>
              </a:prstGeom>
              <a:solidFill>
                <a:schemeClr val="accent5">
                  <a:lumMod val="50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2" name="Trapezóide 11"/>
              <p:cNvSpPr/>
              <p:nvPr/>
            </p:nvSpPr>
            <p:spPr>
              <a:xfrm>
                <a:off x="4403705" y="3573016"/>
                <a:ext cx="2928323" cy="720080"/>
              </a:xfrm>
              <a:prstGeom prst="trapezoid">
                <a:avLst>
                  <a:gd name="adj" fmla="val 62812"/>
                </a:avLst>
              </a:prstGeom>
              <a:solidFill>
                <a:schemeClr val="accent1">
                  <a:lumMod val="90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3" name="Trapezóide 12"/>
              <p:cNvSpPr/>
              <p:nvPr/>
            </p:nvSpPr>
            <p:spPr>
              <a:xfrm>
                <a:off x="3954921" y="4293096"/>
                <a:ext cx="3831504"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4" name="Trapezóide 13"/>
              <p:cNvSpPr/>
              <p:nvPr/>
            </p:nvSpPr>
            <p:spPr>
              <a:xfrm>
                <a:off x="3517355" y="5013176"/>
                <a:ext cx="4712245"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5" name="Trapezóide 14"/>
              <p:cNvSpPr/>
              <p:nvPr/>
            </p:nvSpPr>
            <p:spPr>
              <a:xfrm>
                <a:off x="3074179" y="5733256"/>
                <a:ext cx="5609816"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
          <p:nvSpPr>
            <p:cNvPr id="9" name="Triângulo isósceles 8"/>
            <p:cNvSpPr/>
            <p:nvPr/>
          </p:nvSpPr>
          <p:spPr>
            <a:xfrm>
              <a:off x="3029607" y="1952837"/>
              <a:ext cx="5675585" cy="4511026"/>
            </a:xfrm>
            <a:prstGeom prst="triangle">
              <a:avLst/>
            </a:prstGeom>
            <a:noFill/>
            <a:ln w="57150">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
        <p:nvSpPr>
          <p:cNvPr id="19" name="Seta para cima e para baixo 18"/>
          <p:cNvSpPr/>
          <p:nvPr/>
        </p:nvSpPr>
        <p:spPr>
          <a:xfrm>
            <a:off x="323528" y="2016847"/>
            <a:ext cx="1103587" cy="4004441"/>
          </a:xfrm>
          <a:prstGeom prst="upDown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pt-BR" sz="2800" dirty="0" err="1" smtClean="0">
                <a:solidFill>
                  <a:srgbClr val="002060"/>
                </a:solidFill>
              </a:rPr>
              <a:t>Cost</a:t>
            </a:r>
            <a:endParaRPr lang="pt-BR" sz="2800" dirty="0">
              <a:solidFill>
                <a:srgbClr val="002060"/>
              </a:solidFill>
            </a:endParaRPr>
          </a:p>
        </p:txBody>
      </p:sp>
      <p:sp>
        <p:nvSpPr>
          <p:cNvPr id="22" name="Retângulo 21"/>
          <p:cNvSpPr/>
          <p:nvPr/>
        </p:nvSpPr>
        <p:spPr>
          <a:xfrm>
            <a:off x="633321" y="2074709"/>
            <a:ext cx="425450" cy="630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b="1" dirty="0">
                <a:solidFill>
                  <a:srgbClr val="002060"/>
                </a:solidFill>
                <a:latin typeface="Wide Latin"/>
              </a:rPr>
              <a:t>¢</a:t>
            </a:r>
            <a:endParaRPr lang="pt-BR" sz="2800" b="1" dirty="0">
              <a:solidFill>
                <a:srgbClr val="002060"/>
              </a:solidFill>
            </a:endParaRPr>
          </a:p>
        </p:txBody>
      </p:sp>
      <p:sp>
        <p:nvSpPr>
          <p:cNvPr id="5132" name="Text Box 22"/>
          <p:cNvSpPr txBox="1">
            <a:spLocks noChangeArrowheads="1"/>
          </p:cNvSpPr>
          <p:nvPr/>
        </p:nvSpPr>
        <p:spPr bwMode="auto">
          <a:xfrm>
            <a:off x="2699196" y="1323182"/>
            <a:ext cx="6337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ct val="50000"/>
              </a:spcBef>
            </a:pPr>
            <a:r>
              <a:rPr lang="pt-BR" sz="1200" b="1" dirty="0">
                <a:latin typeface="Calibri" pitchFamily="34" charset="0"/>
              </a:rPr>
              <a:t>Fonte: </a:t>
            </a:r>
            <a:r>
              <a:rPr lang="pt-BR" sz="1200" dirty="0">
                <a:latin typeface="Calibri" pitchFamily="34" charset="0"/>
              </a:rPr>
              <a:t>K. </a:t>
            </a:r>
            <a:r>
              <a:rPr lang="pt-BR" sz="1200" dirty="0" err="1">
                <a:latin typeface="Calibri" pitchFamily="34" charset="0"/>
              </a:rPr>
              <a:t>Jennings</a:t>
            </a:r>
            <a:r>
              <a:rPr lang="pt-BR" sz="1200" dirty="0">
                <a:latin typeface="Calibri" pitchFamily="34" charset="0"/>
              </a:rPr>
              <a:t>, K. Miller, S. Materna (1997)</a:t>
            </a:r>
          </a:p>
        </p:txBody>
      </p:sp>
      <p:sp>
        <p:nvSpPr>
          <p:cNvPr id="31" name="Retângulo 30"/>
          <p:cNvSpPr/>
          <p:nvPr/>
        </p:nvSpPr>
        <p:spPr>
          <a:xfrm>
            <a:off x="653958" y="5327496"/>
            <a:ext cx="427038" cy="631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b="1" dirty="0">
                <a:solidFill>
                  <a:srgbClr val="002060"/>
                </a:solidFill>
                <a:latin typeface="Wide Latin"/>
              </a:rPr>
              <a:t>$</a:t>
            </a:r>
            <a:endParaRPr lang="pt-BR" sz="2800" b="1" dirty="0">
              <a:solidFill>
                <a:srgbClr val="002060"/>
              </a:solidFill>
            </a:endParaRPr>
          </a:p>
        </p:txBody>
      </p:sp>
      <p:grpSp>
        <p:nvGrpSpPr>
          <p:cNvPr id="38" name="Grupo 16"/>
          <p:cNvGrpSpPr/>
          <p:nvPr/>
        </p:nvGrpSpPr>
        <p:grpSpPr>
          <a:xfrm rot="10800000" flipV="1">
            <a:off x="1619673" y="2577046"/>
            <a:ext cx="3085221" cy="2684580"/>
            <a:chOff x="3029607" y="1952837"/>
            <a:chExt cx="5675585" cy="4511026"/>
          </a:xfrm>
          <a:effectLst>
            <a:outerShdw blurRad="50800" dist="38100" dir="10800000" algn="r" rotWithShape="0">
              <a:prstClr val="black">
                <a:alpha val="40000"/>
              </a:prstClr>
            </a:outerShdw>
          </a:effectLst>
          <a:scene3d>
            <a:camera prst="orthographicFront">
              <a:rot lat="0" lon="0" rev="0"/>
            </a:camera>
            <a:lightRig rig="soft" dir="t">
              <a:rot lat="0" lon="0" rev="0"/>
            </a:lightRig>
          </a:scene3d>
        </p:grpSpPr>
        <p:grpSp>
          <p:nvGrpSpPr>
            <p:cNvPr id="39" name="Grupo 15"/>
            <p:cNvGrpSpPr/>
            <p:nvPr/>
          </p:nvGrpSpPr>
          <p:grpSpPr>
            <a:xfrm>
              <a:off x="3074179" y="1988840"/>
              <a:ext cx="5609816" cy="4464496"/>
              <a:chOff x="3074179" y="1988840"/>
              <a:chExt cx="5609816" cy="4464496"/>
            </a:xfrm>
          </p:grpSpPr>
          <p:sp>
            <p:nvSpPr>
              <p:cNvPr id="41" name="Triângulo isósceles 40"/>
              <p:cNvSpPr/>
              <p:nvPr/>
            </p:nvSpPr>
            <p:spPr>
              <a:xfrm>
                <a:off x="5306886" y="1988840"/>
                <a:ext cx="1121963" cy="864096"/>
              </a:xfrm>
              <a:prstGeom prst="triangle">
                <a:avLst/>
              </a:prstGeom>
              <a:solidFill>
                <a:schemeClr val="accent2">
                  <a:lumMod val="75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2" name="Trapezóide 10"/>
              <p:cNvSpPr/>
              <p:nvPr/>
            </p:nvSpPr>
            <p:spPr>
              <a:xfrm>
                <a:off x="4860032" y="2852936"/>
                <a:ext cx="2016224" cy="720080"/>
              </a:xfrm>
              <a:prstGeom prst="trapezoid">
                <a:avLst>
                  <a:gd name="adj" fmla="val 62812"/>
                </a:avLst>
              </a:prstGeom>
              <a:solidFill>
                <a:schemeClr val="accent5">
                  <a:lumMod val="50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3" name="Trapezóide 11"/>
              <p:cNvSpPr/>
              <p:nvPr/>
            </p:nvSpPr>
            <p:spPr>
              <a:xfrm>
                <a:off x="4403705" y="3573016"/>
                <a:ext cx="2928323" cy="720080"/>
              </a:xfrm>
              <a:prstGeom prst="trapezoid">
                <a:avLst>
                  <a:gd name="adj" fmla="val 62812"/>
                </a:avLst>
              </a:prstGeom>
              <a:solidFill>
                <a:schemeClr val="accent1">
                  <a:lumMod val="90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4" name="Trapezóide 12"/>
              <p:cNvSpPr/>
              <p:nvPr/>
            </p:nvSpPr>
            <p:spPr>
              <a:xfrm>
                <a:off x="3954921" y="4293096"/>
                <a:ext cx="3831504"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5" name="Trapezóide 13"/>
              <p:cNvSpPr/>
              <p:nvPr/>
            </p:nvSpPr>
            <p:spPr>
              <a:xfrm>
                <a:off x="3517355" y="5013176"/>
                <a:ext cx="4712245"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6" name="Trapezóide 14"/>
              <p:cNvSpPr/>
              <p:nvPr/>
            </p:nvSpPr>
            <p:spPr>
              <a:xfrm>
                <a:off x="3074179" y="5733256"/>
                <a:ext cx="5609816"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
          <p:nvSpPr>
            <p:cNvPr id="40" name="Triângulo isósceles 39"/>
            <p:cNvSpPr/>
            <p:nvPr/>
          </p:nvSpPr>
          <p:spPr>
            <a:xfrm>
              <a:off x="3029607" y="1952837"/>
              <a:ext cx="5675585" cy="4511026"/>
            </a:xfrm>
            <a:prstGeom prst="triangle">
              <a:avLst/>
            </a:prstGeom>
            <a:noFill/>
            <a:ln w="57150">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
        <p:nvSpPr>
          <p:cNvPr id="4" name="CaixaDeTexto 3"/>
          <p:cNvSpPr txBox="1"/>
          <p:nvPr/>
        </p:nvSpPr>
        <p:spPr>
          <a:xfrm>
            <a:off x="1691680" y="1889812"/>
            <a:ext cx="2172839" cy="800219"/>
          </a:xfrm>
          <a:prstGeom prst="rect">
            <a:avLst/>
          </a:prstGeom>
          <a:noFill/>
        </p:spPr>
        <p:txBody>
          <a:bodyPr wrap="none" rtlCol="0">
            <a:spAutoFit/>
          </a:bodyPr>
          <a:lstStyle/>
          <a:p>
            <a:r>
              <a:rPr lang="pt-BR" sz="2800" b="1" i="1" dirty="0" smtClean="0">
                <a:solidFill>
                  <a:srgbClr val="FF0000"/>
                </a:solidFill>
                <a:effectLst>
                  <a:outerShdw blurRad="38100" dist="38100" dir="2700000" algn="tl">
                    <a:srgbClr val="000000">
                      <a:alpha val="43137"/>
                    </a:srgbClr>
                  </a:outerShdw>
                </a:effectLst>
                <a:latin typeface="Calibri" pitchFamily="34" charset="0"/>
              </a:rPr>
              <a:t>Industrial Era</a:t>
            </a:r>
            <a:endParaRPr lang="pt-BR" sz="2800" b="1" i="1" dirty="0">
              <a:solidFill>
                <a:srgbClr val="FF0000"/>
              </a:solidFill>
              <a:effectLst>
                <a:outerShdw blurRad="38100" dist="38100" dir="2700000" algn="tl">
                  <a:srgbClr val="000000">
                    <a:alpha val="43137"/>
                  </a:srgbClr>
                </a:outerShdw>
              </a:effectLst>
              <a:latin typeface="Calibri" pitchFamily="34" charset="0"/>
            </a:endParaRPr>
          </a:p>
          <a:p>
            <a:endParaRPr lang="pt-BR" dirty="0"/>
          </a:p>
        </p:txBody>
      </p:sp>
      <p:sp>
        <p:nvSpPr>
          <p:cNvPr id="47" name="CaixaDeTexto 46"/>
          <p:cNvSpPr txBox="1"/>
          <p:nvPr/>
        </p:nvSpPr>
        <p:spPr>
          <a:xfrm>
            <a:off x="4909696" y="1889812"/>
            <a:ext cx="2618474" cy="800219"/>
          </a:xfrm>
          <a:prstGeom prst="rect">
            <a:avLst/>
          </a:prstGeom>
          <a:noFill/>
        </p:spPr>
        <p:txBody>
          <a:bodyPr wrap="none" rtlCol="0">
            <a:spAutoFit/>
          </a:bodyPr>
          <a:lstStyle/>
          <a:p>
            <a:r>
              <a:rPr lang="pt-BR" sz="2800" b="1" i="1" dirty="0" err="1">
                <a:solidFill>
                  <a:srgbClr val="FF0000"/>
                </a:solidFill>
                <a:effectLst>
                  <a:outerShdw blurRad="38100" dist="38100" dir="2700000" algn="tl">
                    <a:srgbClr val="000000">
                      <a:alpha val="43137"/>
                    </a:srgbClr>
                  </a:outerShdw>
                </a:effectLst>
                <a:latin typeface="Calibri" pitchFamily="34" charset="0"/>
              </a:rPr>
              <a:t>Information</a:t>
            </a:r>
            <a:r>
              <a:rPr lang="pt-BR" sz="2800" b="1" i="1" dirty="0">
                <a:solidFill>
                  <a:srgbClr val="FF0000"/>
                </a:solidFill>
                <a:effectLst>
                  <a:outerShdw blurRad="38100" dist="38100" dir="2700000" algn="tl">
                    <a:srgbClr val="000000">
                      <a:alpha val="43137"/>
                    </a:srgbClr>
                  </a:outerShdw>
                </a:effectLst>
                <a:latin typeface="Calibri" pitchFamily="34" charset="0"/>
              </a:rPr>
              <a:t> </a:t>
            </a:r>
            <a:r>
              <a:rPr lang="pt-BR" sz="2800" b="1" i="1" dirty="0" smtClean="0">
                <a:solidFill>
                  <a:srgbClr val="FF0000"/>
                </a:solidFill>
                <a:effectLst>
                  <a:outerShdw blurRad="38100" dist="38100" dir="2700000" algn="tl">
                    <a:srgbClr val="000000">
                      <a:alpha val="43137"/>
                    </a:srgbClr>
                  </a:outerShdw>
                </a:effectLst>
                <a:latin typeface="Calibri" pitchFamily="34" charset="0"/>
              </a:rPr>
              <a:t>Era </a:t>
            </a:r>
            <a:endParaRPr lang="pt-BR" sz="2800" b="1" i="1" dirty="0">
              <a:solidFill>
                <a:srgbClr val="FF0000"/>
              </a:solidFill>
              <a:effectLst>
                <a:outerShdw blurRad="38100" dist="38100" dir="2700000" algn="tl">
                  <a:srgbClr val="000000">
                    <a:alpha val="43137"/>
                  </a:srgbClr>
                </a:outerShdw>
              </a:effectLst>
              <a:latin typeface="Calibri" pitchFamily="34" charset="0"/>
            </a:endParaRPr>
          </a:p>
          <a:p>
            <a:endParaRPr lang="pt-BR" dirty="0"/>
          </a:p>
        </p:txBody>
      </p:sp>
      <p:sp>
        <p:nvSpPr>
          <p:cNvPr id="5" name="CaixaDeTexto 4"/>
          <p:cNvSpPr txBox="1"/>
          <p:nvPr/>
        </p:nvSpPr>
        <p:spPr>
          <a:xfrm>
            <a:off x="4860032" y="5517232"/>
            <a:ext cx="2629759" cy="461665"/>
          </a:xfrm>
          <a:prstGeom prst="rect">
            <a:avLst/>
          </a:prstGeom>
          <a:noFill/>
        </p:spPr>
        <p:txBody>
          <a:bodyPr wrap="none" rtlCol="0">
            <a:spAutoFit/>
          </a:bodyPr>
          <a:lstStyle/>
          <a:p>
            <a:pPr algn="ctr"/>
            <a:r>
              <a:rPr lang="pt-BR" sz="2400" b="1" dirty="0" err="1" smtClean="0"/>
              <a:t>Disease</a:t>
            </a:r>
            <a:r>
              <a:rPr lang="pt-BR" sz="2400" b="1" dirty="0" smtClean="0"/>
              <a:t> </a:t>
            </a:r>
            <a:r>
              <a:rPr lang="pt-BR" sz="2400" b="1" dirty="0" err="1" smtClean="0"/>
              <a:t>Prevention</a:t>
            </a:r>
            <a:endParaRPr lang="pt-BR" sz="2400" b="1" dirty="0" smtClean="0"/>
          </a:p>
        </p:txBody>
      </p:sp>
      <p:sp>
        <p:nvSpPr>
          <p:cNvPr id="48" name="CaixaDeTexto 47"/>
          <p:cNvSpPr txBox="1"/>
          <p:nvPr/>
        </p:nvSpPr>
        <p:spPr>
          <a:xfrm>
            <a:off x="1937431" y="5517232"/>
            <a:ext cx="2562560" cy="461665"/>
          </a:xfrm>
          <a:prstGeom prst="rect">
            <a:avLst/>
          </a:prstGeom>
          <a:noFill/>
        </p:spPr>
        <p:txBody>
          <a:bodyPr wrap="none" rtlCol="0">
            <a:spAutoFit/>
          </a:bodyPr>
          <a:lstStyle/>
          <a:p>
            <a:pPr algn="ctr"/>
            <a:r>
              <a:rPr lang="pt-BR" sz="2400" b="1" dirty="0" err="1" smtClean="0"/>
              <a:t>Disease</a:t>
            </a:r>
            <a:r>
              <a:rPr lang="pt-BR" sz="2400" b="1" dirty="0" smtClean="0"/>
              <a:t> </a:t>
            </a:r>
            <a:r>
              <a:rPr lang="pt-BR" sz="2400" b="1" dirty="0" err="1" smtClean="0"/>
              <a:t>Treatment</a:t>
            </a:r>
            <a:endParaRPr lang="pt-BR" sz="2400" b="1" dirty="0" smtClean="0"/>
          </a:p>
        </p:txBody>
      </p:sp>
      <p:sp>
        <p:nvSpPr>
          <p:cNvPr id="50" name="Seta para cima e para baixo 49"/>
          <p:cNvSpPr/>
          <p:nvPr/>
        </p:nvSpPr>
        <p:spPr>
          <a:xfrm>
            <a:off x="7812360" y="1988840"/>
            <a:ext cx="1103587" cy="4004441"/>
          </a:xfrm>
          <a:prstGeom prst="upDown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pt-BR" sz="2800" dirty="0" err="1" smtClean="0">
                <a:solidFill>
                  <a:srgbClr val="002060"/>
                </a:solidFill>
              </a:rPr>
              <a:t>Cost</a:t>
            </a:r>
            <a:endParaRPr lang="pt-BR" sz="2800" dirty="0">
              <a:solidFill>
                <a:srgbClr val="002060"/>
              </a:solidFill>
            </a:endParaRPr>
          </a:p>
        </p:txBody>
      </p:sp>
      <p:sp>
        <p:nvSpPr>
          <p:cNvPr id="51" name="Retângulo 50"/>
          <p:cNvSpPr/>
          <p:nvPr/>
        </p:nvSpPr>
        <p:spPr>
          <a:xfrm>
            <a:off x="8122153" y="5354660"/>
            <a:ext cx="425450" cy="630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b="1" dirty="0">
                <a:solidFill>
                  <a:srgbClr val="002060"/>
                </a:solidFill>
                <a:latin typeface="Wide Latin"/>
              </a:rPr>
              <a:t>¢</a:t>
            </a:r>
            <a:endParaRPr lang="pt-BR" sz="2800" b="1" dirty="0">
              <a:solidFill>
                <a:srgbClr val="002060"/>
              </a:solidFill>
            </a:endParaRPr>
          </a:p>
        </p:txBody>
      </p:sp>
      <p:sp>
        <p:nvSpPr>
          <p:cNvPr id="52" name="Retângulo 51"/>
          <p:cNvSpPr/>
          <p:nvPr/>
        </p:nvSpPr>
        <p:spPr>
          <a:xfrm>
            <a:off x="8142790" y="2096465"/>
            <a:ext cx="427038" cy="631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b="1" dirty="0">
                <a:solidFill>
                  <a:srgbClr val="002060"/>
                </a:solidFill>
                <a:latin typeface="Wide Latin"/>
              </a:rPr>
              <a:t>$</a:t>
            </a:r>
            <a:endParaRPr lang="pt-BR" sz="2800" b="1" dirty="0">
              <a:solidFill>
                <a:srgbClr val="002060"/>
              </a:solidFill>
            </a:endParaRPr>
          </a:p>
        </p:txBody>
      </p:sp>
      <p:sp>
        <p:nvSpPr>
          <p:cNvPr id="6" name="CaixaDeTexto 5"/>
          <p:cNvSpPr txBox="1"/>
          <p:nvPr/>
        </p:nvSpPr>
        <p:spPr>
          <a:xfrm>
            <a:off x="2613873" y="6389688"/>
            <a:ext cx="184731" cy="369332"/>
          </a:xfrm>
          <a:prstGeom prst="rect">
            <a:avLst/>
          </a:prstGeom>
          <a:noFill/>
        </p:spPr>
        <p:txBody>
          <a:bodyPr wrap="none" rtlCol="0">
            <a:spAutoFit/>
          </a:bodyPr>
          <a:lstStyle/>
          <a:p>
            <a:endParaRPr lang="pt-BR" dirty="0"/>
          </a:p>
        </p:txBody>
      </p:sp>
      <p:sp>
        <p:nvSpPr>
          <p:cNvPr id="7" name="CaixaDeTexto 6"/>
          <p:cNvSpPr txBox="1"/>
          <p:nvPr/>
        </p:nvSpPr>
        <p:spPr>
          <a:xfrm>
            <a:off x="2595612" y="6093296"/>
            <a:ext cx="1422056" cy="738664"/>
          </a:xfrm>
          <a:prstGeom prst="rect">
            <a:avLst/>
          </a:prstGeom>
          <a:noFill/>
        </p:spPr>
        <p:txBody>
          <a:bodyPr wrap="none" rtlCol="0">
            <a:spAutoFit/>
          </a:bodyPr>
          <a:lstStyle/>
          <a:p>
            <a:r>
              <a:rPr lang="pt-BR" sz="2400" b="1" dirty="0">
                <a:solidFill>
                  <a:srgbClr val="FF0000"/>
                </a:solidFill>
              </a:rPr>
              <a:t>HOSPITAL</a:t>
            </a:r>
          </a:p>
          <a:p>
            <a:endParaRPr lang="pt-BR" dirty="0"/>
          </a:p>
        </p:txBody>
      </p:sp>
      <p:sp>
        <p:nvSpPr>
          <p:cNvPr id="8" name="CaixaDeTexto 7"/>
          <p:cNvSpPr txBox="1"/>
          <p:nvPr/>
        </p:nvSpPr>
        <p:spPr>
          <a:xfrm>
            <a:off x="5292080" y="6093296"/>
            <a:ext cx="1675780" cy="461665"/>
          </a:xfrm>
          <a:prstGeom prst="rect">
            <a:avLst/>
          </a:prstGeom>
          <a:noFill/>
        </p:spPr>
        <p:txBody>
          <a:bodyPr wrap="none" rtlCol="0">
            <a:spAutoFit/>
          </a:bodyPr>
          <a:lstStyle/>
          <a:p>
            <a:r>
              <a:rPr lang="pt-BR" sz="2400" b="1" dirty="0" smtClean="0">
                <a:solidFill>
                  <a:srgbClr val="FF0000"/>
                </a:solidFill>
              </a:rPr>
              <a:t>HOMECARE</a:t>
            </a:r>
            <a:endParaRPr lang="pt-BR" sz="2400" b="1" dirty="0">
              <a:solidFill>
                <a:srgbClr val="FF0000"/>
              </a:solidFill>
            </a:endParaRPr>
          </a:p>
        </p:txBody>
      </p:sp>
    </p:spTree>
    <p:extLst>
      <p:ext uri="{BB962C8B-B14F-4D97-AF65-F5344CB8AC3E}">
        <p14:creationId xmlns:p14="http://schemas.microsoft.com/office/powerpoint/2010/main" val="298176629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8"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ângulo 27"/>
          <p:cNvSpPr/>
          <p:nvPr/>
        </p:nvSpPr>
        <p:spPr>
          <a:xfrm>
            <a:off x="0" y="0"/>
            <a:ext cx="9144000" cy="1700213"/>
          </a:xfrm>
          <a:prstGeom prst="rect">
            <a:avLst/>
          </a:prstGeom>
          <a:solidFill>
            <a:srgbClr val="7BABDA">
              <a:alpha val="65882"/>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dirty="0"/>
          </a:p>
        </p:txBody>
      </p:sp>
      <p:sp>
        <p:nvSpPr>
          <p:cNvPr id="3074" name="Rectangle 2"/>
          <p:cNvSpPr>
            <a:spLocks noChangeArrowheads="1"/>
          </p:cNvSpPr>
          <p:nvPr/>
        </p:nvSpPr>
        <p:spPr bwMode="auto">
          <a:xfrm>
            <a:off x="1655763" y="395288"/>
            <a:ext cx="7488237" cy="1143000"/>
          </a:xfrm>
          <a:prstGeom prst="rect">
            <a:avLst/>
          </a:prstGeom>
          <a:noFill/>
          <a:ln w="9525">
            <a:noFill/>
            <a:miter lim="800000"/>
            <a:headEnd/>
            <a:tailEnd/>
          </a:ln>
        </p:spPr>
        <p:txBody>
          <a:bodyPr anchor="ctr"/>
          <a:lstStyle/>
          <a:p>
            <a:pPr>
              <a:defRPr/>
            </a:pPr>
            <a:r>
              <a:rPr lang="pt-BR" sz="3200" b="1" dirty="0" smtClean="0">
                <a:solidFill>
                  <a:schemeClr val="bg1"/>
                </a:solidFill>
                <a:effectLst>
                  <a:outerShdw blurRad="38100" dist="38100" dir="2700000" algn="tl">
                    <a:srgbClr val="000000">
                      <a:alpha val="43137"/>
                    </a:srgbClr>
                  </a:outerShdw>
                </a:effectLst>
                <a:latin typeface="Calibri" pitchFamily="34" charset="0"/>
              </a:rPr>
              <a:t>Health System - </a:t>
            </a:r>
            <a:r>
              <a:rPr lang="pt-BR" sz="3200" b="1" i="1" dirty="0" err="1" smtClean="0">
                <a:solidFill>
                  <a:srgbClr val="FFC000"/>
                </a:solidFill>
                <a:effectLst>
                  <a:outerShdw blurRad="38100" dist="38100" dir="2700000" algn="tl">
                    <a:srgbClr val="000000">
                      <a:alpha val="43137"/>
                    </a:srgbClr>
                  </a:outerShdw>
                </a:effectLst>
                <a:latin typeface="Calibri" pitchFamily="34" charset="0"/>
              </a:rPr>
              <a:t>Information</a:t>
            </a:r>
            <a:r>
              <a:rPr lang="pt-BR" sz="3200" b="1" i="1" dirty="0" smtClean="0">
                <a:solidFill>
                  <a:srgbClr val="FFC000"/>
                </a:solidFill>
                <a:effectLst>
                  <a:outerShdw blurRad="38100" dist="38100" dir="2700000" algn="tl">
                    <a:srgbClr val="000000">
                      <a:alpha val="43137"/>
                    </a:srgbClr>
                  </a:outerShdw>
                </a:effectLst>
                <a:latin typeface="Calibri" pitchFamily="34" charset="0"/>
              </a:rPr>
              <a:t> Era</a:t>
            </a:r>
            <a:endParaRPr lang="pt-BR" sz="3200" b="1" i="1" dirty="0">
              <a:solidFill>
                <a:srgbClr val="FFC000"/>
              </a:solidFill>
              <a:effectLst>
                <a:outerShdw blurRad="38100" dist="38100" dir="2700000" algn="tl">
                  <a:srgbClr val="000000">
                    <a:alpha val="43137"/>
                  </a:srgbClr>
                </a:outerShdw>
              </a:effectLst>
              <a:latin typeface="Calibri" pitchFamily="34" charset="0"/>
            </a:endParaRPr>
          </a:p>
        </p:txBody>
      </p:sp>
      <p:sp>
        <p:nvSpPr>
          <p:cNvPr id="5125" name="Rectangle 21"/>
          <p:cNvSpPr>
            <a:spLocks noGrp="1" noChangeArrowheads="1"/>
          </p:cNvSpPr>
          <p:nvPr>
            <p:ph type="body" idx="1"/>
          </p:nvPr>
        </p:nvSpPr>
        <p:spPr>
          <a:xfrm>
            <a:off x="1646238" y="1157070"/>
            <a:ext cx="6958210" cy="623887"/>
          </a:xfrm>
        </p:spPr>
        <p:txBody>
          <a:bodyPr/>
          <a:lstStyle/>
          <a:p>
            <a:pPr>
              <a:buFontTx/>
              <a:buNone/>
            </a:pPr>
            <a:r>
              <a:rPr lang="pt-BR" altLang="pt-BR" sz="2200" b="1" dirty="0" err="1" smtClean="0">
                <a:solidFill>
                  <a:schemeClr val="bg1"/>
                </a:solidFill>
                <a:latin typeface="Calibri" pitchFamily="34" charset="0"/>
              </a:rPr>
              <a:t>Based</a:t>
            </a:r>
            <a:r>
              <a:rPr lang="pt-BR" altLang="pt-BR" sz="2200" b="1" dirty="0" smtClean="0">
                <a:solidFill>
                  <a:schemeClr val="bg1"/>
                </a:solidFill>
                <a:latin typeface="Calibri" pitchFamily="34" charset="0"/>
              </a:rPr>
              <a:t> </a:t>
            </a:r>
            <a:r>
              <a:rPr lang="pt-BR" altLang="pt-BR" sz="2200" b="1" dirty="0" err="1" smtClean="0">
                <a:solidFill>
                  <a:schemeClr val="bg1"/>
                </a:solidFill>
                <a:latin typeface="Calibri" pitchFamily="34" charset="0"/>
              </a:rPr>
              <a:t>on</a:t>
            </a:r>
            <a:r>
              <a:rPr lang="pt-BR" altLang="pt-BR" sz="2200" b="1" dirty="0" smtClean="0">
                <a:solidFill>
                  <a:schemeClr val="bg1"/>
                </a:solidFill>
                <a:latin typeface="Calibri" pitchFamily="34" charset="0"/>
              </a:rPr>
              <a:t> </a:t>
            </a:r>
            <a:r>
              <a:rPr lang="pt-BR" altLang="pt-BR" sz="2200" b="1" dirty="0" err="1" smtClean="0">
                <a:solidFill>
                  <a:schemeClr val="bg1"/>
                </a:solidFill>
                <a:latin typeface="Calibri" pitchFamily="34" charset="0"/>
              </a:rPr>
              <a:t>Disease</a:t>
            </a:r>
            <a:r>
              <a:rPr lang="pt-BR" altLang="pt-BR" sz="2200" b="1" dirty="0" smtClean="0">
                <a:solidFill>
                  <a:schemeClr val="bg1"/>
                </a:solidFill>
                <a:latin typeface="Calibri" pitchFamily="34" charset="0"/>
              </a:rPr>
              <a:t> PREVENTION</a:t>
            </a:r>
          </a:p>
        </p:txBody>
      </p:sp>
      <p:pic>
        <p:nvPicPr>
          <p:cNvPr id="23" name="Imagem 22" descr="Untitled-3.png"/>
          <p:cNvPicPr>
            <a:picLocks noChangeAspect="1"/>
          </p:cNvPicPr>
          <p:nvPr/>
        </p:nvPicPr>
        <p:blipFill>
          <a:blip r:embed="rId3"/>
          <a:stretch>
            <a:fillRect/>
          </a:stretch>
        </p:blipFill>
        <p:spPr>
          <a:xfrm>
            <a:off x="267286" y="376371"/>
            <a:ext cx="1446213" cy="1236663"/>
          </a:xfrm>
          <a:prstGeom prst="rect">
            <a:avLst/>
          </a:prstGeom>
          <a:effectLst>
            <a:outerShdw blurRad="50800" dist="38100" dir="2700000" algn="tl" rotWithShape="0">
              <a:prstClr val="black">
                <a:alpha val="40000"/>
              </a:prstClr>
            </a:outerShdw>
          </a:effectLst>
        </p:spPr>
      </p:pic>
      <p:grpSp>
        <p:nvGrpSpPr>
          <p:cNvPr id="3" name="Grupo 15"/>
          <p:cNvGrpSpPr/>
          <p:nvPr/>
        </p:nvGrpSpPr>
        <p:grpSpPr>
          <a:xfrm flipV="1">
            <a:off x="1695786" y="2247940"/>
            <a:ext cx="5092986" cy="3916331"/>
            <a:chOff x="3074179" y="1988840"/>
            <a:chExt cx="5609816" cy="4464496"/>
          </a:xfrm>
          <a:scene3d>
            <a:camera prst="orthographicFront">
              <a:rot lat="0" lon="0" rev="0"/>
            </a:camera>
            <a:lightRig rig="soft" dir="t">
              <a:rot lat="0" lon="0" rev="0"/>
            </a:lightRig>
          </a:scene3d>
        </p:grpSpPr>
        <p:sp>
          <p:nvSpPr>
            <p:cNvPr id="10" name="Triângulo isósceles 9"/>
            <p:cNvSpPr/>
            <p:nvPr/>
          </p:nvSpPr>
          <p:spPr>
            <a:xfrm>
              <a:off x="5306886" y="1988840"/>
              <a:ext cx="1121963" cy="864096"/>
            </a:xfrm>
            <a:prstGeom prst="triangle">
              <a:avLst/>
            </a:prstGeom>
            <a:solidFill>
              <a:schemeClr val="accent2">
                <a:lumMod val="75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1" name="Trapezóide 10"/>
            <p:cNvSpPr/>
            <p:nvPr/>
          </p:nvSpPr>
          <p:spPr>
            <a:xfrm>
              <a:off x="4860032" y="2852936"/>
              <a:ext cx="2016224" cy="720080"/>
            </a:xfrm>
            <a:prstGeom prst="trapezoid">
              <a:avLst>
                <a:gd name="adj" fmla="val 62812"/>
              </a:avLst>
            </a:prstGeom>
            <a:solidFill>
              <a:schemeClr val="accent5">
                <a:lumMod val="50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2" name="Trapezóide 11"/>
            <p:cNvSpPr/>
            <p:nvPr/>
          </p:nvSpPr>
          <p:spPr>
            <a:xfrm>
              <a:off x="4403705" y="3573016"/>
              <a:ext cx="2928323" cy="720080"/>
            </a:xfrm>
            <a:prstGeom prst="trapezoid">
              <a:avLst>
                <a:gd name="adj" fmla="val 62812"/>
              </a:avLst>
            </a:prstGeom>
            <a:solidFill>
              <a:schemeClr val="accent1">
                <a:lumMod val="90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3" name="Trapezóide 12"/>
            <p:cNvSpPr/>
            <p:nvPr/>
          </p:nvSpPr>
          <p:spPr>
            <a:xfrm>
              <a:off x="3954921" y="4293096"/>
              <a:ext cx="3831504"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4" name="Trapezóide 13"/>
            <p:cNvSpPr/>
            <p:nvPr/>
          </p:nvSpPr>
          <p:spPr>
            <a:xfrm>
              <a:off x="3517355" y="5013176"/>
              <a:ext cx="4712245"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5" name="Trapezóide 14"/>
            <p:cNvSpPr/>
            <p:nvPr/>
          </p:nvSpPr>
          <p:spPr>
            <a:xfrm>
              <a:off x="3074179" y="5733256"/>
              <a:ext cx="5609816" cy="720080"/>
            </a:xfrm>
            <a:prstGeom prst="trapezoid">
              <a:avLst>
                <a:gd name="adj" fmla="val 62812"/>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
        <p:nvSpPr>
          <p:cNvPr id="19" name="Seta para cima e para baixo 18"/>
          <p:cNvSpPr/>
          <p:nvPr/>
        </p:nvSpPr>
        <p:spPr>
          <a:xfrm>
            <a:off x="488720" y="2159876"/>
            <a:ext cx="1103587" cy="4004441"/>
          </a:xfrm>
          <a:prstGeom prst="upDown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pt-BR" sz="2800" dirty="0" err="1" smtClean="0">
                <a:solidFill>
                  <a:srgbClr val="002060"/>
                </a:solidFill>
              </a:rPr>
              <a:t>Costs</a:t>
            </a:r>
            <a:endParaRPr lang="pt-BR" sz="2800" dirty="0">
              <a:solidFill>
                <a:srgbClr val="002060"/>
              </a:solidFill>
            </a:endParaRPr>
          </a:p>
        </p:txBody>
      </p:sp>
      <p:sp>
        <p:nvSpPr>
          <p:cNvPr id="22" name="Retângulo 21"/>
          <p:cNvSpPr/>
          <p:nvPr/>
        </p:nvSpPr>
        <p:spPr>
          <a:xfrm>
            <a:off x="798513" y="2217738"/>
            <a:ext cx="425450" cy="630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b="1" dirty="0">
                <a:solidFill>
                  <a:srgbClr val="002060"/>
                </a:solidFill>
                <a:latin typeface="Wide Latin"/>
              </a:rPr>
              <a:t>¢</a:t>
            </a:r>
            <a:endParaRPr lang="pt-BR" sz="2800" b="1" dirty="0">
              <a:solidFill>
                <a:srgbClr val="002060"/>
              </a:solidFill>
            </a:endParaRPr>
          </a:p>
        </p:txBody>
      </p:sp>
      <p:sp>
        <p:nvSpPr>
          <p:cNvPr id="24" name="Retângulo 23"/>
          <p:cNvSpPr/>
          <p:nvPr/>
        </p:nvSpPr>
        <p:spPr>
          <a:xfrm>
            <a:off x="-157163" y="1749425"/>
            <a:ext cx="2395538" cy="504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err="1" smtClean="0">
                <a:solidFill>
                  <a:srgbClr val="002060"/>
                </a:solidFill>
                <a:latin typeface="Arial Black" pitchFamily="34" charset="0"/>
              </a:rPr>
              <a:t>Encouraged</a:t>
            </a:r>
            <a:endParaRPr lang="pt-BR" dirty="0">
              <a:solidFill>
                <a:srgbClr val="002060"/>
              </a:solidFill>
              <a:latin typeface="Arial Black" pitchFamily="34" charset="0"/>
            </a:endParaRPr>
          </a:p>
        </p:txBody>
      </p:sp>
      <p:sp>
        <p:nvSpPr>
          <p:cNvPr id="25" name="Retângulo 24"/>
          <p:cNvSpPr/>
          <p:nvPr/>
        </p:nvSpPr>
        <p:spPr>
          <a:xfrm>
            <a:off x="-163513" y="6127750"/>
            <a:ext cx="2397126" cy="504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err="1" smtClean="0">
                <a:solidFill>
                  <a:srgbClr val="002060"/>
                </a:solidFill>
                <a:latin typeface="Arial Black" pitchFamily="34" charset="0"/>
              </a:rPr>
              <a:t>Discouraged</a:t>
            </a:r>
            <a:endParaRPr lang="pt-BR" dirty="0">
              <a:solidFill>
                <a:srgbClr val="002060"/>
              </a:solidFill>
              <a:latin typeface="Arial Black" pitchFamily="34" charset="0"/>
            </a:endParaRPr>
          </a:p>
        </p:txBody>
      </p:sp>
      <p:sp>
        <p:nvSpPr>
          <p:cNvPr id="5132" name="Text Box 22"/>
          <p:cNvSpPr txBox="1">
            <a:spLocks noChangeArrowheads="1"/>
          </p:cNvSpPr>
          <p:nvPr/>
        </p:nvSpPr>
        <p:spPr bwMode="auto">
          <a:xfrm>
            <a:off x="2627188" y="6309320"/>
            <a:ext cx="6337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ct val="50000"/>
              </a:spcBef>
            </a:pPr>
            <a:r>
              <a:rPr lang="pt-BR" altLang="pt-BR" sz="1200" b="1" dirty="0">
                <a:latin typeface="Calibri" pitchFamily="34" charset="0"/>
              </a:rPr>
              <a:t>Fonte: </a:t>
            </a:r>
            <a:r>
              <a:rPr lang="pt-BR" altLang="pt-BR" sz="1200" dirty="0">
                <a:latin typeface="Calibri" pitchFamily="34" charset="0"/>
              </a:rPr>
              <a:t>K. </a:t>
            </a:r>
            <a:r>
              <a:rPr lang="pt-BR" altLang="pt-BR" sz="1200" dirty="0" err="1">
                <a:latin typeface="Calibri" pitchFamily="34" charset="0"/>
              </a:rPr>
              <a:t>Jennings</a:t>
            </a:r>
            <a:r>
              <a:rPr lang="pt-BR" altLang="pt-BR" sz="1200" dirty="0">
                <a:latin typeface="Calibri" pitchFamily="34" charset="0"/>
              </a:rPr>
              <a:t>, K. Miller, S. Materna (1997)</a:t>
            </a:r>
          </a:p>
        </p:txBody>
      </p:sp>
      <p:sp>
        <p:nvSpPr>
          <p:cNvPr id="27" name="Seta para a esquerda 26"/>
          <p:cNvSpPr/>
          <p:nvPr/>
        </p:nvSpPr>
        <p:spPr>
          <a:xfrm>
            <a:off x="4761186" y="5406271"/>
            <a:ext cx="4117702" cy="689729"/>
          </a:xfrm>
          <a:prstGeom prst="leftArrow">
            <a:avLst>
              <a:gd name="adj1" fmla="val 68182"/>
              <a:gd name="adj2" fmla="val 54444"/>
            </a:avLst>
          </a:prstGeom>
          <a:solidFill>
            <a:schemeClr val="accent2">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dirty="0" smtClean="0">
                <a:solidFill>
                  <a:schemeClr val="bg1"/>
                </a:solidFill>
                <a:latin typeface="Arial Black" pitchFamily="34" charset="0"/>
              </a:rPr>
              <a:t>Hospital (</a:t>
            </a:r>
            <a:r>
              <a:rPr lang="pt-BR" dirty="0" err="1" smtClean="0">
                <a:solidFill>
                  <a:schemeClr val="bg1"/>
                </a:solidFill>
                <a:latin typeface="Arial Black" pitchFamily="34" charset="0"/>
              </a:rPr>
              <a:t>specialits</a:t>
            </a:r>
            <a:r>
              <a:rPr lang="pt-BR" dirty="0" smtClean="0">
                <a:solidFill>
                  <a:schemeClr val="bg1"/>
                </a:solidFill>
                <a:latin typeface="Arial Black" pitchFamily="34" charset="0"/>
              </a:rPr>
              <a:t>)</a:t>
            </a:r>
            <a:endParaRPr lang="pt-BR" dirty="0">
              <a:solidFill>
                <a:schemeClr val="bg1"/>
              </a:solidFill>
              <a:latin typeface="Arial Black" pitchFamily="34" charset="0"/>
            </a:endParaRPr>
          </a:p>
        </p:txBody>
      </p:sp>
      <p:sp>
        <p:nvSpPr>
          <p:cNvPr id="34" name="Seta para a esquerda 33"/>
          <p:cNvSpPr/>
          <p:nvPr/>
        </p:nvSpPr>
        <p:spPr>
          <a:xfrm>
            <a:off x="5795837" y="3789040"/>
            <a:ext cx="3083051" cy="798229"/>
          </a:xfrm>
          <a:prstGeom prst="leftArrow">
            <a:avLst>
              <a:gd name="adj1" fmla="val 68182"/>
              <a:gd name="adj2" fmla="val 54444"/>
            </a:avLst>
          </a:prstGeom>
          <a:solidFill>
            <a:schemeClr val="accent1">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dirty="0" smtClean="0">
                <a:solidFill>
                  <a:srgbClr val="002060"/>
                </a:solidFill>
                <a:latin typeface="Arial Black" pitchFamily="34" charset="0"/>
              </a:rPr>
              <a:t>Health Agent</a:t>
            </a:r>
            <a:endParaRPr lang="pt-BR" dirty="0">
              <a:solidFill>
                <a:srgbClr val="002060"/>
              </a:solidFill>
              <a:latin typeface="Arial Black" pitchFamily="34" charset="0"/>
            </a:endParaRPr>
          </a:p>
        </p:txBody>
      </p:sp>
      <p:sp>
        <p:nvSpPr>
          <p:cNvPr id="35" name="Seta para a esquerda 34"/>
          <p:cNvSpPr/>
          <p:nvPr/>
        </p:nvSpPr>
        <p:spPr>
          <a:xfrm>
            <a:off x="6752908" y="2254250"/>
            <a:ext cx="2125980" cy="941189"/>
          </a:xfrm>
          <a:prstGeom prst="leftArrow">
            <a:avLst>
              <a:gd name="adj1" fmla="val 68182"/>
              <a:gd name="adj2" fmla="val 54444"/>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dirty="0" err="1" smtClean="0">
                <a:solidFill>
                  <a:srgbClr val="002060"/>
                </a:solidFill>
                <a:latin typeface="Arial Black" pitchFamily="34" charset="0"/>
              </a:rPr>
              <a:t>Primary</a:t>
            </a:r>
            <a:r>
              <a:rPr lang="pt-BR" dirty="0" smtClean="0">
                <a:solidFill>
                  <a:srgbClr val="002060"/>
                </a:solidFill>
                <a:latin typeface="Arial Black" pitchFamily="34" charset="0"/>
              </a:rPr>
              <a:t> Health </a:t>
            </a:r>
            <a:r>
              <a:rPr lang="pt-BR" dirty="0" err="1" smtClean="0">
                <a:solidFill>
                  <a:srgbClr val="002060"/>
                </a:solidFill>
                <a:latin typeface="Arial Black" pitchFamily="34" charset="0"/>
              </a:rPr>
              <a:t>Care</a:t>
            </a:r>
            <a:r>
              <a:rPr lang="pt-BR" dirty="0" smtClean="0">
                <a:solidFill>
                  <a:srgbClr val="002060"/>
                </a:solidFill>
                <a:latin typeface="Arial Black" pitchFamily="34" charset="0"/>
              </a:rPr>
              <a:t> </a:t>
            </a:r>
            <a:endParaRPr lang="pt-BR" dirty="0">
              <a:solidFill>
                <a:srgbClr val="002060"/>
              </a:solidFill>
              <a:latin typeface="Arial Black" pitchFamily="34" charset="0"/>
            </a:endParaRPr>
          </a:p>
        </p:txBody>
      </p:sp>
      <p:sp>
        <p:nvSpPr>
          <p:cNvPr id="31" name="Retângulo 30"/>
          <p:cNvSpPr/>
          <p:nvPr/>
        </p:nvSpPr>
        <p:spPr>
          <a:xfrm>
            <a:off x="819150" y="5470525"/>
            <a:ext cx="427038" cy="631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b="1" dirty="0">
                <a:solidFill>
                  <a:srgbClr val="002060"/>
                </a:solidFill>
                <a:latin typeface="Wide Latin"/>
              </a:rPr>
              <a:t>$</a:t>
            </a:r>
            <a:endParaRPr lang="pt-BR" sz="2800" b="1" dirty="0">
              <a:solidFill>
                <a:srgbClr val="002060"/>
              </a:solidFill>
            </a:endParaRPr>
          </a:p>
        </p:txBody>
      </p:sp>
      <p:sp>
        <p:nvSpPr>
          <p:cNvPr id="7" name="CaixaDeTexto 6"/>
          <p:cNvSpPr txBox="1"/>
          <p:nvPr/>
        </p:nvSpPr>
        <p:spPr>
          <a:xfrm>
            <a:off x="4788024" y="25574"/>
            <a:ext cx="4300665" cy="646331"/>
          </a:xfrm>
          <a:prstGeom prst="rect">
            <a:avLst/>
          </a:prstGeom>
          <a:noFill/>
        </p:spPr>
        <p:txBody>
          <a:bodyPr wrap="none" rtlCol="0">
            <a:spAutoFit/>
          </a:bodyPr>
          <a:lstStyle/>
          <a:p>
            <a:r>
              <a:rPr lang="pt-BR" sz="3600" b="1" dirty="0" smtClean="0">
                <a:solidFill>
                  <a:srgbClr val="FF0000"/>
                </a:solidFill>
              </a:rPr>
              <a:t>CONTEXTUALIZATION</a:t>
            </a:r>
            <a:endParaRPr lang="en-US" sz="3600" b="1" dirty="0">
              <a:solidFill>
                <a:srgbClr val="FF0000"/>
              </a:solidFill>
            </a:endParaRPr>
          </a:p>
        </p:txBody>
      </p:sp>
      <p:pic>
        <p:nvPicPr>
          <p:cNvPr id="26" name="Picture 8" descr="http://vector-magz.com/wp-content/uploads/2013/08/hospital-clipart.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864" y="4978991"/>
            <a:ext cx="884854" cy="9401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1645" y="1772816"/>
            <a:ext cx="1013637" cy="1019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9306" y="3501008"/>
            <a:ext cx="666750" cy="10096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ângulo 7"/>
          <p:cNvSpPr/>
          <p:nvPr/>
        </p:nvSpPr>
        <p:spPr>
          <a:xfrm>
            <a:off x="0" y="0"/>
            <a:ext cx="9144000" cy="685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ixaDeTexto 4"/>
          <p:cNvSpPr txBox="1"/>
          <p:nvPr/>
        </p:nvSpPr>
        <p:spPr>
          <a:xfrm>
            <a:off x="1011238" y="2887888"/>
            <a:ext cx="7182008" cy="132343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t-BR" sz="4000" b="1" dirty="0" err="1" smtClean="0">
                <a:solidFill>
                  <a:schemeClr val="bg1"/>
                </a:solidFill>
              </a:rPr>
              <a:t>Descentralization</a:t>
            </a:r>
            <a:r>
              <a:rPr lang="pt-BR" sz="4000" b="1" dirty="0" smtClean="0">
                <a:solidFill>
                  <a:schemeClr val="bg1"/>
                </a:solidFill>
              </a:rPr>
              <a:t> </a:t>
            </a:r>
            <a:r>
              <a:rPr lang="pt-BR" sz="4000" b="1" dirty="0" err="1" smtClean="0">
                <a:solidFill>
                  <a:schemeClr val="bg1"/>
                </a:solidFill>
              </a:rPr>
              <a:t>of</a:t>
            </a:r>
            <a:r>
              <a:rPr lang="pt-BR" sz="4000" b="1" dirty="0" smtClean="0">
                <a:solidFill>
                  <a:schemeClr val="bg1"/>
                </a:solidFill>
              </a:rPr>
              <a:t> </a:t>
            </a:r>
            <a:r>
              <a:rPr lang="pt-BR" sz="4000" b="1" dirty="0" err="1" smtClean="0">
                <a:solidFill>
                  <a:schemeClr val="bg1"/>
                </a:solidFill>
              </a:rPr>
              <a:t>Public</a:t>
            </a:r>
            <a:r>
              <a:rPr lang="pt-BR" sz="4000" b="1" dirty="0" smtClean="0">
                <a:solidFill>
                  <a:schemeClr val="bg1"/>
                </a:solidFill>
              </a:rPr>
              <a:t> Health System</a:t>
            </a:r>
            <a:endParaRPr lang="en-US" sz="4000" b="1" dirty="0">
              <a:solidFill>
                <a:schemeClr val="bg1"/>
              </a:solidFill>
            </a:endParaRPr>
          </a:p>
        </p:txBody>
      </p:sp>
    </p:spTree>
    <p:extLst>
      <p:ext uri="{BB962C8B-B14F-4D97-AF65-F5344CB8AC3E}">
        <p14:creationId xmlns:p14="http://schemas.microsoft.com/office/powerpoint/2010/main" val="334320098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003865" y="72122"/>
            <a:ext cx="2079737" cy="646331"/>
          </a:xfrm>
          <a:prstGeom prst="rect">
            <a:avLst/>
          </a:prstGeom>
          <a:noFill/>
        </p:spPr>
        <p:txBody>
          <a:bodyPr wrap="none" rtlCol="0">
            <a:spAutoFit/>
          </a:bodyPr>
          <a:lstStyle/>
          <a:p>
            <a:r>
              <a:rPr lang="pt-BR" sz="3600" b="1" dirty="0" smtClean="0">
                <a:solidFill>
                  <a:srgbClr val="FF0000"/>
                </a:solidFill>
              </a:rPr>
              <a:t>PROBLEM</a:t>
            </a:r>
            <a:endParaRPr lang="en-US" sz="3600" b="1" dirty="0">
              <a:solidFill>
                <a:srgbClr val="FF0000"/>
              </a:solidFill>
            </a:endParaRPr>
          </a:p>
        </p:txBody>
      </p:sp>
      <p:sp>
        <p:nvSpPr>
          <p:cNvPr id="9" name="Seta para a esquerda 8"/>
          <p:cNvSpPr/>
          <p:nvPr/>
        </p:nvSpPr>
        <p:spPr>
          <a:xfrm rot="753664">
            <a:off x="5940552" y="4841880"/>
            <a:ext cx="2501516" cy="941189"/>
          </a:xfrm>
          <a:prstGeom prst="leftArrow">
            <a:avLst>
              <a:gd name="adj1" fmla="val 68182"/>
              <a:gd name="adj2" fmla="val 54444"/>
            </a:avLst>
          </a:prstGeom>
          <a:solidFill>
            <a:schemeClr val="accent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dirty="0" err="1" smtClean="0">
                <a:solidFill>
                  <a:srgbClr val="002060"/>
                </a:solidFill>
                <a:latin typeface="Arial Black" pitchFamily="34" charset="0"/>
              </a:rPr>
              <a:t>Primary</a:t>
            </a:r>
            <a:r>
              <a:rPr lang="pt-BR" dirty="0" smtClean="0">
                <a:solidFill>
                  <a:srgbClr val="002060"/>
                </a:solidFill>
                <a:latin typeface="Arial Black" pitchFamily="34" charset="0"/>
              </a:rPr>
              <a:t> </a:t>
            </a:r>
          </a:p>
          <a:p>
            <a:pPr algn="r">
              <a:defRPr/>
            </a:pPr>
            <a:r>
              <a:rPr lang="pt-BR" dirty="0" smtClean="0">
                <a:solidFill>
                  <a:srgbClr val="002060"/>
                </a:solidFill>
                <a:latin typeface="Arial Black" pitchFamily="34" charset="0"/>
              </a:rPr>
              <a:t>Health </a:t>
            </a:r>
            <a:r>
              <a:rPr lang="pt-BR" dirty="0" err="1" smtClean="0">
                <a:solidFill>
                  <a:srgbClr val="002060"/>
                </a:solidFill>
                <a:latin typeface="Arial Black" pitchFamily="34" charset="0"/>
              </a:rPr>
              <a:t>Care</a:t>
            </a:r>
            <a:r>
              <a:rPr lang="pt-BR" dirty="0" smtClean="0">
                <a:solidFill>
                  <a:srgbClr val="002060"/>
                </a:solidFill>
                <a:latin typeface="Arial Black" pitchFamily="34" charset="0"/>
              </a:rPr>
              <a:t> </a:t>
            </a:r>
            <a:endParaRPr lang="pt-BR" dirty="0">
              <a:solidFill>
                <a:srgbClr val="002060"/>
              </a:solidFill>
              <a:latin typeface="Arial Black" pitchFamily="34" charset="0"/>
            </a:endParaRPr>
          </a:p>
        </p:txBody>
      </p:sp>
      <p:sp>
        <p:nvSpPr>
          <p:cNvPr id="10" name="Seta para a esquerda 9"/>
          <p:cNvSpPr/>
          <p:nvPr/>
        </p:nvSpPr>
        <p:spPr>
          <a:xfrm rot="874702">
            <a:off x="5359856" y="1896295"/>
            <a:ext cx="3034225" cy="950112"/>
          </a:xfrm>
          <a:prstGeom prst="leftArrow">
            <a:avLst>
              <a:gd name="adj1" fmla="val 68182"/>
              <a:gd name="adj2" fmla="val 54444"/>
            </a:avLst>
          </a:prstGeom>
          <a:solidFill>
            <a:schemeClr val="accent2">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dirty="0" smtClean="0">
                <a:solidFill>
                  <a:schemeClr val="bg1"/>
                </a:solidFill>
                <a:latin typeface="Arial Black" pitchFamily="34" charset="0"/>
              </a:rPr>
              <a:t>Hospital</a:t>
            </a:r>
          </a:p>
          <a:p>
            <a:pPr algn="r">
              <a:defRPr/>
            </a:pPr>
            <a:r>
              <a:rPr lang="pt-BR" dirty="0" smtClean="0">
                <a:solidFill>
                  <a:schemeClr val="bg1"/>
                </a:solidFill>
                <a:latin typeface="Arial Black" pitchFamily="34" charset="0"/>
              </a:rPr>
              <a:t>(</a:t>
            </a:r>
            <a:r>
              <a:rPr lang="pt-BR" dirty="0" err="1" smtClean="0">
                <a:solidFill>
                  <a:schemeClr val="bg1"/>
                </a:solidFill>
                <a:latin typeface="Arial Black" pitchFamily="34" charset="0"/>
              </a:rPr>
              <a:t>specialits</a:t>
            </a:r>
            <a:r>
              <a:rPr lang="pt-BR" dirty="0" smtClean="0">
                <a:solidFill>
                  <a:schemeClr val="bg1"/>
                </a:solidFill>
                <a:latin typeface="Arial Black" pitchFamily="34" charset="0"/>
              </a:rPr>
              <a:t>)</a:t>
            </a:r>
            <a:endParaRPr lang="pt-BR" dirty="0">
              <a:solidFill>
                <a:schemeClr val="bg1"/>
              </a:solidFill>
              <a:latin typeface="Arial Black" pitchFamily="34" charset="0"/>
            </a:endParaRPr>
          </a:p>
        </p:txBody>
      </p:sp>
      <p:sp>
        <p:nvSpPr>
          <p:cNvPr id="11" name="Seta para a esquerda 10"/>
          <p:cNvSpPr/>
          <p:nvPr/>
        </p:nvSpPr>
        <p:spPr>
          <a:xfrm rot="844896">
            <a:off x="5530747" y="3364940"/>
            <a:ext cx="2800369" cy="961979"/>
          </a:xfrm>
          <a:prstGeom prst="leftArrow">
            <a:avLst>
              <a:gd name="adj1" fmla="val 68182"/>
              <a:gd name="adj2" fmla="val 54444"/>
            </a:avLst>
          </a:prstGeom>
          <a:solidFill>
            <a:schemeClr val="accent1">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dirty="0" smtClean="0">
                <a:solidFill>
                  <a:srgbClr val="002060"/>
                </a:solidFill>
                <a:latin typeface="Arial Black" pitchFamily="34" charset="0"/>
              </a:rPr>
              <a:t>Health </a:t>
            </a:r>
          </a:p>
          <a:p>
            <a:pPr algn="r">
              <a:defRPr/>
            </a:pPr>
            <a:r>
              <a:rPr lang="pt-BR" dirty="0" smtClean="0">
                <a:solidFill>
                  <a:srgbClr val="002060"/>
                </a:solidFill>
                <a:latin typeface="Arial Black" pitchFamily="34" charset="0"/>
              </a:rPr>
              <a:t>Agent</a:t>
            </a:r>
            <a:endParaRPr lang="pt-BR" dirty="0">
              <a:solidFill>
                <a:srgbClr val="002060"/>
              </a:solidFill>
              <a:latin typeface="Arial Black" pitchFamily="34" charset="0"/>
            </a:endParaRPr>
          </a:p>
        </p:txBody>
      </p:sp>
      <p:pic>
        <p:nvPicPr>
          <p:cNvPr id="27" name="Imagem 24" descr="grf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784" y="1563639"/>
            <a:ext cx="5472856" cy="47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Hexágono 3"/>
          <p:cNvSpPr/>
          <p:nvPr/>
        </p:nvSpPr>
        <p:spPr>
          <a:xfrm rot="5400000">
            <a:off x="1206154" y="2570745"/>
            <a:ext cx="864096" cy="833859"/>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tângulo de cantos arredondados 2"/>
          <p:cNvSpPr/>
          <p:nvPr/>
        </p:nvSpPr>
        <p:spPr>
          <a:xfrm>
            <a:off x="507653" y="2672175"/>
            <a:ext cx="1515580" cy="4390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Management</a:t>
            </a:r>
            <a:endParaRPr lang="en-US" b="1" dirty="0"/>
          </a:p>
        </p:txBody>
      </p:sp>
      <p:sp>
        <p:nvSpPr>
          <p:cNvPr id="5" name="Retângulo 4"/>
          <p:cNvSpPr/>
          <p:nvPr/>
        </p:nvSpPr>
        <p:spPr>
          <a:xfrm>
            <a:off x="1475656" y="1601734"/>
            <a:ext cx="2304256" cy="7471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3982" y="1007379"/>
            <a:ext cx="1521829" cy="967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6" name="Picture 8" descr="http://vector-magz.com/wp-content/uploads/2013/08/hospital-clipart.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81006" y="611311"/>
            <a:ext cx="1355444" cy="1440160"/>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de cantos arredondados 5"/>
          <p:cNvSpPr/>
          <p:nvPr/>
        </p:nvSpPr>
        <p:spPr>
          <a:xfrm>
            <a:off x="4042060" y="2914646"/>
            <a:ext cx="1111614" cy="360040"/>
          </a:xfrm>
          <a:prstGeom prst="roundRect">
            <a:avLst/>
          </a:prstGeom>
          <a:solidFill>
            <a:srgbClr val="0062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Information</a:t>
            </a:r>
            <a:endParaRPr lang="en-US" sz="1100" dirty="0"/>
          </a:p>
        </p:txBody>
      </p:sp>
      <p:sp>
        <p:nvSpPr>
          <p:cNvPr id="33" name="Retângulo de cantos arredondados 32"/>
          <p:cNvSpPr/>
          <p:nvPr/>
        </p:nvSpPr>
        <p:spPr>
          <a:xfrm>
            <a:off x="2966495" y="2423183"/>
            <a:ext cx="1111614" cy="268907"/>
          </a:xfrm>
          <a:prstGeom prst="roundRect">
            <a:avLst/>
          </a:prstGeom>
          <a:solidFill>
            <a:srgbClr val="0062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Message</a:t>
            </a:r>
            <a:endParaRPr lang="en-US" sz="1100" dirty="0"/>
          </a:p>
        </p:txBody>
      </p:sp>
      <p:sp>
        <p:nvSpPr>
          <p:cNvPr id="34" name="Retângulo de cantos arredondados 33"/>
          <p:cNvSpPr/>
          <p:nvPr/>
        </p:nvSpPr>
        <p:spPr>
          <a:xfrm>
            <a:off x="2934124" y="5520059"/>
            <a:ext cx="917796" cy="359028"/>
          </a:xfrm>
          <a:prstGeom prst="roundRect">
            <a:avLst/>
          </a:prstGeom>
          <a:solidFill>
            <a:srgbClr val="0062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Data Acquisition</a:t>
            </a:r>
            <a:endParaRPr lang="en-US" sz="1100" dirty="0"/>
          </a:p>
        </p:txBody>
      </p:sp>
      <p:sp>
        <p:nvSpPr>
          <p:cNvPr id="17" name="CaixaDeTexto 16"/>
          <p:cNvSpPr txBox="1"/>
          <p:nvPr/>
        </p:nvSpPr>
        <p:spPr>
          <a:xfrm>
            <a:off x="3120935" y="145669"/>
            <a:ext cx="3829510" cy="523220"/>
          </a:xfrm>
          <a:prstGeom prst="rect">
            <a:avLst/>
          </a:prstGeom>
          <a:noFill/>
        </p:spPr>
        <p:txBody>
          <a:bodyPr wrap="none" rtlCol="0">
            <a:spAutoFit/>
          </a:bodyPr>
          <a:lstStyle/>
          <a:p>
            <a:r>
              <a:rPr lang="pt-BR" sz="2800" b="1" dirty="0" smtClean="0">
                <a:solidFill>
                  <a:srgbClr val="FF0000"/>
                </a:solidFill>
              </a:rPr>
              <a:t>DESCENTRALIZATION  </a:t>
            </a:r>
            <a:r>
              <a:rPr lang="pt-BR" sz="2800" b="1" dirty="0" smtClean="0">
                <a:solidFill>
                  <a:srgbClr val="FF0000"/>
                </a:solidFill>
                <a:sym typeface="Wingdings" panose="05000000000000000000" pitchFamily="2" charset="2"/>
              </a:rPr>
              <a:t></a:t>
            </a:r>
            <a:endParaRPr lang="en-US" sz="2800" b="1" dirty="0">
              <a:solidFill>
                <a:srgbClr val="FF0000"/>
              </a:solidFill>
            </a:endParaRPr>
          </a:p>
        </p:txBody>
      </p:sp>
      <p:sp>
        <p:nvSpPr>
          <p:cNvPr id="56" name="Retângulo 55"/>
          <p:cNvSpPr/>
          <p:nvPr/>
        </p:nvSpPr>
        <p:spPr>
          <a:xfrm>
            <a:off x="-36512" y="-44624"/>
            <a:ext cx="9144000" cy="685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ixaDeTexto 6"/>
          <p:cNvSpPr txBox="1"/>
          <p:nvPr/>
        </p:nvSpPr>
        <p:spPr>
          <a:xfrm>
            <a:off x="861725" y="2914646"/>
            <a:ext cx="7182008" cy="132343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t-BR" sz="4000" b="1" dirty="0" err="1" smtClean="0">
                <a:solidFill>
                  <a:schemeClr val="bg1"/>
                </a:solidFill>
              </a:rPr>
              <a:t>Increasing</a:t>
            </a:r>
            <a:r>
              <a:rPr lang="pt-BR" sz="4000" b="1" dirty="0" smtClean="0">
                <a:solidFill>
                  <a:schemeClr val="bg1"/>
                </a:solidFill>
              </a:rPr>
              <a:t> </a:t>
            </a:r>
            <a:r>
              <a:rPr lang="pt-BR" sz="4000" b="1" dirty="0" err="1" smtClean="0">
                <a:solidFill>
                  <a:schemeClr val="bg1"/>
                </a:solidFill>
              </a:rPr>
              <a:t>Complexity</a:t>
            </a:r>
            <a:r>
              <a:rPr lang="pt-BR" sz="4000" b="1" dirty="0" smtClean="0">
                <a:solidFill>
                  <a:schemeClr val="bg1"/>
                </a:solidFill>
              </a:rPr>
              <a:t> </a:t>
            </a:r>
            <a:r>
              <a:rPr lang="pt-BR" sz="4000" b="1" dirty="0" err="1" smtClean="0">
                <a:solidFill>
                  <a:schemeClr val="bg1"/>
                </a:solidFill>
              </a:rPr>
              <a:t>of</a:t>
            </a:r>
            <a:r>
              <a:rPr lang="pt-BR" sz="4000" b="1" dirty="0" smtClean="0">
                <a:solidFill>
                  <a:schemeClr val="bg1"/>
                </a:solidFill>
              </a:rPr>
              <a:t> </a:t>
            </a:r>
          </a:p>
          <a:p>
            <a:pPr algn="ctr"/>
            <a:r>
              <a:rPr lang="pt-BR" sz="4000" b="1" dirty="0" smtClean="0">
                <a:solidFill>
                  <a:schemeClr val="bg1"/>
                </a:solidFill>
              </a:rPr>
              <a:t>Health Management</a:t>
            </a:r>
            <a:endParaRPr lang="en-US" sz="4000" b="1" dirty="0">
              <a:solidFill>
                <a:schemeClr val="bg1"/>
              </a:solidFill>
            </a:endParaRPr>
          </a:p>
        </p:txBody>
      </p:sp>
    </p:spTree>
    <p:extLst>
      <p:ext uri="{BB962C8B-B14F-4D97-AF65-F5344CB8AC3E}">
        <p14:creationId xmlns:p14="http://schemas.microsoft.com/office/powerpoint/2010/main" val="789971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par>
                                <p:cTn id="20" presetID="10" presetClass="entr" presetSubtype="0" fill="hold" nodeType="withEffect">
                                  <p:stCondLst>
                                    <p:cond delay="0"/>
                                  </p:stCondLst>
                                  <p:childTnLst>
                                    <p:set>
                                      <p:cBhvr>
                                        <p:cTn id="21" dur="1" fill="hold">
                                          <p:stCondLst>
                                            <p:cond delay="0"/>
                                          </p:stCondLst>
                                        </p:cTn>
                                        <p:tgtEl>
                                          <p:spTgt spid="32776"/>
                                        </p:tgtEl>
                                        <p:attrNameLst>
                                          <p:attrName>style.visibility</p:attrName>
                                        </p:attrNameLst>
                                      </p:cBhvr>
                                      <p:to>
                                        <p:strVal val="visible"/>
                                      </p:to>
                                    </p:set>
                                    <p:animEffect transition="in" filter="fade">
                                      <p:cBhvr>
                                        <p:cTn id="22" dur="500"/>
                                        <p:tgtEl>
                                          <p:spTgt spid="3277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 grpId="0" animBg="1"/>
      <p:bldP spid="3" grpId="0" animBg="1"/>
      <p:bldP spid="5" grpId="0" animBg="1"/>
      <p:bldP spid="6" grpId="0" animBg="1"/>
      <p:bldP spid="33" grpId="0" animBg="1"/>
      <p:bldP spid="34" grpId="0" animBg="1"/>
      <p:bldP spid="5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3810000" y="4130675"/>
            <a:ext cx="48597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2</a:t>
            </a:r>
            <a:r>
              <a:rPr lang="pt-BR" sz="3200" i="1" dirty="0" smtClean="0">
                <a:solidFill>
                  <a:schemeClr val="bg1"/>
                </a:solidFill>
              </a:rPr>
              <a:t>. The LARIISA </a:t>
            </a:r>
            <a:r>
              <a:rPr lang="pt-BR" sz="3200" i="1" dirty="0" err="1" smtClean="0">
                <a:solidFill>
                  <a:schemeClr val="bg1"/>
                </a:solidFill>
              </a:rPr>
              <a:t>Solution</a:t>
            </a:r>
            <a:endParaRPr lang="pt-BR" sz="3200" i="1" dirty="0">
              <a:solidFill>
                <a:schemeClr val="bg1"/>
              </a:solidFill>
            </a:endParaRPr>
          </a:p>
        </p:txBody>
      </p:sp>
    </p:spTree>
    <p:extLst>
      <p:ext uri="{BB962C8B-B14F-4D97-AF65-F5344CB8AC3E}">
        <p14:creationId xmlns:p14="http://schemas.microsoft.com/office/powerpoint/2010/main" val="149670703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Hexágono 16"/>
          <p:cNvSpPr/>
          <p:nvPr/>
        </p:nvSpPr>
        <p:spPr>
          <a:xfrm rot="5400000">
            <a:off x="2985193" y="1995014"/>
            <a:ext cx="1828800" cy="3923071"/>
          </a:xfrm>
          <a:prstGeom prst="hexagon">
            <a:avLst/>
          </a:prstGeom>
          <a:noFill/>
          <a:ln>
            <a:solidFill>
              <a:srgbClr val="005CB8"/>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pic>
        <p:nvPicPr>
          <p:cNvPr id="5125" name="Imagem 6" descr="doctor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102621"/>
            <a:ext cx="9144000"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188913" y="476672"/>
            <a:ext cx="8703567" cy="1843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pt-BR" sz="2200" dirty="0">
                <a:solidFill>
                  <a:schemeClr val="tx1"/>
                </a:solidFill>
              </a:rPr>
              <a:t>The </a:t>
            </a:r>
            <a:r>
              <a:rPr lang="pt-BR" sz="2200" dirty="0" err="1">
                <a:solidFill>
                  <a:schemeClr val="tx1"/>
                </a:solidFill>
              </a:rPr>
              <a:t>objective</a:t>
            </a:r>
            <a:r>
              <a:rPr lang="pt-BR" sz="2200" dirty="0">
                <a:solidFill>
                  <a:schemeClr val="tx1"/>
                </a:solidFill>
              </a:rPr>
              <a:t> </a:t>
            </a:r>
            <a:r>
              <a:rPr lang="pt-BR" sz="2200" dirty="0" err="1">
                <a:solidFill>
                  <a:schemeClr val="tx1"/>
                </a:solidFill>
              </a:rPr>
              <a:t>of</a:t>
            </a:r>
            <a:r>
              <a:rPr lang="pt-BR" sz="2200" dirty="0">
                <a:solidFill>
                  <a:schemeClr val="tx1"/>
                </a:solidFill>
              </a:rPr>
              <a:t> </a:t>
            </a:r>
            <a:r>
              <a:rPr lang="pt-BR" sz="2200" dirty="0" err="1">
                <a:solidFill>
                  <a:schemeClr val="tx1"/>
                </a:solidFill>
              </a:rPr>
              <a:t>the</a:t>
            </a:r>
            <a:r>
              <a:rPr lang="pt-BR" sz="2200" dirty="0">
                <a:solidFill>
                  <a:schemeClr val="tx1"/>
                </a:solidFill>
              </a:rPr>
              <a:t> </a:t>
            </a:r>
            <a:r>
              <a:rPr lang="pt-BR" sz="2200" b="1" dirty="0" smtClean="0">
                <a:solidFill>
                  <a:srgbClr val="FF0000"/>
                </a:solidFill>
              </a:rPr>
              <a:t>LAR</a:t>
            </a:r>
            <a:r>
              <a:rPr lang="pt-BR" sz="2200" b="1" dirty="0" smtClean="0">
                <a:solidFill>
                  <a:schemeClr val="tx1"/>
                </a:solidFill>
              </a:rPr>
              <a:t>I</a:t>
            </a:r>
            <a:r>
              <a:rPr lang="pt-BR" sz="2200" b="1" dirty="0" smtClean="0">
                <a:solidFill>
                  <a:srgbClr val="FF0000"/>
                </a:solidFill>
              </a:rPr>
              <a:t>ISA</a:t>
            </a:r>
            <a:r>
              <a:rPr lang="pt-BR" sz="2200" dirty="0" smtClean="0">
                <a:solidFill>
                  <a:schemeClr val="tx1"/>
                </a:solidFill>
              </a:rPr>
              <a:t> </a:t>
            </a:r>
            <a:r>
              <a:rPr lang="pt-BR" sz="2200" dirty="0" err="1">
                <a:solidFill>
                  <a:schemeClr val="tx1"/>
                </a:solidFill>
              </a:rPr>
              <a:t>is</a:t>
            </a:r>
            <a:r>
              <a:rPr lang="pt-BR" sz="2200" dirty="0">
                <a:solidFill>
                  <a:schemeClr val="tx1"/>
                </a:solidFill>
              </a:rPr>
              <a:t> </a:t>
            </a:r>
            <a:r>
              <a:rPr lang="pt-BR" sz="2200" dirty="0" err="1">
                <a:solidFill>
                  <a:schemeClr val="tx1"/>
                </a:solidFill>
              </a:rPr>
              <a:t>to</a:t>
            </a:r>
            <a:r>
              <a:rPr lang="pt-BR" sz="2200" dirty="0">
                <a:solidFill>
                  <a:schemeClr val="tx1"/>
                </a:solidFill>
              </a:rPr>
              <a:t> </a:t>
            </a:r>
            <a:r>
              <a:rPr lang="pt-BR" sz="2200" dirty="0" err="1">
                <a:solidFill>
                  <a:schemeClr val="tx1"/>
                </a:solidFill>
              </a:rPr>
              <a:t>provide</a:t>
            </a:r>
            <a:r>
              <a:rPr lang="pt-BR" sz="2200" dirty="0">
                <a:solidFill>
                  <a:schemeClr val="tx1"/>
                </a:solidFill>
              </a:rPr>
              <a:t> a software </a:t>
            </a:r>
            <a:r>
              <a:rPr lang="pt-BR" sz="2200" dirty="0" err="1">
                <a:solidFill>
                  <a:schemeClr val="tx1"/>
                </a:solidFill>
              </a:rPr>
              <a:t>platform</a:t>
            </a:r>
            <a:r>
              <a:rPr lang="pt-BR" sz="2200" dirty="0">
                <a:solidFill>
                  <a:schemeClr val="tx1"/>
                </a:solidFill>
              </a:rPr>
              <a:t> </a:t>
            </a:r>
            <a:r>
              <a:rPr lang="pt-BR" sz="2200" dirty="0" err="1">
                <a:solidFill>
                  <a:schemeClr val="tx1"/>
                </a:solidFill>
              </a:rPr>
              <a:t>that</a:t>
            </a:r>
            <a:r>
              <a:rPr lang="pt-BR" sz="2200" dirty="0">
                <a:solidFill>
                  <a:schemeClr val="tx1"/>
                </a:solidFill>
              </a:rPr>
              <a:t> </a:t>
            </a:r>
            <a:r>
              <a:rPr lang="pt-BR" sz="2200" dirty="0" err="1">
                <a:solidFill>
                  <a:schemeClr val="tx1"/>
                </a:solidFill>
              </a:rPr>
              <a:t>allows</a:t>
            </a:r>
            <a:r>
              <a:rPr lang="pt-BR" sz="2200" dirty="0">
                <a:solidFill>
                  <a:schemeClr val="tx1"/>
                </a:solidFill>
              </a:rPr>
              <a:t> </a:t>
            </a:r>
            <a:r>
              <a:rPr lang="pt-BR" sz="2200" dirty="0" err="1" smtClean="0">
                <a:solidFill>
                  <a:schemeClr val="tx1"/>
                </a:solidFill>
              </a:rPr>
              <a:t>the</a:t>
            </a:r>
            <a:r>
              <a:rPr lang="en-US" sz="2200" dirty="0" smtClean="0">
                <a:solidFill>
                  <a:schemeClr val="tx1"/>
                </a:solidFill>
              </a:rPr>
              <a:t> decision-making model </a:t>
            </a:r>
            <a:r>
              <a:rPr lang="en-US" sz="2200" dirty="0">
                <a:solidFill>
                  <a:schemeClr val="tx1"/>
                </a:solidFill>
              </a:rPr>
              <a:t>for public health </a:t>
            </a:r>
            <a:r>
              <a:rPr lang="en-US" sz="2200" dirty="0" smtClean="0">
                <a:solidFill>
                  <a:schemeClr val="tx1"/>
                </a:solidFill>
              </a:rPr>
              <a:t>system</a:t>
            </a:r>
            <a:r>
              <a:rPr lang="pt-BR" sz="2200" dirty="0" smtClean="0">
                <a:solidFill>
                  <a:schemeClr val="tx1"/>
                </a:solidFill>
              </a:rPr>
              <a:t>.  </a:t>
            </a:r>
            <a:endParaRPr lang="pt-BR" sz="2200" dirty="0">
              <a:solidFill>
                <a:schemeClr val="tx1"/>
              </a:solidFill>
              <a:latin typeface="Arial Black" pitchFamily="34" charset="0"/>
            </a:endParaRPr>
          </a:p>
        </p:txBody>
      </p:sp>
      <p:grpSp>
        <p:nvGrpSpPr>
          <p:cNvPr id="2" name="Grupo 22"/>
          <p:cNvGrpSpPr>
            <a:grpSpLocks/>
          </p:cNvGrpSpPr>
          <p:nvPr/>
        </p:nvGrpSpPr>
        <p:grpSpPr bwMode="auto">
          <a:xfrm>
            <a:off x="1367672" y="4557613"/>
            <a:ext cx="2736850" cy="1463675"/>
            <a:chOff x="2690967" y="3967316"/>
            <a:chExt cx="2736439" cy="1463932"/>
          </a:xfrm>
        </p:grpSpPr>
        <p:pic>
          <p:nvPicPr>
            <p:cNvPr id="514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0967" y="4155359"/>
              <a:ext cx="1453330" cy="127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ângulo de cantos arredondados 10"/>
            <p:cNvSpPr/>
            <p:nvPr/>
          </p:nvSpPr>
          <p:spPr>
            <a:xfrm>
              <a:off x="3982065" y="3967316"/>
              <a:ext cx="1445341" cy="604684"/>
            </a:xfrm>
            <a:prstGeom prst="round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dirty="0">
                  <a:solidFill>
                    <a:schemeClr val="tx1"/>
                  </a:solidFill>
                </a:rPr>
                <a:t>Real Time </a:t>
              </a:r>
            </a:p>
            <a:p>
              <a:pPr algn="ctr">
                <a:defRPr/>
              </a:pPr>
              <a:r>
                <a:rPr lang="pt-BR" b="1" dirty="0" err="1">
                  <a:solidFill>
                    <a:schemeClr val="tx1"/>
                  </a:solidFill>
                </a:rPr>
                <a:t>Information</a:t>
              </a:r>
              <a:endParaRPr lang="pt-BR" b="1" dirty="0">
                <a:solidFill>
                  <a:schemeClr val="tx1"/>
                </a:solidFill>
              </a:endParaRPr>
            </a:p>
          </p:txBody>
        </p:sp>
      </p:grpSp>
      <p:grpSp>
        <p:nvGrpSpPr>
          <p:cNvPr id="3" name="Grupo 19"/>
          <p:cNvGrpSpPr>
            <a:grpSpLocks/>
          </p:cNvGrpSpPr>
          <p:nvPr/>
        </p:nvGrpSpPr>
        <p:grpSpPr bwMode="auto">
          <a:xfrm>
            <a:off x="755650" y="2849563"/>
            <a:ext cx="2057400" cy="1406525"/>
            <a:chOff x="1383942" y="2403987"/>
            <a:chExt cx="2057348" cy="1406013"/>
          </a:xfrm>
        </p:grpSpPr>
        <p:pic>
          <p:nvPicPr>
            <p:cNvPr id="5140" name="Picture 3" descr="Z:\Grupo_de_Comunicacao\ARQUIVOS DE APRESENTAÇÃO\Apresentação HP\imgs\cabec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3942" y="2403987"/>
              <a:ext cx="720707" cy="936284"/>
            </a:xfrm>
            <a:prstGeom prst="rect">
              <a:avLst/>
            </a:prstGeom>
            <a:noFill/>
            <a:ln>
              <a:noFill/>
            </a:ln>
            <a:effectLst>
              <a:outerShdw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de cantos arredondados 12"/>
            <p:cNvSpPr/>
            <p:nvPr/>
          </p:nvSpPr>
          <p:spPr>
            <a:xfrm>
              <a:off x="1995949" y="3205316"/>
              <a:ext cx="1445341" cy="604684"/>
            </a:xfrm>
            <a:prstGeom prst="round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i="1" dirty="0">
                  <a:solidFill>
                    <a:schemeClr val="tx1"/>
                  </a:solidFill>
                </a:rPr>
                <a:t>Health </a:t>
              </a:r>
              <a:r>
                <a:rPr lang="pt-BR" b="1" i="1" dirty="0" err="1">
                  <a:solidFill>
                    <a:schemeClr val="tx1"/>
                  </a:solidFill>
                </a:rPr>
                <a:t>Knowledge</a:t>
              </a:r>
              <a:endParaRPr lang="pt-BR" b="1" i="1" dirty="0">
                <a:solidFill>
                  <a:schemeClr val="tx1"/>
                </a:solidFill>
              </a:endParaRPr>
            </a:p>
          </p:txBody>
        </p:sp>
      </p:grpSp>
      <p:grpSp>
        <p:nvGrpSpPr>
          <p:cNvPr id="4" name="Grupo 21"/>
          <p:cNvGrpSpPr>
            <a:grpSpLocks/>
          </p:cNvGrpSpPr>
          <p:nvPr/>
        </p:nvGrpSpPr>
        <p:grpSpPr bwMode="auto">
          <a:xfrm>
            <a:off x="5000625" y="2678113"/>
            <a:ext cx="2725738" cy="1524000"/>
            <a:chOff x="5850195" y="2232691"/>
            <a:chExt cx="2726146" cy="1523232"/>
          </a:xfrm>
        </p:grpSpPr>
        <p:pic>
          <p:nvPicPr>
            <p:cNvPr id="513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9466" y="2232691"/>
              <a:ext cx="1666875"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tângulo de cantos arredondados 13"/>
            <p:cNvSpPr/>
            <p:nvPr/>
          </p:nvSpPr>
          <p:spPr>
            <a:xfrm>
              <a:off x="5850195" y="3151239"/>
              <a:ext cx="1445341" cy="604684"/>
            </a:xfrm>
            <a:prstGeom prst="round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i="1" dirty="0" err="1" smtClean="0">
                  <a:solidFill>
                    <a:schemeClr val="tx1"/>
                  </a:solidFill>
                </a:rPr>
                <a:t>Inference</a:t>
              </a:r>
              <a:endParaRPr lang="pt-BR" b="1" i="1" dirty="0" smtClean="0">
                <a:solidFill>
                  <a:schemeClr val="tx1"/>
                </a:solidFill>
              </a:endParaRPr>
            </a:p>
            <a:p>
              <a:pPr algn="ctr">
                <a:defRPr/>
              </a:pPr>
              <a:r>
                <a:rPr lang="pt-BR" b="1" i="1" dirty="0" err="1" smtClean="0">
                  <a:solidFill>
                    <a:schemeClr val="tx1"/>
                  </a:solidFill>
                </a:rPr>
                <a:t>Mechanism</a:t>
              </a:r>
              <a:endParaRPr lang="en-US" b="1" i="1" dirty="0">
                <a:solidFill>
                  <a:schemeClr val="tx1"/>
                </a:solidFill>
              </a:endParaRPr>
            </a:p>
          </p:txBody>
        </p:sp>
      </p:grpSp>
      <p:grpSp>
        <p:nvGrpSpPr>
          <p:cNvPr id="5" name="Grupo 20"/>
          <p:cNvGrpSpPr>
            <a:grpSpLocks/>
          </p:cNvGrpSpPr>
          <p:nvPr/>
        </p:nvGrpSpPr>
        <p:grpSpPr bwMode="auto">
          <a:xfrm>
            <a:off x="3001963" y="1787525"/>
            <a:ext cx="2770187" cy="1900238"/>
            <a:chOff x="3586162" y="1057700"/>
            <a:chExt cx="2770393" cy="1900432"/>
          </a:xfrm>
        </p:grpSpPr>
        <p:pic>
          <p:nvPicPr>
            <p:cNvPr id="51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7793" y="1057700"/>
              <a:ext cx="1528762"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tângulo de cantos arredondados 14"/>
            <p:cNvSpPr/>
            <p:nvPr/>
          </p:nvSpPr>
          <p:spPr>
            <a:xfrm>
              <a:off x="3586162" y="2353448"/>
              <a:ext cx="1867872" cy="604684"/>
            </a:xfrm>
            <a:prstGeom prst="round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i="1" dirty="0" err="1">
                  <a:solidFill>
                    <a:schemeClr val="tx1"/>
                  </a:solidFill>
                </a:rPr>
                <a:t>Decision-making</a:t>
              </a:r>
              <a:endParaRPr lang="pt-BR" b="1" i="1" dirty="0">
                <a:solidFill>
                  <a:schemeClr val="tx1"/>
                </a:solidFill>
              </a:endParaRPr>
            </a:p>
            <a:p>
              <a:pPr algn="ctr">
                <a:defRPr/>
              </a:pPr>
              <a:r>
                <a:rPr lang="pt-BR" b="1" i="1" dirty="0" err="1" smtClean="0">
                  <a:solidFill>
                    <a:schemeClr val="tx1"/>
                  </a:solidFill>
                </a:rPr>
                <a:t>Application</a:t>
              </a:r>
              <a:endParaRPr lang="pt-BR" b="1" dirty="0">
                <a:solidFill>
                  <a:schemeClr val="tx1"/>
                </a:solidFill>
              </a:endParaRPr>
            </a:p>
          </p:txBody>
        </p:sp>
      </p:grpSp>
      <p:sp>
        <p:nvSpPr>
          <p:cNvPr id="18" name="Título 10"/>
          <p:cNvSpPr txBox="1">
            <a:spLocks/>
          </p:cNvSpPr>
          <p:nvPr/>
        </p:nvSpPr>
        <p:spPr bwMode="auto">
          <a:xfrm>
            <a:off x="374650" y="-17463"/>
            <a:ext cx="8229600" cy="1143001"/>
          </a:xfrm>
          <a:prstGeom prst="rect">
            <a:avLst/>
          </a:prstGeom>
          <a:noFill/>
          <a:ln w="9525">
            <a:noFill/>
            <a:miter lim="800000"/>
            <a:headEnd/>
            <a:tailEnd/>
          </a:ln>
        </p:spPr>
        <p:txBody>
          <a:bodyPr anchor="ctr"/>
          <a:lstStyle/>
          <a:p>
            <a:pPr algn="ctr" eaLnBrk="0" hangingPunct="0">
              <a:defRPr/>
            </a:pPr>
            <a:r>
              <a:rPr lang="pt-BR" sz="2400" b="1" dirty="0" smtClean="0">
                <a:latin typeface="+mj-lt"/>
                <a:ea typeface="ＭＳ Ｐゴシック" pitchFamily="-108" charset="-128"/>
                <a:cs typeface="+mj-cs"/>
              </a:rPr>
              <a:t>GENESIS </a:t>
            </a:r>
            <a:r>
              <a:rPr lang="pt-BR" sz="2400" b="1" dirty="0" err="1">
                <a:latin typeface="+mj-lt"/>
                <a:ea typeface="ＭＳ Ｐゴシック" pitchFamily="-108" charset="-128"/>
                <a:cs typeface="+mj-cs"/>
              </a:rPr>
              <a:t>of</a:t>
            </a:r>
            <a:r>
              <a:rPr lang="pt-BR" sz="2400" b="1" dirty="0">
                <a:latin typeface="+mj-lt"/>
                <a:ea typeface="ＭＳ Ｐゴシック" pitchFamily="-108" charset="-128"/>
                <a:cs typeface="+mj-cs"/>
              </a:rPr>
              <a:t> </a:t>
            </a:r>
            <a:r>
              <a:rPr lang="pt-BR" sz="2400" b="1" dirty="0" err="1">
                <a:latin typeface="+mj-lt"/>
                <a:ea typeface="ＭＳ Ｐゴシック" pitchFamily="-108" charset="-128"/>
                <a:cs typeface="+mj-cs"/>
              </a:rPr>
              <a:t>the</a:t>
            </a:r>
            <a:r>
              <a:rPr lang="pt-BR" sz="2400" b="1" dirty="0">
                <a:latin typeface="+mj-lt"/>
                <a:ea typeface="ＭＳ Ｐゴシック" pitchFamily="-108" charset="-128"/>
                <a:cs typeface="+mj-cs"/>
              </a:rPr>
              <a:t> </a:t>
            </a:r>
            <a:r>
              <a:rPr lang="pt-BR" sz="2400" b="1" dirty="0">
                <a:solidFill>
                  <a:srgbClr val="FF0000"/>
                </a:solidFill>
                <a:latin typeface="+mj-lt"/>
                <a:ea typeface="ＭＳ Ｐゴシック" pitchFamily="-108" charset="-128"/>
                <a:cs typeface="+mj-cs"/>
              </a:rPr>
              <a:t>LAR</a:t>
            </a:r>
            <a:r>
              <a:rPr lang="pt-BR" sz="2400" b="1" dirty="0">
                <a:latin typeface="+mj-lt"/>
                <a:ea typeface="ＭＳ Ｐゴシック" pitchFamily="-108" charset="-128"/>
                <a:cs typeface="+mj-cs"/>
              </a:rPr>
              <a:t>I</a:t>
            </a:r>
            <a:r>
              <a:rPr lang="pt-BR" sz="2400" b="1" dirty="0">
                <a:solidFill>
                  <a:srgbClr val="FF0000"/>
                </a:solidFill>
                <a:latin typeface="+mj-lt"/>
                <a:ea typeface="ＭＳ Ｐゴシック" pitchFamily="-108" charset="-128"/>
                <a:cs typeface="+mj-cs"/>
              </a:rPr>
              <a:t>ISA</a:t>
            </a:r>
            <a:r>
              <a:rPr lang="pt-BR" sz="2400" b="1" dirty="0">
                <a:latin typeface="+mj-lt"/>
                <a:ea typeface="ＭＳ Ｐゴシック" pitchFamily="-108" charset="-128"/>
                <a:cs typeface="+mj-cs"/>
              </a:rPr>
              <a:t> Project</a:t>
            </a:r>
            <a:endParaRPr lang="pt-BR" sz="2400" i="1" dirty="0">
              <a:latin typeface="MS Mincho" pitchFamily="49" charset="-128"/>
              <a:ea typeface="ＭＳ Ｐゴシック" pitchFamily="-108" charset="-128"/>
              <a:cs typeface="+mj-cs"/>
            </a:endParaRPr>
          </a:p>
        </p:txBody>
      </p:sp>
      <p:sp>
        <p:nvSpPr>
          <p:cNvPr id="8" name="CaixaDeTexto 7"/>
          <p:cNvSpPr txBox="1"/>
          <p:nvPr/>
        </p:nvSpPr>
        <p:spPr>
          <a:xfrm>
            <a:off x="2915816" y="3717032"/>
            <a:ext cx="2069990" cy="830997"/>
          </a:xfrm>
          <a:prstGeom prst="rect">
            <a:avLst/>
          </a:prstGeom>
          <a:noFill/>
        </p:spPr>
        <p:txBody>
          <a:bodyPr wrap="none" rtlCol="0">
            <a:spAutoFit/>
          </a:bodyPr>
          <a:lstStyle/>
          <a:p>
            <a:r>
              <a:rPr lang="pt-BR" sz="2400" b="1" i="1" dirty="0" err="1" smtClean="0">
                <a:solidFill>
                  <a:srgbClr val="FF0000"/>
                </a:solidFill>
              </a:rPr>
              <a:t>Context-aware</a:t>
            </a:r>
            <a:endParaRPr lang="pt-BR" sz="2400" b="1" i="1" dirty="0" smtClean="0">
              <a:solidFill>
                <a:srgbClr val="FF0000"/>
              </a:solidFill>
            </a:endParaRPr>
          </a:p>
          <a:p>
            <a:r>
              <a:rPr lang="pt-BR" sz="2400" b="1" i="1" dirty="0" smtClean="0">
                <a:solidFill>
                  <a:srgbClr val="FF0000"/>
                </a:solidFill>
              </a:rPr>
              <a:t>Technology</a:t>
            </a:r>
            <a:endParaRPr lang="pt-BR" sz="2400" b="1" i="1" dirty="0">
              <a:solidFill>
                <a:srgbClr val="FF0000"/>
              </a:solidFill>
            </a:endParaRPr>
          </a:p>
        </p:txBody>
      </p:sp>
    </p:spTree>
    <p:extLst>
      <p:ext uri="{BB962C8B-B14F-4D97-AF65-F5344CB8AC3E}">
        <p14:creationId xmlns:p14="http://schemas.microsoft.com/office/powerpoint/2010/main" val="7176552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childTnLst>
                                </p:cTn>
                              </p:par>
                            </p:childTnLst>
                          </p:cTn>
                        </p:par>
                        <p:par>
                          <p:cTn id="20" fill="hold">
                            <p:stCondLst>
                              <p:cond delay="500"/>
                            </p:stCondLst>
                            <p:childTnLst>
                              <p:par>
                                <p:cTn id="21" presetID="23" presetClass="entr" presetSubtype="16"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Imagem 6" descr="doctor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62296" y="4593234"/>
            <a:ext cx="6281703" cy="203152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Conector de seta reta 34"/>
          <p:cNvCxnSpPr/>
          <p:nvPr/>
        </p:nvCxnSpPr>
        <p:spPr>
          <a:xfrm>
            <a:off x="4949149" y="3020271"/>
            <a:ext cx="1762" cy="1912433"/>
          </a:xfrm>
          <a:prstGeom prst="straightConnector1">
            <a:avLst/>
          </a:prstGeom>
          <a:ln w="38100">
            <a:solidFill>
              <a:schemeClr val="tx1"/>
            </a:solidFill>
            <a:prstDash val="sysDash"/>
            <a:tailEnd type="triangle" w="lg" len="med"/>
          </a:ln>
        </p:spPr>
        <p:style>
          <a:lnRef idx="1">
            <a:schemeClr val="accent1"/>
          </a:lnRef>
          <a:fillRef idx="0">
            <a:schemeClr val="accent1"/>
          </a:fillRef>
          <a:effectRef idx="0">
            <a:schemeClr val="accent1"/>
          </a:effectRef>
          <a:fontRef idx="minor">
            <a:schemeClr val="tx1"/>
          </a:fontRef>
        </p:style>
      </p:cxnSp>
      <p:sp>
        <p:nvSpPr>
          <p:cNvPr id="8" name="CaixaDeTexto 7"/>
          <p:cNvSpPr txBox="1"/>
          <p:nvPr/>
        </p:nvSpPr>
        <p:spPr>
          <a:xfrm>
            <a:off x="8200" y="692696"/>
            <a:ext cx="2879378" cy="338554"/>
          </a:xfrm>
          <a:prstGeom prst="rect">
            <a:avLst/>
          </a:prstGeom>
          <a:noFill/>
        </p:spPr>
        <p:txBody>
          <a:bodyPr wrap="none" rtlCol="0">
            <a:spAutoFit/>
          </a:bodyPr>
          <a:lstStyle/>
          <a:p>
            <a:r>
              <a:rPr lang="pt-BR" sz="1600" b="1" i="1" dirty="0" smtClean="0">
                <a:solidFill>
                  <a:srgbClr val="FF0000"/>
                </a:solidFill>
              </a:rPr>
              <a:t>CONTEXT-AWARE FRAMEWORK</a:t>
            </a:r>
            <a:endParaRPr lang="pt-BR" sz="1600" b="1" i="1" dirty="0">
              <a:solidFill>
                <a:srgbClr val="FF0000"/>
              </a:solidFill>
            </a:endParaRPr>
          </a:p>
        </p:txBody>
      </p:sp>
      <p:cxnSp>
        <p:nvCxnSpPr>
          <p:cNvPr id="19" name="Conector reto 18"/>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0" name="Conector reto 19"/>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24" name="CaixaDeTexto 23"/>
          <p:cNvSpPr txBox="1"/>
          <p:nvPr/>
        </p:nvSpPr>
        <p:spPr>
          <a:xfrm>
            <a:off x="6804248" y="-27384"/>
            <a:ext cx="2170722" cy="646331"/>
          </a:xfrm>
          <a:prstGeom prst="rect">
            <a:avLst/>
          </a:prstGeom>
          <a:noFill/>
        </p:spPr>
        <p:txBody>
          <a:bodyPr wrap="none" rtlCol="0">
            <a:spAutoFit/>
          </a:bodyPr>
          <a:lstStyle/>
          <a:p>
            <a:r>
              <a:rPr lang="pt-BR" sz="3600" b="1" dirty="0" smtClean="0">
                <a:solidFill>
                  <a:srgbClr val="FF0000"/>
                </a:solidFill>
              </a:rPr>
              <a:t>SOLUTION</a:t>
            </a:r>
            <a:endParaRPr lang="en-US" sz="3600" b="1" dirty="0">
              <a:solidFill>
                <a:srgbClr val="FF0000"/>
              </a:solidFill>
            </a:endParaRPr>
          </a:p>
        </p:txBody>
      </p:sp>
      <p:sp>
        <p:nvSpPr>
          <p:cNvPr id="6" name="CaixaDeTexto 5"/>
          <p:cNvSpPr txBox="1"/>
          <p:nvPr/>
        </p:nvSpPr>
        <p:spPr>
          <a:xfrm>
            <a:off x="1929991" y="2348880"/>
            <a:ext cx="1646413" cy="923330"/>
          </a:xfrm>
          <a:prstGeom prst="rect">
            <a:avLst/>
          </a:prstGeom>
          <a:noFill/>
        </p:spPr>
        <p:txBody>
          <a:bodyPr wrap="none" rtlCol="0">
            <a:spAutoFit/>
          </a:bodyPr>
          <a:lstStyle/>
          <a:p>
            <a:pPr algn="ctr"/>
            <a:r>
              <a:rPr lang="pt-BR" b="1" i="1" dirty="0" smtClean="0">
                <a:solidFill>
                  <a:srgbClr val="FF0000"/>
                </a:solidFill>
              </a:rPr>
              <a:t>ONTOLOGY</a:t>
            </a:r>
          </a:p>
          <a:p>
            <a:pPr algn="ctr"/>
            <a:r>
              <a:rPr lang="pt-BR" b="1" i="1" dirty="0" err="1" smtClean="0">
                <a:solidFill>
                  <a:srgbClr val="FF0000"/>
                </a:solidFill>
              </a:rPr>
              <a:t>Knowledge</a:t>
            </a:r>
            <a:endParaRPr lang="pt-BR" b="1" i="1" dirty="0" smtClean="0">
              <a:solidFill>
                <a:srgbClr val="FF0000"/>
              </a:solidFill>
            </a:endParaRPr>
          </a:p>
          <a:p>
            <a:pPr algn="ctr"/>
            <a:r>
              <a:rPr lang="pt-BR" b="1" i="1" dirty="0" err="1" smtClean="0">
                <a:solidFill>
                  <a:srgbClr val="FF0000"/>
                </a:solidFill>
              </a:rPr>
              <a:t>Representation</a:t>
            </a:r>
            <a:endParaRPr lang="en-US" dirty="0"/>
          </a:p>
        </p:txBody>
      </p:sp>
      <p:sp>
        <p:nvSpPr>
          <p:cNvPr id="7" name="Seta para baixo 6"/>
          <p:cNvSpPr/>
          <p:nvPr/>
        </p:nvSpPr>
        <p:spPr>
          <a:xfrm>
            <a:off x="2633187" y="3356992"/>
            <a:ext cx="242758" cy="30996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Seta para baixo 27"/>
          <p:cNvSpPr/>
          <p:nvPr/>
        </p:nvSpPr>
        <p:spPr>
          <a:xfrm rot="16200000">
            <a:off x="3481543" y="2660908"/>
            <a:ext cx="216024" cy="32790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Seta para baixo 28"/>
          <p:cNvSpPr/>
          <p:nvPr/>
        </p:nvSpPr>
        <p:spPr>
          <a:xfrm rot="10800000">
            <a:off x="2662709" y="1916832"/>
            <a:ext cx="199588" cy="27288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eta para baixo 29"/>
          <p:cNvSpPr/>
          <p:nvPr/>
        </p:nvSpPr>
        <p:spPr>
          <a:xfrm rot="5400000">
            <a:off x="1852121" y="2655711"/>
            <a:ext cx="200435" cy="32270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tângulo 8"/>
          <p:cNvSpPr/>
          <p:nvPr/>
        </p:nvSpPr>
        <p:spPr>
          <a:xfrm>
            <a:off x="107504" y="980239"/>
            <a:ext cx="5328592" cy="3606699"/>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tângulo de cantos arredondados 32"/>
          <p:cNvSpPr/>
          <p:nvPr/>
        </p:nvSpPr>
        <p:spPr>
          <a:xfrm>
            <a:off x="3656286" y="4948470"/>
            <a:ext cx="1684740" cy="68407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pt-BR" b="1" dirty="0" err="1" smtClean="0"/>
              <a:t>Metadata</a:t>
            </a:r>
            <a:endParaRPr lang="en-US" b="1" dirty="0"/>
          </a:p>
        </p:txBody>
      </p:sp>
      <p:sp>
        <p:nvSpPr>
          <p:cNvPr id="40" name="Retângulo 39"/>
          <p:cNvSpPr/>
          <p:nvPr/>
        </p:nvSpPr>
        <p:spPr>
          <a:xfrm>
            <a:off x="107504" y="4824249"/>
            <a:ext cx="5328592" cy="924773"/>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tângulo de cantos arredondados 44"/>
          <p:cNvSpPr/>
          <p:nvPr/>
        </p:nvSpPr>
        <p:spPr>
          <a:xfrm>
            <a:off x="204222" y="4944596"/>
            <a:ext cx="1684740" cy="684077"/>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pt-BR" b="1" dirty="0" err="1" smtClean="0"/>
              <a:t>Geolocation</a:t>
            </a:r>
            <a:endParaRPr lang="en-US" b="1" dirty="0"/>
          </a:p>
        </p:txBody>
      </p:sp>
      <p:sp>
        <p:nvSpPr>
          <p:cNvPr id="38" name="Seta para baixo 37"/>
          <p:cNvSpPr/>
          <p:nvPr/>
        </p:nvSpPr>
        <p:spPr>
          <a:xfrm>
            <a:off x="132214" y="4618470"/>
            <a:ext cx="288032" cy="190675"/>
          </a:xfrm>
          <a:prstGeom prst="down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Seta para baixo 46"/>
          <p:cNvSpPr/>
          <p:nvPr/>
        </p:nvSpPr>
        <p:spPr>
          <a:xfrm>
            <a:off x="2627784" y="4612660"/>
            <a:ext cx="288032" cy="190675"/>
          </a:xfrm>
          <a:prstGeom prst="down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eta para baixo 47"/>
          <p:cNvSpPr/>
          <p:nvPr/>
        </p:nvSpPr>
        <p:spPr>
          <a:xfrm>
            <a:off x="5148064" y="4621604"/>
            <a:ext cx="288032" cy="190675"/>
          </a:xfrm>
          <a:prstGeom prst="down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Conector de seta reta 41"/>
          <p:cNvCxnSpPr>
            <a:stCxn id="33" idx="1"/>
            <a:endCxn id="45" idx="3"/>
          </p:cNvCxnSpPr>
          <p:nvPr/>
        </p:nvCxnSpPr>
        <p:spPr>
          <a:xfrm flipH="1" flipV="1">
            <a:off x="1888962" y="5286635"/>
            <a:ext cx="1767324" cy="3874"/>
          </a:xfrm>
          <a:prstGeom prst="straightConnector1">
            <a:avLst/>
          </a:prstGeom>
          <a:ln w="38100">
            <a:headEnd type="arrow" w="med" len="med"/>
            <a:tailEnd type="none" w="med" len="med"/>
          </a:ln>
        </p:spPr>
        <p:style>
          <a:lnRef idx="1">
            <a:schemeClr val="accent1"/>
          </a:lnRef>
          <a:fillRef idx="0">
            <a:schemeClr val="accent1"/>
          </a:fillRef>
          <a:effectRef idx="0">
            <a:schemeClr val="accent1"/>
          </a:effectRef>
          <a:fontRef idx="minor">
            <a:schemeClr val="tx1"/>
          </a:fontRef>
        </p:style>
      </p:cxnSp>
      <p:pic>
        <p:nvPicPr>
          <p:cNvPr id="5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3404" y="1834856"/>
            <a:ext cx="995946" cy="87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8055" y="2672104"/>
            <a:ext cx="1141944" cy="97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13028" y="1556792"/>
            <a:ext cx="1047404" cy="10473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3" descr="Z:\Grupo_de_Comunicacao\ARQUIVOS DE APRESENTAÇÃO\Apresentação HP\imgs\cabec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4475" y="2787240"/>
            <a:ext cx="493829" cy="641760"/>
          </a:xfrm>
          <a:prstGeom prst="rect">
            <a:avLst/>
          </a:prstGeom>
          <a:noFill/>
          <a:ln>
            <a:noFill/>
          </a:ln>
          <a:effectLst>
            <a:outerShdw dist="38100" dir="5400000" algn="t"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tângulo de cantos arredondados 48"/>
          <p:cNvSpPr/>
          <p:nvPr/>
        </p:nvSpPr>
        <p:spPr>
          <a:xfrm>
            <a:off x="1996968" y="1242715"/>
            <a:ext cx="1513962" cy="67411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pt-BR" b="1" dirty="0" err="1" smtClean="0"/>
              <a:t>Decision-Making</a:t>
            </a:r>
            <a:endParaRPr lang="en-US" b="1" dirty="0"/>
          </a:p>
        </p:txBody>
      </p:sp>
      <p:sp>
        <p:nvSpPr>
          <p:cNvPr id="68" name="Retângulo de cantos arredondados 67"/>
          <p:cNvSpPr/>
          <p:nvPr/>
        </p:nvSpPr>
        <p:spPr>
          <a:xfrm>
            <a:off x="3841742" y="2466851"/>
            <a:ext cx="1513962" cy="67411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pt-BR" b="1" dirty="0" err="1" smtClean="0"/>
              <a:t>Information</a:t>
            </a:r>
            <a:endParaRPr lang="en-US" b="1" dirty="0"/>
          </a:p>
        </p:txBody>
      </p:sp>
      <p:sp>
        <p:nvSpPr>
          <p:cNvPr id="69" name="Retângulo de cantos arredondados 68"/>
          <p:cNvSpPr/>
          <p:nvPr/>
        </p:nvSpPr>
        <p:spPr>
          <a:xfrm>
            <a:off x="2015643" y="3642193"/>
            <a:ext cx="1513962" cy="67411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pt-BR" b="1" dirty="0" smtClean="0"/>
              <a:t>Health </a:t>
            </a:r>
            <a:r>
              <a:rPr lang="pt-BR" b="1" dirty="0" err="1" smtClean="0"/>
              <a:t>Knowledge</a:t>
            </a:r>
            <a:endParaRPr lang="en-US" b="1" dirty="0"/>
          </a:p>
        </p:txBody>
      </p:sp>
      <p:sp>
        <p:nvSpPr>
          <p:cNvPr id="70" name="Retângulo de cantos arredondados 69"/>
          <p:cNvSpPr/>
          <p:nvPr/>
        </p:nvSpPr>
        <p:spPr>
          <a:xfrm>
            <a:off x="196768" y="2492896"/>
            <a:ext cx="1513962" cy="67411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pt-BR" b="1" dirty="0" err="1" smtClean="0"/>
              <a:t>Inference</a:t>
            </a:r>
            <a:r>
              <a:rPr lang="pt-BR" b="1" dirty="0" smtClean="0"/>
              <a:t> </a:t>
            </a:r>
            <a:r>
              <a:rPr lang="pt-BR" b="1" dirty="0" err="1" smtClean="0"/>
              <a:t>Mechanism</a:t>
            </a:r>
            <a:endParaRPr lang="en-US" b="1" dirty="0"/>
          </a:p>
        </p:txBody>
      </p:sp>
      <p:cxnSp>
        <p:nvCxnSpPr>
          <p:cNvPr id="51" name="Conector de seta reta 50"/>
          <p:cNvCxnSpPr>
            <a:stCxn id="68" idx="2"/>
            <a:endCxn id="69" idx="3"/>
          </p:cNvCxnSpPr>
          <p:nvPr/>
        </p:nvCxnSpPr>
        <p:spPr>
          <a:xfrm flipH="1">
            <a:off x="3529605" y="3140968"/>
            <a:ext cx="1069118" cy="83828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53" name="Conector de seta reta 52"/>
          <p:cNvCxnSpPr>
            <a:stCxn id="69" idx="1"/>
            <a:endCxn id="70" idx="2"/>
          </p:cNvCxnSpPr>
          <p:nvPr/>
        </p:nvCxnSpPr>
        <p:spPr>
          <a:xfrm flipH="1" flipV="1">
            <a:off x="953749" y="3167013"/>
            <a:ext cx="1061894" cy="81223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7" name="Conector de seta reta 36"/>
          <p:cNvCxnSpPr>
            <a:stCxn id="70" idx="0"/>
            <a:endCxn id="49" idx="1"/>
          </p:cNvCxnSpPr>
          <p:nvPr/>
        </p:nvCxnSpPr>
        <p:spPr>
          <a:xfrm flipV="1">
            <a:off x="953749" y="1579774"/>
            <a:ext cx="1043219" cy="91312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36" name="CaixaDeTexto 35"/>
          <p:cNvSpPr txBox="1"/>
          <p:nvPr/>
        </p:nvSpPr>
        <p:spPr>
          <a:xfrm>
            <a:off x="4782734" y="44624"/>
            <a:ext cx="2093522" cy="523220"/>
          </a:xfrm>
          <a:prstGeom prst="rect">
            <a:avLst/>
          </a:prstGeom>
          <a:noFill/>
        </p:spPr>
        <p:txBody>
          <a:bodyPr wrap="none" rtlCol="0">
            <a:spAutoFit/>
          </a:bodyPr>
          <a:lstStyle/>
          <a:p>
            <a:r>
              <a:rPr lang="pt-BR" sz="2800" b="1" dirty="0" smtClean="0">
                <a:solidFill>
                  <a:srgbClr val="FF0000"/>
                </a:solidFill>
              </a:rPr>
              <a:t>PROBLEM </a:t>
            </a:r>
            <a:r>
              <a:rPr lang="pt-BR" sz="2800" b="1" dirty="0" smtClean="0">
                <a:solidFill>
                  <a:srgbClr val="FF0000"/>
                </a:solidFill>
                <a:sym typeface="Wingdings" panose="05000000000000000000" pitchFamily="2" charset="2"/>
              </a:rPr>
              <a:t></a:t>
            </a:r>
            <a:endParaRPr lang="en-US" sz="2800" b="1" dirty="0">
              <a:solidFill>
                <a:srgbClr val="FF0000"/>
              </a:solidFill>
            </a:endParaRPr>
          </a:p>
        </p:txBody>
      </p:sp>
      <p:sp>
        <p:nvSpPr>
          <p:cNvPr id="39" name="CaixaDeTexto 38"/>
          <p:cNvSpPr txBox="1"/>
          <p:nvPr/>
        </p:nvSpPr>
        <p:spPr>
          <a:xfrm>
            <a:off x="971600" y="44624"/>
            <a:ext cx="3829510" cy="523220"/>
          </a:xfrm>
          <a:prstGeom prst="rect">
            <a:avLst/>
          </a:prstGeom>
          <a:noFill/>
        </p:spPr>
        <p:txBody>
          <a:bodyPr wrap="none" rtlCol="0">
            <a:spAutoFit/>
          </a:bodyPr>
          <a:lstStyle/>
          <a:p>
            <a:r>
              <a:rPr lang="pt-BR" sz="2800" b="1" dirty="0" smtClean="0">
                <a:solidFill>
                  <a:srgbClr val="FF0000"/>
                </a:solidFill>
              </a:rPr>
              <a:t>DESCENTRALIZATION  </a:t>
            </a:r>
            <a:r>
              <a:rPr lang="pt-BR" sz="2800" b="1" dirty="0" smtClean="0">
                <a:solidFill>
                  <a:srgbClr val="FF0000"/>
                </a:solidFill>
                <a:sym typeface="Wingdings" panose="05000000000000000000" pitchFamily="2" charset="2"/>
              </a:rPr>
              <a:t></a:t>
            </a:r>
            <a:endParaRPr lang="en-US" sz="2800" b="1" dirty="0">
              <a:solidFill>
                <a:srgbClr val="FF0000"/>
              </a:solidFill>
            </a:endParaRPr>
          </a:p>
        </p:txBody>
      </p:sp>
      <p:sp>
        <p:nvSpPr>
          <p:cNvPr id="66" name="Retângulo 65"/>
          <p:cNvSpPr/>
          <p:nvPr/>
        </p:nvSpPr>
        <p:spPr>
          <a:xfrm>
            <a:off x="36512" y="44624"/>
            <a:ext cx="9144000" cy="685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aixaDeTexto 22"/>
          <p:cNvSpPr txBox="1"/>
          <p:nvPr/>
        </p:nvSpPr>
        <p:spPr>
          <a:xfrm>
            <a:off x="1046592" y="3068960"/>
            <a:ext cx="7182008" cy="1200329"/>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t-BR" sz="3600" b="1" dirty="0" smtClean="0">
                <a:solidFill>
                  <a:schemeClr val="tx1"/>
                </a:solidFill>
              </a:rPr>
              <a:t>LAR</a:t>
            </a:r>
            <a:r>
              <a:rPr lang="pt-BR" sz="3600" b="1" dirty="0" smtClean="0">
                <a:solidFill>
                  <a:srgbClr val="FF0000"/>
                </a:solidFill>
              </a:rPr>
              <a:t>I</a:t>
            </a:r>
            <a:r>
              <a:rPr lang="pt-BR" sz="3600" b="1" dirty="0" smtClean="0">
                <a:solidFill>
                  <a:schemeClr val="tx1"/>
                </a:solidFill>
              </a:rPr>
              <a:t>ISA</a:t>
            </a:r>
            <a:r>
              <a:rPr lang="pt-BR" sz="3600" b="1" dirty="0" smtClean="0">
                <a:solidFill>
                  <a:schemeClr val="bg1"/>
                </a:solidFill>
              </a:rPr>
              <a:t>: </a:t>
            </a:r>
            <a:r>
              <a:rPr lang="en-US" sz="3600" b="1" dirty="0" smtClean="0">
                <a:solidFill>
                  <a:schemeClr val="bg1"/>
                </a:solidFill>
              </a:rPr>
              <a:t>an</a:t>
            </a:r>
            <a:r>
              <a:rPr lang="pt-BR" sz="3600" b="1" dirty="0" smtClean="0">
                <a:solidFill>
                  <a:schemeClr val="bg1"/>
                </a:solidFill>
              </a:rPr>
              <a:t> </a:t>
            </a:r>
            <a:r>
              <a:rPr lang="en-US" sz="3600" b="1" dirty="0" smtClean="0">
                <a:solidFill>
                  <a:schemeClr val="bg1"/>
                </a:solidFill>
              </a:rPr>
              <a:t>Intelligent</a:t>
            </a:r>
            <a:r>
              <a:rPr lang="pt-BR" sz="3600" b="1" dirty="0" smtClean="0">
                <a:solidFill>
                  <a:schemeClr val="bg1"/>
                </a:solidFill>
              </a:rPr>
              <a:t> System </a:t>
            </a:r>
            <a:r>
              <a:rPr lang="pt-BR" sz="3600" b="1" dirty="0" err="1" smtClean="0">
                <a:solidFill>
                  <a:schemeClr val="bg1"/>
                </a:solidFill>
              </a:rPr>
              <a:t>to</a:t>
            </a:r>
            <a:r>
              <a:rPr lang="pt-BR" sz="3600" b="1" dirty="0" smtClean="0">
                <a:solidFill>
                  <a:schemeClr val="bg1"/>
                </a:solidFill>
              </a:rPr>
              <a:t> </a:t>
            </a:r>
            <a:r>
              <a:rPr lang="pt-BR" sz="3600" b="1" dirty="0" err="1" smtClean="0">
                <a:solidFill>
                  <a:schemeClr val="bg1"/>
                </a:solidFill>
              </a:rPr>
              <a:t>support</a:t>
            </a:r>
            <a:r>
              <a:rPr lang="pt-BR" sz="3600" b="1" dirty="0" smtClean="0">
                <a:solidFill>
                  <a:schemeClr val="bg1"/>
                </a:solidFill>
              </a:rPr>
              <a:t> </a:t>
            </a:r>
            <a:r>
              <a:rPr lang="pt-BR" sz="3600" b="1" dirty="0" err="1" smtClean="0">
                <a:solidFill>
                  <a:schemeClr val="bg1"/>
                </a:solidFill>
              </a:rPr>
              <a:t>decision-making</a:t>
            </a:r>
            <a:r>
              <a:rPr lang="pt-BR" sz="3600" b="1" dirty="0" smtClean="0">
                <a:solidFill>
                  <a:schemeClr val="bg1"/>
                </a:solidFill>
              </a:rPr>
              <a:t> </a:t>
            </a:r>
            <a:r>
              <a:rPr lang="pt-BR" sz="3600" b="1" dirty="0" err="1" smtClean="0">
                <a:solidFill>
                  <a:schemeClr val="bg1"/>
                </a:solidFill>
              </a:rPr>
              <a:t>process</a:t>
            </a:r>
            <a:endParaRPr lang="en-US" sz="3600" b="1" dirty="0">
              <a:solidFill>
                <a:schemeClr val="bg1"/>
              </a:solidFill>
            </a:endParaRPr>
          </a:p>
        </p:txBody>
      </p:sp>
      <p:cxnSp>
        <p:nvCxnSpPr>
          <p:cNvPr id="41" name="Conector de seta reta 40"/>
          <p:cNvCxnSpPr/>
          <p:nvPr/>
        </p:nvCxnSpPr>
        <p:spPr>
          <a:xfrm>
            <a:off x="3528781" y="1533810"/>
            <a:ext cx="1069942" cy="89846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5705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500"/>
                                        <p:tgtEl>
                                          <p:spTgt spid="6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1000" fill="hold"/>
                                        <p:tgtEl>
                                          <p:spTgt spid="2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1000"/>
                                        <p:tgtEl>
                                          <p:spTgt spid="30"/>
                                        </p:tgtEl>
                                      </p:cBhvr>
                                    </p:animEffect>
                                    <p:anim calcmode="lin" valueType="num">
                                      <p:cBhvr>
                                        <p:cTn id="70" dur="1000" fill="hold"/>
                                        <p:tgtEl>
                                          <p:spTgt spid="30"/>
                                        </p:tgtEl>
                                        <p:attrNameLst>
                                          <p:attrName>ppt_x</p:attrName>
                                        </p:attrNameLst>
                                      </p:cBhvr>
                                      <p:tavLst>
                                        <p:tav tm="0">
                                          <p:val>
                                            <p:strVal val="#ppt_x"/>
                                          </p:val>
                                        </p:tav>
                                        <p:tav tm="100000">
                                          <p:val>
                                            <p:strVal val="#ppt_x"/>
                                          </p:val>
                                        </p:tav>
                                      </p:tavLst>
                                    </p:anim>
                                    <p:anim calcmode="lin" valueType="num">
                                      <p:cBhvr>
                                        <p:cTn id="7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500"/>
                                        <p:tgtEl>
                                          <p:spTgt spid="3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500"/>
                                        <p:tgtEl>
                                          <p:spTgt spid="4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par>
                                <p:cTn id="92" presetID="10" presetClass="entr" presetSubtype="0" fill="hold"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500"/>
                                        <p:tgtEl>
                                          <p:spTgt spid="42"/>
                                        </p:tgtEl>
                                      </p:cBhvr>
                                    </p:animEffect>
                                  </p:childTnLst>
                                </p:cTn>
                              </p:par>
                              <p:par>
                                <p:cTn id="95" presetID="10" presetClass="entr" presetSubtype="0" fill="hold"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500"/>
                                        <p:tgtEl>
                                          <p:spTgt spid="3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fade">
                                      <p:cBhvr>
                                        <p:cTn id="102" dur="500"/>
                                        <p:tgtEl>
                                          <p:spTgt spid="6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3"/>
                                        </p:tgtEl>
                                        <p:attrNameLst>
                                          <p:attrName>style.visibility</p:attrName>
                                        </p:attrNameLst>
                                      </p:cBhvr>
                                      <p:to>
                                        <p:strVal val="visible"/>
                                      </p:to>
                                    </p:set>
                                    <p:animEffect transition="in" filter="fade">
                                      <p:cBhvr>
                                        <p:cTn id="10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7" grpId="0" animBg="1"/>
      <p:bldP spid="28" grpId="0" animBg="1"/>
      <p:bldP spid="29" grpId="0" animBg="1"/>
      <p:bldP spid="30" grpId="0" animBg="1"/>
      <p:bldP spid="9" grpId="0" animBg="1"/>
      <p:bldP spid="33" grpId="0" animBg="1"/>
      <p:bldP spid="40" grpId="0" animBg="1"/>
      <p:bldP spid="45" grpId="0" animBg="1"/>
      <p:bldP spid="38" grpId="0" animBg="1"/>
      <p:bldP spid="47" grpId="0" animBg="1"/>
      <p:bldP spid="48" grpId="0" animBg="1"/>
      <p:bldP spid="49" grpId="0" animBg="1"/>
      <p:bldP spid="68" grpId="0" animBg="1"/>
      <p:bldP spid="69" grpId="0" animBg="1"/>
      <p:bldP spid="70" grpId="0" animBg="1"/>
      <p:bldP spid="66"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ço Reservado para Conteúdo 2"/>
          <p:cNvSpPr>
            <a:spLocks noGrp="1"/>
          </p:cNvSpPr>
          <p:nvPr>
            <p:ph idx="1"/>
          </p:nvPr>
        </p:nvSpPr>
        <p:spPr/>
        <p:txBody>
          <a:bodyPr/>
          <a:lstStyle/>
          <a:p>
            <a:endParaRPr lang="pt-BR" smtClean="0"/>
          </a:p>
        </p:txBody>
      </p:sp>
      <p:pic>
        <p:nvPicPr>
          <p:cNvPr id="71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3" y="1571625"/>
            <a:ext cx="91249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tângulo 21"/>
          <p:cNvSpPr>
            <a:spLocks noChangeArrowheads="1"/>
          </p:cNvSpPr>
          <p:nvPr/>
        </p:nvSpPr>
        <p:spPr bwMode="auto">
          <a:xfrm>
            <a:off x="785813" y="142875"/>
            <a:ext cx="764381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1" dirty="0" smtClean="0">
                <a:solidFill>
                  <a:srgbClr val="FF0000"/>
                </a:solidFill>
              </a:rPr>
              <a:t>LARIISA</a:t>
            </a:r>
            <a:r>
              <a:rPr lang="en-US" sz="2000" b="1" dirty="0" smtClean="0"/>
              <a:t>, </a:t>
            </a:r>
            <a:r>
              <a:rPr lang="en-US" sz="2000" dirty="0" smtClean="0"/>
              <a:t>A </a:t>
            </a:r>
            <a:r>
              <a:rPr lang="en-US" sz="2000" dirty="0"/>
              <a:t>Context-Aware Framework for Health  Care Governance </a:t>
            </a:r>
          </a:p>
          <a:p>
            <a:pPr algn="ctr"/>
            <a:r>
              <a:rPr lang="en-US" sz="2000" dirty="0"/>
              <a:t>Decision-Making Systems: A model based on the Brazilian Digital TV</a:t>
            </a:r>
          </a:p>
          <a:p>
            <a:pPr algn="ctr"/>
            <a:endParaRPr lang="en-US" b="1" dirty="0"/>
          </a:p>
          <a:p>
            <a:pPr algn="ctr"/>
            <a:r>
              <a:rPr lang="en-US" sz="2400" b="1" dirty="0"/>
              <a:t>Mauro Oliveira &amp; </a:t>
            </a:r>
            <a:r>
              <a:rPr lang="en-US" sz="2400" b="1" dirty="0" err="1"/>
              <a:t>Odorico</a:t>
            </a:r>
            <a:r>
              <a:rPr lang="en-US" sz="2400" b="1" dirty="0"/>
              <a:t> </a:t>
            </a:r>
            <a:r>
              <a:rPr lang="en-US" sz="2400" b="1" dirty="0" err="1" smtClean="0"/>
              <a:t>Monteiro</a:t>
            </a:r>
            <a:endParaRPr lang="en-US" sz="2400" b="1" dirty="0"/>
          </a:p>
          <a:p>
            <a:pPr algn="ctr"/>
            <a:endParaRPr lang="pt-BR" sz="1600" dirty="0"/>
          </a:p>
        </p:txBody>
      </p:sp>
    </p:spTree>
    <p:extLst>
      <p:ext uri="{BB962C8B-B14F-4D97-AF65-F5344CB8AC3E}">
        <p14:creationId xmlns:p14="http://schemas.microsoft.com/office/powerpoint/2010/main" val="633991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entágono regular 20"/>
          <p:cNvSpPr/>
          <p:nvPr/>
        </p:nvSpPr>
        <p:spPr>
          <a:xfrm>
            <a:off x="1072059" y="346841"/>
            <a:ext cx="7062952" cy="5454869"/>
          </a:xfrm>
          <a:prstGeom prst="pentagon">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pic>
        <p:nvPicPr>
          <p:cNvPr id="6" name="Imagem 5" descr="ic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84850" y="0"/>
            <a:ext cx="7905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descr="ic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6763" y="1493838"/>
            <a:ext cx="75723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m 7" descr="icon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70850" y="4527550"/>
            <a:ext cx="57626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m 9" descr="icon5.jpg"/>
          <p:cNvPicPr>
            <a:picLocks noChangeAspect="1"/>
          </p:cNvPicPr>
          <p:nvPr/>
        </p:nvPicPr>
        <p:blipFill>
          <a:blip r:embed="rId5">
            <a:extLst>
              <a:ext uri="{28A0092B-C50C-407E-A947-70E740481C1C}">
                <a14:useLocalDpi xmlns:a14="http://schemas.microsoft.com/office/drawing/2010/main" val="0"/>
              </a:ext>
            </a:extLst>
          </a:blip>
          <a:srcRect b="4840"/>
          <a:stretch>
            <a:fillRect/>
          </a:stretch>
        </p:blipFill>
        <p:spPr bwMode="auto">
          <a:xfrm>
            <a:off x="298450" y="4640263"/>
            <a:ext cx="746125"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m 10" descr="icon6.jpg"/>
          <p:cNvPicPr>
            <a:picLocks noChangeAspect="1"/>
          </p:cNvPicPr>
          <p:nvPr/>
        </p:nvPicPr>
        <p:blipFill>
          <a:blip r:embed="rId6">
            <a:extLst>
              <a:ext uri="{28A0092B-C50C-407E-A947-70E740481C1C}">
                <a14:useLocalDpi xmlns:a14="http://schemas.microsoft.com/office/drawing/2010/main" val="0"/>
              </a:ext>
            </a:extLst>
          </a:blip>
          <a:srcRect l="7875"/>
          <a:stretch>
            <a:fillRect/>
          </a:stretch>
        </p:blipFill>
        <p:spPr bwMode="auto">
          <a:xfrm>
            <a:off x="125413" y="1492250"/>
            <a:ext cx="7397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o 49"/>
          <p:cNvGrpSpPr>
            <a:grpSpLocks/>
          </p:cNvGrpSpPr>
          <p:nvPr/>
        </p:nvGrpSpPr>
        <p:grpSpPr bwMode="auto">
          <a:xfrm>
            <a:off x="2941226" y="2017713"/>
            <a:ext cx="3430974" cy="2554287"/>
            <a:chOff x="2941229" y="2017986"/>
            <a:chExt cx="3430974" cy="2554019"/>
          </a:xfrm>
        </p:grpSpPr>
        <p:sp>
          <p:nvSpPr>
            <p:cNvPr id="22" name="Pentágono regular 21"/>
            <p:cNvSpPr/>
            <p:nvPr/>
          </p:nvSpPr>
          <p:spPr>
            <a:xfrm>
              <a:off x="2941229" y="2017986"/>
              <a:ext cx="3430974" cy="2554019"/>
            </a:xfrm>
            <a:prstGeom prst="pentagon">
              <a:avLst/>
            </a:prstGeom>
            <a:solidFill>
              <a:srgbClr val="DAA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b="1" i="1" dirty="0" smtClean="0"/>
                <a:t>INTELLIGENCE  </a:t>
              </a:r>
              <a:r>
                <a:rPr lang="en-US" b="1" i="1" dirty="0"/>
                <a:t>FOR</a:t>
              </a:r>
            </a:p>
            <a:p>
              <a:pPr algn="ctr"/>
              <a:r>
                <a:rPr lang="en-US" b="1" i="1" dirty="0"/>
                <a:t>DECISION- MAKING PROCESS IN </a:t>
              </a:r>
              <a:endParaRPr lang="en-US" b="1" i="1" dirty="0" smtClean="0"/>
            </a:p>
            <a:p>
              <a:pPr algn="ctr"/>
              <a:r>
                <a:rPr lang="en-US" b="1" i="1" dirty="0" smtClean="0"/>
                <a:t>E-HEALTH </a:t>
              </a:r>
              <a:r>
                <a:rPr lang="en-US" b="1" i="1" dirty="0"/>
                <a:t>SYSTEMS</a:t>
              </a:r>
              <a:endParaRPr lang="pt-BR" dirty="0"/>
            </a:p>
          </p:txBody>
        </p:sp>
        <p:pic>
          <p:nvPicPr>
            <p:cNvPr id="8236" name="Imagem 8" descr="incon4.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57688" y="2174875"/>
              <a:ext cx="4349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Seta para baixo 25"/>
          <p:cNvSpPr/>
          <p:nvPr/>
        </p:nvSpPr>
        <p:spPr>
          <a:xfrm>
            <a:off x="4083050" y="1528763"/>
            <a:ext cx="993775" cy="411162"/>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7" name="Seta para baixo 26"/>
          <p:cNvSpPr/>
          <p:nvPr/>
        </p:nvSpPr>
        <p:spPr>
          <a:xfrm rot="5400000">
            <a:off x="5875338" y="2659063"/>
            <a:ext cx="993775" cy="40957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8" name="Seta para baixo 27"/>
          <p:cNvSpPr/>
          <p:nvPr/>
        </p:nvSpPr>
        <p:spPr>
          <a:xfrm rot="8188254">
            <a:off x="5192713" y="4483100"/>
            <a:ext cx="992187" cy="40957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9" name="Seta para baixo 28"/>
          <p:cNvSpPr/>
          <p:nvPr/>
        </p:nvSpPr>
        <p:spPr>
          <a:xfrm rot="13411746" flipH="1">
            <a:off x="3030479" y="4452920"/>
            <a:ext cx="993775" cy="51082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30" name="Seta para baixo 29"/>
          <p:cNvSpPr/>
          <p:nvPr/>
        </p:nvSpPr>
        <p:spPr>
          <a:xfrm rot="16200000" flipH="1">
            <a:off x="2386013" y="2779713"/>
            <a:ext cx="993775" cy="40957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grpSp>
        <p:nvGrpSpPr>
          <p:cNvPr id="3" name="Grupo 48"/>
          <p:cNvGrpSpPr>
            <a:grpSpLocks/>
          </p:cNvGrpSpPr>
          <p:nvPr/>
        </p:nvGrpSpPr>
        <p:grpSpPr bwMode="auto">
          <a:xfrm>
            <a:off x="1828800" y="962025"/>
            <a:ext cx="5581650" cy="4729163"/>
            <a:chOff x="1828800" y="962025"/>
            <a:chExt cx="5581650" cy="4729163"/>
          </a:xfrm>
        </p:grpSpPr>
        <p:sp>
          <p:nvSpPr>
            <p:cNvPr id="31" name="Elipse 30"/>
            <p:cNvSpPr/>
            <p:nvPr/>
          </p:nvSpPr>
          <p:spPr>
            <a:xfrm>
              <a:off x="1828800" y="962025"/>
              <a:ext cx="5581650" cy="4729163"/>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cxnSp>
          <p:nvCxnSpPr>
            <p:cNvPr id="33" name="Conector de seta reta 32"/>
            <p:cNvCxnSpPr>
              <a:stCxn id="31" idx="1"/>
            </p:cNvCxnSpPr>
            <p:nvPr/>
          </p:nvCxnSpPr>
          <p:spPr>
            <a:xfrm flipV="1">
              <a:off x="2646363" y="1525588"/>
              <a:ext cx="161925" cy="128587"/>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35" name="Conector de seta reta 34"/>
            <p:cNvCxnSpPr/>
            <p:nvPr/>
          </p:nvCxnSpPr>
          <p:spPr>
            <a:xfrm flipH="1" flipV="1">
              <a:off x="1989138" y="4121150"/>
              <a:ext cx="65087" cy="142875"/>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38" name="Conector de seta reta 37"/>
            <p:cNvCxnSpPr>
              <a:endCxn id="31" idx="4"/>
            </p:cNvCxnSpPr>
            <p:nvPr/>
          </p:nvCxnSpPr>
          <p:spPr>
            <a:xfrm flipH="1">
              <a:off x="4619625" y="5681663"/>
              <a:ext cx="160338" cy="9525"/>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41" name="Conector de seta reta 40"/>
            <p:cNvCxnSpPr/>
            <p:nvPr/>
          </p:nvCxnSpPr>
          <p:spPr>
            <a:xfrm flipH="1">
              <a:off x="7158038" y="4108450"/>
              <a:ext cx="92075" cy="179388"/>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45" name="Conector de seta reta 44"/>
            <p:cNvCxnSpPr>
              <a:endCxn id="31" idx="7"/>
            </p:cNvCxnSpPr>
            <p:nvPr/>
          </p:nvCxnSpPr>
          <p:spPr>
            <a:xfrm>
              <a:off x="6465888" y="1555750"/>
              <a:ext cx="127000" cy="98425"/>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grpSp>
      <p:sp>
        <p:nvSpPr>
          <p:cNvPr id="12" name="Retângulo de cantos arredondados 11"/>
          <p:cNvSpPr/>
          <p:nvPr/>
        </p:nvSpPr>
        <p:spPr>
          <a:xfrm>
            <a:off x="3547244" y="346828"/>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Knowledge</a:t>
            </a:r>
            <a:endParaRPr lang="pt-BR" dirty="0" smtClean="0">
              <a:latin typeface="Arial Black" pitchFamily="34" charset="0"/>
            </a:endParaRPr>
          </a:p>
          <a:p>
            <a:pPr algn="ctr" eaLnBrk="1" hangingPunct="1">
              <a:defRPr/>
            </a:pPr>
            <a:r>
              <a:rPr lang="pt-BR" dirty="0" smtClean="0">
                <a:latin typeface="Arial Black" pitchFamily="34" charset="0"/>
              </a:rPr>
              <a:t>Management</a:t>
            </a:r>
            <a:endParaRPr lang="pt-BR" dirty="0">
              <a:latin typeface="Arial Black" pitchFamily="34" charset="0"/>
            </a:endParaRPr>
          </a:p>
        </p:txBody>
      </p:sp>
      <p:sp>
        <p:nvSpPr>
          <p:cNvPr id="13" name="Retângulo de cantos arredondados 12"/>
          <p:cNvSpPr/>
          <p:nvPr/>
        </p:nvSpPr>
        <p:spPr>
          <a:xfrm>
            <a:off x="6710873" y="2312284"/>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Normative</a:t>
            </a:r>
            <a:endParaRPr lang="pt-BR" dirty="0">
              <a:latin typeface="Arial Black" pitchFamily="34" charset="0"/>
            </a:endParaRPr>
          </a:p>
        </p:txBody>
      </p:sp>
      <p:sp>
        <p:nvSpPr>
          <p:cNvPr id="14" name="Retângulo de cantos arredondados 13"/>
          <p:cNvSpPr/>
          <p:nvPr/>
        </p:nvSpPr>
        <p:spPr>
          <a:xfrm>
            <a:off x="5707244" y="4855785"/>
            <a:ext cx="2369956"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Clinical</a:t>
            </a:r>
            <a:r>
              <a:rPr lang="pt-BR" dirty="0" smtClean="0">
                <a:latin typeface="Arial Black" pitchFamily="34" charset="0"/>
              </a:rPr>
              <a:t> </a:t>
            </a:r>
            <a:r>
              <a:rPr lang="pt-BR" dirty="0" err="1" smtClean="0">
                <a:latin typeface="Arial Black" pitchFamily="34" charset="0"/>
              </a:rPr>
              <a:t>Epidemiology</a:t>
            </a:r>
            <a:endParaRPr lang="pt-BR" dirty="0">
              <a:latin typeface="Arial Black" pitchFamily="34" charset="0"/>
            </a:endParaRPr>
          </a:p>
        </p:txBody>
      </p:sp>
      <p:sp>
        <p:nvSpPr>
          <p:cNvPr id="19" name="Retângulo de cantos arredondados 18"/>
          <p:cNvSpPr/>
          <p:nvPr/>
        </p:nvSpPr>
        <p:spPr>
          <a:xfrm>
            <a:off x="1087799" y="4855785"/>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Administration</a:t>
            </a:r>
            <a:endParaRPr lang="pt-BR" dirty="0">
              <a:latin typeface="Arial Black" pitchFamily="34" charset="0"/>
            </a:endParaRPr>
          </a:p>
        </p:txBody>
      </p:sp>
      <p:sp>
        <p:nvSpPr>
          <p:cNvPr id="20" name="Retângulo de cantos arredondados 19"/>
          <p:cNvSpPr/>
          <p:nvPr/>
        </p:nvSpPr>
        <p:spPr>
          <a:xfrm>
            <a:off x="436171" y="2312284"/>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Shared</a:t>
            </a:r>
            <a:endParaRPr lang="pt-BR" dirty="0" smtClean="0">
              <a:latin typeface="Arial Black" pitchFamily="34" charset="0"/>
            </a:endParaRPr>
          </a:p>
          <a:p>
            <a:pPr algn="ctr" eaLnBrk="1" hangingPunct="1">
              <a:defRPr/>
            </a:pPr>
            <a:r>
              <a:rPr lang="pt-BR" dirty="0" err="1" smtClean="0">
                <a:latin typeface="Arial Black" pitchFamily="34" charset="0"/>
              </a:rPr>
              <a:t>Information</a:t>
            </a:r>
            <a:endParaRPr lang="pt-BR" dirty="0">
              <a:latin typeface="Arial Black" pitchFamily="34" charset="0"/>
            </a:endParaRPr>
          </a:p>
        </p:txBody>
      </p:sp>
    </p:spTree>
    <p:extLst>
      <p:ext uri="{BB962C8B-B14F-4D97-AF65-F5344CB8AC3E}">
        <p14:creationId xmlns:p14="http://schemas.microsoft.com/office/powerpoint/2010/main" val="2293362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par>
                          <p:cTn id="25" fill="hold" nodeType="afterGroup">
                            <p:stCondLst>
                              <p:cond delay="500"/>
                            </p:stCondLst>
                            <p:childTnLst>
                              <p:par>
                                <p:cTn id="26" presetID="9"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par>
                          <p:cTn id="29" fill="hold" nodeType="afterGroup">
                            <p:stCondLst>
                              <p:cond delay="1000"/>
                            </p:stCondLst>
                            <p:childTnLst>
                              <p:par>
                                <p:cTn id="30" presetID="9"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par>
                          <p:cTn id="33" fill="hold" nodeType="afterGroup">
                            <p:stCondLst>
                              <p:cond delay="1500"/>
                            </p:stCondLst>
                            <p:childTnLst>
                              <p:par>
                                <p:cTn id="34" presetID="9"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dissolve">
                                      <p:cBhvr>
                                        <p:cTn id="36" dur="500"/>
                                        <p:tgtEl>
                                          <p:spTgt spid="19"/>
                                        </p:tgtEl>
                                      </p:cBhvr>
                                    </p:animEffect>
                                  </p:childTnLst>
                                </p:cTn>
                              </p:par>
                            </p:childTnLst>
                          </p:cTn>
                        </p:par>
                        <p:par>
                          <p:cTn id="37" fill="hold" nodeType="afterGroup">
                            <p:stCondLst>
                              <p:cond delay="2000"/>
                            </p:stCondLst>
                            <p:childTnLst>
                              <p:par>
                                <p:cTn id="38" presetID="9"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500"/>
                                        <p:tgtEl>
                                          <p:spTgt spid="2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49" presetClass="entr" presetSubtype="0" decel="10000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anim calcmode="lin" valueType="num">
                                      <p:cBhvr>
                                        <p:cTn id="47" dur="500" fill="hold"/>
                                        <p:tgtEl>
                                          <p:spTgt spid="3"/>
                                        </p:tgtEl>
                                        <p:attrNameLst>
                                          <p:attrName>style.rotation</p:attrName>
                                        </p:attrNameLst>
                                      </p:cBhvr>
                                      <p:tavLst>
                                        <p:tav tm="0">
                                          <p:val>
                                            <p:fltVal val="360"/>
                                          </p:val>
                                        </p:tav>
                                        <p:tav tm="100000">
                                          <p:val>
                                            <p:fltVal val="0"/>
                                          </p:val>
                                        </p:tav>
                                      </p:tavLst>
                                    </p:anim>
                                    <p:animEffect transition="in" filter="fade">
                                      <p:cBhvr>
                                        <p:cTn id="48" dur="500"/>
                                        <p:tgtEl>
                                          <p:spTgt spid="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childTnLst>
                                </p:cTn>
                              </p:par>
                              <p:par>
                                <p:cTn id="59" presetID="23" presetClass="entr" presetSubtype="1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childTnLst>
                                </p:cTn>
                              </p:par>
                              <p:par>
                                <p:cTn id="63" presetID="23" presetClass="entr" presetSubtype="16"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childTnLst>
                                </p:cTn>
                              </p:par>
                              <p:par>
                                <p:cTn id="67" presetID="23" presetClass="entr" presetSubtype="16"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childTnLst>
                                </p:cTn>
                              </p:par>
                              <p:par>
                                <p:cTn id="71" presetID="23" presetClass="entr" presetSubtype="16" fill="hold" nodeType="with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p:cTn id="73" dur="500" fill="hold"/>
                                        <p:tgtEl>
                                          <p:spTgt spid="2"/>
                                        </p:tgtEl>
                                        <p:attrNameLst>
                                          <p:attrName>ppt_w</p:attrName>
                                        </p:attrNameLst>
                                      </p:cBhvr>
                                      <p:tavLst>
                                        <p:tav tm="0">
                                          <p:val>
                                            <p:fltVal val="0"/>
                                          </p:val>
                                        </p:tav>
                                        <p:tav tm="100000">
                                          <p:val>
                                            <p:strVal val="#ppt_w"/>
                                          </p:val>
                                        </p:tav>
                                      </p:tavLst>
                                    </p:anim>
                                    <p:anim calcmode="lin" valueType="num">
                                      <p:cBhvr>
                                        <p:cTn id="74"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3810000" y="4130675"/>
            <a:ext cx="433400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3</a:t>
            </a:r>
            <a:r>
              <a:rPr lang="pt-BR" sz="3200" i="1" dirty="0" smtClean="0">
                <a:solidFill>
                  <a:schemeClr val="bg1"/>
                </a:solidFill>
              </a:rPr>
              <a:t>. </a:t>
            </a:r>
            <a:r>
              <a:rPr lang="pt-BR" sz="3200" i="1" dirty="0" err="1" smtClean="0">
                <a:solidFill>
                  <a:schemeClr val="bg1"/>
                </a:solidFill>
              </a:rPr>
              <a:t>Ontology</a:t>
            </a:r>
            <a:r>
              <a:rPr lang="pt-BR" sz="3200" i="1" dirty="0" smtClean="0">
                <a:solidFill>
                  <a:schemeClr val="bg1"/>
                </a:solidFill>
              </a:rPr>
              <a:t> </a:t>
            </a:r>
            <a:r>
              <a:rPr lang="pt-BR" sz="3200" i="1" dirty="0" err="1" smtClean="0">
                <a:solidFill>
                  <a:schemeClr val="bg1"/>
                </a:solidFill>
              </a:rPr>
              <a:t>and</a:t>
            </a:r>
            <a:endParaRPr lang="pt-BR" sz="3200" i="1" dirty="0" smtClean="0">
              <a:solidFill>
                <a:schemeClr val="bg1"/>
              </a:solidFill>
            </a:endParaRPr>
          </a:p>
          <a:p>
            <a:pPr eaLnBrk="1" hangingPunct="1"/>
            <a:r>
              <a:rPr lang="pt-BR" sz="3200" i="1" dirty="0" smtClean="0">
                <a:solidFill>
                  <a:schemeClr val="bg1"/>
                </a:solidFill>
              </a:rPr>
              <a:t>     Health </a:t>
            </a:r>
            <a:r>
              <a:rPr lang="pt-BR" sz="3200" i="1" dirty="0" err="1" smtClean="0">
                <a:solidFill>
                  <a:schemeClr val="bg1"/>
                </a:solidFill>
              </a:rPr>
              <a:t>Application</a:t>
            </a:r>
            <a:endParaRPr lang="pt-BR" sz="3200" i="1" dirty="0">
              <a:solidFill>
                <a:schemeClr val="bg1"/>
              </a:solidFill>
            </a:endParaRPr>
          </a:p>
        </p:txBody>
      </p:sp>
    </p:spTree>
    <p:extLst>
      <p:ext uri="{BB962C8B-B14F-4D97-AF65-F5344CB8AC3E}">
        <p14:creationId xmlns:p14="http://schemas.microsoft.com/office/powerpoint/2010/main" val="14039258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ipse 9"/>
          <p:cNvSpPr/>
          <p:nvPr/>
        </p:nvSpPr>
        <p:spPr bwMode="auto">
          <a:xfrm>
            <a:off x="683568" y="1216110"/>
            <a:ext cx="3214710" cy="1857388"/>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sp>
        <p:nvSpPr>
          <p:cNvPr id="11" name="Elipse 10"/>
          <p:cNvSpPr/>
          <p:nvPr/>
        </p:nvSpPr>
        <p:spPr bwMode="auto">
          <a:xfrm>
            <a:off x="1551085" y="1504142"/>
            <a:ext cx="1271633" cy="1215999"/>
          </a:xfrm>
          <a:prstGeom prst="ellipse">
            <a:avLst/>
          </a:prstGeom>
          <a:solidFill>
            <a:srgbClr val="CC3300"/>
          </a:solid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sp>
        <p:nvSpPr>
          <p:cNvPr id="12" name="Elipse 11"/>
          <p:cNvSpPr/>
          <p:nvPr/>
        </p:nvSpPr>
        <p:spPr bwMode="auto">
          <a:xfrm rot="10800000">
            <a:off x="4104456" y="1216110"/>
            <a:ext cx="3214710" cy="1857388"/>
          </a:xfrm>
          <a:prstGeom prst="ellipse">
            <a:avLst/>
          </a:prstGeom>
          <a:solidFill>
            <a:srgbClr val="FFC000">
              <a:alpha val="63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sp>
        <p:nvSpPr>
          <p:cNvPr id="13" name="Elipse 12"/>
          <p:cNvSpPr/>
          <p:nvPr/>
        </p:nvSpPr>
        <p:spPr bwMode="auto">
          <a:xfrm rot="10800000">
            <a:off x="5112569" y="1504142"/>
            <a:ext cx="1271633" cy="1215999"/>
          </a:xfrm>
          <a:prstGeom prst="ellipse">
            <a:avLst/>
          </a:prstGeom>
          <a:solidFill>
            <a:srgbClr val="00B0F0"/>
          </a:solidFill>
          <a:ln w="38100" cap="flat" cmpd="sng" algn="ctr">
            <a:solidFill>
              <a:srgbClr val="E6D18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sp>
        <p:nvSpPr>
          <p:cNvPr id="14" name="Texto Explicativo 1 13"/>
          <p:cNvSpPr/>
          <p:nvPr/>
        </p:nvSpPr>
        <p:spPr bwMode="auto">
          <a:xfrm>
            <a:off x="3275856" y="1144102"/>
            <a:ext cx="1440160" cy="1928826"/>
          </a:xfrm>
          <a:prstGeom prst="borderCallout1">
            <a:avLst>
              <a:gd name="adj1" fmla="val 104346"/>
              <a:gd name="adj2" fmla="val 47778"/>
              <a:gd name="adj3" fmla="val 118426"/>
              <a:gd name="adj4" fmla="val 41667"/>
            </a:avLst>
          </a:prstGeom>
          <a:solidFill>
            <a:schemeClr val="bg1">
              <a:alpha val="0"/>
            </a:schemeClr>
          </a:solidFill>
          <a:ln w="1905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sp>
        <p:nvSpPr>
          <p:cNvPr id="15" name="CaixaDeTexto 14"/>
          <p:cNvSpPr txBox="1"/>
          <p:nvPr/>
        </p:nvSpPr>
        <p:spPr>
          <a:xfrm>
            <a:off x="683568" y="3419708"/>
            <a:ext cx="7200800" cy="369332"/>
          </a:xfrm>
          <a:prstGeom prst="rect">
            <a:avLst/>
          </a:prstGeom>
          <a:noFill/>
          <a:ln>
            <a:solidFill>
              <a:schemeClr val="tx1"/>
            </a:solidFill>
          </a:ln>
        </p:spPr>
        <p:txBody>
          <a:bodyPr wrap="square" rtlCol="0">
            <a:spAutoFit/>
          </a:bodyPr>
          <a:lstStyle/>
          <a:p>
            <a:pPr algn="ctr"/>
            <a:r>
              <a:rPr lang="pt-BR" b="1" dirty="0" err="1" smtClean="0">
                <a:solidFill>
                  <a:srgbClr val="FF0000"/>
                </a:solidFill>
              </a:rPr>
              <a:t>Semantic</a:t>
            </a:r>
            <a:r>
              <a:rPr lang="pt-BR" b="1" dirty="0" smtClean="0">
                <a:solidFill>
                  <a:srgbClr val="FF0000"/>
                </a:solidFill>
              </a:rPr>
              <a:t> INTEROPERABILITY </a:t>
            </a:r>
            <a:r>
              <a:rPr lang="pt-BR" b="1" dirty="0" err="1" smtClean="0">
                <a:solidFill>
                  <a:srgbClr val="FF0000"/>
                </a:solidFill>
              </a:rPr>
              <a:t>Problem</a:t>
            </a:r>
            <a:endParaRPr lang="pt-BR" b="1" dirty="0" smtClean="0">
              <a:solidFill>
                <a:srgbClr val="FF0000"/>
              </a:solidFill>
            </a:endParaRPr>
          </a:p>
        </p:txBody>
      </p:sp>
      <p:cxnSp>
        <p:nvCxnSpPr>
          <p:cNvPr id="16" name="Conector de seta reta 15"/>
          <p:cNvCxnSpPr/>
          <p:nvPr/>
        </p:nvCxnSpPr>
        <p:spPr bwMode="auto">
          <a:xfrm>
            <a:off x="2186901" y="2408341"/>
            <a:ext cx="1711377" cy="1"/>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17" name="CaixaDeTexto 16"/>
          <p:cNvSpPr txBox="1"/>
          <p:nvPr/>
        </p:nvSpPr>
        <p:spPr>
          <a:xfrm>
            <a:off x="4184030" y="1504142"/>
            <a:ext cx="2726452" cy="338554"/>
          </a:xfrm>
          <a:prstGeom prst="rect">
            <a:avLst/>
          </a:prstGeom>
          <a:noFill/>
        </p:spPr>
        <p:txBody>
          <a:bodyPr wrap="none" rtlCol="0">
            <a:spAutoFit/>
          </a:bodyPr>
          <a:lstStyle/>
          <a:p>
            <a:r>
              <a:rPr lang="pt-BR" sz="1600" dirty="0" smtClean="0"/>
              <a:t>REPRESENTING INFORMATION</a:t>
            </a:r>
            <a:endParaRPr lang="pt-BR" sz="1600" dirty="0"/>
          </a:p>
        </p:txBody>
      </p:sp>
      <p:sp>
        <p:nvSpPr>
          <p:cNvPr id="18" name="CaixaDeTexto 17"/>
          <p:cNvSpPr txBox="1"/>
          <p:nvPr/>
        </p:nvSpPr>
        <p:spPr>
          <a:xfrm>
            <a:off x="3974846" y="2239064"/>
            <a:ext cx="1870256" cy="338554"/>
          </a:xfrm>
          <a:prstGeom prst="rect">
            <a:avLst/>
          </a:prstGeom>
          <a:noFill/>
        </p:spPr>
        <p:txBody>
          <a:bodyPr wrap="none" rtlCol="0">
            <a:spAutoFit/>
          </a:bodyPr>
          <a:lstStyle/>
          <a:p>
            <a:r>
              <a:rPr lang="pt-BR" sz="1600" dirty="0" smtClean="0"/>
              <a:t>REAL INFORMATION</a:t>
            </a:r>
            <a:endParaRPr lang="pt-BR" sz="1600" dirty="0"/>
          </a:p>
        </p:txBody>
      </p:sp>
      <p:cxnSp>
        <p:nvCxnSpPr>
          <p:cNvPr id="19" name="Conector de seta reta 18"/>
          <p:cNvCxnSpPr/>
          <p:nvPr/>
        </p:nvCxnSpPr>
        <p:spPr bwMode="auto">
          <a:xfrm>
            <a:off x="3041022" y="1684911"/>
            <a:ext cx="1077840" cy="0"/>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sp>
        <p:nvSpPr>
          <p:cNvPr id="21" name="Espaço Reservado para Conteúdo 2"/>
          <p:cNvSpPr>
            <a:spLocks noGrp="1"/>
          </p:cNvSpPr>
          <p:nvPr>
            <p:ph idx="1"/>
          </p:nvPr>
        </p:nvSpPr>
        <p:spPr>
          <a:xfrm>
            <a:off x="323528" y="4077072"/>
            <a:ext cx="8640960" cy="2736304"/>
          </a:xfrm>
        </p:spPr>
        <p:txBody>
          <a:bodyPr>
            <a:normAutofit fontScale="85000" lnSpcReduction="10000"/>
          </a:bodyPr>
          <a:lstStyle/>
          <a:p>
            <a:r>
              <a:rPr lang="en-US" sz="3100" dirty="0"/>
              <a:t>A</a:t>
            </a:r>
            <a:r>
              <a:rPr lang="en-US" sz="3100" dirty="0" smtClean="0"/>
              <a:t>n </a:t>
            </a:r>
            <a:r>
              <a:rPr lang="en-US" sz="3100" b="1" dirty="0"/>
              <a:t>ontology</a:t>
            </a:r>
            <a:r>
              <a:rPr lang="en-US" sz="3100" dirty="0"/>
              <a:t> is a "formal, explicit specification of a </a:t>
            </a:r>
            <a:r>
              <a:rPr lang="en-US" sz="3100" b="1" dirty="0"/>
              <a:t>shared </a:t>
            </a:r>
            <a:r>
              <a:rPr lang="en-US" sz="3100" b="1" dirty="0" err="1"/>
              <a:t>conceptualisation</a:t>
            </a:r>
            <a:r>
              <a:rPr lang="en-US" sz="3100" dirty="0" smtClean="0"/>
              <a:t>".</a:t>
            </a:r>
          </a:p>
          <a:p>
            <a:r>
              <a:rPr lang="en-US" sz="3100" dirty="0" smtClean="0"/>
              <a:t>It</a:t>
            </a:r>
            <a:r>
              <a:rPr lang="en-US" sz="3100" dirty="0"/>
              <a:t> formally </a:t>
            </a:r>
            <a:r>
              <a:rPr lang="en-US" sz="3100" b="1" dirty="0"/>
              <a:t>represents knowledge </a:t>
            </a:r>
            <a:r>
              <a:rPr lang="en-US" sz="3100" dirty="0"/>
              <a:t>as a set of concepts within a </a:t>
            </a:r>
            <a:r>
              <a:rPr lang="en-US" sz="3100" dirty="0" smtClean="0"/>
              <a:t>domain, </a:t>
            </a:r>
            <a:r>
              <a:rPr lang="en-US" sz="3100" dirty="0"/>
              <a:t>and the relationships between </a:t>
            </a:r>
            <a:r>
              <a:rPr lang="en-US" sz="3100" dirty="0" smtClean="0"/>
              <a:t>theses concepts</a:t>
            </a:r>
            <a:r>
              <a:rPr lang="en-US" sz="3100" dirty="0"/>
              <a:t>. </a:t>
            </a:r>
            <a:endParaRPr lang="en-US" sz="3100" dirty="0" smtClean="0"/>
          </a:p>
          <a:p>
            <a:r>
              <a:rPr lang="en-US" sz="3100" dirty="0" smtClean="0"/>
              <a:t>It </a:t>
            </a:r>
            <a:r>
              <a:rPr lang="en-US" sz="3100" dirty="0"/>
              <a:t>can be used to model a domain and </a:t>
            </a:r>
            <a:r>
              <a:rPr lang="en-US" sz="3100" dirty="0" smtClean="0"/>
              <a:t>support </a:t>
            </a:r>
            <a:r>
              <a:rPr lang="en-US" sz="3100" b="1" dirty="0" smtClean="0"/>
              <a:t>reasoning</a:t>
            </a:r>
            <a:r>
              <a:rPr lang="en-US" sz="3100" dirty="0"/>
              <a:t> about </a:t>
            </a:r>
            <a:r>
              <a:rPr lang="en-US" sz="3100" dirty="0" smtClean="0"/>
              <a:t>concepts</a:t>
            </a:r>
          </a:p>
          <a:p>
            <a:endParaRPr lang="pt-BR" dirty="0"/>
          </a:p>
        </p:txBody>
      </p:sp>
      <p:sp>
        <p:nvSpPr>
          <p:cNvPr id="22" name="Título 1"/>
          <p:cNvSpPr>
            <a:spLocks noGrp="1"/>
          </p:cNvSpPr>
          <p:nvPr>
            <p:ph type="title"/>
          </p:nvPr>
        </p:nvSpPr>
        <p:spPr>
          <a:xfrm>
            <a:off x="395536" y="413792"/>
            <a:ext cx="8229600" cy="1143000"/>
          </a:xfrm>
        </p:spPr>
        <p:txBody>
          <a:bodyPr>
            <a:normAutofit fontScale="90000"/>
          </a:bodyPr>
          <a:lstStyle/>
          <a:p>
            <a:r>
              <a:rPr lang="pt-BR" sz="2800" b="1" dirty="0" err="1" smtClean="0"/>
              <a:t>Why</a:t>
            </a:r>
            <a:r>
              <a:rPr lang="pt-BR" sz="2800" b="1" dirty="0" smtClean="0"/>
              <a:t> do </a:t>
            </a:r>
            <a:r>
              <a:rPr lang="pt-BR" sz="2800" b="1" dirty="0" err="1" smtClean="0"/>
              <a:t>we</a:t>
            </a:r>
            <a:r>
              <a:rPr lang="pt-BR" sz="2800" b="1" dirty="0" smtClean="0"/>
              <a:t> </a:t>
            </a:r>
            <a:r>
              <a:rPr lang="pt-BR" sz="2800" b="1" dirty="0" err="1" smtClean="0"/>
              <a:t>need</a:t>
            </a:r>
            <a:r>
              <a:rPr lang="pt-BR" sz="2800" b="1" dirty="0" smtClean="0"/>
              <a:t> </a:t>
            </a:r>
            <a:r>
              <a:rPr lang="pt-BR" sz="2800" b="1" dirty="0" err="1" smtClean="0">
                <a:solidFill>
                  <a:srgbClr val="FF0000"/>
                </a:solidFill>
              </a:rPr>
              <a:t>Ontologies</a:t>
            </a:r>
            <a:r>
              <a:rPr lang="pt-BR" sz="2800" b="1" dirty="0" smtClean="0">
                <a:solidFill>
                  <a:srgbClr val="FF0000"/>
                </a:solidFill>
              </a:rPr>
              <a:t> </a:t>
            </a:r>
            <a:r>
              <a:rPr lang="pt-BR" sz="2800" b="1" dirty="0" smtClean="0"/>
              <a:t>in </a:t>
            </a:r>
            <a:r>
              <a:rPr lang="pt-BR" sz="2800" b="1" dirty="0" err="1" smtClean="0"/>
              <a:t>healthcare</a:t>
            </a:r>
            <a:r>
              <a:rPr lang="pt-BR" sz="2800" b="1" dirty="0" smtClean="0"/>
              <a:t> </a:t>
            </a:r>
            <a:r>
              <a:rPr lang="pt-BR" sz="2800" b="1" dirty="0" err="1" smtClean="0"/>
              <a:t>Aplication</a:t>
            </a:r>
            <a:r>
              <a:rPr lang="pt-BR" sz="2800" b="1" dirty="0"/>
              <a:t>?</a:t>
            </a:r>
            <a:r>
              <a:rPr lang="pt-BR" sz="2800" dirty="0" smtClean="0"/>
              <a:t/>
            </a:r>
            <a:br>
              <a:rPr lang="pt-BR" sz="2800" dirty="0" smtClean="0"/>
            </a:br>
            <a:endParaRPr lang="en-US" dirty="0"/>
          </a:p>
        </p:txBody>
      </p:sp>
    </p:spTree>
    <p:extLst>
      <p:ext uri="{BB962C8B-B14F-4D97-AF65-F5344CB8AC3E}">
        <p14:creationId xmlns:p14="http://schemas.microsoft.com/office/powerpoint/2010/main" val="59239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22" presetClass="exit" presetSubtype="4" fill="hold" nodeType="withEffect">
                                  <p:stCondLst>
                                    <p:cond delay="0"/>
                                  </p:stCondLst>
                                  <p:childTnLst>
                                    <p:animEffect transition="out" filter="wipe(down)">
                                      <p:cBhvr>
                                        <p:cTn id="9" dur="500"/>
                                        <p:tgtEl>
                                          <p:spTgt spid="19"/>
                                        </p:tgtEl>
                                      </p:cBhvr>
                                    </p:animEffect>
                                    <p:set>
                                      <p:cBhvr>
                                        <p:cTn id="10" dur="1" fill="hold">
                                          <p:stCondLst>
                                            <p:cond delay="499"/>
                                          </p:stCondLst>
                                        </p:cTn>
                                        <p:tgtEl>
                                          <p:spTgt spid="19"/>
                                        </p:tgtEl>
                                        <p:attrNameLst>
                                          <p:attrName>style.visibility</p:attrName>
                                        </p:attrNameLst>
                                      </p:cBhvr>
                                      <p:to>
                                        <p:strVal val="hidden"/>
                                      </p:to>
                                    </p:set>
                                  </p:childTnLst>
                                </p:cTn>
                              </p:par>
                              <p:par>
                                <p:cTn id="11" presetID="22" presetClass="exit" presetSubtype="4" fill="hold" nodeType="withEffect">
                                  <p:stCondLst>
                                    <p:cond delay="0"/>
                                  </p:stCondLst>
                                  <p:childTnLst>
                                    <p:animEffect transition="out" filter="wipe(down)">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par>
                                <p:cTn id="14" presetID="22" presetClass="exit" presetSubtype="4" fill="hold" grpId="0" nodeType="withEffect">
                                  <p:stCondLst>
                                    <p:cond delay="0"/>
                                  </p:stCondLst>
                                  <p:childTnLst>
                                    <p:animEffect transition="out" filter="wipe(down)">
                                      <p:cBhvr>
                                        <p:cTn id="15" dur="500"/>
                                        <p:tgtEl>
                                          <p:spTgt spid="18"/>
                                        </p:tgtEl>
                                      </p:cBhvr>
                                    </p:animEffect>
                                    <p:set>
                                      <p:cBhvr>
                                        <p:cTn id="16" dur="1" fill="hold">
                                          <p:stCondLst>
                                            <p:cond delay="499"/>
                                          </p:stCondLst>
                                        </p:cTn>
                                        <p:tgtEl>
                                          <p:spTgt spid="18"/>
                                        </p:tgtEl>
                                        <p:attrNameLst>
                                          <p:attrName>style.visibility</p:attrName>
                                        </p:attrNameLst>
                                      </p:cBhvr>
                                      <p:to>
                                        <p:strVal val="hidden"/>
                                      </p:to>
                                    </p:set>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p:bldP spid="18" grpId="0"/>
      <p:bldP spid="2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2123728" y="1340768"/>
            <a:ext cx="4591050" cy="3133725"/>
          </a:xfrm>
          <a:prstGeom prst="rect">
            <a:avLst/>
          </a:prstGeom>
          <a:noFill/>
          <a:ln w="9525">
            <a:noFill/>
            <a:miter lim="800000"/>
            <a:headEnd/>
            <a:tailEnd/>
          </a:ln>
        </p:spPr>
      </p:pic>
      <p:sp>
        <p:nvSpPr>
          <p:cNvPr id="11" name="Espaço Reservado para Conteúdo 2"/>
          <p:cNvSpPr>
            <a:spLocks noGrp="1"/>
          </p:cNvSpPr>
          <p:nvPr>
            <p:ph idx="1"/>
          </p:nvPr>
        </p:nvSpPr>
        <p:spPr>
          <a:xfrm>
            <a:off x="323528" y="4697760"/>
            <a:ext cx="7620000" cy="1683568"/>
          </a:xfrm>
        </p:spPr>
        <p:txBody>
          <a:bodyPr>
            <a:normAutofit fontScale="77500" lnSpcReduction="20000"/>
          </a:bodyPr>
          <a:lstStyle/>
          <a:p>
            <a:r>
              <a:rPr lang="pt-BR" b="1" dirty="0" smtClean="0">
                <a:solidFill>
                  <a:srgbClr val="FF0000"/>
                </a:solidFill>
              </a:rPr>
              <a:t>PROBLEM</a:t>
            </a:r>
            <a:r>
              <a:rPr lang="pt-BR" dirty="0" smtClean="0"/>
              <a:t>: Data </a:t>
            </a:r>
            <a:r>
              <a:rPr lang="pt-BR" dirty="0" err="1"/>
              <a:t>i</a:t>
            </a:r>
            <a:r>
              <a:rPr lang="pt-BR" dirty="0" err="1" smtClean="0"/>
              <a:t>ntegration</a:t>
            </a:r>
            <a:r>
              <a:rPr lang="pt-BR" dirty="0" smtClean="0"/>
              <a:t>  </a:t>
            </a:r>
            <a:r>
              <a:rPr lang="pt-BR" dirty="0" err="1" smtClean="0"/>
              <a:t>with</a:t>
            </a:r>
            <a:r>
              <a:rPr lang="pt-BR" dirty="0" smtClean="0"/>
              <a:t> </a:t>
            </a:r>
            <a:r>
              <a:rPr lang="pt-BR" dirty="0" err="1"/>
              <a:t>d</a:t>
            </a:r>
            <a:r>
              <a:rPr lang="pt-BR" dirty="0" err="1" smtClean="0"/>
              <a:t>iferent</a:t>
            </a:r>
            <a:r>
              <a:rPr lang="pt-BR" dirty="0" smtClean="0"/>
              <a:t> standards</a:t>
            </a:r>
          </a:p>
          <a:p>
            <a:pPr lvl="1"/>
            <a:r>
              <a:rPr lang="pt-BR" dirty="0" smtClean="0"/>
              <a:t>AHA/MIT-BIH (</a:t>
            </a:r>
            <a:r>
              <a:rPr lang="pt-BR" dirty="0" err="1" smtClean="0"/>
              <a:t>Physionet</a:t>
            </a:r>
            <a:r>
              <a:rPr lang="pt-BR" dirty="0" smtClean="0"/>
              <a:t>)</a:t>
            </a:r>
          </a:p>
          <a:p>
            <a:pPr lvl="1"/>
            <a:r>
              <a:rPr lang="pt-BR" dirty="0" smtClean="0"/>
              <a:t>SCP-ECG (ISO/DIS 11073-91064)</a:t>
            </a:r>
          </a:p>
          <a:p>
            <a:pPr lvl="1"/>
            <a:r>
              <a:rPr lang="pt-BR" dirty="0" smtClean="0"/>
              <a:t>HL7 </a:t>
            </a:r>
            <a:r>
              <a:rPr lang="pt-BR" dirty="0" err="1" smtClean="0"/>
              <a:t>aECG</a:t>
            </a:r>
            <a:endParaRPr lang="pt-BR" dirty="0"/>
          </a:p>
        </p:txBody>
      </p:sp>
      <p:sp>
        <p:nvSpPr>
          <p:cNvPr id="7" name="Título 1"/>
          <p:cNvSpPr>
            <a:spLocks noGrp="1"/>
          </p:cNvSpPr>
          <p:nvPr>
            <p:ph type="title"/>
          </p:nvPr>
        </p:nvSpPr>
        <p:spPr>
          <a:xfrm>
            <a:off x="-72008" y="413792"/>
            <a:ext cx="9324528" cy="1143000"/>
          </a:xfrm>
        </p:spPr>
        <p:txBody>
          <a:bodyPr>
            <a:normAutofit fontScale="90000"/>
          </a:bodyPr>
          <a:lstStyle/>
          <a:p>
            <a:r>
              <a:rPr lang="pt-BR" sz="2800" b="1" dirty="0" err="1"/>
              <a:t>Why</a:t>
            </a:r>
            <a:r>
              <a:rPr lang="pt-BR" sz="2800" b="1" dirty="0"/>
              <a:t> do </a:t>
            </a:r>
            <a:r>
              <a:rPr lang="pt-BR" sz="2800" b="1" dirty="0" err="1"/>
              <a:t>we</a:t>
            </a:r>
            <a:r>
              <a:rPr lang="pt-BR" sz="2800" b="1" dirty="0"/>
              <a:t> </a:t>
            </a:r>
            <a:r>
              <a:rPr lang="pt-BR" sz="2800" b="1" dirty="0" err="1"/>
              <a:t>need</a:t>
            </a:r>
            <a:r>
              <a:rPr lang="pt-BR" sz="2800" b="1" dirty="0"/>
              <a:t> </a:t>
            </a:r>
            <a:r>
              <a:rPr lang="pt-BR" sz="2800" b="1" dirty="0" err="1">
                <a:solidFill>
                  <a:srgbClr val="FF0000"/>
                </a:solidFill>
              </a:rPr>
              <a:t>Ontologies</a:t>
            </a:r>
            <a:r>
              <a:rPr lang="pt-BR" sz="2800" b="1" dirty="0">
                <a:solidFill>
                  <a:srgbClr val="FF0000"/>
                </a:solidFill>
              </a:rPr>
              <a:t> </a:t>
            </a:r>
            <a:r>
              <a:rPr lang="pt-BR" sz="2800" b="1" dirty="0"/>
              <a:t>in </a:t>
            </a:r>
            <a:r>
              <a:rPr lang="pt-BR" sz="2800" b="1" dirty="0" err="1"/>
              <a:t>healthcare</a:t>
            </a:r>
            <a:r>
              <a:rPr lang="pt-BR" sz="2800" b="1" dirty="0"/>
              <a:t> </a:t>
            </a:r>
            <a:r>
              <a:rPr lang="pt-BR" sz="2800" b="1" dirty="0" err="1"/>
              <a:t>Aplication</a:t>
            </a:r>
            <a:r>
              <a:rPr lang="pt-BR" sz="3600" b="1" dirty="0"/>
              <a:t>?</a:t>
            </a:r>
            <a:r>
              <a:rPr lang="pt-BR" sz="3600" dirty="0"/>
              <a:t/>
            </a:r>
            <a:br>
              <a:rPr lang="pt-BR" sz="3600" dirty="0"/>
            </a:br>
            <a:r>
              <a:rPr lang="pt-BR" sz="2800" dirty="0" smtClean="0"/>
              <a:t/>
            </a:r>
            <a:br>
              <a:rPr lang="pt-BR" sz="2800" dirty="0" smtClean="0"/>
            </a:br>
            <a:endParaRPr lang="en-US" dirty="0"/>
          </a:p>
        </p:txBody>
      </p:sp>
      <p:sp>
        <p:nvSpPr>
          <p:cNvPr id="4" name="CaixaDeTexto 3"/>
          <p:cNvSpPr txBox="1"/>
          <p:nvPr/>
        </p:nvSpPr>
        <p:spPr>
          <a:xfrm>
            <a:off x="6372200" y="3307631"/>
            <a:ext cx="2594556" cy="769441"/>
          </a:xfrm>
          <a:prstGeom prst="rect">
            <a:avLst/>
          </a:prstGeom>
          <a:noFill/>
        </p:spPr>
        <p:txBody>
          <a:bodyPr wrap="none" rtlCol="0">
            <a:spAutoFit/>
          </a:bodyPr>
          <a:lstStyle/>
          <a:p>
            <a:pPr algn="ctr"/>
            <a:r>
              <a:rPr lang="pt-BR" sz="2000" u="sng" dirty="0" smtClean="0">
                <a:hlinkClick r:id="rId4" tooltip="Electrocardiogram"/>
              </a:rPr>
              <a:t>ELECTROCARDIOGRAM</a:t>
            </a:r>
            <a:endParaRPr lang="pt-BR" sz="2000" u="sng" dirty="0" smtClean="0"/>
          </a:p>
          <a:p>
            <a:pPr algn="ctr"/>
            <a:r>
              <a:rPr lang="pt-BR" sz="2400" dirty="0"/>
              <a:t> </a:t>
            </a:r>
            <a:endParaRPr lang="pt-BR" sz="2400" b="1" dirty="0"/>
          </a:p>
        </p:txBody>
      </p:sp>
    </p:spTree>
    <p:extLst>
      <p:ext uri="{BB962C8B-B14F-4D97-AF65-F5344CB8AC3E}">
        <p14:creationId xmlns:p14="http://schemas.microsoft.com/office/powerpoint/2010/main" val="279396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lipse 18"/>
          <p:cNvSpPr/>
          <p:nvPr/>
        </p:nvSpPr>
        <p:spPr>
          <a:xfrm>
            <a:off x="214152" y="4437112"/>
            <a:ext cx="1512168"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AHA/MIT-BIH</a:t>
            </a:r>
            <a:endParaRPr lang="pt-BR" dirty="0"/>
          </a:p>
        </p:txBody>
      </p:sp>
      <p:sp>
        <p:nvSpPr>
          <p:cNvPr id="20" name="Elipse 19"/>
          <p:cNvSpPr/>
          <p:nvPr/>
        </p:nvSpPr>
        <p:spPr>
          <a:xfrm>
            <a:off x="1882792" y="4437112"/>
            <a:ext cx="1512168" cy="1512168"/>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SCP-ECG</a:t>
            </a:r>
            <a:endParaRPr lang="pt-BR" dirty="0"/>
          </a:p>
        </p:txBody>
      </p:sp>
      <p:sp>
        <p:nvSpPr>
          <p:cNvPr id="21" name="Elipse 20"/>
          <p:cNvSpPr/>
          <p:nvPr/>
        </p:nvSpPr>
        <p:spPr>
          <a:xfrm>
            <a:off x="3551432" y="4437112"/>
            <a:ext cx="1512168" cy="1512168"/>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pt-BR" dirty="0" smtClean="0"/>
          </a:p>
          <a:p>
            <a:pPr lvl="1"/>
            <a:endParaRPr lang="pt-BR" dirty="0" smtClean="0"/>
          </a:p>
        </p:txBody>
      </p:sp>
      <p:sp>
        <p:nvSpPr>
          <p:cNvPr id="22" name="Texto explicativo em elipse 21"/>
          <p:cNvSpPr/>
          <p:nvPr/>
        </p:nvSpPr>
        <p:spPr>
          <a:xfrm>
            <a:off x="701549" y="4564310"/>
            <a:ext cx="537373" cy="36004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Texto explicativo em elipse 22"/>
          <p:cNvSpPr/>
          <p:nvPr/>
        </p:nvSpPr>
        <p:spPr>
          <a:xfrm>
            <a:off x="2370189" y="4564310"/>
            <a:ext cx="537373" cy="36004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o explicativo em elipse 23"/>
          <p:cNvSpPr/>
          <p:nvPr/>
        </p:nvSpPr>
        <p:spPr>
          <a:xfrm>
            <a:off x="4038829" y="4564310"/>
            <a:ext cx="537373" cy="36004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Estrela de 7 Pontos 26"/>
          <p:cNvSpPr/>
          <p:nvPr/>
        </p:nvSpPr>
        <p:spPr>
          <a:xfrm>
            <a:off x="1547664" y="1484784"/>
            <a:ext cx="2016224" cy="1872208"/>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200" b="1" dirty="0"/>
          </a:p>
        </p:txBody>
      </p:sp>
      <p:cxnSp>
        <p:nvCxnSpPr>
          <p:cNvPr id="34" name="Conector de seta reta 33"/>
          <p:cNvCxnSpPr>
            <a:stCxn id="22" idx="0"/>
          </p:cNvCxnSpPr>
          <p:nvPr/>
        </p:nvCxnSpPr>
        <p:spPr>
          <a:xfrm flipV="1">
            <a:off x="970236" y="3212976"/>
            <a:ext cx="1009476" cy="1351334"/>
          </a:xfrm>
          <a:prstGeom prst="straightConnector1">
            <a:avLst/>
          </a:prstGeom>
          <a:ln w="57150">
            <a:prstDash val="sysDot"/>
            <a:tailEnd type="arrow"/>
          </a:ln>
        </p:spPr>
        <p:style>
          <a:lnRef idx="3">
            <a:schemeClr val="dk1"/>
          </a:lnRef>
          <a:fillRef idx="0">
            <a:schemeClr val="dk1"/>
          </a:fillRef>
          <a:effectRef idx="2">
            <a:schemeClr val="dk1"/>
          </a:effectRef>
          <a:fontRef idx="minor">
            <a:schemeClr val="tx1"/>
          </a:fontRef>
        </p:style>
      </p:cxnSp>
      <p:cxnSp>
        <p:nvCxnSpPr>
          <p:cNvPr id="35" name="Conector de seta reta 34"/>
          <p:cNvCxnSpPr>
            <a:stCxn id="23" idx="0"/>
          </p:cNvCxnSpPr>
          <p:nvPr/>
        </p:nvCxnSpPr>
        <p:spPr>
          <a:xfrm flipH="1" flipV="1">
            <a:off x="2555776" y="3284984"/>
            <a:ext cx="83100" cy="1279326"/>
          </a:xfrm>
          <a:prstGeom prst="straightConnector1">
            <a:avLst/>
          </a:prstGeom>
          <a:ln w="57150">
            <a:prstDash val="sysDot"/>
            <a:tailEnd type="arrow"/>
          </a:ln>
        </p:spPr>
        <p:style>
          <a:lnRef idx="3">
            <a:schemeClr val="dk1"/>
          </a:lnRef>
          <a:fillRef idx="0">
            <a:schemeClr val="dk1"/>
          </a:fillRef>
          <a:effectRef idx="2">
            <a:schemeClr val="dk1"/>
          </a:effectRef>
          <a:fontRef idx="minor">
            <a:schemeClr val="tx1"/>
          </a:fontRef>
        </p:style>
      </p:cxnSp>
      <p:cxnSp>
        <p:nvCxnSpPr>
          <p:cNvPr id="36" name="Conector de seta reta 35"/>
          <p:cNvCxnSpPr>
            <a:stCxn id="24" idx="0"/>
          </p:cNvCxnSpPr>
          <p:nvPr/>
        </p:nvCxnSpPr>
        <p:spPr>
          <a:xfrm flipH="1" flipV="1">
            <a:off x="3203848" y="3140968"/>
            <a:ext cx="1103668" cy="1423342"/>
          </a:xfrm>
          <a:prstGeom prst="straightConnector1">
            <a:avLst/>
          </a:prstGeom>
          <a:ln w="57150">
            <a:prstDash val="sysDot"/>
            <a:tailEnd type="arrow"/>
          </a:ln>
        </p:spPr>
        <p:style>
          <a:lnRef idx="3">
            <a:schemeClr val="dk1"/>
          </a:lnRef>
          <a:fillRef idx="0">
            <a:schemeClr val="dk1"/>
          </a:fillRef>
          <a:effectRef idx="2">
            <a:schemeClr val="dk1"/>
          </a:effectRef>
          <a:fontRef idx="minor">
            <a:schemeClr val="tx1"/>
          </a:fontRef>
        </p:style>
      </p:cxnSp>
      <p:sp>
        <p:nvSpPr>
          <p:cNvPr id="40" name="CaixaDeTexto 39"/>
          <p:cNvSpPr txBox="1"/>
          <p:nvPr/>
        </p:nvSpPr>
        <p:spPr>
          <a:xfrm>
            <a:off x="3779912" y="5013176"/>
            <a:ext cx="1080120" cy="369332"/>
          </a:xfrm>
          <a:prstGeom prst="rect">
            <a:avLst/>
          </a:prstGeom>
          <a:noFill/>
        </p:spPr>
        <p:txBody>
          <a:bodyPr wrap="square" rtlCol="0">
            <a:spAutoFit/>
          </a:bodyPr>
          <a:lstStyle/>
          <a:p>
            <a:r>
              <a:rPr lang="pt-BR" dirty="0" smtClean="0">
                <a:solidFill>
                  <a:schemeClr val="bg1"/>
                </a:solidFill>
              </a:rPr>
              <a:t>HL7 </a:t>
            </a:r>
            <a:r>
              <a:rPr lang="pt-BR" dirty="0" err="1" smtClean="0">
                <a:solidFill>
                  <a:schemeClr val="bg1"/>
                </a:solidFill>
              </a:rPr>
              <a:t>aECG</a:t>
            </a:r>
            <a:endParaRPr lang="pt-BR" dirty="0">
              <a:solidFill>
                <a:schemeClr val="bg1"/>
              </a:solidFill>
            </a:endParaRPr>
          </a:p>
        </p:txBody>
      </p:sp>
      <p:pic>
        <p:nvPicPr>
          <p:cNvPr id="2052" name="Picture 4" descr="http://www.ohsu.edu/xd/health/services/doernbecher/programs-services/heart-care/services/images/electrophysiology.jpg"/>
          <p:cNvPicPr>
            <a:picLocks noChangeAspect="1" noChangeArrowheads="1"/>
          </p:cNvPicPr>
          <p:nvPr/>
        </p:nvPicPr>
        <p:blipFill>
          <a:blip r:embed="rId3" cstate="print"/>
          <a:srcRect/>
          <a:stretch>
            <a:fillRect/>
          </a:stretch>
        </p:blipFill>
        <p:spPr bwMode="auto">
          <a:xfrm>
            <a:off x="5004048" y="1124744"/>
            <a:ext cx="3240359" cy="3240360"/>
          </a:xfrm>
          <a:prstGeom prst="rect">
            <a:avLst/>
          </a:prstGeom>
          <a:noFill/>
        </p:spPr>
      </p:pic>
      <p:sp>
        <p:nvSpPr>
          <p:cNvPr id="42" name="Seta para cima 41"/>
          <p:cNvSpPr/>
          <p:nvPr/>
        </p:nvSpPr>
        <p:spPr>
          <a:xfrm rot="16200000">
            <a:off x="3947036" y="1533685"/>
            <a:ext cx="515148" cy="142545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t-BR"/>
          </a:p>
        </p:txBody>
      </p:sp>
      <p:sp>
        <p:nvSpPr>
          <p:cNvPr id="43" name="CaixaDeTexto 42"/>
          <p:cNvSpPr txBox="1"/>
          <p:nvPr/>
        </p:nvSpPr>
        <p:spPr>
          <a:xfrm>
            <a:off x="1907704" y="2175247"/>
            <a:ext cx="1368152" cy="461665"/>
          </a:xfrm>
          <a:prstGeom prst="rect">
            <a:avLst/>
          </a:prstGeom>
          <a:noFill/>
        </p:spPr>
        <p:txBody>
          <a:bodyPr wrap="square" rtlCol="0">
            <a:spAutoFit/>
          </a:bodyPr>
          <a:lstStyle/>
          <a:p>
            <a:pPr algn="ctr"/>
            <a:r>
              <a:rPr lang="pt-BR" sz="2400" b="1" dirty="0" err="1" smtClean="0"/>
              <a:t>Ontology</a:t>
            </a:r>
            <a:endParaRPr lang="pt-BR" sz="2400" b="1" dirty="0"/>
          </a:p>
        </p:txBody>
      </p:sp>
      <p:sp>
        <p:nvSpPr>
          <p:cNvPr id="18" name="Título 1"/>
          <p:cNvSpPr>
            <a:spLocks noGrp="1"/>
          </p:cNvSpPr>
          <p:nvPr>
            <p:ph type="title"/>
          </p:nvPr>
        </p:nvSpPr>
        <p:spPr>
          <a:xfrm>
            <a:off x="395536" y="413792"/>
            <a:ext cx="8229600" cy="1143000"/>
          </a:xfrm>
        </p:spPr>
        <p:txBody>
          <a:bodyPr>
            <a:normAutofit fontScale="90000"/>
          </a:bodyPr>
          <a:lstStyle/>
          <a:p>
            <a:r>
              <a:rPr lang="pt-BR" sz="2800" b="1" dirty="0" err="1" smtClean="0"/>
              <a:t>Why</a:t>
            </a:r>
            <a:r>
              <a:rPr lang="pt-BR" sz="2800" b="1" dirty="0" smtClean="0"/>
              <a:t> do </a:t>
            </a:r>
            <a:r>
              <a:rPr lang="pt-BR" sz="2800" b="1" dirty="0" err="1" smtClean="0"/>
              <a:t>we</a:t>
            </a:r>
            <a:r>
              <a:rPr lang="pt-BR" sz="2800" b="1" dirty="0" smtClean="0"/>
              <a:t> </a:t>
            </a:r>
            <a:r>
              <a:rPr lang="pt-BR" sz="2800" b="1" dirty="0" err="1" smtClean="0"/>
              <a:t>need</a:t>
            </a:r>
            <a:r>
              <a:rPr lang="pt-BR" sz="2800" b="1" dirty="0" smtClean="0"/>
              <a:t> </a:t>
            </a:r>
            <a:r>
              <a:rPr lang="pt-BR" sz="2800" b="1" dirty="0" err="1" smtClean="0">
                <a:solidFill>
                  <a:srgbClr val="FF0000"/>
                </a:solidFill>
              </a:rPr>
              <a:t>Ontologies</a:t>
            </a:r>
            <a:r>
              <a:rPr lang="pt-BR" sz="2800" b="1" dirty="0" smtClean="0">
                <a:solidFill>
                  <a:srgbClr val="FF0000"/>
                </a:solidFill>
              </a:rPr>
              <a:t> </a:t>
            </a:r>
            <a:r>
              <a:rPr lang="pt-BR" sz="2800" b="1" dirty="0" smtClean="0"/>
              <a:t>in </a:t>
            </a:r>
            <a:r>
              <a:rPr lang="pt-BR" sz="2800" b="1" dirty="0" err="1" smtClean="0"/>
              <a:t>healthcare</a:t>
            </a:r>
            <a:r>
              <a:rPr lang="pt-BR" sz="2800" b="1" dirty="0" smtClean="0"/>
              <a:t> </a:t>
            </a:r>
            <a:r>
              <a:rPr lang="pt-BR" sz="2800" b="1" dirty="0" err="1" smtClean="0"/>
              <a:t>Aplication</a:t>
            </a:r>
            <a:r>
              <a:rPr lang="pt-BR" sz="2800" b="1" dirty="0"/>
              <a:t>?</a:t>
            </a:r>
            <a:r>
              <a:rPr lang="pt-BR" sz="2800" dirty="0" smtClean="0"/>
              <a:t/>
            </a:r>
            <a:br>
              <a:rPr lang="pt-BR" sz="2800" dirty="0" smtClean="0"/>
            </a:br>
            <a:endParaRPr lang="en-US" dirty="0"/>
          </a:p>
        </p:txBody>
      </p:sp>
    </p:spTree>
    <p:extLst>
      <p:ext uri="{BB962C8B-B14F-4D97-AF65-F5344CB8AC3E}">
        <p14:creationId xmlns:p14="http://schemas.microsoft.com/office/powerpoint/2010/main" val="182509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de cantos arredondados 4"/>
          <p:cNvSpPr/>
          <p:nvPr/>
        </p:nvSpPr>
        <p:spPr>
          <a:xfrm>
            <a:off x="323528" y="4653136"/>
            <a:ext cx="7848872" cy="19442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pt-BR"/>
          </a:p>
        </p:txBody>
      </p:sp>
      <p:sp>
        <p:nvSpPr>
          <p:cNvPr id="3" name="Elipse 2"/>
          <p:cNvSpPr/>
          <p:nvPr/>
        </p:nvSpPr>
        <p:spPr>
          <a:xfrm>
            <a:off x="934232" y="4941168"/>
            <a:ext cx="1512168"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Standard1</a:t>
            </a:r>
            <a:endParaRPr lang="pt-BR" dirty="0"/>
          </a:p>
        </p:txBody>
      </p:sp>
      <p:sp>
        <p:nvSpPr>
          <p:cNvPr id="9" name="Elipse 8"/>
          <p:cNvSpPr/>
          <p:nvPr/>
        </p:nvSpPr>
        <p:spPr>
          <a:xfrm>
            <a:off x="2602872" y="4941168"/>
            <a:ext cx="1512168" cy="1512168"/>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Standard2</a:t>
            </a:r>
          </a:p>
        </p:txBody>
      </p:sp>
      <p:sp>
        <p:nvSpPr>
          <p:cNvPr id="10" name="Elipse 9"/>
          <p:cNvSpPr/>
          <p:nvPr/>
        </p:nvSpPr>
        <p:spPr>
          <a:xfrm>
            <a:off x="4271512" y="4941168"/>
            <a:ext cx="1512168" cy="1512168"/>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Standard3</a:t>
            </a:r>
          </a:p>
        </p:txBody>
      </p:sp>
      <p:sp>
        <p:nvSpPr>
          <p:cNvPr id="13" name="Elipse 12"/>
          <p:cNvSpPr/>
          <p:nvPr/>
        </p:nvSpPr>
        <p:spPr>
          <a:xfrm>
            <a:off x="5940152" y="4929832"/>
            <a:ext cx="1512168" cy="1512168"/>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Standard4</a:t>
            </a:r>
          </a:p>
        </p:txBody>
      </p:sp>
      <p:sp>
        <p:nvSpPr>
          <p:cNvPr id="6" name="Texto explicativo em elipse 5"/>
          <p:cNvSpPr/>
          <p:nvPr/>
        </p:nvSpPr>
        <p:spPr>
          <a:xfrm>
            <a:off x="1421629" y="5068366"/>
            <a:ext cx="537373" cy="36004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Texto explicativo em elipse 15"/>
          <p:cNvSpPr/>
          <p:nvPr/>
        </p:nvSpPr>
        <p:spPr>
          <a:xfrm>
            <a:off x="3090269" y="5068366"/>
            <a:ext cx="537373" cy="36004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Texto explicativo em elipse 16"/>
          <p:cNvSpPr/>
          <p:nvPr/>
        </p:nvSpPr>
        <p:spPr>
          <a:xfrm>
            <a:off x="4758909" y="5068366"/>
            <a:ext cx="537373" cy="36004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Texto explicativo em elipse 17"/>
          <p:cNvSpPr/>
          <p:nvPr/>
        </p:nvSpPr>
        <p:spPr>
          <a:xfrm>
            <a:off x="6427549" y="5068366"/>
            <a:ext cx="537373" cy="36004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50" name="Grupo 49"/>
          <p:cNvGrpSpPr/>
          <p:nvPr/>
        </p:nvGrpSpPr>
        <p:grpSpPr>
          <a:xfrm>
            <a:off x="467544" y="1052736"/>
            <a:ext cx="7704856" cy="3456384"/>
            <a:chOff x="467544" y="1052736"/>
            <a:chExt cx="7704856" cy="3456384"/>
          </a:xfrm>
        </p:grpSpPr>
        <p:sp>
          <p:nvSpPr>
            <p:cNvPr id="8" name="Pergaminho horizontal 7"/>
            <p:cNvSpPr/>
            <p:nvPr/>
          </p:nvSpPr>
          <p:spPr>
            <a:xfrm>
              <a:off x="467544" y="1052736"/>
              <a:ext cx="7704856" cy="3456384"/>
            </a:xfrm>
            <a:prstGeom prst="horizontalScroll">
              <a:avLst>
                <a:gd name="adj" fmla="val 518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21" name="Estrela de 7 Pontos 20"/>
            <p:cNvSpPr/>
            <p:nvPr/>
          </p:nvSpPr>
          <p:spPr>
            <a:xfrm>
              <a:off x="3800773" y="1340768"/>
              <a:ext cx="1131267" cy="1131267"/>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200" b="1" dirty="0"/>
            </a:p>
          </p:txBody>
        </p:sp>
        <p:sp>
          <p:nvSpPr>
            <p:cNvPr id="22" name="Estrela de 5 pontas 21"/>
            <p:cNvSpPr/>
            <p:nvPr/>
          </p:nvSpPr>
          <p:spPr>
            <a:xfrm>
              <a:off x="2195736" y="3212976"/>
              <a:ext cx="936104" cy="9361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3" name="Estrela de 5 pontas 22"/>
            <p:cNvSpPr/>
            <p:nvPr/>
          </p:nvSpPr>
          <p:spPr>
            <a:xfrm>
              <a:off x="3887924" y="3212976"/>
              <a:ext cx="936104" cy="9361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Estrela de 5 pontas 23"/>
            <p:cNvSpPr/>
            <p:nvPr/>
          </p:nvSpPr>
          <p:spPr>
            <a:xfrm>
              <a:off x="5580112" y="3212976"/>
              <a:ext cx="936104" cy="9361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Seta para cima 35"/>
            <p:cNvSpPr/>
            <p:nvPr/>
          </p:nvSpPr>
          <p:spPr>
            <a:xfrm rot="2601798">
              <a:off x="3167509" y="2085490"/>
              <a:ext cx="515148" cy="142545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t-BR"/>
            </a:p>
          </p:txBody>
        </p:sp>
        <p:sp>
          <p:nvSpPr>
            <p:cNvPr id="37" name="Seta para cima 36"/>
            <p:cNvSpPr/>
            <p:nvPr/>
          </p:nvSpPr>
          <p:spPr>
            <a:xfrm rot="18801798">
              <a:off x="5009447" y="2096763"/>
              <a:ext cx="515148" cy="142545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t-BR"/>
            </a:p>
          </p:txBody>
        </p:sp>
        <p:sp>
          <p:nvSpPr>
            <p:cNvPr id="38" name="Seta para cima 37"/>
            <p:cNvSpPr/>
            <p:nvPr/>
          </p:nvSpPr>
          <p:spPr>
            <a:xfrm>
              <a:off x="4098402" y="2430234"/>
              <a:ext cx="515148" cy="71272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t-BR"/>
            </a:p>
          </p:txBody>
        </p:sp>
      </p:grpSp>
      <p:cxnSp>
        <p:nvCxnSpPr>
          <p:cNvPr id="40" name="Conector de seta reta 39"/>
          <p:cNvCxnSpPr>
            <a:stCxn id="6" idx="0"/>
            <a:endCxn id="22" idx="2"/>
          </p:cNvCxnSpPr>
          <p:nvPr/>
        </p:nvCxnSpPr>
        <p:spPr>
          <a:xfrm flipV="1">
            <a:off x="1690316" y="4149078"/>
            <a:ext cx="684201" cy="919288"/>
          </a:xfrm>
          <a:prstGeom prst="straightConnector1">
            <a:avLst/>
          </a:prstGeom>
          <a:ln w="57150">
            <a:prstDash val="sysDot"/>
            <a:tailEnd type="arrow"/>
          </a:ln>
        </p:spPr>
        <p:style>
          <a:lnRef idx="3">
            <a:schemeClr val="dk1"/>
          </a:lnRef>
          <a:fillRef idx="0">
            <a:schemeClr val="dk1"/>
          </a:fillRef>
          <a:effectRef idx="2">
            <a:schemeClr val="dk1"/>
          </a:effectRef>
          <a:fontRef idx="minor">
            <a:schemeClr val="tx1"/>
          </a:fontRef>
        </p:style>
      </p:cxnSp>
      <p:cxnSp>
        <p:nvCxnSpPr>
          <p:cNvPr id="41" name="Conector de seta reta 40"/>
          <p:cNvCxnSpPr>
            <a:stCxn id="16" idx="0"/>
            <a:endCxn id="22" idx="3"/>
          </p:cNvCxnSpPr>
          <p:nvPr/>
        </p:nvCxnSpPr>
        <p:spPr>
          <a:xfrm flipH="1" flipV="1">
            <a:off x="2953059" y="4149078"/>
            <a:ext cx="405897" cy="919288"/>
          </a:xfrm>
          <a:prstGeom prst="straightConnector1">
            <a:avLst/>
          </a:prstGeom>
          <a:ln w="57150">
            <a:prstDash val="sysDot"/>
            <a:tailEnd type="arrow"/>
          </a:ln>
        </p:spPr>
        <p:style>
          <a:lnRef idx="3">
            <a:schemeClr val="dk1"/>
          </a:lnRef>
          <a:fillRef idx="0">
            <a:schemeClr val="dk1"/>
          </a:fillRef>
          <a:effectRef idx="2">
            <a:schemeClr val="dk1"/>
          </a:effectRef>
          <a:fontRef idx="minor">
            <a:schemeClr val="tx1"/>
          </a:fontRef>
        </p:style>
      </p:cxnSp>
      <p:cxnSp>
        <p:nvCxnSpPr>
          <p:cNvPr id="44" name="Conector de seta reta 43"/>
          <p:cNvCxnSpPr>
            <a:stCxn id="17" idx="0"/>
            <a:endCxn id="23" idx="3"/>
          </p:cNvCxnSpPr>
          <p:nvPr/>
        </p:nvCxnSpPr>
        <p:spPr>
          <a:xfrm flipH="1" flipV="1">
            <a:off x="4645247" y="4149078"/>
            <a:ext cx="382349" cy="919288"/>
          </a:xfrm>
          <a:prstGeom prst="straightConnector1">
            <a:avLst/>
          </a:prstGeom>
          <a:ln w="57150">
            <a:prstDash val="sysDot"/>
            <a:tailEnd type="arrow"/>
          </a:ln>
        </p:spPr>
        <p:style>
          <a:lnRef idx="3">
            <a:schemeClr val="dk1"/>
          </a:lnRef>
          <a:fillRef idx="0">
            <a:schemeClr val="dk1"/>
          </a:fillRef>
          <a:effectRef idx="2">
            <a:schemeClr val="dk1"/>
          </a:effectRef>
          <a:fontRef idx="minor">
            <a:schemeClr val="tx1"/>
          </a:fontRef>
        </p:style>
      </p:cxnSp>
      <p:cxnSp>
        <p:nvCxnSpPr>
          <p:cNvPr id="47" name="Conector de seta reta 46"/>
          <p:cNvCxnSpPr>
            <a:stCxn id="18" idx="0"/>
            <a:endCxn id="24" idx="3"/>
          </p:cNvCxnSpPr>
          <p:nvPr/>
        </p:nvCxnSpPr>
        <p:spPr>
          <a:xfrm flipH="1" flipV="1">
            <a:off x="6337435" y="4149078"/>
            <a:ext cx="358801" cy="919288"/>
          </a:xfrm>
          <a:prstGeom prst="straightConnector1">
            <a:avLst/>
          </a:prstGeom>
          <a:ln w="57150">
            <a:prstDash val="sysDot"/>
            <a:tailEnd type="arrow"/>
          </a:ln>
        </p:spPr>
        <p:style>
          <a:lnRef idx="3">
            <a:schemeClr val="dk1"/>
          </a:lnRef>
          <a:fillRef idx="0">
            <a:schemeClr val="dk1"/>
          </a:fillRef>
          <a:effectRef idx="2">
            <a:schemeClr val="dk1"/>
          </a:effectRef>
          <a:fontRef idx="minor">
            <a:schemeClr val="tx1"/>
          </a:fontRef>
        </p:style>
      </p:cxnSp>
      <p:sp>
        <p:nvSpPr>
          <p:cNvPr id="51" name="CaixaDeTexto 50"/>
          <p:cNvSpPr txBox="1"/>
          <p:nvPr/>
        </p:nvSpPr>
        <p:spPr>
          <a:xfrm>
            <a:off x="307083" y="2409657"/>
            <a:ext cx="2680741" cy="830997"/>
          </a:xfrm>
          <a:prstGeom prst="rect">
            <a:avLst/>
          </a:prstGeom>
          <a:noFill/>
        </p:spPr>
        <p:txBody>
          <a:bodyPr wrap="square" rtlCol="0">
            <a:spAutoFit/>
          </a:bodyPr>
          <a:lstStyle/>
          <a:p>
            <a:pPr algn="ctr"/>
            <a:r>
              <a:rPr lang="pt-BR" sz="2400" b="1" dirty="0" err="1" smtClean="0">
                <a:solidFill>
                  <a:srgbClr val="FF0000"/>
                </a:solidFill>
              </a:rPr>
              <a:t>Reference</a:t>
            </a:r>
            <a:endParaRPr lang="pt-BR" sz="2400" b="1" dirty="0" smtClean="0">
              <a:solidFill>
                <a:srgbClr val="FF0000"/>
              </a:solidFill>
            </a:endParaRPr>
          </a:p>
          <a:p>
            <a:pPr algn="ctr"/>
            <a:r>
              <a:rPr lang="pt-BR" sz="2400" b="1" dirty="0" err="1" smtClean="0">
                <a:solidFill>
                  <a:srgbClr val="FF0000"/>
                </a:solidFill>
              </a:rPr>
              <a:t>Model</a:t>
            </a:r>
            <a:endParaRPr lang="pt-BR" sz="2400" b="1" dirty="0">
              <a:solidFill>
                <a:srgbClr val="FF0000"/>
              </a:solidFill>
            </a:endParaRPr>
          </a:p>
        </p:txBody>
      </p:sp>
      <p:sp>
        <p:nvSpPr>
          <p:cNvPr id="27" name="Título 1"/>
          <p:cNvSpPr>
            <a:spLocks noGrp="1"/>
          </p:cNvSpPr>
          <p:nvPr>
            <p:ph type="title"/>
          </p:nvPr>
        </p:nvSpPr>
        <p:spPr>
          <a:xfrm>
            <a:off x="395536" y="413792"/>
            <a:ext cx="8229600" cy="1143000"/>
          </a:xfrm>
        </p:spPr>
        <p:txBody>
          <a:bodyPr>
            <a:normAutofit fontScale="90000"/>
          </a:bodyPr>
          <a:lstStyle/>
          <a:p>
            <a:r>
              <a:rPr lang="pt-BR" sz="2800" b="1" dirty="0" err="1" smtClean="0"/>
              <a:t>Why</a:t>
            </a:r>
            <a:r>
              <a:rPr lang="pt-BR" sz="2800" b="1" dirty="0" smtClean="0"/>
              <a:t> do </a:t>
            </a:r>
            <a:r>
              <a:rPr lang="pt-BR" sz="2800" b="1" dirty="0" err="1" smtClean="0"/>
              <a:t>we</a:t>
            </a:r>
            <a:r>
              <a:rPr lang="pt-BR" sz="2800" b="1" dirty="0" smtClean="0"/>
              <a:t> </a:t>
            </a:r>
            <a:r>
              <a:rPr lang="pt-BR" sz="2800" b="1" dirty="0" err="1" smtClean="0"/>
              <a:t>need</a:t>
            </a:r>
            <a:r>
              <a:rPr lang="pt-BR" sz="2800" b="1" dirty="0" smtClean="0"/>
              <a:t> </a:t>
            </a:r>
            <a:r>
              <a:rPr lang="pt-BR" sz="2800" b="1" dirty="0" err="1" smtClean="0">
                <a:solidFill>
                  <a:srgbClr val="FF0000"/>
                </a:solidFill>
              </a:rPr>
              <a:t>Ontologies</a:t>
            </a:r>
            <a:r>
              <a:rPr lang="pt-BR" sz="2800" b="1" dirty="0" smtClean="0">
                <a:solidFill>
                  <a:srgbClr val="FF0000"/>
                </a:solidFill>
              </a:rPr>
              <a:t> </a:t>
            </a:r>
            <a:r>
              <a:rPr lang="pt-BR" sz="2800" b="1" dirty="0" smtClean="0"/>
              <a:t>in </a:t>
            </a:r>
            <a:r>
              <a:rPr lang="pt-BR" sz="2800" b="1" dirty="0" err="1" smtClean="0"/>
              <a:t>healthcare</a:t>
            </a:r>
            <a:r>
              <a:rPr lang="pt-BR" sz="2800" b="1" dirty="0" smtClean="0"/>
              <a:t> </a:t>
            </a:r>
            <a:r>
              <a:rPr lang="pt-BR" sz="2800" b="1" dirty="0" err="1" smtClean="0"/>
              <a:t>Aplication</a:t>
            </a:r>
            <a:r>
              <a:rPr lang="pt-BR" sz="2800" b="1" dirty="0"/>
              <a:t>?</a:t>
            </a:r>
            <a:r>
              <a:rPr lang="pt-BR" sz="2800" dirty="0" smtClean="0"/>
              <a:t/>
            </a:r>
            <a:br>
              <a:rPr lang="pt-BR" sz="2800" dirty="0" smtClean="0"/>
            </a:br>
            <a:endParaRPr lang="en-US" dirty="0"/>
          </a:p>
        </p:txBody>
      </p:sp>
    </p:spTree>
    <p:extLst>
      <p:ext uri="{BB962C8B-B14F-4D97-AF65-F5344CB8AC3E}">
        <p14:creationId xmlns:p14="http://schemas.microsoft.com/office/powerpoint/2010/main" val="193952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Semantic</a:t>
            </a:r>
            <a:r>
              <a:rPr lang="pt-BR" dirty="0" smtClean="0"/>
              <a:t> </a:t>
            </a:r>
            <a:r>
              <a:rPr lang="pt-BR" dirty="0" err="1" smtClean="0"/>
              <a:t>Distance</a:t>
            </a:r>
            <a:endParaRPr lang="pt-BR" dirty="0"/>
          </a:p>
        </p:txBody>
      </p:sp>
      <p:pic>
        <p:nvPicPr>
          <p:cNvPr id="5" name="Picture 3" descr="C:\Users\Pedro Paulo\AppData\Local\Microsoft\Windows\Temporary Internet Files\Content.IE5\VI146MUT\MC900353619[1].wmf"/>
          <p:cNvPicPr>
            <a:picLocks noChangeAspect="1" noChangeArrowheads="1"/>
          </p:cNvPicPr>
          <p:nvPr/>
        </p:nvPicPr>
        <p:blipFill>
          <a:blip r:embed="rId2" cstate="print"/>
          <a:srcRect/>
          <a:stretch>
            <a:fillRect/>
          </a:stretch>
        </p:blipFill>
        <p:spPr bwMode="auto">
          <a:xfrm>
            <a:off x="6926086" y="4595948"/>
            <a:ext cx="1156396" cy="1674807"/>
          </a:xfrm>
          <a:prstGeom prst="rect">
            <a:avLst/>
          </a:prstGeom>
          <a:noFill/>
          <a:scene3d>
            <a:camera prst="orthographicFront">
              <a:rot lat="0" lon="10800000" rev="0"/>
            </a:camera>
            <a:lightRig rig="threePt" dir="t"/>
          </a:scene3d>
        </p:spPr>
      </p:pic>
      <p:pic>
        <p:nvPicPr>
          <p:cNvPr id="6" name="Picture 4" descr="C:\Users\Pedro Paulo\AppData\Local\Microsoft\Windows\Temporary Internet Files\Content.IE5\5C6MCZAC\MC900370388[1].wmf"/>
          <p:cNvPicPr>
            <a:picLocks noChangeAspect="1" noChangeArrowheads="1"/>
          </p:cNvPicPr>
          <p:nvPr/>
        </p:nvPicPr>
        <p:blipFill>
          <a:blip r:embed="rId3" cstate="print"/>
          <a:srcRect/>
          <a:stretch>
            <a:fillRect/>
          </a:stretch>
        </p:blipFill>
        <p:spPr bwMode="auto">
          <a:xfrm>
            <a:off x="568104" y="4453072"/>
            <a:ext cx="1317625" cy="1857375"/>
          </a:xfrm>
          <a:prstGeom prst="rect">
            <a:avLst/>
          </a:prstGeom>
          <a:noFill/>
          <a:scene3d>
            <a:camera prst="orthographicFront">
              <a:rot lat="0" lon="0" rev="0"/>
            </a:camera>
            <a:lightRig rig="threePt" dir="t"/>
          </a:scene3d>
        </p:spPr>
      </p:pic>
      <p:sp>
        <p:nvSpPr>
          <p:cNvPr id="7" name="Texto explicativo em forma de nuvem 6"/>
          <p:cNvSpPr/>
          <p:nvPr/>
        </p:nvSpPr>
        <p:spPr bwMode="auto">
          <a:xfrm>
            <a:off x="-41564" y="2167056"/>
            <a:ext cx="3324312" cy="2000264"/>
          </a:xfrm>
          <a:prstGeom prst="cloudCallout">
            <a:avLst>
              <a:gd name="adj1" fmla="val -15891"/>
              <a:gd name="adj2" fmla="val 68678"/>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lang="pt-BR" sz="2000" b="1" dirty="0" smtClean="0">
              <a:latin typeface="Arial" charset="0"/>
              <a:cs typeface="Lucida Sans Unicode" charset="0"/>
            </a:endParaRPr>
          </a:p>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lang="pt-BR" sz="2000" b="1" dirty="0">
              <a:latin typeface="Arial" charset="0"/>
              <a:cs typeface="Lucida Sans Unicode" charset="0"/>
            </a:endParaRPr>
          </a:p>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r>
              <a:rPr lang="pt-BR" b="1" dirty="0" err="1" smtClean="0">
                <a:latin typeface="Arial" charset="0"/>
                <a:cs typeface="Lucida Sans Unicode" charset="0"/>
              </a:rPr>
              <a:t>Conceptualization</a:t>
            </a:r>
            <a:endParaRPr lang="pt-BR" b="1" dirty="0">
              <a:latin typeface="Arial" charset="0"/>
              <a:cs typeface="Lucida Sans Unicode" charset="0"/>
            </a:endParaRPr>
          </a:p>
        </p:txBody>
      </p:sp>
      <p:sp>
        <p:nvSpPr>
          <p:cNvPr id="8" name="Texto explicativo em forma de nuvem 7"/>
          <p:cNvSpPr/>
          <p:nvPr/>
        </p:nvSpPr>
        <p:spPr bwMode="auto">
          <a:xfrm>
            <a:off x="5711640" y="2238494"/>
            <a:ext cx="2964816" cy="2000264"/>
          </a:xfrm>
          <a:prstGeom prst="cloudCallout">
            <a:avLst>
              <a:gd name="adj1" fmla="val 16064"/>
              <a:gd name="adj2" fmla="val 73620"/>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5000"/>
              </a:lnSpc>
              <a:spcBef>
                <a:spcPct val="0"/>
              </a:spcBef>
              <a:spcAft>
                <a:spcPct val="0"/>
              </a:spcAft>
              <a:buClr>
                <a:srgbClr val="000000"/>
              </a:buClr>
              <a:buSzPct val="45000"/>
              <a:buFont typeface="Wingdings" charset="2"/>
              <a:buNone/>
              <a:tabLst/>
            </a:pPr>
            <a:r>
              <a:rPr kumimoji="0" lang="pt-BR" sz="2000" b="1" i="0" u="none" strike="noStrike" cap="none" normalizeH="0" baseline="0" dirty="0" err="1" smtClean="0">
                <a:ln>
                  <a:noFill/>
                </a:ln>
                <a:effectLst/>
                <a:latin typeface="Arial" charset="0"/>
                <a:cs typeface="Lucida Sans Unicode" charset="0"/>
              </a:rPr>
              <a:t>Interpretation</a:t>
            </a:r>
            <a:endParaRPr kumimoji="0" lang="pt-BR" sz="2000" b="1" i="0" u="none" strike="noStrike" cap="none" normalizeH="0" baseline="0" dirty="0" smtClean="0">
              <a:ln>
                <a:noFill/>
              </a:ln>
              <a:effectLst/>
              <a:latin typeface="Arial" charset="0"/>
              <a:cs typeface="Lucida Sans Unicode" charset="0"/>
            </a:endParaRPr>
          </a:p>
        </p:txBody>
      </p:sp>
      <p:sp>
        <p:nvSpPr>
          <p:cNvPr id="9" name="Texto explicativo em elipse 8"/>
          <p:cNvSpPr/>
          <p:nvPr/>
        </p:nvSpPr>
        <p:spPr bwMode="auto">
          <a:xfrm>
            <a:off x="2711244" y="5381766"/>
            <a:ext cx="3786214" cy="1071570"/>
          </a:xfrm>
          <a:prstGeom prst="wedgeEllipseCallout">
            <a:avLst>
              <a:gd name="adj1" fmla="val -75256"/>
              <a:gd name="adj2" fmla="val -45896"/>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0">
              <a:lnSpc>
                <a:spcPct val="85000"/>
              </a:lnSpc>
              <a:spcBef>
                <a:spcPct val="0"/>
              </a:spcBef>
              <a:spcAft>
                <a:spcPct val="0"/>
              </a:spcAft>
              <a:buClr>
                <a:srgbClr val="000000"/>
              </a:buClr>
              <a:buSzPct val="45000"/>
              <a:buFont typeface="Wingdings" charset="2"/>
              <a:buNone/>
              <a:tabLst/>
            </a:pPr>
            <a:r>
              <a:rPr kumimoji="0" lang="pt-BR" sz="2800" b="1" i="0" u="none" strike="noStrike" cap="none" normalizeH="0" baseline="0" dirty="0" err="1" smtClean="0">
                <a:ln>
                  <a:noFill/>
                </a:ln>
                <a:solidFill>
                  <a:srgbClr val="FF0000"/>
                </a:solidFill>
                <a:effectLst/>
                <a:latin typeface="Arial" charset="0"/>
                <a:cs typeface="Lucida Sans Unicode" charset="0"/>
              </a:rPr>
              <a:t>Tan</a:t>
            </a:r>
            <a:r>
              <a:rPr kumimoji="0" lang="pt-BR" sz="2800" b="1" i="0" u="none" strike="noStrike" cap="none" normalizeH="0" baseline="0" dirty="0" smtClean="0">
                <a:ln>
                  <a:noFill/>
                </a:ln>
                <a:solidFill>
                  <a:srgbClr val="FF0000"/>
                </a:solidFill>
                <a:effectLst/>
                <a:latin typeface="Arial" charset="0"/>
                <a:cs typeface="Lucida Sans Unicode" charset="0"/>
              </a:rPr>
              <a:t> </a:t>
            </a:r>
            <a:r>
              <a:rPr kumimoji="0" lang="pt-BR" sz="2800" b="1" i="0" u="none" strike="noStrike" cap="none" normalizeH="0" baseline="0" dirty="0" err="1" smtClean="0">
                <a:ln>
                  <a:noFill/>
                </a:ln>
                <a:solidFill>
                  <a:srgbClr val="FF0000"/>
                </a:solidFill>
                <a:effectLst/>
                <a:latin typeface="Arial" charset="0"/>
                <a:cs typeface="Lucida Sans Unicode" charset="0"/>
              </a:rPr>
              <a:t>Tan</a:t>
            </a:r>
            <a:r>
              <a:rPr kumimoji="0" lang="pt-BR" sz="2800" b="1" i="0" u="none" strike="noStrike" cap="none" normalizeH="0" baseline="0" dirty="0" smtClean="0">
                <a:ln>
                  <a:noFill/>
                </a:ln>
                <a:solidFill>
                  <a:srgbClr val="FF0000"/>
                </a:solidFill>
                <a:effectLst/>
                <a:latin typeface="Arial" charset="0"/>
                <a:cs typeface="Lucida Sans Unicode" charset="0"/>
              </a:rPr>
              <a:t> </a:t>
            </a:r>
            <a:r>
              <a:rPr kumimoji="0" lang="pt-BR" sz="2800" b="1" i="0" u="none" strike="noStrike" cap="none" normalizeH="0" baseline="0" dirty="0" err="1" smtClean="0">
                <a:ln>
                  <a:noFill/>
                </a:ln>
                <a:solidFill>
                  <a:srgbClr val="FF0000"/>
                </a:solidFill>
                <a:effectLst/>
                <a:latin typeface="Arial" charset="0"/>
                <a:cs typeface="Lucida Sans Unicode" charset="0"/>
              </a:rPr>
              <a:t>Tan</a:t>
            </a:r>
            <a:r>
              <a:rPr kumimoji="0" lang="pt-BR" sz="2800" b="1" i="0" u="none" strike="noStrike" cap="none" normalizeH="0" baseline="0" dirty="0" smtClean="0">
                <a:ln>
                  <a:noFill/>
                </a:ln>
                <a:solidFill>
                  <a:srgbClr val="FF0000"/>
                </a:solidFill>
                <a:effectLst/>
                <a:latin typeface="Arial" charset="0"/>
                <a:cs typeface="Lucida Sans Unicode" charset="0"/>
              </a:rPr>
              <a:t> TAN...</a:t>
            </a:r>
          </a:p>
        </p:txBody>
      </p:sp>
      <p:cxnSp>
        <p:nvCxnSpPr>
          <p:cNvPr id="10" name="Conector de seta reta 9"/>
          <p:cNvCxnSpPr/>
          <p:nvPr/>
        </p:nvCxnSpPr>
        <p:spPr bwMode="auto">
          <a:xfrm rot="16200000" flipH="1">
            <a:off x="2425492" y="4167320"/>
            <a:ext cx="1285884" cy="1000132"/>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1" name="Conector de seta reta 10"/>
          <p:cNvCxnSpPr/>
          <p:nvPr/>
        </p:nvCxnSpPr>
        <p:spPr bwMode="auto">
          <a:xfrm rot="5400000" flipH="1" flipV="1">
            <a:off x="4925822" y="4167320"/>
            <a:ext cx="1214446" cy="928694"/>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4" name="Seta para a esquerda e para a direita 13"/>
          <p:cNvSpPr/>
          <p:nvPr/>
        </p:nvSpPr>
        <p:spPr bwMode="auto">
          <a:xfrm>
            <a:off x="3354186" y="2738560"/>
            <a:ext cx="2214578" cy="714380"/>
          </a:xfrm>
          <a:prstGeom prst="lef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spTree>
    <p:extLst>
      <p:ext uri="{BB962C8B-B14F-4D97-AF65-F5344CB8AC3E}">
        <p14:creationId xmlns:p14="http://schemas.microsoft.com/office/powerpoint/2010/main" val="273630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down)">
                                      <p:cBhvr>
                                        <p:cTn id="7" dur="500"/>
                                        <p:tgtEl>
                                          <p:spTgt spid="7">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wipe(down)">
                                      <p:cBhvr>
                                        <p:cTn id="10" dur="5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P spid="8" grpId="0" animBg="1"/>
      <p:bldP spid="9"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Semantic</a:t>
            </a:r>
            <a:r>
              <a:rPr lang="pt-BR" dirty="0" smtClean="0"/>
              <a:t> </a:t>
            </a:r>
            <a:r>
              <a:rPr lang="pt-BR" dirty="0" err="1" smtClean="0"/>
              <a:t>Distance</a:t>
            </a:r>
            <a:endParaRPr lang="pt-BR" dirty="0"/>
          </a:p>
        </p:txBody>
      </p:sp>
      <p:pic>
        <p:nvPicPr>
          <p:cNvPr id="5" name="Picture 3" descr="C:\Users\Pedro Paulo\AppData\Local\Microsoft\Windows\Temporary Internet Files\Content.IE5\VI146MUT\MC900353619[1].wmf"/>
          <p:cNvPicPr>
            <a:picLocks noChangeAspect="1" noChangeArrowheads="1"/>
          </p:cNvPicPr>
          <p:nvPr/>
        </p:nvPicPr>
        <p:blipFill>
          <a:blip r:embed="rId2" cstate="print"/>
          <a:srcRect/>
          <a:stretch>
            <a:fillRect/>
          </a:stretch>
        </p:blipFill>
        <p:spPr bwMode="auto">
          <a:xfrm>
            <a:off x="6926086" y="4595948"/>
            <a:ext cx="1156396" cy="1674807"/>
          </a:xfrm>
          <a:prstGeom prst="rect">
            <a:avLst/>
          </a:prstGeom>
          <a:noFill/>
          <a:scene3d>
            <a:camera prst="orthographicFront">
              <a:rot lat="0" lon="10800000" rev="0"/>
            </a:camera>
            <a:lightRig rig="threePt" dir="t"/>
          </a:scene3d>
        </p:spPr>
      </p:pic>
      <p:pic>
        <p:nvPicPr>
          <p:cNvPr id="6" name="Picture 4" descr="C:\Users\Pedro Paulo\AppData\Local\Microsoft\Windows\Temporary Internet Files\Content.IE5\5C6MCZAC\MC900370388[1].wmf"/>
          <p:cNvPicPr>
            <a:picLocks noChangeAspect="1" noChangeArrowheads="1"/>
          </p:cNvPicPr>
          <p:nvPr/>
        </p:nvPicPr>
        <p:blipFill>
          <a:blip r:embed="rId3" cstate="print"/>
          <a:srcRect/>
          <a:stretch>
            <a:fillRect/>
          </a:stretch>
        </p:blipFill>
        <p:spPr bwMode="auto">
          <a:xfrm>
            <a:off x="568104" y="4453072"/>
            <a:ext cx="1317625" cy="1857375"/>
          </a:xfrm>
          <a:prstGeom prst="rect">
            <a:avLst/>
          </a:prstGeom>
          <a:noFill/>
          <a:scene3d>
            <a:camera prst="orthographicFront">
              <a:rot lat="0" lon="0" rev="0"/>
            </a:camera>
            <a:lightRig rig="threePt" dir="t"/>
          </a:scene3d>
        </p:spPr>
      </p:pic>
      <p:sp>
        <p:nvSpPr>
          <p:cNvPr id="7" name="Texto explicativo em forma de nuvem 6"/>
          <p:cNvSpPr/>
          <p:nvPr/>
        </p:nvSpPr>
        <p:spPr bwMode="auto">
          <a:xfrm>
            <a:off x="0" y="2167056"/>
            <a:ext cx="3282748" cy="2000264"/>
          </a:xfrm>
          <a:prstGeom prst="cloudCallout">
            <a:avLst>
              <a:gd name="adj1" fmla="val -15891"/>
              <a:gd name="adj2" fmla="val 68678"/>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49263" fontAlgn="base" hangingPunct="0">
              <a:lnSpc>
                <a:spcPct val="85000"/>
              </a:lnSpc>
              <a:spcBef>
                <a:spcPct val="0"/>
              </a:spcBef>
              <a:spcAft>
                <a:spcPct val="0"/>
              </a:spcAft>
              <a:buClr>
                <a:srgbClr val="000000"/>
              </a:buClr>
              <a:buSzPct val="45000"/>
            </a:pPr>
            <a:endParaRPr lang="pt-BR" b="1" dirty="0" smtClean="0">
              <a:latin typeface="Arial" charset="0"/>
              <a:cs typeface="Lucida Sans Unicode" charset="0"/>
            </a:endParaRPr>
          </a:p>
          <a:p>
            <a:pPr defTabSz="449263" fontAlgn="base" hangingPunct="0">
              <a:lnSpc>
                <a:spcPct val="85000"/>
              </a:lnSpc>
              <a:spcBef>
                <a:spcPct val="0"/>
              </a:spcBef>
              <a:spcAft>
                <a:spcPct val="0"/>
              </a:spcAft>
              <a:buClr>
                <a:srgbClr val="000000"/>
              </a:buClr>
              <a:buSzPct val="45000"/>
            </a:pPr>
            <a:endParaRPr lang="pt-BR" b="1" dirty="0">
              <a:latin typeface="Arial" charset="0"/>
              <a:cs typeface="Lucida Sans Unicode" charset="0"/>
            </a:endParaRPr>
          </a:p>
          <a:p>
            <a:pPr defTabSz="449263" fontAlgn="base" hangingPunct="0">
              <a:lnSpc>
                <a:spcPct val="85000"/>
              </a:lnSpc>
              <a:spcBef>
                <a:spcPct val="0"/>
              </a:spcBef>
              <a:spcAft>
                <a:spcPct val="0"/>
              </a:spcAft>
              <a:buClr>
                <a:srgbClr val="000000"/>
              </a:buClr>
              <a:buSzPct val="45000"/>
            </a:pPr>
            <a:endParaRPr lang="pt-BR" b="1" dirty="0" smtClean="0">
              <a:latin typeface="Arial" charset="0"/>
              <a:cs typeface="Lucida Sans Unicode" charset="0"/>
            </a:endParaRPr>
          </a:p>
          <a:p>
            <a:pPr defTabSz="449263" fontAlgn="base" hangingPunct="0">
              <a:lnSpc>
                <a:spcPct val="85000"/>
              </a:lnSpc>
              <a:spcBef>
                <a:spcPct val="0"/>
              </a:spcBef>
              <a:spcAft>
                <a:spcPct val="0"/>
              </a:spcAft>
              <a:buClr>
                <a:srgbClr val="000000"/>
              </a:buClr>
              <a:buSzPct val="45000"/>
            </a:pPr>
            <a:r>
              <a:rPr lang="pt-BR" b="1" dirty="0" err="1" smtClean="0">
                <a:latin typeface="Arial" charset="0"/>
                <a:cs typeface="Lucida Sans Unicode" charset="0"/>
              </a:rPr>
              <a:t>Conceitualization</a:t>
            </a: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sp>
        <p:nvSpPr>
          <p:cNvPr id="8" name="Texto explicativo em forma de nuvem 7"/>
          <p:cNvSpPr/>
          <p:nvPr/>
        </p:nvSpPr>
        <p:spPr bwMode="auto">
          <a:xfrm>
            <a:off x="5711640" y="2238494"/>
            <a:ext cx="2571768" cy="2000264"/>
          </a:xfrm>
          <a:prstGeom prst="cloudCallout">
            <a:avLst>
              <a:gd name="adj1" fmla="val 16064"/>
              <a:gd name="adj2" fmla="val 73620"/>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449263" fontAlgn="base" hangingPunct="0">
              <a:lnSpc>
                <a:spcPct val="85000"/>
              </a:lnSpc>
              <a:spcBef>
                <a:spcPct val="0"/>
              </a:spcBef>
              <a:spcAft>
                <a:spcPct val="0"/>
              </a:spcAft>
              <a:buClr>
                <a:srgbClr val="000000"/>
              </a:buClr>
              <a:buSzPct val="45000"/>
            </a:pPr>
            <a:r>
              <a:rPr lang="pt-BR" b="1" dirty="0" err="1">
                <a:latin typeface="Arial" charset="0"/>
                <a:cs typeface="Lucida Sans Unicode" charset="0"/>
              </a:rPr>
              <a:t>Interpretation</a:t>
            </a:r>
            <a:endParaRPr lang="pt-BR" b="1" dirty="0">
              <a:latin typeface="Arial" charset="0"/>
              <a:cs typeface="Lucida Sans Unicode" charset="0"/>
            </a:endParaRPr>
          </a:p>
        </p:txBody>
      </p:sp>
      <p:cxnSp>
        <p:nvCxnSpPr>
          <p:cNvPr id="10" name="Conector de seta reta 9"/>
          <p:cNvCxnSpPr/>
          <p:nvPr/>
        </p:nvCxnSpPr>
        <p:spPr bwMode="auto">
          <a:xfrm rot="16200000" flipH="1">
            <a:off x="2425492" y="4167320"/>
            <a:ext cx="1285884" cy="1000132"/>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1" name="Conector de seta reta 10"/>
          <p:cNvCxnSpPr/>
          <p:nvPr/>
        </p:nvCxnSpPr>
        <p:spPr bwMode="auto">
          <a:xfrm rot="5400000" flipH="1" flipV="1">
            <a:off x="4925822" y="4167320"/>
            <a:ext cx="1214446" cy="928694"/>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4" name="Seta para a esquerda e para a direita 13"/>
          <p:cNvSpPr/>
          <p:nvPr/>
        </p:nvSpPr>
        <p:spPr bwMode="auto">
          <a:xfrm>
            <a:off x="3354186" y="2738560"/>
            <a:ext cx="2214578" cy="714380"/>
          </a:xfrm>
          <a:prstGeom prst="lef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5000"/>
              </a:lnSpc>
              <a:spcBef>
                <a:spcPct val="0"/>
              </a:spcBef>
              <a:spcAft>
                <a:spcPct val="0"/>
              </a:spcAft>
              <a:buClr>
                <a:srgbClr val="000000"/>
              </a:buClr>
              <a:buSzPct val="45000"/>
              <a:buFont typeface="Wingdings" charset="2"/>
              <a:buNone/>
              <a:tabLst/>
            </a:pPr>
            <a:endParaRPr kumimoji="0" lang="pt-BR" sz="1800" b="0" i="0" u="none" strike="noStrike" cap="none" normalizeH="0" baseline="0" dirty="0" smtClean="0">
              <a:ln>
                <a:noFill/>
              </a:ln>
              <a:solidFill>
                <a:schemeClr val="bg1"/>
              </a:solidFill>
              <a:effectLst/>
              <a:latin typeface="Arial" charset="0"/>
              <a:cs typeface="Lucida Sans Unicode" charset="0"/>
            </a:endParaRPr>
          </a:p>
        </p:txBody>
      </p:sp>
      <p:grpSp>
        <p:nvGrpSpPr>
          <p:cNvPr id="19" name="Grupo 18"/>
          <p:cNvGrpSpPr/>
          <p:nvPr/>
        </p:nvGrpSpPr>
        <p:grpSpPr>
          <a:xfrm>
            <a:off x="2870511" y="5310328"/>
            <a:ext cx="3213657" cy="1359032"/>
            <a:chOff x="467544" y="1052736"/>
            <a:chExt cx="7704856" cy="3456384"/>
          </a:xfrm>
        </p:grpSpPr>
        <p:sp>
          <p:nvSpPr>
            <p:cNvPr id="20" name="Pergaminho horizontal 19"/>
            <p:cNvSpPr/>
            <p:nvPr/>
          </p:nvSpPr>
          <p:spPr>
            <a:xfrm>
              <a:off x="467544" y="1052736"/>
              <a:ext cx="7704856" cy="3456384"/>
            </a:xfrm>
            <a:prstGeom prst="horizontalScroll">
              <a:avLst>
                <a:gd name="adj" fmla="val 518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21" name="Estrela de 7 Pontos 20"/>
            <p:cNvSpPr/>
            <p:nvPr/>
          </p:nvSpPr>
          <p:spPr>
            <a:xfrm>
              <a:off x="3800773" y="1340768"/>
              <a:ext cx="1131267" cy="1131267"/>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3200" b="1" dirty="0"/>
            </a:p>
          </p:txBody>
        </p:sp>
        <p:sp>
          <p:nvSpPr>
            <p:cNvPr id="22" name="Estrela de 5 pontas 21"/>
            <p:cNvSpPr/>
            <p:nvPr/>
          </p:nvSpPr>
          <p:spPr>
            <a:xfrm>
              <a:off x="2195736" y="3212976"/>
              <a:ext cx="936104" cy="9361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3" name="Estrela de 5 pontas 22"/>
            <p:cNvSpPr/>
            <p:nvPr/>
          </p:nvSpPr>
          <p:spPr>
            <a:xfrm>
              <a:off x="3887924" y="3212976"/>
              <a:ext cx="936104" cy="9361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Estrela de 5 pontas 23"/>
            <p:cNvSpPr/>
            <p:nvPr/>
          </p:nvSpPr>
          <p:spPr>
            <a:xfrm>
              <a:off x="5580112" y="3212976"/>
              <a:ext cx="936104" cy="93610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Seta para cima 24"/>
            <p:cNvSpPr/>
            <p:nvPr/>
          </p:nvSpPr>
          <p:spPr>
            <a:xfrm rot="2601798">
              <a:off x="3167509" y="2085490"/>
              <a:ext cx="515148" cy="142545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t-BR"/>
            </a:p>
          </p:txBody>
        </p:sp>
        <p:sp>
          <p:nvSpPr>
            <p:cNvPr id="26" name="Seta para cima 25"/>
            <p:cNvSpPr/>
            <p:nvPr/>
          </p:nvSpPr>
          <p:spPr>
            <a:xfrm rot="18801798">
              <a:off x="5009447" y="2096763"/>
              <a:ext cx="515148" cy="142545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t-BR"/>
            </a:p>
          </p:txBody>
        </p:sp>
        <p:sp>
          <p:nvSpPr>
            <p:cNvPr id="27" name="Seta para cima 26"/>
            <p:cNvSpPr/>
            <p:nvPr/>
          </p:nvSpPr>
          <p:spPr>
            <a:xfrm>
              <a:off x="4098402" y="2430234"/>
              <a:ext cx="515148" cy="71272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415002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4"/>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LocalCon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72" y="785811"/>
            <a:ext cx="8924262" cy="559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p:cNvSpPr txBox="1"/>
          <p:nvPr/>
        </p:nvSpPr>
        <p:spPr>
          <a:xfrm>
            <a:off x="0" y="44624"/>
            <a:ext cx="91440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LAR</a:t>
            </a:r>
            <a:r>
              <a:rPr lang="en-US" sz="2800" b="1" dirty="0" smtClean="0">
                <a:solidFill>
                  <a:srgbClr val="FF0000"/>
                </a:solidFill>
                <a:latin typeface="Times New Roman" pitchFamily="18" charset="0"/>
                <a:cs typeface="Times New Roman" pitchFamily="18" charset="0"/>
              </a:rPr>
              <a:t>I</a:t>
            </a:r>
            <a:r>
              <a:rPr lang="en-US" sz="2800" b="1" dirty="0" smtClean="0">
                <a:latin typeface="Times New Roman" pitchFamily="18" charset="0"/>
                <a:cs typeface="Times New Roman" pitchFamily="18" charset="0"/>
              </a:rPr>
              <a:t>ISA</a:t>
            </a:r>
            <a:r>
              <a:rPr lang="en-US" sz="2800" dirty="0" smtClean="0">
                <a:solidFill>
                  <a:schemeClr val="accent6">
                    <a:lumMod val="50000"/>
                  </a:schemeClr>
                </a:solidFill>
                <a:latin typeface="Times New Roman" pitchFamily="18" charset="0"/>
                <a:cs typeface="Times New Roman" pitchFamily="18" charset="0"/>
              </a:rPr>
              <a:t> Local </a:t>
            </a:r>
            <a:r>
              <a:rPr lang="en-US" sz="2800" dirty="0">
                <a:solidFill>
                  <a:schemeClr val="accent6">
                    <a:lumMod val="50000"/>
                  </a:schemeClr>
                </a:solidFill>
                <a:latin typeface="Times New Roman" pitchFamily="18" charset="0"/>
                <a:cs typeface="Times New Roman" pitchFamily="18" charset="0"/>
              </a:rPr>
              <a:t>health context model</a:t>
            </a:r>
          </a:p>
        </p:txBody>
      </p:sp>
      <p:cxnSp>
        <p:nvCxnSpPr>
          <p:cNvPr id="5" name="Conector reto 4"/>
          <p:cNvCxnSpPr/>
          <p:nvPr/>
        </p:nvCxnSpPr>
        <p:spPr>
          <a:xfrm>
            <a:off x="0" y="592924"/>
            <a:ext cx="8964488"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ector reto 5"/>
          <p:cNvCxnSpPr/>
          <p:nvPr/>
        </p:nvCxnSpPr>
        <p:spPr>
          <a:xfrm>
            <a:off x="0" y="671584"/>
            <a:ext cx="8783960" cy="0"/>
          </a:xfrm>
          <a:prstGeom prst="line">
            <a:avLst/>
          </a:prstGeom>
        </p:spPr>
        <p:style>
          <a:lnRef idx="1">
            <a:schemeClr val="accent2"/>
          </a:lnRef>
          <a:fillRef idx="0">
            <a:schemeClr val="accent2"/>
          </a:fillRef>
          <a:effectRef idx="0">
            <a:schemeClr val="accent2"/>
          </a:effectRef>
          <a:fontRef idx="minor">
            <a:schemeClr val="tx1"/>
          </a:fontRef>
        </p:style>
      </p:cxn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2948" y="6553200"/>
            <a:ext cx="10858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ector reto 7"/>
          <p:cNvCxnSpPr/>
          <p:nvPr/>
        </p:nvCxnSpPr>
        <p:spPr>
          <a:xfrm>
            <a:off x="0" y="6497580"/>
            <a:ext cx="9144000" cy="0"/>
          </a:xfrm>
          <a:prstGeom prst="line">
            <a:avLst/>
          </a:prstGeom>
        </p:spPr>
        <p:style>
          <a:lnRef idx="1">
            <a:schemeClr val="accent6"/>
          </a:lnRef>
          <a:fillRef idx="0">
            <a:schemeClr val="accent6"/>
          </a:fillRef>
          <a:effectRef idx="0">
            <a:schemeClr val="accent6"/>
          </a:effectRef>
          <a:fontRef idx="minor">
            <a:schemeClr val="tx1"/>
          </a:fontRef>
        </p:style>
      </p:cxnSp>
      <p:sp>
        <p:nvSpPr>
          <p:cNvPr id="9" name="Retângulo 8"/>
          <p:cNvSpPr/>
          <p:nvPr/>
        </p:nvSpPr>
        <p:spPr>
          <a:xfrm>
            <a:off x="-917" y="6567100"/>
            <a:ext cx="4910640" cy="276999"/>
          </a:xfrm>
          <a:prstGeom prst="rect">
            <a:avLst/>
          </a:prstGeom>
        </p:spPr>
        <p:txBody>
          <a:bodyPr wrap="none">
            <a:spAutoFit/>
          </a:bodyPr>
          <a:lstStyle/>
          <a:p>
            <a:r>
              <a:rPr lang="en-US" sz="1200" dirty="0" smtClean="0">
                <a:solidFill>
                  <a:schemeClr val="accent6">
                    <a:lumMod val="75000"/>
                  </a:schemeClr>
                </a:solidFill>
                <a:effectLst/>
              </a:rPr>
              <a:t>Prague, Czech Republic                                                                            July/2013</a:t>
            </a:r>
            <a:endParaRPr lang="en-US" sz="1200" dirty="0">
              <a:solidFill>
                <a:schemeClr val="accent6">
                  <a:lumMod val="75000"/>
                </a:schemeClr>
              </a:solidFill>
            </a:endParaRPr>
          </a:p>
        </p:txBody>
      </p:sp>
    </p:spTree>
    <p:extLst>
      <p:ext uri="{BB962C8B-B14F-4D97-AF65-F5344CB8AC3E}">
        <p14:creationId xmlns:p14="http://schemas.microsoft.com/office/powerpoint/2010/main" val="112771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GlobalCon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24200"/>
            <a:ext cx="8965059" cy="506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p:cNvSpPr txBox="1"/>
          <p:nvPr/>
        </p:nvSpPr>
        <p:spPr>
          <a:xfrm>
            <a:off x="0" y="44624"/>
            <a:ext cx="9144000" cy="523220"/>
          </a:xfrm>
          <a:prstGeom prst="rect">
            <a:avLst/>
          </a:prstGeom>
          <a:noFill/>
        </p:spPr>
        <p:txBody>
          <a:bodyPr wrap="square" rtlCol="0">
            <a:spAutoFit/>
          </a:bodyPr>
          <a:lstStyle/>
          <a:p>
            <a:pPr algn="ctr"/>
            <a:r>
              <a:rPr lang="en-US" sz="2800" b="1" dirty="0">
                <a:latin typeface="Times New Roman" pitchFamily="18" charset="0"/>
                <a:cs typeface="Times New Roman" pitchFamily="18" charset="0"/>
              </a:rPr>
              <a:t>LAR</a:t>
            </a:r>
            <a:r>
              <a:rPr lang="en-US" sz="2800" b="1" dirty="0">
                <a:solidFill>
                  <a:srgbClr val="FF0000"/>
                </a:solidFill>
                <a:latin typeface="Times New Roman" pitchFamily="18" charset="0"/>
                <a:cs typeface="Times New Roman" pitchFamily="18" charset="0"/>
              </a:rPr>
              <a:t>I</a:t>
            </a:r>
            <a:r>
              <a:rPr lang="en-US" sz="2800" b="1" dirty="0">
                <a:latin typeface="Times New Roman" pitchFamily="18" charset="0"/>
                <a:cs typeface="Times New Roman" pitchFamily="18" charset="0"/>
              </a:rPr>
              <a:t>ISA </a:t>
            </a:r>
            <a:r>
              <a:rPr lang="en-US" sz="2800" dirty="0" smtClean="0">
                <a:solidFill>
                  <a:schemeClr val="accent6">
                    <a:lumMod val="50000"/>
                  </a:schemeClr>
                </a:solidFill>
                <a:latin typeface="Times New Roman" pitchFamily="18" charset="0"/>
                <a:cs typeface="Times New Roman" pitchFamily="18" charset="0"/>
              </a:rPr>
              <a:t>Global health </a:t>
            </a:r>
            <a:r>
              <a:rPr lang="en-US" sz="2800" dirty="0">
                <a:solidFill>
                  <a:schemeClr val="accent6">
                    <a:lumMod val="50000"/>
                  </a:schemeClr>
                </a:solidFill>
                <a:latin typeface="Times New Roman" pitchFamily="18" charset="0"/>
                <a:cs typeface="Times New Roman" pitchFamily="18" charset="0"/>
              </a:rPr>
              <a:t>context model</a:t>
            </a:r>
          </a:p>
        </p:txBody>
      </p:sp>
      <p:cxnSp>
        <p:nvCxnSpPr>
          <p:cNvPr id="5" name="Conector reto 4"/>
          <p:cNvCxnSpPr/>
          <p:nvPr/>
        </p:nvCxnSpPr>
        <p:spPr>
          <a:xfrm>
            <a:off x="0" y="592924"/>
            <a:ext cx="8964488"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ector reto 5"/>
          <p:cNvCxnSpPr/>
          <p:nvPr/>
        </p:nvCxnSpPr>
        <p:spPr>
          <a:xfrm>
            <a:off x="0" y="671584"/>
            <a:ext cx="8783960" cy="0"/>
          </a:xfrm>
          <a:prstGeom prst="line">
            <a:avLst/>
          </a:prstGeom>
        </p:spPr>
        <p:style>
          <a:lnRef idx="1">
            <a:schemeClr val="accent2"/>
          </a:lnRef>
          <a:fillRef idx="0">
            <a:schemeClr val="accent2"/>
          </a:fillRef>
          <a:effectRef idx="0">
            <a:schemeClr val="accent2"/>
          </a:effectRef>
          <a:fontRef idx="minor">
            <a:schemeClr val="tx1"/>
          </a:fontRef>
        </p:style>
      </p:cxn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2948" y="6553200"/>
            <a:ext cx="10858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ector reto 7"/>
          <p:cNvCxnSpPr/>
          <p:nvPr/>
        </p:nvCxnSpPr>
        <p:spPr>
          <a:xfrm>
            <a:off x="0" y="6497580"/>
            <a:ext cx="9144000" cy="0"/>
          </a:xfrm>
          <a:prstGeom prst="line">
            <a:avLst/>
          </a:prstGeom>
        </p:spPr>
        <p:style>
          <a:lnRef idx="1">
            <a:schemeClr val="accent6"/>
          </a:lnRef>
          <a:fillRef idx="0">
            <a:schemeClr val="accent6"/>
          </a:fillRef>
          <a:effectRef idx="0">
            <a:schemeClr val="accent6"/>
          </a:effectRef>
          <a:fontRef idx="minor">
            <a:schemeClr val="tx1"/>
          </a:fontRef>
        </p:style>
      </p:cxnSp>
      <p:sp>
        <p:nvSpPr>
          <p:cNvPr id="9" name="Retângulo 8"/>
          <p:cNvSpPr/>
          <p:nvPr/>
        </p:nvSpPr>
        <p:spPr>
          <a:xfrm>
            <a:off x="-917" y="6567100"/>
            <a:ext cx="4910640" cy="276999"/>
          </a:xfrm>
          <a:prstGeom prst="rect">
            <a:avLst/>
          </a:prstGeom>
        </p:spPr>
        <p:txBody>
          <a:bodyPr wrap="none">
            <a:spAutoFit/>
          </a:bodyPr>
          <a:lstStyle/>
          <a:p>
            <a:r>
              <a:rPr lang="en-US" sz="1200" dirty="0" smtClean="0">
                <a:solidFill>
                  <a:schemeClr val="accent6">
                    <a:lumMod val="75000"/>
                  </a:schemeClr>
                </a:solidFill>
                <a:effectLst/>
              </a:rPr>
              <a:t>Prague, Czech Republic                                                                            July/2013</a:t>
            </a:r>
            <a:endParaRPr lang="en-US" sz="1200" dirty="0">
              <a:solidFill>
                <a:schemeClr val="accent6">
                  <a:lumMod val="75000"/>
                </a:schemeClr>
              </a:solidFill>
            </a:endParaRPr>
          </a:p>
        </p:txBody>
      </p:sp>
    </p:spTree>
    <p:extLst>
      <p:ext uri="{BB962C8B-B14F-4D97-AF65-F5344CB8AC3E}">
        <p14:creationId xmlns:p14="http://schemas.microsoft.com/office/powerpoint/2010/main" val="390084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2627784" y="3645024"/>
            <a:ext cx="47788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4</a:t>
            </a:r>
            <a:r>
              <a:rPr lang="pt-BR" sz="3200" i="1" dirty="0" smtClean="0">
                <a:solidFill>
                  <a:schemeClr val="bg1"/>
                </a:solidFill>
              </a:rPr>
              <a:t>. LARIISA </a:t>
            </a:r>
            <a:r>
              <a:rPr lang="pt-BR" sz="3200" i="1" dirty="0" err="1" smtClean="0">
                <a:solidFill>
                  <a:schemeClr val="bg1"/>
                </a:solidFill>
              </a:rPr>
              <a:t>Architecture</a:t>
            </a:r>
            <a:endParaRPr lang="pt-BR" sz="3200" i="1" dirty="0" smtClean="0">
              <a:solidFill>
                <a:schemeClr val="bg1"/>
              </a:solidFill>
            </a:endParaRPr>
          </a:p>
        </p:txBody>
      </p:sp>
    </p:spTree>
    <p:extLst>
      <p:ext uri="{BB962C8B-B14F-4D97-AF65-F5344CB8AC3E}">
        <p14:creationId xmlns:p14="http://schemas.microsoft.com/office/powerpoint/2010/main" val="1444920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3"/>
          <a:stretch>
            <a:fillRect/>
          </a:stretch>
        </p:blipFill>
        <p:spPr>
          <a:xfrm>
            <a:off x="-162951" y="1204912"/>
            <a:ext cx="8797363" cy="4816376"/>
          </a:xfrm>
          <a:prstGeom prst="rect">
            <a:avLst/>
          </a:prstGeom>
        </p:spPr>
      </p:pic>
      <p:sp>
        <p:nvSpPr>
          <p:cNvPr id="2" name="Donut 1"/>
          <p:cNvSpPr/>
          <p:nvPr/>
        </p:nvSpPr>
        <p:spPr>
          <a:xfrm>
            <a:off x="2195736" y="3212976"/>
            <a:ext cx="6120680" cy="3024336"/>
          </a:xfrm>
          <a:prstGeom prst="donut">
            <a:avLst>
              <a:gd name="adj" fmla="val 2614"/>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5796136" y="980728"/>
            <a:ext cx="3744416" cy="646331"/>
          </a:xfrm>
          <a:prstGeom prst="rect">
            <a:avLst/>
          </a:prstGeom>
        </p:spPr>
        <p:txBody>
          <a:bodyPr wrap="square">
            <a:spAutoFit/>
          </a:bodyPr>
          <a:lstStyle/>
          <a:p>
            <a:r>
              <a:rPr lang="pt-BR" b="1" dirty="0" err="1" smtClean="0">
                <a:solidFill>
                  <a:srgbClr val="FF0000"/>
                </a:solidFill>
              </a:rPr>
              <a:t>Knowledge</a:t>
            </a:r>
            <a:r>
              <a:rPr lang="pt-BR" b="1" dirty="0" smtClean="0">
                <a:solidFill>
                  <a:srgbClr val="FF0000"/>
                </a:solidFill>
              </a:rPr>
              <a:t> </a:t>
            </a:r>
            <a:r>
              <a:rPr lang="pt-BR" b="1" dirty="0" err="1" smtClean="0">
                <a:solidFill>
                  <a:srgbClr val="FF0000"/>
                </a:solidFill>
              </a:rPr>
              <a:t>Representation</a:t>
            </a:r>
            <a:endParaRPr lang="pt-BR" b="1" dirty="0" smtClean="0">
              <a:solidFill>
                <a:srgbClr val="FF0000"/>
              </a:solidFill>
            </a:endParaRPr>
          </a:p>
          <a:p>
            <a:r>
              <a:rPr lang="pt-BR" b="1" dirty="0" smtClean="0">
                <a:solidFill>
                  <a:srgbClr val="FF0000"/>
                </a:solidFill>
              </a:rPr>
              <a:t>(ONTOLOGY)</a:t>
            </a:r>
            <a:endParaRPr lang="pt-BR" b="1" dirty="0">
              <a:solidFill>
                <a:srgbClr val="FF0000"/>
              </a:solidFill>
            </a:endParaRPr>
          </a:p>
        </p:txBody>
      </p:sp>
      <p:sp>
        <p:nvSpPr>
          <p:cNvPr id="8"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(CONTEXT)</a:t>
            </a:r>
            <a:endParaRPr lang="pt-BR" b="1" dirty="0">
              <a:solidFill>
                <a:srgbClr val="FF0000"/>
              </a:solidFill>
            </a:endParaRPr>
          </a:p>
        </p:txBody>
      </p:sp>
      <p:sp>
        <p:nvSpPr>
          <p:cNvPr id="9" name="Rectangle 8"/>
          <p:cNvSpPr/>
          <p:nvPr/>
        </p:nvSpPr>
        <p:spPr>
          <a:xfrm>
            <a:off x="3340952" y="3573016"/>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cxnSp>
        <p:nvCxnSpPr>
          <p:cNvPr id="10" name="Conector reto 9"/>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Conector reto 10"/>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4" name="Donut 1"/>
          <p:cNvSpPr/>
          <p:nvPr/>
        </p:nvSpPr>
        <p:spPr>
          <a:xfrm>
            <a:off x="5436096" y="717406"/>
            <a:ext cx="3301977" cy="1102833"/>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CaixaDeTexto 16"/>
          <p:cNvSpPr txBox="1"/>
          <p:nvPr/>
        </p:nvSpPr>
        <p:spPr>
          <a:xfrm>
            <a:off x="0" y="17328"/>
            <a:ext cx="9143999" cy="523220"/>
          </a:xfrm>
          <a:prstGeom prst="rect">
            <a:avLst/>
          </a:prstGeom>
          <a:noFill/>
        </p:spPr>
        <p:txBody>
          <a:bodyPr wrap="square" rtlCol="0">
            <a:spAutoFit/>
          </a:bodyPr>
          <a:lstStyle/>
          <a:p>
            <a:pPr algn="ctr"/>
            <a:r>
              <a:rPr lang="pt-BR" sz="2800" b="1" dirty="0" err="1" smtClean="0">
                <a:solidFill>
                  <a:schemeClr val="accent1">
                    <a:lumMod val="50000"/>
                  </a:schemeClr>
                </a:solidFill>
              </a:rPr>
              <a:t>LARIISA’s</a:t>
            </a:r>
            <a:r>
              <a:rPr lang="pt-BR" sz="2800" b="1" dirty="0" smtClean="0">
                <a:solidFill>
                  <a:schemeClr val="accent1">
                    <a:lumMod val="50000"/>
                  </a:schemeClr>
                </a:solidFill>
              </a:rPr>
              <a:t> </a:t>
            </a:r>
            <a:r>
              <a:rPr lang="pt-BR" sz="2800" b="1" dirty="0" err="1" smtClean="0">
                <a:solidFill>
                  <a:schemeClr val="accent1">
                    <a:lumMod val="50000"/>
                  </a:schemeClr>
                </a:solidFill>
              </a:rPr>
              <a:t>Scenario</a:t>
            </a:r>
            <a:endParaRPr lang="en-US" sz="2800" b="1" dirty="0">
              <a:solidFill>
                <a:schemeClr val="accent1">
                  <a:lumMod val="50000"/>
                </a:schemeClr>
              </a:solidFill>
            </a:endParaRPr>
          </a:p>
        </p:txBody>
      </p:sp>
      <p:sp>
        <p:nvSpPr>
          <p:cNvPr id="18" name="TextBox 3"/>
          <p:cNvSpPr txBox="1"/>
          <p:nvPr/>
        </p:nvSpPr>
        <p:spPr>
          <a:xfrm>
            <a:off x="3275856" y="1763524"/>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
        <p:nvSpPr>
          <p:cNvPr id="12" name="Donut 1"/>
          <p:cNvSpPr/>
          <p:nvPr/>
        </p:nvSpPr>
        <p:spPr>
          <a:xfrm>
            <a:off x="2710183" y="1556792"/>
            <a:ext cx="2365873" cy="779667"/>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Donut 1"/>
          <p:cNvSpPr/>
          <p:nvPr/>
        </p:nvSpPr>
        <p:spPr>
          <a:xfrm>
            <a:off x="134800" y="1052736"/>
            <a:ext cx="2365873" cy="779667"/>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619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5" name="Retângulo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tângulo 5"/>
          <p:cNvSpPr/>
          <p:nvPr/>
        </p:nvSpPr>
        <p:spPr>
          <a:xfrm>
            <a:off x="182337" y="4501314"/>
            <a:ext cx="8784976" cy="2288998"/>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tângulo 6"/>
          <p:cNvSpPr/>
          <p:nvPr/>
        </p:nvSpPr>
        <p:spPr>
          <a:xfrm>
            <a:off x="182337" y="3431436"/>
            <a:ext cx="8784976" cy="795234"/>
          </a:xfrm>
          <a:prstGeom prst="rect">
            <a:avLst/>
          </a:prstGeom>
          <a:gradFill flip="none" rotWithShape="1">
            <a:gsLst>
              <a:gs pos="0">
                <a:srgbClr val="CDCA56"/>
              </a:gs>
              <a:gs pos="26000">
                <a:srgbClr val="FFFF66">
                  <a:shade val="67500"/>
                  <a:satMod val="115000"/>
                </a:srgbClr>
              </a:gs>
              <a:gs pos="100000">
                <a:srgbClr val="FFFF66">
                  <a:shade val="100000"/>
                  <a:satMod val="115000"/>
                </a:srgbClr>
              </a:gs>
            </a:gsLst>
            <a:lin ang="5400000" scaled="1"/>
            <a:tileRect/>
          </a:gra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tângulo 7"/>
          <p:cNvSpPr/>
          <p:nvPr/>
        </p:nvSpPr>
        <p:spPr>
          <a:xfrm>
            <a:off x="182337" y="750626"/>
            <a:ext cx="8784976" cy="2406107"/>
          </a:xfrm>
          <a:prstGeom prst="rect">
            <a:avLst/>
          </a:prstGeom>
          <a:solidFill>
            <a:schemeClr val="accent6">
              <a:lumMod val="20000"/>
              <a:lumOff val="8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uxograma: Disco magnético 8"/>
          <p:cNvSpPr/>
          <p:nvPr/>
        </p:nvSpPr>
        <p:spPr>
          <a:xfrm>
            <a:off x="4388289" y="5561721"/>
            <a:ext cx="387047" cy="458796"/>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0" name="Retângulo 9"/>
          <p:cNvSpPr/>
          <p:nvPr/>
        </p:nvSpPr>
        <p:spPr>
          <a:xfrm>
            <a:off x="2095731" y="852680"/>
            <a:ext cx="6727566" cy="2189533"/>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pt-BR" sz="2400" b="1" dirty="0" err="1" smtClean="0">
                <a:solidFill>
                  <a:schemeClr val="accent1">
                    <a:lumMod val="50000"/>
                  </a:schemeClr>
                </a:solidFill>
              </a:rPr>
              <a:t>Context</a:t>
            </a:r>
            <a:r>
              <a:rPr lang="pt-BR" sz="2400" b="1" dirty="0" smtClean="0">
                <a:solidFill>
                  <a:schemeClr val="accent1">
                    <a:lumMod val="50000"/>
                  </a:schemeClr>
                </a:solidFill>
              </a:rPr>
              <a:t> </a:t>
            </a:r>
            <a:r>
              <a:rPr lang="pt-BR" sz="2400" b="1" dirty="0" err="1" smtClean="0">
                <a:solidFill>
                  <a:schemeClr val="accent1">
                    <a:lumMod val="50000"/>
                  </a:schemeClr>
                </a:solidFill>
              </a:rPr>
              <a:t>Providers</a:t>
            </a:r>
            <a:endParaRPr lang="en-US" sz="2400" b="1" dirty="0">
              <a:solidFill>
                <a:schemeClr val="accent1">
                  <a:lumMod val="50000"/>
                </a:schemeClr>
              </a:solidFill>
            </a:endParaRPr>
          </a:p>
        </p:txBody>
      </p:sp>
      <p:sp>
        <p:nvSpPr>
          <p:cNvPr id="11" name="CaixaDeTexto 10"/>
          <p:cNvSpPr txBox="1"/>
          <p:nvPr/>
        </p:nvSpPr>
        <p:spPr>
          <a:xfrm>
            <a:off x="191834" y="3472996"/>
            <a:ext cx="2365900" cy="400110"/>
          </a:xfrm>
          <a:prstGeom prst="rect">
            <a:avLst/>
          </a:prstGeom>
          <a:noFill/>
        </p:spPr>
        <p:txBody>
          <a:bodyPr wrap="square" rtlCol="0">
            <a:spAutoFit/>
          </a:bodyPr>
          <a:lstStyle/>
          <a:p>
            <a:r>
              <a:rPr lang="pt-BR" sz="2000" b="1" dirty="0" smtClean="0"/>
              <a:t>Data </a:t>
            </a:r>
            <a:r>
              <a:rPr lang="pt-BR" sz="2000" b="1" dirty="0" err="1" smtClean="0"/>
              <a:t>Processing</a:t>
            </a:r>
            <a:endParaRPr lang="en-US" sz="2000" b="1" dirty="0"/>
          </a:p>
        </p:txBody>
      </p:sp>
      <p:sp>
        <p:nvSpPr>
          <p:cNvPr id="12" name="CaixaDeTexto 11"/>
          <p:cNvSpPr txBox="1"/>
          <p:nvPr/>
        </p:nvSpPr>
        <p:spPr>
          <a:xfrm>
            <a:off x="170568" y="764704"/>
            <a:ext cx="1984096" cy="400110"/>
          </a:xfrm>
          <a:prstGeom prst="rect">
            <a:avLst/>
          </a:prstGeom>
          <a:noFill/>
        </p:spPr>
        <p:txBody>
          <a:bodyPr wrap="square" rtlCol="0">
            <a:spAutoFit/>
          </a:bodyPr>
          <a:lstStyle/>
          <a:p>
            <a:r>
              <a:rPr lang="pt-BR" sz="2000" b="1" dirty="0" smtClean="0"/>
              <a:t>Data </a:t>
            </a:r>
            <a:r>
              <a:rPr lang="pt-BR" sz="2000" b="1" dirty="0" err="1" smtClean="0"/>
              <a:t>Acquisition</a:t>
            </a:r>
            <a:endParaRPr lang="en-US" sz="2000" b="1" dirty="0"/>
          </a:p>
        </p:txBody>
      </p:sp>
      <p:sp>
        <p:nvSpPr>
          <p:cNvPr id="13" name="CaixaDeTexto 12"/>
          <p:cNvSpPr txBox="1"/>
          <p:nvPr/>
        </p:nvSpPr>
        <p:spPr>
          <a:xfrm>
            <a:off x="172582" y="4453949"/>
            <a:ext cx="3344195" cy="2000548"/>
          </a:xfrm>
          <a:prstGeom prst="rect">
            <a:avLst/>
          </a:prstGeom>
          <a:noFill/>
        </p:spPr>
        <p:txBody>
          <a:bodyPr wrap="square" rtlCol="0">
            <a:spAutoFit/>
          </a:bodyPr>
          <a:lstStyle/>
          <a:p>
            <a:r>
              <a:rPr lang="pt-BR" sz="2000" b="1" dirty="0" err="1" smtClean="0"/>
              <a:t>Publishing</a:t>
            </a:r>
            <a:endParaRPr lang="pt-BR" sz="2000" b="1" dirty="0" smtClean="0"/>
          </a:p>
          <a:p>
            <a:endParaRPr lang="pt-BR" sz="2400" dirty="0" smtClean="0"/>
          </a:p>
          <a:p>
            <a:endParaRPr lang="pt-BR" sz="2400" dirty="0" smtClean="0"/>
          </a:p>
          <a:p>
            <a:endParaRPr lang="pt-BR" sz="2000" dirty="0"/>
          </a:p>
          <a:p>
            <a:endParaRPr lang="pt-BR" sz="3600" dirty="0"/>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1649" y="1268360"/>
            <a:ext cx="688743" cy="1255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descr="https://encrypted-tbn1.gstatic.com/images?q=tbn:ANd9GcRcFtKHkaugJ-3hO03UpIsOgygHw6O532w0AR29y3LZEzLBRahx">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0471" y="1317196"/>
            <a:ext cx="1457966" cy="10955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 name="Picture 6" descr="http://us.123rf.com/400wm/400/400/eric1513/eric15130811/eric1513081100029/3839330-person-holding-a-pda-handheld-device-with-stylus.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8922" y="1389360"/>
            <a:ext cx="1376619" cy="10404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10" descr="http://www.baycare.org/images/BayCareHomeCare/HomeCareServices.jp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58802" y="1502782"/>
            <a:ext cx="1582574" cy="9177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CaixaDeTexto 17"/>
          <p:cNvSpPr txBox="1"/>
          <p:nvPr/>
        </p:nvSpPr>
        <p:spPr>
          <a:xfrm>
            <a:off x="2054545" y="2473732"/>
            <a:ext cx="1182950" cy="523220"/>
          </a:xfrm>
          <a:prstGeom prst="rect">
            <a:avLst/>
          </a:prstGeom>
          <a:noFill/>
        </p:spPr>
        <p:txBody>
          <a:bodyPr wrap="square" rtlCol="0">
            <a:spAutoFit/>
          </a:bodyPr>
          <a:lstStyle/>
          <a:p>
            <a:pPr algn="ctr"/>
            <a:r>
              <a:rPr lang="pt-BR" sz="1400" dirty="0" err="1" smtClean="0"/>
              <a:t>User</a:t>
            </a:r>
            <a:r>
              <a:rPr lang="pt-BR" sz="1400" dirty="0" smtClean="0"/>
              <a:t> </a:t>
            </a:r>
          </a:p>
          <a:p>
            <a:pPr algn="ctr"/>
            <a:r>
              <a:rPr lang="pt-BR" sz="1400" dirty="0" err="1" smtClean="0"/>
              <a:t>Device</a:t>
            </a:r>
            <a:endParaRPr lang="en-US" sz="1400" dirty="0"/>
          </a:p>
        </p:txBody>
      </p:sp>
      <p:sp>
        <p:nvSpPr>
          <p:cNvPr id="19" name="CaixaDeTexto 18"/>
          <p:cNvSpPr txBox="1"/>
          <p:nvPr/>
        </p:nvSpPr>
        <p:spPr>
          <a:xfrm>
            <a:off x="3647979" y="2420488"/>
            <a:ext cx="1182950" cy="307777"/>
          </a:xfrm>
          <a:prstGeom prst="rect">
            <a:avLst/>
          </a:prstGeom>
          <a:noFill/>
        </p:spPr>
        <p:txBody>
          <a:bodyPr wrap="square" rtlCol="0">
            <a:spAutoFit/>
          </a:bodyPr>
          <a:lstStyle/>
          <a:p>
            <a:pPr algn="ctr"/>
            <a:r>
              <a:rPr lang="pt-BR" sz="1400" dirty="0" smtClean="0"/>
              <a:t>Internet</a:t>
            </a:r>
            <a:endParaRPr lang="en-US" sz="1400" dirty="0"/>
          </a:p>
        </p:txBody>
      </p:sp>
      <p:sp>
        <p:nvSpPr>
          <p:cNvPr id="20" name="CaixaDeTexto 19"/>
          <p:cNvSpPr txBox="1"/>
          <p:nvPr/>
        </p:nvSpPr>
        <p:spPr>
          <a:xfrm>
            <a:off x="5294905" y="2401324"/>
            <a:ext cx="1537992" cy="523220"/>
          </a:xfrm>
          <a:prstGeom prst="rect">
            <a:avLst/>
          </a:prstGeom>
          <a:noFill/>
        </p:spPr>
        <p:txBody>
          <a:bodyPr wrap="square" rtlCol="0">
            <a:spAutoFit/>
          </a:bodyPr>
          <a:lstStyle/>
          <a:p>
            <a:pPr algn="ctr"/>
            <a:r>
              <a:rPr lang="pt-BR" sz="1400" dirty="0" smtClean="0"/>
              <a:t>Health Agent </a:t>
            </a:r>
            <a:r>
              <a:rPr lang="pt-BR" sz="1400" dirty="0" err="1" smtClean="0"/>
              <a:t>Device</a:t>
            </a:r>
            <a:endParaRPr lang="en-US" sz="1400" dirty="0"/>
          </a:p>
        </p:txBody>
      </p:sp>
      <p:sp>
        <p:nvSpPr>
          <p:cNvPr id="21" name="CaixaDeTexto 20"/>
          <p:cNvSpPr txBox="1"/>
          <p:nvPr/>
        </p:nvSpPr>
        <p:spPr>
          <a:xfrm>
            <a:off x="7129306" y="2420488"/>
            <a:ext cx="1582574" cy="307777"/>
          </a:xfrm>
          <a:prstGeom prst="rect">
            <a:avLst/>
          </a:prstGeom>
          <a:noFill/>
        </p:spPr>
        <p:txBody>
          <a:bodyPr wrap="square" rtlCol="0">
            <a:spAutoFit/>
          </a:bodyPr>
          <a:lstStyle/>
          <a:p>
            <a:pPr algn="ctr"/>
            <a:r>
              <a:rPr lang="pt-BR" sz="1400" dirty="0" err="1" smtClean="0"/>
              <a:t>Symptoms</a:t>
            </a:r>
            <a:r>
              <a:rPr lang="pt-BR" sz="1400" dirty="0" smtClean="0"/>
              <a:t> + </a:t>
            </a:r>
            <a:r>
              <a:rPr lang="pt-BR" sz="1400" dirty="0" err="1" smtClean="0"/>
              <a:t>sus_id</a:t>
            </a:r>
            <a:endParaRPr lang="en-US" sz="1400" dirty="0"/>
          </a:p>
        </p:txBody>
      </p:sp>
      <p:sp>
        <p:nvSpPr>
          <p:cNvPr id="26" name="CaixaDeTexto 25"/>
          <p:cNvSpPr txBox="1"/>
          <p:nvPr/>
        </p:nvSpPr>
        <p:spPr>
          <a:xfrm>
            <a:off x="3998761" y="6005419"/>
            <a:ext cx="1177602" cy="523220"/>
          </a:xfrm>
          <a:prstGeom prst="rect">
            <a:avLst/>
          </a:prstGeom>
          <a:noFill/>
        </p:spPr>
        <p:txBody>
          <a:bodyPr wrap="square" rtlCol="0">
            <a:spAutoFit/>
          </a:bodyPr>
          <a:lstStyle/>
          <a:p>
            <a:pPr algn="ctr"/>
            <a:r>
              <a:rPr lang="pt-BR" sz="1400" dirty="0" smtClean="0"/>
              <a:t>Global </a:t>
            </a:r>
            <a:r>
              <a:rPr lang="pt-BR" sz="1400" dirty="0" err="1" smtClean="0"/>
              <a:t>Context</a:t>
            </a:r>
            <a:endParaRPr lang="en-US" sz="1400" dirty="0" smtClean="0"/>
          </a:p>
        </p:txBody>
      </p:sp>
      <p:sp>
        <p:nvSpPr>
          <p:cNvPr id="27" name="Fluxograma: Disco magnético 26"/>
          <p:cNvSpPr/>
          <p:nvPr/>
        </p:nvSpPr>
        <p:spPr>
          <a:xfrm>
            <a:off x="5528542" y="5571204"/>
            <a:ext cx="387047" cy="458796"/>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8" name="CaixaDeTexto 27"/>
          <p:cNvSpPr txBox="1"/>
          <p:nvPr/>
        </p:nvSpPr>
        <p:spPr>
          <a:xfrm>
            <a:off x="5150889" y="6014902"/>
            <a:ext cx="1177602" cy="523220"/>
          </a:xfrm>
          <a:prstGeom prst="rect">
            <a:avLst/>
          </a:prstGeom>
          <a:noFill/>
        </p:spPr>
        <p:txBody>
          <a:bodyPr wrap="square" rtlCol="0">
            <a:spAutoFit/>
          </a:bodyPr>
          <a:lstStyle/>
          <a:p>
            <a:pPr algn="ctr"/>
            <a:r>
              <a:rPr lang="pt-BR" sz="1400" dirty="0" smtClean="0"/>
              <a:t>Local </a:t>
            </a:r>
          </a:p>
          <a:p>
            <a:pPr algn="ctr"/>
            <a:r>
              <a:rPr lang="pt-BR" sz="1400" dirty="0" err="1" smtClean="0"/>
              <a:t>Context</a:t>
            </a:r>
            <a:endParaRPr lang="en-US" sz="1400" dirty="0" smtClean="0"/>
          </a:p>
        </p:txBody>
      </p:sp>
      <p:sp>
        <p:nvSpPr>
          <p:cNvPr id="29" name="Fluxograma: Disco magnético 28"/>
          <p:cNvSpPr/>
          <p:nvPr/>
        </p:nvSpPr>
        <p:spPr>
          <a:xfrm>
            <a:off x="3329046" y="5555032"/>
            <a:ext cx="387047" cy="458796"/>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0" name="CaixaDeTexto 29"/>
          <p:cNvSpPr txBox="1"/>
          <p:nvPr/>
        </p:nvSpPr>
        <p:spPr>
          <a:xfrm>
            <a:off x="2923752" y="5974447"/>
            <a:ext cx="1177602" cy="523220"/>
          </a:xfrm>
          <a:prstGeom prst="rect">
            <a:avLst/>
          </a:prstGeom>
          <a:noFill/>
        </p:spPr>
        <p:txBody>
          <a:bodyPr wrap="square" rtlCol="0">
            <a:spAutoFit/>
          </a:bodyPr>
          <a:lstStyle/>
          <a:p>
            <a:pPr algn="ctr"/>
            <a:r>
              <a:rPr lang="pt-BR" sz="1400" dirty="0" err="1" smtClean="0"/>
              <a:t>Inference</a:t>
            </a:r>
            <a:r>
              <a:rPr lang="pt-BR" sz="1400" dirty="0" smtClean="0"/>
              <a:t> </a:t>
            </a:r>
            <a:r>
              <a:rPr lang="pt-BR" sz="1400" dirty="0" err="1" smtClean="0"/>
              <a:t>Rules</a:t>
            </a:r>
            <a:endParaRPr lang="en-US" sz="1400" dirty="0" smtClean="0"/>
          </a:p>
        </p:txBody>
      </p:sp>
      <p:sp>
        <p:nvSpPr>
          <p:cNvPr id="36" name="Cruz 35"/>
          <p:cNvSpPr/>
          <p:nvPr/>
        </p:nvSpPr>
        <p:spPr>
          <a:xfrm>
            <a:off x="3078423" y="1720525"/>
            <a:ext cx="351729" cy="319179"/>
          </a:xfrm>
          <a:prstGeom prst="plus">
            <a:avLst>
              <a:gd name="adj" fmla="val 37053"/>
            </a:avLst>
          </a:prstGeom>
          <a:solidFill>
            <a:schemeClr val="bg1">
              <a:lumMod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7" name="Cruz 36"/>
          <p:cNvSpPr/>
          <p:nvPr/>
        </p:nvSpPr>
        <p:spPr>
          <a:xfrm>
            <a:off x="5015184" y="1731940"/>
            <a:ext cx="351729" cy="319179"/>
          </a:xfrm>
          <a:prstGeom prst="plus">
            <a:avLst>
              <a:gd name="adj" fmla="val 37053"/>
            </a:avLst>
          </a:prstGeom>
          <a:solidFill>
            <a:schemeClr val="bg1">
              <a:lumMod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8" name="Cruz 37"/>
          <p:cNvSpPr/>
          <p:nvPr/>
        </p:nvSpPr>
        <p:spPr>
          <a:xfrm>
            <a:off x="6807073" y="1716174"/>
            <a:ext cx="351729" cy="319179"/>
          </a:xfrm>
          <a:prstGeom prst="plus">
            <a:avLst>
              <a:gd name="adj" fmla="val 37053"/>
            </a:avLst>
          </a:prstGeom>
          <a:solidFill>
            <a:schemeClr val="bg1">
              <a:lumMod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41" name="Conector de seta reta 40"/>
          <p:cNvCxnSpPr/>
          <p:nvPr/>
        </p:nvCxnSpPr>
        <p:spPr>
          <a:xfrm>
            <a:off x="4650305" y="3903836"/>
            <a:ext cx="0" cy="1288362"/>
          </a:xfrm>
          <a:prstGeom prst="straightConnector1">
            <a:avLst/>
          </a:prstGeom>
          <a:ln w="76200">
            <a:solidFill>
              <a:schemeClr val="accent3">
                <a:lumMod val="50000"/>
              </a:schemeClr>
            </a:solidFill>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42" name="Elipse 41"/>
          <p:cNvSpPr/>
          <p:nvPr/>
        </p:nvSpPr>
        <p:spPr>
          <a:xfrm>
            <a:off x="3638721" y="3562077"/>
            <a:ext cx="2016224" cy="504056"/>
          </a:xfrm>
          <a:prstGeom prst="ellips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3" name="Retângulo 42"/>
          <p:cNvSpPr/>
          <p:nvPr/>
        </p:nvSpPr>
        <p:spPr>
          <a:xfrm>
            <a:off x="3026661" y="5192198"/>
            <a:ext cx="3204348" cy="297516"/>
          </a:xfrm>
          <a:prstGeom prst="rect">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54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pt-BR" dirty="0" err="1" smtClean="0"/>
              <a:t>Context</a:t>
            </a:r>
            <a:r>
              <a:rPr lang="pt-BR" dirty="0" smtClean="0"/>
              <a:t> </a:t>
            </a:r>
            <a:r>
              <a:rPr lang="pt-BR" dirty="0" err="1" smtClean="0"/>
              <a:t>Aggregator</a:t>
            </a:r>
            <a:r>
              <a:rPr lang="pt-BR" dirty="0" smtClean="0"/>
              <a:t> (CA)</a:t>
            </a:r>
            <a:endParaRPr lang="en-US" dirty="0"/>
          </a:p>
        </p:txBody>
      </p:sp>
      <p:sp>
        <p:nvSpPr>
          <p:cNvPr id="46" name="Retângulo 45"/>
          <p:cNvSpPr/>
          <p:nvPr/>
        </p:nvSpPr>
        <p:spPr>
          <a:xfrm>
            <a:off x="6608855" y="5920673"/>
            <a:ext cx="2226765" cy="765339"/>
          </a:xfrm>
          <a:prstGeom prst="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pt-BR" dirty="0" smtClean="0"/>
              <a:t>Health Managers System</a:t>
            </a:r>
            <a:endParaRPr lang="en-US" dirty="0"/>
          </a:p>
        </p:txBody>
      </p:sp>
      <p:cxnSp>
        <p:nvCxnSpPr>
          <p:cNvPr id="47" name="Conector reto 46"/>
          <p:cNvCxnSpPr/>
          <p:nvPr/>
        </p:nvCxnSpPr>
        <p:spPr>
          <a:xfrm>
            <a:off x="4661347" y="3042214"/>
            <a:ext cx="0" cy="743948"/>
          </a:xfrm>
          <a:prstGeom prst="line">
            <a:avLst/>
          </a:prstGeom>
        </p:spPr>
        <p:style>
          <a:lnRef idx="2">
            <a:schemeClr val="dk1"/>
          </a:lnRef>
          <a:fillRef idx="0">
            <a:schemeClr val="dk1"/>
          </a:fillRef>
          <a:effectRef idx="1">
            <a:schemeClr val="dk1"/>
          </a:effectRef>
          <a:fontRef idx="minor">
            <a:schemeClr val="tx1"/>
          </a:fontRef>
        </p:style>
      </p:cxnSp>
      <p:sp>
        <p:nvSpPr>
          <p:cNvPr id="49" name="Retângulo 48"/>
          <p:cNvSpPr/>
          <p:nvPr/>
        </p:nvSpPr>
        <p:spPr>
          <a:xfrm>
            <a:off x="3026661" y="5489714"/>
            <a:ext cx="3204348" cy="1246815"/>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Conector em curva 49"/>
          <p:cNvCxnSpPr/>
          <p:nvPr/>
        </p:nvCxnSpPr>
        <p:spPr>
          <a:xfrm rot="16200000" flipV="1">
            <a:off x="1743087" y="3856862"/>
            <a:ext cx="2149984" cy="520688"/>
          </a:xfrm>
          <a:prstGeom prst="curvedConnector3">
            <a:avLst>
              <a:gd name="adj1" fmla="val 50000"/>
            </a:avLst>
          </a:prstGeom>
          <a:ln w="57150">
            <a:solidFill>
              <a:schemeClr val="accent3">
                <a:lumMod val="50000"/>
              </a:schemeClr>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52" name="CaixaDeTexto 51"/>
          <p:cNvSpPr txBox="1"/>
          <p:nvPr/>
        </p:nvSpPr>
        <p:spPr>
          <a:xfrm>
            <a:off x="3113609" y="4653136"/>
            <a:ext cx="1962447" cy="307777"/>
          </a:xfrm>
          <a:prstGeom prst="rect">
            <a:avLst/>
          </a:prstGeom>
          <a:noFill/>
        </p:spPr>
        <p:txBody>
          <a:bodyPr wrap="square" rtlCol="0">
            <a:spAutoFit/>
          </a:bodyPr>
          <a:lstStyle/>
          <a:p>
            <a:r>
              <a:rPr lang="pt-BR" sz="1400" dirty="0" smtClean="0"/>
              <a:t>Security </a:t>
            </a:r>
            <a:r>
              <a:rPr lang="pt-BR" sz="1400" dirty="0" err="1" smtClean="0"/>
              <a:t>Protocol</a:t>
            </a:r>
            <a:endParaRPr lang="en-US" sz="1400" dirty="0"/>
          </a:p>
        </p:txBody>
      </p:sp>
      <p:sp>
        <p:nvSpPr>
          <p:cNvPr id="53" name="Elipse 52"/>
          <p:cNvSpPr/>
          <p:nvPr/>
        </p:nvSpPr>
        <p:spPr>
          <a:xfrm>
            <a:off x="2527310" y="4518455"/>
            <a:ext cx="2404730" cy="593691"/>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Seta para baixo 53"/>
          <p:cNvSpPr/>
          <p:nvPr/>
        </p:nvSpPr>
        <p:spPr>
          <a:xfrm>
            <a:off x="8175225" y="4238967"/>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Seta para baixo 54"/>
          <p:cNvSpPr/>
          <p:nvPr/>
        </p:nvSpPr>
        <p:spPr>
          <a:xfrm>
            <a:off x="8175225" y="3167066"/>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Seta para baixo 55"/>
          <p:cNvSpPr/>
          <p:nvPr/>
        </p:nvSpPr>
        <p:spPr>
          <a:xfrm>
            <a:off x="310311" y="4244677"/>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Seta para baixo 56"/>
          <p:cNvSpPr/>
          <p:nvPr/>
        </p:nvSpPr>
        <p:spPr>
          <a:xfrm>
            <a:off x="310311" y="3172776"/>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9"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739690" y="3589397"/>
            <a:ext cx="406288" cy="536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CaixaDeTexto 59"/>
          <p:cNvSpPr txBox="1"/>
          <p:nvPr/>
        </p:nvSpPr>
        <p:spPr>
          <a:xfrm>
            <a:off x="6084168" y="3697287"/>
            <a:ext cx="1962447" cy="307777"/>
          </a:xfrm>
          <a:prstGeom prst="rect">
            <a:avLst/>
          </a:prstGeom>
          <a:noFill/>
        </p:spPr>
        <p:txBody>
          <a:bodyPr wrap="square" rtlCol="0">
            <a:spAutoFit/>
          </a:bodyPr>
          <a:lstStyle/>
          <a:p>
            <a:r>
              <a:rPr lang="pt-BR" sz="1400" dirty="0" err="1" smtClean="0"/>
              <a:t>Metadata</a:t>
            </a:r>
            <a:endParaRPr lang="en-US" sz="1400" dirty="0"/>
          </a:p>
        </p:txBody>
      </p:sp>
      <p:cxnSp>
        <p:nvCxnSpPr>
          <p:cNvPr id="44" name="Conector reto 43"/>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45" name="Conector reto 44"/>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48" name="CaixaDeTexto 47"/>
          <p:cNvSpPr txBox="1"/>
          <p:nvPr/>
        </p:nvSpPr>
        <p:spPr>
          <a:xfrm>
            <a:off x="0" y="17328"/>
            <a:ext cx="9143999" cy="523220"/>
          </a:xfrm>
          <a:prstGeom prst="rect">
            <a:avLst/>
          </a:prstGeom>
          <a:noFill/>
        </p:spPr>
        <p:txBody>
          <a:bodyPr wrap="square" rtlCol="0">
            <a:spAutoFit/>
          </a:bodyPr>
          <a:lstStyle/>
          <a:p>
            <a:pPr algn="ctr"/>
            <a:r>
              <a:rPr lang="pt-BR" sz="2800" b="1" dirty="0" smtClean="0">
                <a:solidFill>
                  <a:schemeClr val="accent1">
                    <a:lumMod val="50000"/>
                  </a:schemeClr>
                </a:solidFill>
              </a:rPr>
              <a:t>LARIISA </a:t>
            </a:r>
            <a:r>
              <a:rPr lang="pt-BR" sz="2800" b="1" dirty="0" err="1" smtClean="0">
                <a:solidFill>
                  <a:schemeClr val="accent1">
                    <a:lumMod val="50000"/>
                  </a:schemeClr>
                </a:solidFill>
              </a:rPr>
              <a:t>Architecture</a:t>
            </a:r>
            <a:r>
              <a:rPr lang="pt-BR" sz="2800" b="1" dirty="0" smtClean="0">
                <a:solidFill>
                  <a:schemeClr val="accent1">
                    <a:lumMod val="50000"/>
                  </a:schemeClr>
                </a:solidFill>
              </a:rPr>
              <a:t>: a </a:t>
            </a:r>
            <a:r>
              <a:rPr lang="pt-BR" sz="2800" b="1" dirty="0" err="1" smtClean="0">
                <a:solidFill>
                  <a:schemeClr val="accent1">
                    <a:lumMod val="50000"/>
                  </a:schemeClr>
                </a:solidFill>
              </a:rPr>
              <a:t>context-aware</a:t>
            </a:r>
            <a:r>
              <a:rPr lang="pt-BR" sz="2800" b="1" dirty="0" smtClean="0">
                <a:solidFill>
                  <a:schemeClr val="accent1">
                    <a:lumMod val="50000"/>
                  </a:schemeClr>
                </a:solidFill>
              </a:rPr>
              <a:t> framework</a:t>
            </a:r>
            <a:endParaRPr lang="en-US" sz="2800" b="1" dirty="0">
              <a:solidFill>
                <a:schemeClr val="accent1">
                  <a:lumMod val="50000"/>
                </a:schemeClr>
              </a:solidFill>
            </a:endParaRPr>
          </a:p>
        </p:txBody>
      </p:sp>
    </p:spTree>
    <p:extLst>
      <p:ext uri="{BB962C8B-B14F-4D97-AF65-F5344CB8AC3E}">
        <p14:creationId xmlns:p14="http://schemas.microsoft.com/office/powerpoint/2010/main" val="134671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1000"/>
                                        <p:tgtEl>
                                          <p:spTgt spid="26"/>
                                        </p:tgtEl>
                                      </p:cBhvr>
                                    </p:animEffect>
                                    <p:anim calcmode="lin" valueType="num">
                                      <p:cBhvr>
                                        <p:cTn id="98" dur="1000" fill="hold"/>
                                        <p:tgtEl>
                                          <p:spTgt spid="26"/>
                                        </p:tgtEl>
                                        <p:attrNameLst>
                                          <p:attrName>ppt_x</p:attrName>
                                        </p:attrNameLst>
                                      </p:cBhvr>
                                      <p:tavLst>
                                        <p:tav tm="0">
                                          <p:val>
                                            <p:strVal val="#ppt_x"/>
                                          </p:val>
                                        </p:tav>
                                        <p:tav tm="100000">
                                          <p:val>
                                            <p:strVal val="#ppt_x"/>
                                          </p:val>
                                        </p:tav>
                                      </p:tavLst>
                                    </p:anim>
                                    <p:anim calcmode="lin" valueType="num">
                                      <p:cBhvr>
                                        <p:cTn id="99" dur="1000" fill="hold"/>
                                        <p:tgtEl>
                                          <p:spTgt spid="2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1000"/>
                                        <p:tgtEl>
                                          <p:spTgt spid="27"/>
                                        </p:tgtEl>
                                      </p:cBhvr>
                                    </p:animEffect>
                                    <p:anim calcmode="lin" valueType="num">
                                      <p:cBhvr>
                                        <p:cTn id="103" dur="1000" fill="hold"/>
                                        <p:tgtEl>
                                          <p:spTgt spid="27"/>
                                        </p:tgtEl>
                                        <p:attrNameLst>
                                          <p:attrName>ppt_x</p:attrName>
                                        </p:attrNameLst>
                                      </p:cBhvr>
                                      <p:tavLst>
                                        <p:tav tm="0">
                                          <p:val>
                                            <p:strVal val="#ppt_x"/>
                                          </p:val>
                                        </p:tav>
                                        <p:tav tm="100000">
                                          <p:val>
                                            <p:strVal val="#ppt_x"/>
                                          </p:val>
                                        </p:tav>
                                      </p:tavLst>
                                    </p:anim>
                                    <p:anim calcmode="lin" valueType="num">
                                      <p:cBhvr>
                                        <p:cTn id="104" dur="1000" fill="hold"/>
                                        <p:tgtEl>
                                          <p:spTgt spid="27"/>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1000"/>
                                        <p:tgtEl>
                                          <p:spTgt spid="28"/>
                                        </p:tgtEl>
                                      </p:cBhvr>
                                    </p:animEffect>
                                    <p:anim calcmode="lin" valueType="num">
                                      <p:cBhvr>
                                        <p:cTn id="108" dur="1000" fill="hold"/>
                                        <p:tgtEl>
                                          <p:spTgt spid="28"/>
                                        </p:tgtEl>
                                        <p:attrNameLst>
                                          <p:attrName>ppt_x</p:attrName>
                                        </p:attrNameLst>
                                      </p:cBhvr>
                                      <p:tavLst>
                                        <p:tav tm="0">
                                          <p:val>
                                            <p:strVal val="#ppt_x"/>
                                          </p:val>
                                        </p:tav>
                                        <p:tav tm="100000">
                                          <p:val>
                                            <p:strVal val="#ppt_x"/>
                                          </p:val>
                                        </p:tav>
                                      </p:tavLst>
                                    </p:anim>
                                    <p:anim calcmode="lin" valueType="num">
                                      <p:cBhvr>
                                        <p:cTn id="109" dur="1000" fill="hold"/>
                                        <p:tgtEl>
                                          <p:spTgt spid="28"/>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1000"/>
                                        <p:tgtEl>
                                          <p:spTgt spid="30"/>
                                        </p:tgtEl>
                                      </p:cBhvr>
                                    </p:animEffect>
                                    <p:anim calcmode="lin" valueType="num">
                                      <p:cBhvr>
                                        <p:cTn id="118" dur="1000" fill="hold"/>
                                        <p:tgtEl>
                                          <p:spTgt spid="30"/>
                                        </p:tgtEl>
                                        <p:attrNameLst>
                                          <p:attrName>ppt_x</p:attrName>
                                        </p:attrNameLst>
                                      </p:cBhvr>
                                      <p:tavLst>
                                        <p:tav tm="0">
                                          <p:val>
                                            <p:strVal val="#ppt_x"/>
                                          </p:val>
                                        </p:tav>
                                        <p:tav tm="100000">
                                          <p:val>
                                            <p:strVal val="#ppt_x"/>
                                          </p:val>
                                        </p:tav>
                                      </p:tavLst>
                                    </p:anim>
                                    <p:anim calcmode="lin" valueType="num">
                                      <p:cBhvr>
                                        <p:cTn id="119" dur="1000" fill="hold"/>
                                        <p:tgtEl>
                                          <p:spTgt spid="30"/>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fade">
                                      <p:cBhvr>
                                        <p:cTn id="122" dur="1000"/>
                                        <p:tgtEl>
                                          <p:spTgt spid="36"/>
                                        </p:tgtEl>
                                      </p:cBhvr>
                                    </p:animEffect>
                                    <p:anim calcmode="lin" valueType="num">
                                      <p:cBhvr>
                                        <p:cTn id="123" dur="1000" fill="hold"/>
                                        <p:tgtEl>
                                          <p:spTgt spid="36"/>
                                        </p:tgtEl>
                                        <p:attrNameLst>
                                          <p:attrName>ppt_x</p:attrName>
                                        </p:attrNameLst>
                                      </p:cBhvr>
                                      <p:tavLst>
                                        <p:tav tm="0">
                                          <p:val>
                                            <p:strVal val="#ppt_x"/>
                                          </p:val>
                                        </p:tav>
                                        <p:tav tm="100000">
                                          <p:val>
                                            <p:strVal val="#ppt_x"/>
                                          </p:val>
                                        </p:tav>
                                      </p:tavLst>
                                    </p:anim>
                                    <p:anim calcmode="lin" valueType="num">
                                      <p:cBhvr>
                                        <p:cTn id="124" dur="1000" fill="hold"/>
                                        <p:tgtEl>
                                          <p:spTgt spid="36"/>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1000"/>
                                        <p:tgtEl>
                                          <p:spTgt spid="37"/>
                                        </p:tgtEl>
                                      </p:cBhvr>
                                    </p:animEffect>
                                    <p:anim calcmode="lin" valueType="num">
                                      <p:cBhvr>
                                        <p:cTn id="128" dur="1000" fill="hold"/>
                                        <p:tgtEl>
                                          <p:spTgt spid="37"/>
                                        </p:tgtEl>
                                        <p:attrNameLst>
                                          <p:attrName>ppt_x</p:attrName>
                                        </p:attrNameLst>
                                      </p:cBhvr>
                                      <p:tavLst>
                                        <p:tav tm="0">
                                          <p:val>
                                            <p:strVal val="#ppt_x"/>
                                          </p:val>
                                        </p:tav>
                                        <p:tav tm="100000">
                                          <p:val>
                                            <p:strVal val="#ppt_x"/>
                                          </p:val>
                                        </p:tav>
                                      </p:tavLst>
                                    </p:anim>
                                    <p:anim calcmode="lin" valueType="num">
                                      <p:cBhvr>
                                        <p:cTn id="129" dur="1000" fill="hold"/>
                                        <p:tgtEl>
                                          <p:spTgt spid="37"/>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8"/>
                                        </p:tgtEl>
                                        <p:attrNameLst>
                                          <p:attrName>style.visibility</p:attrName>
                                        </p:attrNameLst>
                                      </p:cBhvr>
                                      <p:to>
                                        <p:strVal val="visible"/>
                                      </p:to>
                                    </p:set>
                                    <p:animEffect transition="in" filter="fade">
                                      <p:cBhvr>
                                        <p:cTn id="132" dur="1000"/>
                                        <p:tgtEl>
                                          <p:spTgt spid="38"/>
                                        </p:tgtEl>
                                      </p:cBhvr>
                                    </p:animEffect>
                                    <p:anim calcmode="lin" valueType="num">
                                      <p:cBhvr>
                                        <p:cTn id="133" dur="1000" fill="hold"/>
                                        <p:tgtEl>
                                          <p:spTgt spid="38"/>
                                        </p:tgtEl>
                                        <p:attrNameLst>
                                          <p:attrName>ppt_x</p:attrName>
                                        </p:attrNameLst>
                                      </p:cBhvr>
                                      <p:tavLst>
                                        <p:tav tm="0">
                                          <p:val>
                                            <p:strVal val="#ppt_x"/>
                                          </p:val>
                                        </p:tav>
                                        <p:tav tm="100000">
                                          <p:val>
                                            <p:strVal val="#ppt_x"/>
                                          </p:val>
                                        </p:tav>
                                      </p:tavLst>
                                    </p:anim>
                                    <p:anim calcmode="lin" valueType="num">
                                      <p:cBhvr>
                                        <p:cTn id="134" dur="1000" fill="hold"/>
                                        <p:tgtEl>
                                          <p:spTgt spid="38"/>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41"/>
                                        </p:tgtEl>
                                        <p:attrNameLst>
                                          <p:attrName>style.visibility</p:attrName>
                                        </p:attrNameLst>
                                      </p:cBhvr>
                                      <p:to>
                                        <p:strVal val="visible"/>
                                      </p:to>
                                    </p:set>
                                    <p:animEffect transition="in" filter="fade">
                                      <p:cBhvr>
                                        <p:cTn id="137" dur="1000"/>
                                        <p:tgtEl>
                                          <p:spTgt spid="41"/>
                                        </p:tgtEl>
                                      </p:cBhvr>
                                    </p:animEffect>
                                    <p:anim calcmode="lin" valueType="num">
                                      <p:cBhvr>
                                        <p:cTn id="138" dur="1000" fill="hold"/>
                                        <p:tgtEl>
                                          <p:spTgt spid="41"/>
                                        </p:tgtEl>
                                        <p:attrNameLst>
                                          <p:attrName>ppt_x</p:attrName>
                                        </p:attrNameLst>
                                      </p:cBhvr>
                                      <p:tavLst>
                                        <p:tav tm="0">
                                          <p:val>
                                            <p:strVal val="#ppt_x"/>
                                          </p:val>
                                        </p:tav>
                                        <p:tav tm="100000">
                                          <p:val>
                                            <p:strVal val="#ppt_x"/>
                                          </p:val>
                                        </p:tav>
                                      </p:tavLst>
                                    </p:anim>
                                    <p:anim calcmode="lin" valueType="num">
                                      <p:cBhvr>
                                        <p:cTn id="139" dur="1000" fill="hold"/>
                                        <p:tgtEl>
                                          <p:spTgt spid="41"/>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42"/>
                                        </p:tgtEl>
                                        <p:attrNameLst>
                                          <p:attrName>style.visibility</p:attrName>
                                        </p:attrNameLst>
                                      </p:cBhvr>
                                      <p:to>
                                        <p:strVal val="visible"/>
                                      </p:to>
                                    </p:set>
                                    <p:animEffect transition="in" filter="fade">
                                      <p:cBhvr>
                                        <p:cTn id="142" dur="1000"/>
                                        <p:tgtEl>
                                          <p:spTgt spid="42"/>
                                        </p:tgtEl>
                                      </p:cBhvr>
                                    </p:animEffect>
                                    <p:anim calcmode="lin" valueType="num">
                                      <p:cBhvr>
                                        <p:cTn id="143" dur="1000" fill="hold"/>
                                        <p:tgtEl>
                                          <p:spTgt spid="42"/>
                                        </p:tgtEl>
                                        <p:attrNameLst>
                                          <p:attrName>ppt_x</p:attrName>
                                        </p:attrNameLst>
                                      </p:cBhvr>
                                      <p:tavLst>
                                        <p:tav tm="0">
                                          <p:val>
                                            <p:strVal val="#ppt_x"/>
                                          </p:val>
                                        </p:tav>
                                        <p:tav tm="100000">
                                          <p:val>
                                            <p:strVal val="#ppt_x"/>
                                          </p:val>
                                        </p:tav>
                                      </p:tavLst>
                                    </p:anim>
                                    <p:anim calcmode="lin" valueType="num">
                                      <p:cBhvr>
                                        <p:cTn id="144" dur="1000" fill="hold"/>
                                        <p:tgtEl>
                                          <p:spTgt spid="42"/>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fade">
                                      <p:cBhvr>
                                        <p:cTn id="147" dur="1000"/>
                                        <p:tgtEl>
                                          <p:spTgt spid="43"/>
                                        </p:tgtEl>
                                      </p:cBhvr>
                                    </p:animEffect>
                                    <p:anim calcmode="lin" valueType="num">
                                      <p:cBhvr>
                                        <p:cTn id="148" dur="1000" fill="hold"/>
                                        <p:tgtEl>
                                          <p:spTgt spid="43"/>
                                        </p:tgtEl>
                                        <p:attrNameLst>
                                          <p:attrName>ppt_x</p:attrName>
                                        </p:attrNameLst>
                                      </p:cBhvr>
                                      <p:tavLst>
                                        <p:tav tm="0">
                                          <p:val>
                                            <p:strVal val="#ppt_x"/>
                                          </p:val>
                                        </p:tav>
                                        <p:tav tm="100000">
                                          <p:val>
                                            <p:strVal val="#ppt_x"/>
                                          </p:val>
                                        </p:tav>
                                      </p:tavLst>
                                    </p:anim>
                                    <p:anim calcmode="lin" valueType="num">
                                      <p:cBhvr>
                                        <p:cTn id="149" dur="1000" fill="hold"/>
                                        <p:tgtEl>
                                          <p:spTgt spid="43"/>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6"/>
                                        </p:tgtEl>
                                        <p:attrNameLst>
                                          <p:attrName>style.visibility</p:attrName>
                                        </p:attrNameLst>
                                      </p:cBhvr>
                                      <p:to>
                                        <p:strVal val="visible"/>
                                      </p:to>
                                    </p:set>
                                    <p:animEffect transition="in" filter="fade">
                                      <p:cBhvr>
                                        <p:cTn id="152" dur="1000"/>
                                        <p:tgtEl>
                                          <p:spTgt spid="46"/>
                                        </p:tgtEl>
                                      </p:cBhvr>
                                    </p:animEffect>
                                    <p:anim calcmode="lin" valueType="num">
                                      <p:cBhvr>
                                        <p:cTn id="153" dur="1000" fill="hold"/>
                                        <p:tgtEl>
                                          <p:spTgt spid="46"/>
                                        </p:tgtEl>
                                        <p:attrNameLst>
                                          <p:attrName>ppt_x</p:attrName>
                                        </p:attrNameLst>
                                      </p:cBhvr>
                                      <p:tavLst>
                                        <p:tav tm="0">
                                          <p:val>
                                            <p:strVal val="#ppt_x"/>
                                          </p:val>
                                        </p:tav>
                                        <p:tav tm="100000">
                                          <p:val>
                                            <p:strVal val="#ppt_x"/>
                                          </p:val>
                                        </p:tav>
                                      </p:tavLst>
                                    </p:anim>
                                    <p:anim calcmode="lin" valueType="num">
                                      <p:cBhvr>
                                        <p:cTn id="154" dur="1000" fill="hold"/>
                                        <p:tgtEl>
                                          <p:spTgt spid="46"/>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47"/>
                                        </p:tgtEl>
                                        <p:attrNameLst>
                                          <p:attrName>style.visibility</p:attrName>
                                        </p:attrNameLst>
                                      </p:cBhvr>
                                      <p:to>
                                        <p:strVal val="visible"/>
                                      </p:to>
                                    </p:set>
                                    <p:animEffect transition="in" filter="fade">
                                      <p:cBhvr>
                                        <p:cTn id="157" dur="1000"/>
                                        <p:tgtEl>
                                          <p:spTgt spid="47"/>
                                        </p:tgtEl>
                                      </p:cBhvr>
                                    </p:animEffect>
                                    <p:anim calcmode="lin" valueType="num">
                                      <p:cBhvr>
                                        <p:cTn id="158" dur="1000" fill="hold"/>
                                        <p:tgtEl>
                                          <p:spTgt spid="47"/>
                                        </p:tgtEl>
                                        <p:attrNameLst>
                                          <p:attrName>ppt_x</p:attrName>
                                        </p:attrNameLst>
                                      </p:cBhvr>
                                      <p:tavLst>
                                        <p:tav tm="0">
                                          <p:val>
                                            <p:strVal val="#ppt_x"/>
                                          </p:val>
                                        </p:tav>
                                        <p:tav tm="100000">
                                          <p:val>
                                            <p:strVal val="#ppt_x"/>
                                          </p:val>
                                        </p:tav>
                                      </p:tavLst>
                                    </p:anim>
                                    <p:anim calcmode="lin" valueType="num">
                                      <p:cBhvr>
                                        <p:cTn id="159" dur="1000" fill="hold"/>
                                        <p:tgtEl>
                                          <p:spTgt spid="47"/>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Effect transition="in" filter="fade">
                                      <p:cBhvr>
                                        <p:cTn id="162" dur="1000"/>
                                        <p:tgtEl>
                                          <p:spTgt spid="49"/>
                                        </p:tgtEl>
                                      </p:cBhvr>
                                    </p:animEffect>
                                    <p:anim calcmode="lin" valueType="num">
                                      <p:cBhvr>
                                        <p:cTn id="163" dur="1000" fill="hold"/>
                                        <p:tgtEl>
                                          <p:spTgt spid="49"/>
                                        </p:tgtEl>
                                        <p:attrNameLst>
                                          <p:attrName>ppt_x</p:attrName>
                                        </p:attrNameLst>
                                      </p:cBhvr>
                                      <p:tavLst>
                                        <p:tav tm="0">
                                          <p:val>
                                            <p:strVal val="#ppt_x"/>
                                          </p:val>
                                        </p:tav>
                                        <p:tav tm="100000">
                                          <p:val>
                                            <p:strVal val="#ppt_x"/>
                                          </p:val>
                                        </p:tav>
                                      </p:tavLst>
                                    </p:anim>
                                    <p:anim calcmode="lin" valueType="num">
                                      <p:cBhvr>
                                        <p:cTn id="164" dur="1000" fill="hold"/>
                                        <p:tgtEl>
                                          <p:spTgt spid="49"/>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50"/>
                                        </p:tgtEl>
                                        <p:attrNameLst>
                                          <p:attrName>style.visibility</p:attrName>
                                        </p:attrNameLst>
                                      </p:cBhvr>
                                      <p:to>
                                        <p:strVal val="visible"/>
                                      </p:to>
                                    </p:set>
                                    <p:animEffect transition="in" filter="fade">
                                      <p:cBhvr>
                                        <p:cTn id="167" dur="1000"/>
                                        <p:tgtEl>
                                          <p:spTgt spid="50"/>
                                        </p:tgtEl>
                                      </p:cBhvr>
                                    </p:animEffect>
                                    <p:anim calcmode="lin" valueType="num">
                                      <p:cBhvr>
                                        <p:cTn id="168" dur="1000" fill="hold"/>
                                        <p:tgtEl>
                                          <p:spTgt spid="50"/>
                                        </p:tgtEl>
                                        <p:attrNameLst>
                                          <p:attrName>ppt_x</p:attrName>
                                        </p:attrNameLst>
                                      </p:cBhvr>
                                      <p:tavLst>
                                        <p:tav tm="0">
                                          <p:val>
                                            <p:strVal val="#ppt_x"/>
                                          </p:val>
                                        </p:tav>
                                        <p:tav tm="100000">
                                          <p:val>
                                            <p:strVal val="#ppt_x"/>
                                          </p:val>
                                        </p:tav>
                                      </p:tavLst>
                                    </p:anim>
                                    <p:anim calcmode="lin" valueType="num">
                                      <p:cBhvr>
                                        <p:cTn id="169" dur="1000" fill="hold"/>
                                        <p:tgtEl>
                                          <p:spTgt spid="50"/>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52"/>
                                        </p:tgtEl>
                                        <p:attrNameLst>
                                          <p:attrName>style.visibility</p:attrName>
                                        </p:attrNameLst>
                                      </p:cBhvr>
                                      <p:to>
                                        <p:strVal val="visible"/>
                                      </p:to>
                                    </p:set>
                                    <p:animEffect transition="in" filter="fade">
                                      <p:cBhvr>
                                        <p:cTn id="172" dur="1000"/>
                                        <p:tgtEl>
                                          <p:spTgt spid="52"/>
                                        </p:tgtEl>
                                      </p:cBhvr>
                                    </p:animEffect>
                                    <p:anim calcmode="lin" valueType="num">
                                      <p:cBhvr>
                                        <p:cTn id="173" dur="1000" fill="hold"/>
                                        <p:tgtEl>
                                          <p:spTgt spid="52"/>
                                        </p:tgtEl>
                                        <p:attrNameLst>
                                          <p:attrName>ppt_x</p:attrName>
                                        </p:attrNameLst>
                                      </p:cBhvr>
                                      <p:tavLst>
                                        <p:tav tm="0">
                                          <p:val>
                                            <p:strVal val="#ppt_x"/>
                                          </p:val>
                                        </p:tav>
                                        <p:tav tm="100000">
                                          <p:val>
                                            <p:strVal val="#ppt_x"/>
                                          </p:val>
                                        </p:tav>
                                      </p:tavLst>
                                    </p:anim>
                                    <p:anim calcmode="lin" valueType="num">
                                      <p:cBhvr>
                                        <p:cTn id="174" dur="1000" fill="hold"/>
                                        <p:tgtEl>
                                          <p:spTgt spid="52"/>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3"/>
                                        </p:tgtEl>
                                        <p:attrNameLst>
                                          <p:attrName>style.visibility</p:attrName>
                                        </p:attrNameLst>
                                      </p:cBhvr>
                                      <p:to>
                                        <p:strVal val="visible"/>
                                      </p:to>
                                    </p:set>
                                    <p:animEffect transition="in" filter="fade">
                                      <p:cBhvr>
                                        <p:cTn id="177" dur="1000"/>
                                        <p:tgtEl>
                                          <p:spTgt spid="53"/>
                                        </p:tgtEl>
                                      </p:cBhvr>
                                    </p:animEffect>
                                    <p:anim calcmode="lin" valueType="num">
                                      <p:cBhvr>
                                        <p:cTn id="178" dur="1000" fill="hold"/>
                                        <p:tgtEl>
                                          <p:spTgt spid="53"/>
                                        </p:tgtEl>
                                        <p:attrNameLst>
                                          <p:attrName>ppt_x</p:attrName>
                                        </p:attrNameLst>
                                      </p:cBhvr>
                                      <p:tavLst>
                                        <p:tav tm="0">
                                          <p:val>
                                            <p:strVal val="#ppt_x"/>
                                          </p:val>
                                        </p:tav>
                                        <p:tav tm="100000">
                                          <p:val>
                                            <p:strVal val="#ppt_x"/>
                                          </p:val>
                                        </p:tav>
                                      </p:tavLst>
                                    </p:anim>
                                    <p:anim calcmode="lin" valueType="num">
                                      <p:cBhvr>
                                        <p:cTn id="179" dur="1000" fill="hold"/>
                                        <p:tgtEl>
                                          <p:spTgt spid="53"/>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4"/>
                                        </p:tgtEl>
                                        <p:attrNameLst>
                                          <p:attrName>style.visibility</p:attrName>
                                        </p:attrNameLst>
                                      </p:cBhvr>
                                      <p:to>
                                        <p:strVal val="visible"/>
                                      </p:to>
                                    </p:set>
                                    <p:animEffect transition="in" filter="fade">
                                      <p:cBhvr>
                                        <p:cTn id="182" dur="1000"/>
                                        <p:tgtEl>
                                          <p:spTgt spid="54"/>
                                        </p:tgtEl>
                                      </p:cBhvr>
                                    </p:animEffect>
                                    <p:anim calcmode="lin" valueType="num">
                                      <p:cBhvr>
                                        <p:cTn id="183" dur="1000" fill="hold"/>
                                        <p:tgtEl>
                                          <p:spTgt spid="54"/>
                                        </p:tgtEl>
                                        <p:attrNameLst>
                                          <p:attrName>ppt_x</p:attrName>
                                        </p:attrNameLst>
                                      </p:cBhvr>
                                      <p:tavLst>
                                        <p:tav tm="0">
                                          <p:val>
                                            <p:strVal val="#ppt_x"/>
                                          </p:val>
                                        </p:tav>
                                        <p:tav tm="100000">
                                          <p:val>
                                            <p:strVal val="#ppt_x"/>
                                          </p:val>
                                        </p:tav>
                                      </p:tavLst>
                                    </p:anim>
                                    <p:anim calcmode="lin" valueType="num">
                                      <p:cBhvr>
                                        <p:cTn id="184" dur="1000" fill="hold"/>
                                        <p:tgtEl>
                                          <p:spTgt spid="54"/>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5"/>
                                        </p:tgtEl>
                                        <p:attrNameLst>
                                          <p:attrName>style.visibility</p:attrName>
                                        </p:attrNameLst>
                                      </p:cBhvr>
                                      <p:to>
                                        <p:strVal val="visible"/>
                                      </p:to>
                                    </p:set>
                                    <p:animEffect transition="in" filter="fade">
                                      <p:cBhvr>
                                        <p:cTn id="187" dur="1000"/>
                                        <p:tgtEl>
                                          <p:spTgt spid="55"/>
                                        </p:tgtEl>
                                      </p:cBhvr>
                                    </p:animEffect>
                                    <p:anim calcmode="lin" valueType="num">
                                      <p:cBhvr>
                                        <p:cTn id="188" dur="1000" fill="hold"/>
                                        <p:tgtEl>
                                          <p:spTgt spid="55"/>
                                        </p:tgtEl>
                                        <p:attrNameLst>
                                          <p:attrName>ppt_x</p:attrName>
                                        </p:attrNameLst>
                                      </p:cBhvr>
                                      <p:tavLst>
                                        <p:tav tm="0">
                                          <p:val>
                                            <p:strVal val="#ppt_x"/>
                                          </p:val>
                                        </p:tav>
                                        <p:tav tm="100000">
                                          <p:val>
                                            <p:strVal val="#ppt_x"/>
                                          </p:val>
                                        </p:tav>
                                      </p:tavLst>
                                    </p:anim>
                                    <p:anim calcmode="lin" valueType="num">
                                      <p:cBhvr>
                                        <p:cTn id="189" dur="1000" fill="hold"/>
                                        <p:tgtEl>
                                          <p:spTgt spid="55"/>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56"/>
                                        </p:tgtEl>
                                        <p:attrNameLst>
                                          <p:attrName>style.visibility</p:attrName>
                                        </p:attrNameLst>
                                      </p:cBhvr>
                                      <p:to>
                                        <p:strVal val="visible"/>
                                      </p:to>
                                    </p:set>
                                    <p:animEffect transition="in" filter="fade">
                                      <p:cBhvr>
                                        <p:cTn id="192" dur="1000"/>
                                        <p:tgtEl>
                                          <p:spTgt spid="56"/>
                                        </p:tgtEl>
                                      </p:cBhvr>
                                    </p:animEffect>
                                    <p:anim calcmode="lin" valueType="num">
                                      <p:cBhvr>
                                        <p:cTn id="193" dur="1000" fill="hold"/>
                                        <p:tgtEl>
                                          <p:spTgt spid="56"/>
                                        </p:tgtEl>
                                        <p:attrNameLst>
                                          <p:attrName>ppt_x</p:attrName>
                                        </p:attrNameLst>
                                      </p:cBhvr>
                                      <p:tavLst>
                                        <p:tav tm="0">
                                          <p:val>
                                            <p:strVal val="#ppt_x"/>
                                          </p:val>
                                        </p:tav>
                                        <p:tav tm="100000">
                                          <p:val>
                                            <p:strVal val="#ppt_x"/>
                                          </p:val>
                                        </p:tav>
                                      </p:tavLst>
                                    </p:anim>
                                    <p:anim calcmode="lin" valueType="num">
                                      <p:cBhvr>
                                        <p:cTn id="194" dur="1000" fill="hold"/>
                                        <p:tgtEl>
                                          <p:spTgt spid="56"/>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57"/>
                                        </p:tgtEl>
                                        <p:attrNameLst>
                                          <p:attrName>style.visibility</p:attrName>
                                        </p:attrNameLst>
                                      </p:cBhvr>
                                      <p:to>
                                        <p:strVal val="visible"/>
                                      </p:to>
                                    </p:set>
                                    <p:animEffect transition="in" filter="fade">
                                      <p:cBhvr>
                                        <p:cTn id="197" dur="1000"/>
                                        <p:tgtEl>
                                          <p:spTgt spid="57"/>
                                        </p:tgtEl>
                                      </p:cBhvr>
                                    </p:animEffect>
                                    <p:anim calcmode="lin" valueType="num">
                                      <p:cBhvr>
                                        <p:cTn id="198" dur="1000" fill="hold"/>
                                        <p:tgtEl>
                                          <p:spTgt spid="57"/>
                                        </p:tgtEl>
                                        <p:attrNameLst>
                                          <p:attrName>ppt_x</p:attrName>
                                        </p:attrNameLst>
                                      </p:cBhvr>
                                      <p:tavLst>
                                        <p:tav tm="0">
                                          <p:val>
                                            <p:strVal val="#ppt_x"/>
                                          </p:val>
                                        </p:tav>
                                        <p:tav tm="100000">
                                          <p:val>
                                            <p:strVal val="#ppt_x"/>
                                          </p:val>
                                        </p:tav>
                                      </p:tavLst>
                                    </p:anim>
                                    <p:anim calcmode="lin" valueType="num">
                                      <p:cBhvr>
                                        <p:cTn id="199" dur="1000" fill="hold"/>
                                        <p:tgtEl>
                                          <p:spTgt spid="57"/>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60"/>
                                        </p:tgtEl>
                                        <p:attrNameLst>
                                          <p:attrName>style.visibility</p:attrName>
                                        </p:attrNameLst>
                                      </p:cBhvr>
                                      <p:to>
                                        <p:strVal val="visible"/>
                                      </p:to>
                                    </p:set>
                                    <p:animEffect transition="in" filter="fade">
                                      <p:cBhvr>
                                        <p:cTn id="202" dur="1000"/>
                                        <p:tgtEl>
                                          <p:spTgt spid="60"/>
                                        </p:tgtEl>
                                      </p:cBhvr>
                                    </p:animEffect>
                                    <p:anim calcmode="lin" valueType="num">
                                      <p:cBhvr>
                                        <p:cTn id="203" dur="1000" fill="hold"/>
                                        <p:tgtEl>
                                          <p:spTgt spid="60"/>
                                        </p:tgtEl>
                                        <p:attrNameLst>
                                          <p:attrName>ppt_x</p:attrName>
                                        </p:attrNameLst>
                                      </p:cBhvr>
                                      <p:tavLst>
                                        <p:tav tm="0">
                                          <p:val>
                                            <p:strVal val="#ppt_x"/>
                                          </p:val>
                                        </p:tav>
                                        <p:tav tm="100000">
                                          <p:val>
                                            <p:strVal val="#ppt_x"/>
                                          </p:val>
                                        </p:tav>
                                      </p:tavLst>
                                    </p:anim>
                                    <p:anim calcmode="lin" valueType="num">
                                      <p:cBhvr>
                                        <p:cTn id="204" dur="1000" fill="hold"/>
                                        <p:tgtEl>
                                          <p:spTgt spid="60"/>
                                        </p:tgtEl>
                                        <p:attrNameLst>
                                          <p:attrName>ppt_y</p:attrName>
                                        </p:attrNameLst>
                                      </p:cBhvr>
                                      <p:tavLst>
                                        <p:tav tm="0">
                                          <p:val>
                                            <p:strVal val="#ppt_y+.1"/>
                                          </p:val>
                                        </p:tav>
                                        <p:tav tm="100000">
                                          <p:val>
                                            <p:strVal val="#ppt_y"/>
                                          </p:val>
                                        </p:tav>
                                      </p:tavLst>
                                    </p:anim>
                                  </p:childTnLst>
                                </p:cTn>
                              </p:par>
                              <p:par>
                                <p:cTn id="205" presetID="42" presetClass="entr" presetSubtype="0" fill="hold" nodeType="withEffect">
                                  <p:stCondLst>
                                    <p:cond delay="0"/>
                                  </p:stCondLst>
                                  <p:childTnLst>
                                    <p:set>
                                      <p:cBhvr>
                                        <p:cTn id="206" dur="1" fill="hold">
                                          <p:stCondLst>
                                            <p:cond delay="0"/>
                                          </p:stCondLst>
                                        </p:cTn>
                                        <p:tgtEl>
                                          <p:spTgt spid="59"/>
                                        </p:tgtEl>
                                        <p:attrNameLst>
                                          <p:attrName>style.visibility</p:attrName>
                                        </p:attrNameLst>
                                      </p:cBhvr>
                                      <p:to>
                                        <p:strVal val="visible"/>
                                      </p:to>
                                    </p:set>
                                    <p:animEffect transition="in" filter="fade">
                                      <p:cBhvr>
                                        <p:cTn id="207" dur="1000"/>
                                        <p:tgtEl>
                                          <p:spTgt spid="59"/>
                                        </p:tgtEl>
                                      </p:cBhvr>
                                    </p:animEffect>
                                    <p:anim calcmode="lin" valueType="num">
                                      <p:cBhvr>
                                        <p:cTn id="208" dur="1000" fill="hold"/>
                                        <p:tgtEl>
                                          <p:spTgt spid="59"/>
                                        </p:tgtEl>
                                        <p:attrNameLst>
                                          <p:attrName>ppt_x</p:attrName>
                                        </p:attrNameLst>
                                      </p:cBhvr>
                                      <p:tavLst>
                                        <p:tav tm="0">
                                          <p:val>
                                            <p:strVal val="#ppt_x"/>
                                          </p:val>
                                        </p:tav>
                                        <p:tav tm="100000">
                                          <p:val>
                                            <p:strVal val="#ppt_x"/>
                                          </p:val>
                                        </p:tav>
                                      </p:tavLst>
                                    </p:anim>
                                    <p:anim calcmode="lin" valueType="num">
                                      <p:cBhvr>
                                        <p:cTn id="20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1" grpId="0"/>
      <p:bldP spid="12" grpId="0"/>
      <p:bldP spid="13" grpId="0"/>
      <p:bldP spid="18" grpId="0"/>
      <p:bldP spid="19" grpId="0"/>
      <p:bldP spid="20" grpId="0"/>
      <p:bldP spid="21" grpId="0"/>
      <p:bldP spid="26" grpId="0"/>
      <p:bldP spid="27" grpId="0" animBg="1"/>
      <p:bldP spid="28" grpId="0"/>
      <p:bldP spid="29" grpId="0" animBg="1"/>
      <p:bldP spid="30" grpId="0"/>
      <p:bldP spid="36" grpId="0" animBg="1"/>
      <p:bldP spid="37" grpId="0" animBg="1"/>
      <p:bldP spid="38" grpId="0" animBg="1"/>
      <p:bldP spid="42" grpId="0" animBg="1"/>
      <p:bldP spid="43" grpId="0" animBg="1"/>
      <p:bldP spid="46" grpId="0" animBg="1"/>
      <p:bldP spid="49" grpId="0" animBg="1"/>
      <p:bldP spid="52" grpId="0"/>
      <p:bldP spid="53" grpId="0" animBg="1"/>
      <p:bldP spid="54" grpId="0" animBg="1"/>
      <p:bldP spid="55" grpId="0" animBg="1"/>
      <p:bldP spid="56" grpId="0" animBg="1"/>
      <p:bldP spid="57" grpId="0" animBg="1"/>
      <p:bldP spid="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ângulo de cantos arredondados 14"/>
          <p:cNvSpPr/>
          <p:nvPr/>
        </p:nvSpPr>
        <p:spPr>
          <a:xfrm>
            <a:off x="3279340" y="3155095"/>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Humidity</a:t>
            </a:r>
            <a:r>
              <a:rPr lang="pt-BR" sz="2000" b="1" dirty="0" smtClean="0"/>
              <a:t> Sensor</a:t>
            </a:r>
            <a:endParaRPr lang="en-US" sz="2000" b="1" dirty="0"/>
          </a:p>
        </p:txBody>
      </p:sp>
      <p:sp>
        <p:nvSpPr>
          <p:cNvPr id="17" name="Retângulo de cantos arredondados 16"/>
          <p:cNvSpPr/>
          <p:nvPr/>
        </p:nvSpPr>
        <p:spPr>
          <a:xfrm>
            <a:off x="3316950" y="3193148"/>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Atmospheric</a:t>
            </a:r>
            <a:r>
              <a:rPr lang="pt-BR" sz="2000" b="1" dirty="0" smtClean="0"/>
              <a:t> </a:t>
            </a:r>
            <a:r>
              <a:rPr lang="pt-BR" sz="2000" b="1" dirty="0" err="1" smtClean="0"/>
              <a:t>Pressure</a:t>
            </a:r>
            <a:r>
              <a:rPr lang="pt-BR" sz="2000" b="1" dirty="0" smtClean="0"/>
              <a:t> Sensor</a:t>
            </a:r>
            <a:endParaRPr lang="en-US" sz="2000" b="1" dirty="0"/>
          </a:p>
        </p:txBody>
      </p:sp>
      <p:sp>
        <p:nvSpPr>
          <p:cNvPr id="18" name="Retângulo de cantos arredondados 17"/>
          <p:cNvSpPr/>
          <p:nvPr/>
        </p:nvSpPr>
        <p:spPr>
          <a:xfrm>
            <a:off x="3357807" y="3155839"/>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Temperature</a:t>
            </a:r>
            <a:r>
              <a:rPr lang="pt-BR" sz="2000" b="1" dirty="0" smtClean="0"/>
              <a:t> Sensor</a:t>
            </a:r>
            <a:endParaRPr lang="en-US" sz="2000" b="1" dirty="0"/>
          </a:p>
        </p:txBody>
      </p:sp>
      <p:sp>
        <p:nvSpPr>
          <p:cNvPr id="19" name="Retângulo de cantos arredondados 18"/>
          <p:cNvSpPr/>
          <p:nvPr/>
        </p:nvSpPr>
        <p:spPr>
          <a:xfrm>
            <a:off x="3389954" y="3229847"/>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Digital </a:t>
            </a:r>
            <a:r>
              <a:rPr lang="pt-BR" sz="2000" b="1" dirty="0" err="1" smtClean="0"/>
              <a:t>Camera</a:t>
            </a:r>
            <a:endParaRPr lang="en-US" sz="2000" b="1" dirty="0"/>
          </a:p>
        </p:txBody>
      </p:sp>
      <p:sp>
        <p:nvSpPr>
          <p:cNvPr id="3" name="Retângulo de cantos arredondados 2"/>
          <p:cNvSpPr/>
          <p:nvPr/>
        </p:nvSpPr>
        <p:spPr>
          <a:xfrm>
            <a:off x="3379531" y="3201360"/>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Global </a:t>
            </a:r>
            <a:r>
              <a:rPr lang="pt-BR" sz="2000" b="1" dirty="0" err="1" smtClean="0"/>
              <a:t>Positioning</a:t>
            </a:r>
            <a:r>
              <a:rPr lang="pt-BR" sz="2000" b="1" dirty="0" smtClean="0"/>
              <a:t> System (GPS)</a:t>
            </a:r>
            <a:endParaRPr lang="en-US" sz="2000" b="1" dirty="0"/>
          </a:p>
        </p:txBody>
      </p:sp>
      <p:sp>
        <p:nvSpPr>
          <p:cNvPr id="6" name="Retângulo de cantos arredondados 5"/>
          <p:cNvSpPr/>
          <p:nvPr/>
        </p:nvSpPr>
        <p:spPr>
          <a:xfrm>
            <a:off x="3349935" y="3201360"/>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Accelerometer</a:t>
            </a:r>
            <a:endParaRPr lang="en-US" sz="2000" b="1" dirty="0"/>
          </a:p>
        </p:txBody>
      </p:sp>
      <p:sp>
        <p:nvSpPr>
          <p:cNvPr id="7" name="Retângulo de cantos arredondados 6"/>
          <p:cNvSpPr/>
          <p:nvPr/>
        </p:nvSpPr>
        <p:spPr>
          <a:xfrm>
            <a:off x="3389954" y="3201360"/>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Internet Connection</a:t>
            </a:r>
            <a:endParaRPr lang="en-US" sz="2000" b="1" dirty="0"/>
          </a:p>
        </p:txBody>
      </p:sp>
      <p:sp>
        <p:nvSpPr>
          <p:cNvPr id="10" name="Retângulo de cantos arredondados 9"/>
          <p:cNvSpPr/>
          <p:nvPr/>
        </p:nvSpPr>
        <p:spPr>
          <a:xfrm>
            <a:off x="3389954" y="3230428"/>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Light Sensor</a:t>
            </a:r>
            <a:endParaRPr lang="en-US" sz="2000" b="1" dirty="0"/>
          </a:p>
        </p:txBody>
      </p:sp>
      <p:sp>
        <p:nvSpPr>
          <p:cNvPr id="11" name="Retângulo de cantos arredondados 10"/>
          <p:cNvSpPr/>
          <p:nvPr/>
        </p:nvSpPr>
        <p:spPr>
          <a:xfrm>
            <a:off x="3379531" y="3235527"/>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Proximity</a:t>
            </a:r>
            <a:r>
              <a:rPr lang="pt-BR" sz="2000" b="1" dirty="0" smtClean="0"/>
              <a:t> Sensor</a:t>
            </a:r>
            <a:endParaRPr lang="en-US" sz="2000" b="1" dirty="0"/>
          </a:p>
        </p:txBody>
      </p:sp>
      <p:sp>
        <p:nvSpPr>
          <p:cNvPr id="12" name="Retângulo de cantos arredondados 11"/>
          <p:cNvSpPr/>
          <p:nvPr/>
        </p:nvSpPr>
        <p:spPr>
          <a:xfrm>
            <a:off x="3357807" y="3207326"/>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Compass</a:t>
            </a:r>
            <a:endParaRPr lang="en-US" sz="2000" b="1" dirty="0"/>
          </a:p>
        </p:txBody>
      </p:sp>
      <p:sp>
        <p:nvSpPr>
          <p:cNvPr id="13" name="Retângulo de cantos arredondados 12"/>
          <p:cNvSpPr/>
          <p:nvPr/>
        </p:nvSpPr>
        <p:spPr>
          <a:xfrm>
            <a:off x="3402152" y="3235527"/>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Gyroscope</a:t>
            </a:r>
            <a:endParaRPr lang="en-US" sz="2000" b="1" dirty="0"/>
          </a:p>
        </p:txBody>
      </p:sp>
      <p:sp>
        <p:nvSpPr>
          <p:cNvPr id="20" name="Retângulo de cantos arredondados 19"/>
          <p:cNvSpPr/>
          <p:nvPr/>
        </p:nvSpPr>
        <p:spPr>
          <a:xfrm>
            <a:off x="3357807" y="3235527"/>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1600" b="1" dirty="0" err="1" smtClean="0"/>
              <a:t>Geographical</a:t>
            </a:r>
            <a:r>
              <a:rPr lang="pt-BR" sz="1600" b="1" dirty="0" smtClean="0"/>
              <a:t> </a:t>
            </a:r>
            <a:r>
              <a:rPr lang="pt-BR" sz="1600" b="1" dirty="0" err="1" smtClean="0"/>
              <a:t>Information</a:t>
            </a:r>
            <a:r>
              <a:rPr lang="pt-BR" sz="1600" b="1" dirty="0" smtClean="0"/>
              <a:t> System (GIS)</a:t>
            </a:r>
            <a:endParaRPr lang="en-US" sz="1600" b="1" dirty="0"/>
          </a:p>
        </p:txBody>
      </p:sp>
      <p:pic>
        <p:nvPicPr>
          <p:cNvPr id="1030" name="Picture 6" descr="http://www.live4.com.au/wp-content/uploads/2012/10/TECHNOLOGY-FEATURES-the-great-smartphone-showdown-525x37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6011" y="2291134"/>
            <a:ext cx="3508425" cy="25060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0" y="6156012"/>
            <a:ext cx="9144000" cy="369332"/>
          </a:xfrm>
          <a:prstGeom prst="rect">
            <a:avLst/>
          </a:prstGeom>
          <a:noFill/>
        </p:spPr>
        <p:txBody>
          <a:bodyPr wrap="square" rtlCol="0">
            <a:spAutoFit/>
          </a:bodyPr>
          <a:lstStyle/>
          <a:p>
            <a:pPr algn="ctr"/>
            <a:r>
              <a:rPr lang="pt-BR" b="1" dirty="0" smtClean="0"/>
              <a:t>...</a:t>
            </a:r>
            <a:r>
              <a:rPr lang="pt-BR" b="1" dirty="0" err="1" smtClean="0"/>
              <a:t>many</a:t>
            </a:r>
            <a:r>
              <a:rPr lang="pt-BR" b="1" dirty="0" smtClean="0"/>
              <a:t> </a:t>
            </a:r>
            <a:r>
              <a:rPr lang="pt-BR" b="1" dirty="0" err="1" smtClean="0"/>
              <a:t>device</a:t>
            </a:r>
            <a:r>
              <a:rPr lang="pt-BR" b="1" dirty="0" smtClean="0"/>
              <a:t> </a:t>
            </a:r>
            <a:r>
              <a:rPr lang="pt-BR" b="1" dirty="0" err="1" smtClean="0"/>
              <a:t>sensors</a:t>
            </a:r>
            <a:r>
              <a:rPr lang="pt-BR" b="1" dirty="0" smtClean="0"/>
              <a:t> </a:t>
            </a:r>
            <a:r>
              <a:rPr lang="pt-BR" b="1" dirty="0" err="1" smtClean="0"/>
              <a:t>to</a:t>
            </a:r>
            <a:r>
              <a:rPr lang="pt-BR" b="1" dirty="0" smtClean="0"/>
              <a:t> explore </a:t>
            </a:r>
            <a:r>
              <a:rPr lang="pt-BR" b="1" dirty="0" err="1" smtClean="0"/>
              <a:t>and</a:t>
            </a:r>
            <a:r>
              <a:rPr lang="pt-BR" b="1" dirty="0" smtClean="0"/>
              <a:t> </a:t>
            </a:r>
            <a:r>
              <a:rPr lang="pt-BR" b="1" dirty="0" err="1" smtClean="0"/>
              <a:t>collect</a:t>
            </a:r>
            <a:r>
              <a:rPr lang="pt-BR" b="1" dirty="0" smtClean="0"/>
              <a:t> </a:t>
            </a:r>
            <a:r>
              <a:rPr lang="pt-BR" b="1" dirty="0" err="1" smtClean="0"/>
              <a:t>information</a:t>
            </a:r>
            <a:r>
              <a:rPr lang="pt-BR" b="1" dirty="0" smtClean="0"/>
              <a:t> </a:t>
            </a:r>
            <a:r>
              <a:rPr lang="pt-BR" b="1" dirty="0" err="1" smtClean="0"/>
              <a:t>from</a:t>
            </a:r>
            <a:r>
              <a:rPr lang="pt-BR" b="1" dirty="0" smtClean="0"/>
              <a:t> </a:t>
            </a:r>
            <a:r>
              <a:rPr lang="pt-BR" b="1" dirty="0" err="1" smtClean="0"/>
              <a:t>users</a:t>
            </a:r>
            <a:r>
              <a:rPr lang="pt-BR" b="1" dirty="0" smtClean="0"/>
              <a:t>...</a:t>
            </a:r>
            <a:endParaRPr lang="en-US" b="1" dirty="0"/>
          </a:p>
        </p:txBody>
      </p:sp>
      <p:sp>
        <p:nvSpPr>
          <p:cNvPr id="4" name="CaixaDeTexto 3"/>
          <p:cNvSpPr txBox="1"/>
          <p:nvPr/>
        </p:nvSpPr>
        <p:spPr>
          <a:xfrm>
            <a:off x="0" y="44624"/>
            <a:ext cx="9144000" cy="1077218"/>
          </a:xfrm>
          <a:prstGeom prst="rect">
            <a:avLst/>
          </a:prstGeom>
          <a:noFill/>
        </p:spPr>
        <p:txBody>
          <a:bodyPr wrap="square" rtlCol="0">
            <a:spAutoFit/>
          </a:bodyPr>
          <a:lstStyle/>
          <a:p>
            <a:pPr algn="ctr"/>
            <a:r>
              <a:rPr lang="pt-BR" sz="3200" b="1" dirty="0" smtClean="0"/>
              <a:t>LAR</a:t>
            </a:r>
            <a:r>
              <a:rPr lang="pt-BR" sz="3200" b="1" dirty="0" smtClean="0">
                <a:solidFill>
                  <a:srgbClr val="FF0000"/>
                </a:solidFill>
              </a:rPr>
              <a:t>I</a:t>
            </a:r>
            <a:r>
              <a:rPr lang="pt-BR" sz="3200" b="1" dirty="0" smtClean="0"/>
              <a:t>ISA</a:t>
            </a:r>
            <a:r>
              <a:rPr lang="pt-BR" sz="3200" dirty="0" smtClean="0"/>
              <a:t> </a:t>
            </a:r>
            <a:r>
              <a:rPr lang="pt-BR" sz="3200" dirty="0" err="1" smtClean="0"/>
              <a:t>proposes</a:t>
            </a:r>
            <a:r>
              <a:rPr lang="pt-BR" sz="3200" dirty="0" smtClean="0"/>
              <a:t> a</a:t>
            </a:r>
            <a:r>
              <a:rPr lang="en-US" sz="3200" dirty="0" smtClean="0"/>
              <a:t> </a:t>
            </a:r>
            <a:r>
              <a:rPr lang="en-US" sz="3200" dirty="0"/>
              <a:t>Context-Aware Web Content </a:t>
            </a:r>
            <a:r>
              <a:rPr lang="en-US" sz="3200" dirty="0" smtClean="0"/>
              <a:t>Generator Based </a:t>
            </a:r>
            <a:r>
              <a:rPr lang="en-US" sz="3200" dirty="0"/>
              <a:t>on Personal Tracking</a:t>
            </a:r>
            <a:endParaRPr lang="en-US" sz="3200" dirty="0" smtClean="0"/>
          </a:p>
        </p:txBody>
      </p:sp>
    </p:spTree>
    <p:extLst>
      <p:ext uri="{BB962C8B-B14F-4D97-AF65-F5344CB8AC3E}">
        <p14:creationId xmlns:p14="http://schemas.microsoft.com/office/powerpoint/2010/main" val="15004842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38889E-6 -0.06088 L -0.33559 -0.13866 " pathEditMode="relative" rAng="0" ptsTypes="AA">
                                      <p:cBhvr>
                                        <p:cTn id="6" dur="2000" fill="hold"/>
                                        <p:tgtEl>
                                          <p:spTgt spid="12"/>
                                        </p:tgtEl>
                                        <p:attrNameLst>
                                          <p:attrName>ppt_x</p:attrName>
                                          <p:attrName>ppt_y</p:attrName>
                                        </p:attrNameLst>
                                      </p:cBhvr>
                                      <p:rCtr x="-16788" y="-3889"/>
                                    </p:animMotion>
                                  </p:childTnLst>
                                </p:cTn>
                              </p:par>
                              <p:par>
                                <p:cTn id="7" presetID="42" presetClass="path" presetSubtype="0" accel="50000" decel="50000" fill="hold" grpId="0" nodeType="withEffect">
                                  <p:stCondLst>
                                    <p:cond delay="0"/>
                                  </p:stCondLst>
                                  <p:childTnLst>
                                    <p:animMotion origin="layout" path="M -5.55556E-7 -0.06088 L -0.33472 -0.00139 " pathEditMode="relative" rAng="0" ptsTypes="AA">
                                      <p:cBhvr>
                                        <p:cTn id="8" dur="2000" fill="hold"/>
                                        <p:tgtEl>
                                          <p:spTgt spid="6"/>
                                        </p:tgtEl>
                                        <p:attrNameLst>
                                          <p:attrName>ppt_x</p:attrName>
                                          <p:attrName>ppt_y</p:attrName>
                                        </p:attrNameLst>
                                      </p:cBhvr>
                                      <p:rCtr x="-16736" y="2963"/>
                                    </p:animMotion>
                                  </p:childTnLst>
                                </p:cTn>
                              </p:par>
                              <p:par>
                                <p:cTn id="9" presetID="64" presetClass="path" presetSubtype="0" accel="50000" decel="50000" fill="hold" grpId="0" nodeType="withEffect">
                                  <p:stCondLst>
                                    <p:cond delay="0"/>
                                  </p:stCondLst>
                                  <p:childTnLst>
                                    <p:animMotion origin="layout" path="M 0 0 L 0 -0.25 E" pathEditMode="relative" ptsTypes="">
                                      <p:cBhvr>
                                        <p:cTn id="10" dur="2000" fill="hold"/>
                                        <p:tgtEl>
                                          <p:spTgt spid="11"/>
                                        </p:tgtEl>
                                        <p:attrNameLst>
                                          <p:attrName>ppt_x</p:attrName>
                                          <p:attrName>ppt_y</p:attrName>
                                        </p:attrNameLst>
                                      </p:cBhvr>
                                    </p:animMotion>
                                  </p:childTnLst>
                                </p:cTn>
                              </p:par>
                              <p:par>
                                <p:cTn id="11" presetID="64" presetClass="path" presetSubtype="0" accel="50000" decel="50000" fill="hold" grpId="0" nodeType="withEffect">
                                  <p:stCondLst>
                                    <p:cond delay="0"/>
                                  </p:stCondLst>
                                  <p:childTnLst>
                                    <p:animMotion origin="layout" path="M -0.00156 2.96296E-6 L -0.00208 -0.37523 " pathEditMode="relative" rAng="0" ptsTypes="AA">
                                      <p:cBhvr>
                                        <p:cTn id="12" dur="2000" fill="hold"/>
                                        <p:tgtEl>
                                          <p:spTgt spid="19"/>
                                        </p:tgtEl>
                                        <p:attrNameLst>
                                          <p:attrName>ppt_x</p:attrName>
                                          <p:attrName>ppt_y</p:attrName>
                                        </p:attrNameLst>
                                      </p:cBhvr>
                                      <p:rCtr x="-35" y="-18773"/>
                                    </p:animMotion>
                                  </p:childTnLst>
                                </p:cTn>
                              </p:par>
                              <p:par>
                                <p:cTn id="13" presetID="64" presetClass="path" presetSubtype="0" accel="50000" decel="50000" fill="hold" grpId="0" nodeType="withEffect">
                                  <p:stCondLst>
                                    <p:cond delay="0"/>
                                  </p:stCondLst>
                                  <p:childTnLst>
                                    <p:animMotion origin="layout" path="M 8.33333E-7 -3.7037E-7 L -0.2908 -0.3081 " pathEditMode="relative" rAng="0" ptsTypes="AA">
                                      <p:cBhvr>
                                        <p:cTn id="14" dur="2000" fill="hold"/>
                                        <p:tgtEl>
                                          <p:spTgt spid="3"/>
                                        </p:tgtEl>
                                        <p:attrNameLst>
                                          <p:attrName>ppt_x</p:attrName>
                                          <p:attrName>ppt_y</p:attrName>
                                        </p:attrNameLst>
                                      </p:cBhvr>
                                      <p:rCtr x="-14549" y="-15417"/>
                                    </p:animMotion>
                                  </p:childTnLst>
                                </p:cTn>
                              </p:par>
                              <p:par>
                                <p:cTn id="15" presetID="64" presetClass="path" presetSubtype="0" accel="50000" decel="50000" fill="hold" grpId="0" nodeType="withEffect">
                                  <p:stCondLst>
                                    <p:cond delay="0"/>
                                  </p:stCondLst>
                                  <p:childTnLst>
                                    <p:animMotion origin="layout" path="M 2.77778E-7 -0.06088 L 0.33663 -0.14282 " pathEditMode="relative" rAng="0" ptsTypes="AA">
                                      <p:cBhvr>
                                        <p:cTn id="16" dur="2000" fill="hold"/>
                                        <p:tgtEl>
                                          <p:spTgt spid="13"/>
                                        </p:tgtEl>
                                        <p:attrNameLst>
                                          <p:attrName>ppt_x</p:attrName>
                                          <p:attrName>ppt_y</p:attrName>
                                        </p:attrNameLst>
                                      </p:cBhvr>
                                      <p:rCtr x="16823" y="-4097"/>
                                    </p:animMotion>
                                  </p:childTnLst>
                                </p:cTn>
                              </p:par>
                              <p:par>
                                <p:cTn id="17" presetID="63" presetClass="path" presetSubtype="0" accel="50000" decel="50000" fill="hold" grpId="0" nodeType="withEffect">
                                  <p:stCondLst>
                                    <p:cond delay="0"/>
                                  </p:stCondLst>
                                  <p:childTnLst>
                                    <p:animMotion origin="layout" path="M -8.33333E-7 -0.06088 L 0.33802 -0.00556 " pathEditMode="relative" rAng="0" ptsTypes="AA">
                                      <p:cBhvr>
                                        <p:cTn id="18" dur="2000" fill="hold"/>
                                        <p:tgtEl>
                                          <p:spTgt spid="10"/>
                                        </p:tgtEl>
                                        <p:attrNameLst>
                                          <p:attrName>ppt_x</p:attrName>
                                          <p:attrName>ppt_y</p:attrName>
                                        </p:attrNameLst>
                                      </p:cBhvr>
                                      <p:rCtr x="16892" y="2755"/>
                                    </p:animMotion>
                                  </p:childTnLst>
                                </p:cTn>
                              </p:par>
                              <p:par>
                                <p:cTn id="19" presetID="64" presetClass="path" presetSubtype="0" accel="50000" decel="50000" fill="hold" grpId="0" nodeType="withEffect">
                                  <p:stCondLst>
                                    <p:cond delay="0"/>
                                  </p:stCondLst>
                                  <p:childTnLst>
                                    <p:animMotion origin="layout" path="M -8.33333E-7 -3.7037E-7 L 0.2908 -0.3081 " pathEditMode="relative" rAng="0" ptsTypes="AA">
                                      <p:cBhvr>
                                        <p:cTn id="20" dur="2000" fill="hold"/>
                                        <p:tgtEl>
                                          <p:spTgt spid="7"/>
                                        </p:tgtEl>
                                        <p:attrNameLst>
                                          <p:attrName>ppt_x</p:attrName>
                                          <p:attrName>ppt_y</p:attrName>
                                        </p:attrNameLst>
                                      </p:cBhvr>
                                      <p:rCtr x="14531" y="-15417"/>
                                    </p:animMotion>
                                  </p:childTnLst>
                                </p:cTn>
                              </p:par>
                              <p:par>
                                <p:cTn id="21" presetID="42" presetClass="path" presetSubtype="0" accel="50000" decel="50000" fill="hold" grpId="0" nodeType="withEffect">
                                  <p:stCondLst>
                                    <p:cond delay="0"/>
                                  </p:stCondLst>
                                  <p:childTnLst>
                                    <p:animMotion origin="layout" path="M -4.72222E-6 -1.48148E-6 L 0.14914 0.26019 " pathEditMode="relative" rAng="0" ptsTypes="AA">
                                      <p:cBhvr>
                                        <p:cTn id="22" dur="2000" fill="hold"/>
                                        <p:tgtEl>
                                          <p:spTgt spid="17"/>
                                        </p:tgtEl>
                                        <p:attrNameLst>
                                          <p:attrName>ppt_x</p:attrName>
                                          <p:attrName>ppt_y</p:attrName>
                                        </p:attrNameLst>
                                      </p:cBhvr>
                                      <p:rCtr x="7448" y="13009"/>
                                    </p:animMotion>
                                  </p:childTnLst>
                                </p:cTn>
                              </p:par>
                              <p:par>
                                <p:cTn id="23" presetID="42" presetClass="path" presetSubtype="0" accel="50000" decel="50000" fill="hold" grpId="0" nodeType="withEffect">
                                  <p:stCondLst>
                                    <p:cond delay="0"/>
                                  </p:stCondLst>
                                  <p:childTnLst>
                                    <p:animMotion origin="layout" path="M 1.38889E-6 -0.01875 L -0.33559 0.1419 " pathEditMode="relative" rAng="0" ptsTypes="AA">
                                      <p:cBhvr>
                                        <p:cTn id="24" dur="2000" fill="hold"/>
                                        <p:tgtEl>
                                          <p:spTgt spid="18"/>
                                        </p:tgtEl>
                                        <p:attrNameLst>
                                          <p:attrName>ppt_x</p:attrName>
                                          <p:attrName>ppt_y</p:attrName>
                                        </p:attrNameLst>
                                      </p:cBhvr>
                                      <p:rCtr x="-16788" y="8032"/>
                                    </p:animMotion>
                                  </p:childTnLst>
                                </p:cTn>
                              </p:par>
                              <p:par>
                                <p:cTn id="25" presetID="42" presetClass="path" presetSubtype="0" accel="50000" decel="50000" fill="hold" grpId="0" nodeType="withEffect">
                                  <p:stCondLst>
                                    <p:cond delay="0"/>
                                  </p:stCondLst>
                                  <p:childTnLst>
                                    <p:animMotion origin="layout" path="M -1.66667E-6 -0.01875 L 0.35 0.14213 " pathEditMode="relative" rAng="0" ptsTypes="AA">
                                      <p:cBhvr>
                                        <p:cTn id="26" dur="2000" fill="hold"/>
                                        <p:tgtEl>
                                          <p:spTgt spid="15"/>
                                        </p:tgtEl>
                                        <p:attrNameLst>
                                          <p:attrName>ppt_x</p:attrName>
                                          <p:attrName>ppt_y</p:attrName>
                                        </p:attrNameLst>
                                      </p:cBhvr>
                                      <p:rCtr x="17500" y="8032"/>
                                    </p:animMotion>
                                  </p:childTnLst>
                                </p:cTn>
                              </p:par>
                              <p:par>
                                <p:cTn id="27" presetID="64" presetClass="path" presetSubtype="0" accel="50000" decel="50000" fill="hold" grpId="0" nodeType="withEffect">
                                  <p:stCondLst>
                                    <p:cond delay="0"/>
                                  </p:stCondLst>
                                  <p:childTnLst>
                                    <p:animMotion origin="layout" path="M 1.38889E-6 -1.48148E-6 L -0.1467 0.25394 " pathEditMode="relative" rAng="0" ptsTypes="AA">
                                      <p:cBhvr>
                                        <p:cTn id="28" dur="2000" fill="hold"/>
                                        <p:tgtEl>
                                          <p:spTgt spid="20"/>
                                        </p:tgtEl>
                                        <p:attrNameLst>
                                          <p:attrName>ppt_x</p:attrName>
                                          <p:attrName>ppt_y</p:attrName>
                                        </p:attrNameLst>
                                      </p:cBhvr>
                                      <p:rCtr x="-7344" y="12685"/>
                                    </p:animMotion>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19" grpId="0" animBg="1"/>
      <p:bldP spid="3" grpId="0" animBg="1"/>
      <p:bldP spid="6" grpId="0" animBg="1"/>
      <p:bldP spid="7" grpId="0" animBg="1"/>
      <p:bldP spid="10" grpId="0" animBg="1"/>
      <p:bldP spid="11" grpId="0" animBg="1"/>
      <p:bldP spid="12" grpId="0" animBg="1"/>
      <p:bldP spid="13" grpId="0" animBg="1"/>
      <p:bldP spid="20"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live4.com.au/wp-content/uploads/2012/10/TECHNOLOGY-FEATURES-the-great-smartphone-showdown-525x37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6011" y="2276872"/>
            <a:ext cx="3508425" cy="25060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Retângulo de cantos arredondados 14"/>
          <p:cNvSpPr/>
          <p:nvPr/>
        </p:nvSpPr>
        <p:spPr>
          <a:xfrm>
            <a:off x="6444208" y="4005064"/>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Humidity</a:t>
            </a:r>
            <a:r>
              <a:rPr lang="pt-BR" sz="2000" b="1" dirty="0" smtClean="0"/>
              <a:t> Sensor</a:t>
            </a:r>
            <a:endParaRPr lang="en-US" sz="2000" b="1" dirty="0"/>
          </a:p>
        </p:txBody>
      </p:sp>
      <p:sp>
        <p:nvSpPr>
          <p:cNvPr id="17" name="Retângulo de cantos arredondados 16"/>
          <p:cNvSpPr/>
          <p:nvPr/>
        </p:nvSpPr>
        <p:spPr>
          <a:xfrm>
            <a:off x="4644008" y="4869160"/>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Atmospheric</a:t>
            </a:r>
            <a:r>
              <a:rPr lang="pt-BR" sz="2000" b="1" dirty="0" smtClean="0"/>
              <a:t> </a:t>
            </a:r>
            <a:r>
              <a:rPr lang="pt-BR" sz="2000" b="1" dirty="0" err="1" smtClean="0"/>
              <a:t>Pressure</a:t>
            </a:r>
            <a:r>
              <a:rPr lang="pt-BR" sz="2000" b="1" dirty="0" smtClean="0"/>
              <a:t> Sensor</a:t>
            </a:r>
            <a:endParaRPr lang="en-US" sz="2000" b="1" dirty="0"/>
          </a:p>
        </p:txBody>
      </p:sp>
      <p:sp>
        <p:nvSpPr>
          <p:cNvPr id="18" name="Retângulo de cantos arredondados 17"/>
          <p:cNvSpPr/>
          <p:nvPr/>
        </p:nvSpPr>
        <p:spPr>
          <a:xfrm>
            <a:off x="303538" y="4005064"/>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Temperature</a:t>
            </a:r>
            <a:r>
              <a:rPr lang="pt-BR" sz="2000" b="1" dirty="0" smtClean="0"/>
              <a:t> Sensor</a:t>
            </a:r>
            <a:endParaRPr lang="en-US" sz="2000" b="1" dirty="0"/>
          </a:p>
        </p:txBody>
      </p:sp>
      <p:sp>
        <p:nvSpPr>
          <p:cNvPr id="19" name="Retângulo de cantos arredondados 18"/>
          <p:cNvSpPr/>
          <p:nvPr/>
        </p:nvSpPr>
        <p:spPr>
          <a:xfrm>
            <a:off x="3419872" y="692696"/>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Digital </a:t>
            </a:r>
            <a:r>
              <a:rPr lang="pt-BR" sz="2000" b="1" dirty="0" err="1" smtClean="0"/>
              <a:t>Camera</a:t>
            </a:r>
            <a:endParaRPr lang="en-US" sz="2000" b="1" dirty="0"/>
          </a:p>
        </p:txBody>
      </p:sp>
      <p:sp>
        <p:nvSpPr>
          <p:cNvPr id="3" name="Retângulo de cantos arredondados 2"/>
          <p:cNvSpPr/>
          <p:nvPr/>
        </p:nvSpPr>
        <p:spPr>
          <a:xfrm>
            <a:off x="827584" y="1196752"/>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Global </a:t>
            </a:r>
            <a:r>
              <a:rPr lang="pt-BR" sz="2000" b="1" dirty="0" err="1" smtClean="0"/>
              <a:t>Positioning</a:t>
            </a:r>
            <a:r>
              <a:rPr lang="pt-BR" sz="2000" b="1" dirty="0" smtClean="0"/>
              <a:t> System (GPS)</a:t>
            </a:r>
            <a:endParaRPr lang="en-US" sz="2000" b="1" dirty="0"/>
          </a:p>
        </p:txBody>
      </p:sp>
      <p:sp>
        <p:nvSpPr>
          <p:cNvPr id="6" name="Retângulo de cantos arredondados 5"/>
          <p:cNvSpPr/>
          <p:nvPr/>
        </p:nvSpPr>
        <p:spPr>
          <a:xfrm>
            <a:off x="303538" y="3140968"/>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Accelerometer</a:t>
            </a:r>
            <a:endParaRPr lang="en-US" sz="2000" b="1" dirty="0"/>
          </a:p>
        </p:txBody>
      </p:sp>
      <p:sp>
        <p:nvSpPr>
          <p:cNvPr id="7" name="Retângulo de cantos arredondados 6"/>
          <p:cNvSpPr/>
          <p:nvPr/>
        </p:nvSpPr>
        <p:spPr>
          <a:xfrm>
            <a:off x="6012160" y="1196752"/>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Internet Connection</a:t>
            </a:r>
            <a:endParaRPr lang="en-US" sz="2000" b="1" dirty="0"/>
          </a:p>
        </p:txBody>
      </p:sp>
      <p:sp>
        <p:nvSpPr>
          <p:cNvPr id="10" name="Retângulo de cantos arredondados 9"/>
          <p:cNvSpPr/>
          <p:nvPr/>
        </p:nvSpPr>
        <p:spPr>
          <a:xfrm>
            <a:off x="6444208" y="3140968"/>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smtClean="0"/>
              <a:t>Light Sensor</a:t>
            </a:r>
            <a:endParaRPr lang="en-US" sz="2000" b="1" dirty="0"/>
          </a:p>
        </p:txBody>
      </p:sp>
      <p:sp>
        <p:nvSpPr>
          <p:cNvPr id="11" name="Retângulo de cantos arredondados 10"/>
          <p:cNvSpPr/>
          <p:nvPr/>
        </p:nvSpPr>
        <p:spPr>
          <a:xfrm>
            <a:off x="3419872" y="1628800"/>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Proximity</a:t>
            </a:r>
            <a:r>
              <a:rPr lang="pt-BR" sz="2000" b="1" dirty="0" smtClean="0"/>
              <a:t> Sensor</a:t>
            </a:r>
            <a:endParaRPr lang="en-US" sz="2000" b="1" dirty="0"/>
          </a:p>
        </p:txBody>
      </p:sp>
      <p:sp>
        <p:nvSpPr>
          <p:cNvPr id="12" name="Retângulo de cantos arredondados 11"/>
          <p:cNvSpPr/>
          <p:nvPr/>
        </p:nvSpPr>
        <p:spPr>
          <a:xfrm>
            <a:off x="303538" y="2247376"/>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Compass</a:t>
            </a:r>
            <a:endParaRPr lang="en-US" sz="2000" b="1" dirty="0"/>
          </a:p>
        </p:txBody>
      </p:sp>
      <p:sp>
        <p:nvSpPr>
          <p:cNvPr id="13" name="Retângulo de cantos arredondados 12"/>
          <p:cNvSpPr/>
          <p:nvPr/>
        </p:nvSpPr>
        <p:spPr>
          <a:xfrm>
            <a:off x="6457224" y="2247376"/>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2000" b="1" dirty="0" err="1" smtClean="0"/>
              <a:t>Gyroscope</a:t>
            </a:r>
            <a:endParaRPr lang="en-US" sz="2000" b="1" dirty="0"/>
          </a:p>
        </p:txBody>
      </p:sp>
      <p:sp>
        <p:nvSpPr>
          <p:cNvPr id="14" name="Retângulo de cantos arredondados 13"/>
          <p:cNvSpPr/>
          <p:nvPr/>
        </p:nvSpPr>
        <p:spPr>
          <a:xfrm>
            <a:off x="3362612" y="5733256"/>
            <a:ext cx="2376264" cy="64807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pt-BR" sz="2000" b="1" dirty="0" smtClean="0"/>
              <a:t>Medical </a:t>
            </a:r>
            <a:r>
              <a:rPr lang="pt-BR" sz="2000" b="1" dirty="0" err="1" smtClean="0"/>
              <a:t>Sensors</a:t>
            </a:r>
            <a:endParaRPr lang="en-US" sz="2000" b="1" dirty="0"/>
          </a:p>
        </p:txBody>
      </p:sp>
      <p:sp>
        <p:nvSpPr>
          <p:cNvPr id="20" name="Retângulo de cantos arredondados 19"/>
          <p:cNvSpPr/>
          <p:nvPr/>
        </p:nvSpPr>
        <p:spPr>
          <a:xfrm>
            <a:off x="2051720" y="4869160"/>
            <a:ext cx="2376264" cy="6480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pt-BR" sz="1600" b="1" dirty="0" err="1" smtClean="0"/>
              <a:t>Geographical</a:t>
            </a:r>
            <a:r>
              <a:rPr lang="pt-BR" sz="1600" b="1" dirty="0" smtClean="0"/>
              <a:t> </a:t>
            </a:r>
            <a:r>
              <a:rPr lang="pt-BR" sz="1600" b="1" dirty="0" err="1" smtClean="0"/>
              <a:t>Information</a:t>
            </a:r>
            <a:r>
              <a:rPr lang="pt-BR" sz="1600" b="1" dirty="0" smtClean="0"/>
              <a:t> System (GIS)</a:t>
            </a:r>
            <a:endParaRPr lang="en-US" sz="1600" b="1" dirty="0"/>
          </a:p>
        </p:txBody>
      </p:sp>
      <p:sp>
        <p:nvSpPr>
          <p:cNvPr id="4" name="Seta para a direita 3"/>
          <p:cNvSpPr/>
          <p:nvPr/>
        </p:nvSpPr>
        <p:spPr>
          <a:xfrm>
            <a:off x="2498516" y="5841268"/>
            <a:ext cx="864096" cy="432048"/>
          </a:xfrm>
          <a:prstGeom prst="rightArrow">
            <a:avLst/>
          </a:prstGeom>
          <a:solidFill>
            <a:srgbClr val="FFC000"/>
          </a:solidFill>
          <a:ln>
            <a:solidFill>
              <a:srgbClr val="FFFF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1" name="Seta para a direita 20"/>
          <p:cNvSpPr/>
          <p:nvPr/>
        </p:nvSpPr>
        <p:spPr>
          <a:xfrm rot="10800000">
            <a:off x="5738876" y="5841268"/>
            <a:ext cx="864096" cy="432048"/>
          </a:xfrm>
          <a:prstGeom prst="rightArrow">
            <a:avLst/>
          </a:prstGeom>
          <a:solidFill>
            <a:srgbClr val="FFC000"/>
          </a:solidFill>
          <a:ln>
            <a:solidFill>
              <a:srgbClr val="FFFF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60267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095" y="3672160"/>
            <a:ext cx="1133475" cy="149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p:cNvSpPr txBox="1"/>
          <p:nvPr/>
        </p:nvSpPr>
        <p:spPr>
          <a:xfrm>
            <a:off x="2496311" y="1639187"/>
            <a:ext cx="3843445" cy="338554"/>
          </a:xfrm>
          <a:prstGeom prst="rect">
            <a:avLst/>
          </a:prstGeom>
          <a:solidFill>
            <a:schemeClr val="accent2">
              <a:lumMod val="40000"/>
              <a:lumOff val="60000"/>
            </a:schemeClr>
          </a:solidFill>
          <a:ln>
            <a:solidFill>
              <a:schemeClr val="tx1"/>
            </a:solidFill>
          </a:ln>
        </p:spPr>
        <p:txBody>
          <a:bodyPr wrap="square" rtlCol="0">
            <a:spAutoFit/>
          </a:bodyPr>
          <a:lstStyle/>
          <a:p>
            <a:r>
              <a:rPr lang="pt-BR" sz="1600" dirty="0" smtClean="0"/>
              <a:t>&lt;</a:t>
            </a:r>
            <a:r>
              <a:rPr lang="pt-BR" sz="1600" dirty="0" err="1" smtClean="0"/>
              <a:t>diagnosis_id</a:t>
            </a:r>
            <a:r>
              <a:rPr lang="pt-BR" sz="1600" dirty="0" smtClean="0"/>
              <a:t>&gt;0023821992&lt;/</a:t>
            </a:r>
            <a:r>
              <a:rPr lang="pt-BR" sz="1600" dirty="0" err="1" smtClean="0"/>
              <a:t>diagnosis_id</a:t>
            </a:r>
            <a:r>
              <a:rPr lang="pt-BR" sz="1600" dirty="0" smtClean="0"/>
              <a:t>&gt;</a:t>
            </a:r>
          </a:p>
        </p:txBody>
      </p:sp>
      <p:sp>
        <p:nvSpPr>
          <p:cNvPr id="7" name="CaixaDeTexto 6"/>
          <p:cNvSpPr txBox="1"/>
          <p:nvPr/>
        </p:nvSpPr>
        <p:spPr>
          <a:xfrm>
            <a:off x="2496312" y="2087984"/>
            <a:ext cx="2482769" cy="338554"/>
          </a:xfrm>
          <a:prstGeom prst="rect">
            <a:avLst/>
          </a:prstGeom>
          <a:solidFill>
            <a:schemeClr val="accent6">
              <a:lumMod val="60000"/>
              <a:lumOff val="40000"/>
            </a:schemeClr>
          </a:solidFill>
          <a:ln>
            <a:solidFill>
              <a:schemeClr val="tx1"/>
            </a:solidFill>
          </a:ln>
        </p:spPr>
        <p:txBody>
          <a:bodyPr wrap="square" rtlCol="0">
            <a:spAutoFit/>
          </a:bodyPr>
          <a:lstStyle/>
          <a:p>
            <a:r>
              <a:rPr lang="en-US" sz="1600" dirty="0" smtClean="0"/>
              <a:t>&lt;</a:t>
            </a:r>
            <a:r>
              <a:rPr lang="en-US" sz="1600" dirty="0" err="1" smtClean="0"/>
              <a:t>lat</a:t>
            </a:r>
            <a:r>
              <a:rPr lang="en-US" sz="1600" dirty="0" smtClean="0"/>
              <a:t>&gt;3</a:t>
            </a:r>
            <a:r>
              <a:rPr lang="en-US" sz="1600" dirty="0"/>
              <a:t>° 45' 48.6429"&lt;/</a:t>
            </a:r>
            <a:r>
              <a:rPr lang="en-US" sz="1600" dirty="0" err="1" smtClean="0"/>
              <a:t>lat</a:t>
            </a:r>
            <a:r>
              <a:rPr lang="en-US" sz="1600" dirty="0" smtClean="0"/>
              <a:t>&gt;</a:t>
            </a:r>
          </a:p>
        </p:txBody>
      </p:sp>
      <p:sp>
        <p:nvSpPr>
          <p:cNvPr id="8" name="CaixaDeTexto 7"/>
          <p:cNvSpPr txBox="1"/>
          <p:nvPr/>
        </p:nvSpPr>
        <p:spPr>
          <a:xfrm>
            <a:off x="2496311" y="2545113"/>
            <a:ext cx="2667397" cy="338554"/>
          </a:xfrm>
          <a:prstGeom prst="rect">
            <a:avLst/>
          </a:prstGeom>
          <a:solidFill>
            <a:schemeClr val="accent6">
              <a:lumMod val="60000"/>
              <a:lumOff val="40000"/>
            </a:schemeClr>
          </a:solidFill>
          <a:ln>
            <a:solidFill>
              <a:schemeClr val="tx1"/>
            </a:solidFill>
          </a:ln>
        </p:spPr>
        <p:txBody>
          <a:bodyPr wrap="square" rtlCol="0">
            <a:spAutoFit/>
          </a:bodyPr>
          <a:lstStyle/>
          <a:p>
            <a:r>
              <a:rPr lang="en-US" sz="1600" dirty="0" smtClean="0"/>
              <a:t>&lt;</a:t>
            </a:r>
            <a:r>
              <a:rPr lang="en-US" sz="1600" dirty="0" err="1" smtClean="0"/>
              <a:t>lon</a:t>
            </a:r>
            <a:r>
              <a:rPr lang="en-US" sz="1600" dirty="0" smtClean="0"/>
              <a:t>&gt;38</a:t>
            </a:r>
            <a:r>
              <a:rPr lang="en-US" sz="1600" dirty="0"/>
              <a:t>° 36' 28.7434</a:t>
            </a:r>
            <a:r>
              <a:rPr lang="en-US" sz="1600" dirty="0" smtClean="0"/>
              <a:t>"&lt;/</a:t>
            </a:r>
            <a:r>
              <a:rPr lang="en-US" sz="1600" dirty="0" err="1" smtClean="0"/>
              <a:t>lon</a:t>
            </a:r>
            <a:r>
              <a:rPr lang="en-US" sz="1600" dirty="0" smtClean="0"/>
              <a:t>&gt;</a:t>
            </a:r>
          </a:p>
        </p:txBody>
      </p:sp>
      <p:sp>
        <p:nvSpPr>
          <p:cNvPr id="9" name="CaixaDeTexto 8"/>
          <p:cNvSpPr txBox="1"/>
          <p:nvPr/>
        </p:nvSpPr>
        <p:spPr>
          <a:xfrm>
            <a:off x="2496312" y="3003297"/>
            <a:ext cx="1960081" cy="338554"/>
          </a:xfrm>
          <a:prstGeom prst="rect">
            <a:avLst/>
          </a:prstGeom>
          <a:noFill/>
          <a:ln>
            <a:solidFill>
              <a:schemeClr val="tx1"/>
            </a:solidFill>
          </a:ln>
        </p:spPr>
        <p:txBody>
          <a:bodyPr wrap="square" rtlCol="0">
            <a:spAutoFit/>
          </a:bodyPr>
          <a:lstStyle/>
          <a:p>
            <a:r>
              <a:rPr lang="en-US" sz="1600" dirty="0" smtClean="0"/>
              <a:t>&lt;time&gt;17:00</a:t>
            </a:r>
            <a:r>
              <a:rPr lang="en-US" sz="1600" dirty="0"/>
              <a:t>&lt;/time</a:t>
            </a:r>
            <a:r>
              <a:rPr lang="en-US" sz="1600" dirty="0" smtClean="0"/>
              <a:t>&gt;</a:t>
            </a:r>
          </a:p>
        </p:txBody>
      </p:sp>
      <p:sp>
        <p:nvSpPr>
          <p:cNvPr id="10" name="CaixaDeTexto 9"/>
          <p:cNvSpPr txBox="1"/>
          <p:nvPr/>
        </p:nvSpPr>
        <p:spPr>
          <a:xfrm>
            <a:off x="2496311" y="3467408"/>
            <a:ext cx="2482769" cy="338554"/>
          </a:xfrm>
          <a:prstGeom prst="rect">
            <a:avLst/>
          </a:prstGeom>
          <a:noFill/>
          <a:ln>
            <a:solidFill>
              <a:schemeClr val="tx1"/>
            </a:solidFill>
          </a:ln>
        </p:spPr>
        <p:txBody>
          <a:bodyPr wrap="square" rtlCol="0">
            <a:spAutoFit/>
          </a:bodyPr>
          <a:lstStyle/>
          <a:p>
            <a:r>
              <a:rPr lang="en-US" sz="1600" dirty="0" smtClean="0"/>
              <a:t>&lt;date&gt;03/02/2013&lt;/</a:t>
            </a:r>
            <a:r>
              <a:rPr lang="en-US" sz="1600" dirty="0"/>
              <a:t>date</a:t>
            </a:r>
            <a:r>
              <a:rPr lang="en-US" sz="1600" dirty="0" smtClean="0"/>
              <a:t>&gt;</a:t>
            </a:r>
          </a:p>
        </p:txBody>
      </p:sp>
      <p:sp>
        <p:nvSpPr>
          <p:cNvPr id="11" name="CaixaDeTexto 10"/>
          <p:cNvSpPr txBox="1"/>
          <p:nvPr/>
        </p:nvSpPr>
        <p:spPr>
          <a:xfrm>
            <a:off x="2496310" y="5258790"/>
            <a:ext cx="5779911" cy="338554"/>
          </a:xfrm>
          <a:prstGeom prst="rect">
            <a:avLst/>
          </a:prstGeom>
          <a:solidFill>
            <a:schemeClr val="accent6">
              <a:lumMod val="60000"/>
              <a:lumOff val="40000"/>
            </a:schemeClr>
          </a:solidFill>
          <a:ln>
            <a:solidFill>
              <a:schemeClr val="tx1"/>
            </a:solidFill>
          </a:ln>
        </p:spPr>
        <p:txBody>
          <a:bodyPr wrap="square" rtlCol="0">
            <a:spAutoFit/>
          </a:bodyPr>
          <a:lstStyle/>
          <a:p>
            <a:r>
              <a:rPr lang="en-US" sz="1600" dirty="0" smtClean="0"/>
              <a:t>&lt;</a:t>
            </a:r>
            <a:r>
              <a:rPr lang="en-US" sz="1600" dirty="0" err="1" smtClean="0"/>
              <a:t>loc_name</a:t>
            </a:r>
            <a:r>
              <a:rPr lang="en-US" sz="1600" dirty="0" smtClean="0"/>
              <a:t>&gt;</a:t>
            </a:r>
            <a:r>
              <a:rPr lang="pt-BR" sz="1600" dirty="0" smtClean="0"/>
              <a:t>Av. </a:t>
            </a:r>
            <a:r>
              <a:rPr lang="pt-BR" sz="1600" dirty="0"/>
              <a:t>F, </a:t>
            </a:r>
            <a:r>
              <a:rPr lang="pt-BR" sz="1600" dirty="0" smtClean="0"/>
              <a:t>126-298-Conj. </a:t>
            </a:r>
            <a:r>
              <a:rPr lang="pt-BR" sz="1600" dirty="0"/>
              <a:t>Ceará, Fortaleza - </a:t>
            </a:r>
            <a:r>
              <a:rPr lang="pt-BR" sz="1600" dirty="0" smtClean="0"/>
              <a:t>CE</a:t>
            </a:r>
            <a:r>
              <a:rPr lang="en-US" sz="1600" dirty="0" smtClean="0"/>
              <a:t>&lt;/</a:t>
            </a:r>
            <a:r>
              <a:rPr lang="en-US" sz="1600" dirty="0" err="1" smtClean="0"/>
              <a:t>loc_name</a:t>
            </a:r>
            <a:r>
              <a:rPr lang="en-US" sz="1600" dirty="0" smtClean="0"/>
              <a:t>&gt;</a:t>
            </a:r>
          </a:p>
        </p:txBody>
      </p:sp>
      <p:sp>
        <p:nvSpPr>
          <p:cNvPr id="12" name="CaixaDeTexto 11"/>
          <p:cNvSpPr txBox="1"/>
          <p:nvPr/>
        </p:nvSpPr>
        <p:spPr>
          <a:xfrm>
            <a:off x="2496313" y="6156012"/>
            <a:ext cx="3397473" cy="338554"/>
          </a:xfrm>
          <a:prstGeom prst="rect">
            <a:avLst/>
          </a:prstGeom>
          <a:solidFill>
            <a:srgbClr val="FF0000"/>
          </a:solidFill>
          <a:ln>
            <a:solidFill>
              <a:schemeClr val="tx1"/>
            </a:solidFill>
          </a:ln>
        </p:spPr>
        <p:txBody>
          <a:bodyPr wrap="square" rtlCol="0">
            <a:spAutoFit/>
          </a:bodyPr>
          <a:lstStyle/>
          <a:p>
            <a:r>
              <a:rPr lang="pt-BR" sz="1600" dirty="0" smtClean="0">
                <a:solidFill>
                  <a:schemeClr val="bg1"/>
                </a:solidFill>
              </a:rPr>
              <a:t>&lt;</a:t>
            </a:r>
            <a:r>
              <a:rPr lang="pt-BR" sz="1600" dirty="0" err="1" smtClean="0">
                <a:solidFill>
                  <a:schemeClr val="bg1"/>
                </a:solidFill>
              </a:rPr>
              <a:t>sus_id</a:t>
            </a:r>
            <a:r>
              <a:rPr lang="pt-BR" sz="1600" dirty="0" smtClean="0">
                <a:solidFill>
                  <a:schemeClr val="bg1"/>
                </a:solidFill>
              </a:rPr>
              <a:t>&gt;209968974640021&lt;/</a:t>
            </a:r>
            <a:r>
              <a:rPr lang="pt-BR" sz="1600" dirty="0" err="1" smtClean="0">
                <a:solidFill>
                  <a:schemeClr val="bg1"/>
                </a:solidFill>
              </a:rPr>
              <a:t>sus_id</a:t>
            </a:r>
            <a:r>
              <a:rPr lang="pt-BR" sz="1600" dirty="0" smtClean="0">
                <a:solidFill>
                  <a:schemeClr val="bg1"/>
                </a:solidFill>
              </a:rPr>
              <a:t>&gt;</a:t>
            </a:r>
            <a:endParaRPr lang="en-US" sz="1600" dirty="0" smtClean="0">
              <a:solidFill>
                <a:schemeClr val="bg1"/>
              </a:solidFill>
            </a:endParaRPr>
          </a:p>
        </p:txBody>
      </p:sp>
      <p:sp>
        <p:nvSpPr>
          <p:cNvPr id="13" name="CaixaDeTexto 12"/>
          <p:cNvSpPr txBox="1"/>
          <p:nvPr/>
        </p:nvSpPr>
        <p:spPr>
          <a:xfrm>
            <a:off x="2496312" y="5704790"/>
            <a:ext cx="2889954" cy="338554"/>
          </a:xfrm>
          <a:prstGeom prst="rect">
            <a:avLst/>
          </a:prstGeom>
          <a:solidFill>
            <a:schemeClr val="accent2">
              <a:lumMod val="40000"/>
              <a:lumOff val="60000"/>
            </a:schemeClr>
          </a:solidFill>
          <a:ln>
            <a:solidFill>
              <a:schemeClr val="tx1"/>
            </a:solidFill>
          </a:ln>
        </p:spPr>
        <p:txBody>
          <a:bodyPr wrap="square" rtlCol="0">
            <a:spAutoFit/>
          </a:bodyPr>
          <a:lstStyle/>
          <a:p>
            <a:r>
              <a:rPr lang="en-US" sz="1600" dirty="0" smtClean="0"/>
              <a:t>&lt;symptom&gt;A, B, C&lt;/symptom&gt;</a:t>
            </a:r>
            <a:endParaRPr lang="en-US" sz="1600" dirty="0"/>
          </a:p>
        </p:txBody>
      </p:sp>
      <p:sp>
        <p:nvSpPr>
          <p:cNvPr id="14" name="CaixaDeTexto 13"/>
          <p:cNvSpPr txBox="1"/>
          <p:nvPr/>
        </p:nvSpPr>
        <p:spPr>
          <a:xfrm>
            <a:off x="2496311" y="3924887"/>
            <a:ext cx="3005459" cy="338554"/>
          </a:xfrm>
          <a:prstGeom prst="rect">
            <a:avLst/>
          </a:prstGeom>
          <a:solidFill>
            <a:schemeClr val="accent2">
              <a:lumMod val="40000"/>
              <a:lumOff val="60000"/>
            </a:schemeClr>
          </a:solidFill>
          <a:ln>
            <a:solidFill>
              <a:schemeClr val="tx1"/>
            </a:solidFill>
          </a:ln>
        </p:spPr>
        <p:txBody>
          <a:bodyPr wrap="square" rtlCol="0">
            <a:spAutoFit/>
          </a:bodyPr>
          <a:lstStyle/>
          <a:p>
            <a:r>
              <a:rPr lang="en-US" sz="1600" dirty="0" smtClean="0"/>
              <a:t>&lt;</a:t>
            </a:r>
            <a:r>
              <a:rPr lang="en-US" sz="1600" dirty="0" err="1" smtClean="0"/>
              <a:t>body_temp</a:t>
            </a:r>
            <a:r>
              <a:rPr lang="en-US" sz="1600" dirty="0" smtClean="0"/>
              <a:t>&gt;40°C&lt;/</a:t>
            </a:r>
            <a:r>
              <a:rPr lang="en-US" sz="1600" dirty="0" err="1" smtClean="0"/>
              <a:t>body_temp</a:t>
            </a:r>
            <a:r>
              <a:rPr lang="en-US" sz="1600" dirty="0" smtClean="0"/>
              <a:t>&gt;</a:t>
            </a:r>
          </a:p>
        </p:txBody>
      </p:sp>
      <p:sp>
        <p:nvSpPr>
          <p:cNvPr id="15" name="CaixaDeTexto 14"/>
          <p:cNvSpPr txBox="1"/>
          <p:nvPr/>
        </p:nvSpPr>
        <p:spPr>
          <a:xfrm>
            <a:off x="2496310" y="4366227"/>
            <a:ext cx="3266803" cy="338554"/>
          </a:xfrm>
          <a:prstGeom prst="rect">
            <a:avLst/>
          </a:prstGeom>
          <a:solidFill>
            <a:schemeClr val="accent2">
              <a:lumMod val="40000"/>
              <a:lumOff val="60000"/>
            </a:schemeClr>
          </a:solidFill>
          <a:ln>
            <a:solidFill>
              <a:schemeClr val="tx1"/>
            </a:solidFill>
          </a:ln>
        </p:spPr>
        <p:txBody>
          <a:bodyPr wrap="square" rtlCol="0">
            <a:spAutoFit/>
          </a:bodyPr>
          <a:lstStyle/>
          <a:p>
            <a:r>
              <a:rPr lang="en-US" sz="1600" dirty="0" smtClean="0"/>
              <a:t>&lt;</a:t>
            </a:r>
            <a:r>
              <a:rPr lang="en-US" sz="1600" dirty="0" err="1" smtClean="0"/>
              <a:t>heart_rate</a:t>
            </a:r>
            <a:r>
              <a:rPr lang="en-US" sz="1600" dirty="0" smtClean="0"/>
              <a:t>&gt;110bpm&lt;/</a:t>
            </a:r>
            <a:r>
              <a:rPr lang="en-US" sz="1600" dirty="0" err="1" smtClean="0"/>
              <a:t>heart_rate</a:t>
            </a:r>
            <a:r>
              <a:rPr lang="en-US" sz="1600" dirty="0" smtClean="0"/>
              <a:t>&gt;</a:t>
            </a:r>
          </a:p>
        </p:txBody>
      </p:sp>
      <p:sp>
        <p:nvSpPr>
          <p:cNvPr id="16" name="CaixaDeTexto 15"/>
          <p:cNvSpPr txBox="1"/>
          <p:nvPr/>
        </p:nvSpPr>
        <p:spPr>
          <a:xfrm>
            <a:off x="2496312" y="4812789"/>
            <a:ext cx="4035495" cy="338554"/>
          </a:xfrm>
          <a:prstGeom prst="rect">
            <a:avLst/>
          </a:prstGeom>
          <a:solidFill>
            <a:schemeClr val="accent2">
              <a:lumMod val="40000"/>
              <a:lumOff val="60000"/>
            </a:schemeClr>
          </a:solidFill>
          <a:ln>
            <a:solidFill>
              <a:schemeClr val="tx1"/>
            </a:solidFill>
          </a:ln>
        </p:spPr>
        <p:txBody>
          <a:bodyPr wrap="square" rtlCol="0">
            <a:spAutoFit/>
          </a:bodyPr>
          <a:lstStyle/>
          <a:p>
            <a:r>
              <a:rPr lang="en-US" sz="1600" dirty="0" smtClean="0"/>
              <a:t>&lt;</a:t>
            </a:r>
            <a:r>
              <a:rPr lang="en-US" sz="1600" dirty="0" err="1" smtClean="0"/>
              <a:t>blood_pressure</a:t>
            </a:r>
            <a:r>
              <a:rPr lang="en-US" sz="1600" dirty="0" smtClean="0"/>
              <a:t>&gt;140/90&lt;/</a:t>
            </a:r>
            <a:r>
              <a:rPr lang="en-US" sz="1600" dirty="0" err="1" smtClean="0"/>
              <a:t>blood_pressure</a:t>
            </a:r>
            <a:r>
              <a:rPr lang="en-US" sz="1600" dirty="0" smtClean="0"/>
              <a:t>&gt;</a:t>
            </a:r>
          </a:p>
        </p:txBody>
      </p:sp>
      <p:cxnSp>
        <p:nvCxnSpPr>
          <p:cNvPr id="17" name="Conector reto 16"/>
          <p:cNvCxnSpPr/>
          <p:nvPr/>
        </p:nvCxnSpPr>
        <p:spPr>
          <a:xfrm flipH="1">
            <a:off x="1704223" y="1639187"/>
            <a:ext cx="792089" cy="18282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ector reto 17"/>
          <p:cNvCxnSpPr/>
          <p:nvPr/>
        </p:nvCxnSpPr>
        <p:spPr>
          <a:xfrm flipH="1">
            <a:off x="1704223" y="2008519"/>
            <a:ext cx="792086" cy="14588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ector reto 18"/>
          <p:cNvCxnSpPr/>
          <p:nvPr/>
        </p:nvCxnSpPr>
        <p:spPr>
          <a:xfrm flipH="1">
            <a:off x="1704223" y="2087984"/>
            <a:ext cx="792089" cy="155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p:nvCxnSpPr>
        <p:spPr>
          <a:xfrm flipH="1">
            <a:off x="1704223" y="2457316"/>
            <a:ext cx="792086" cy="118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p:nvCxnSpPr>
        <p:spPr>
          <a:xfrm flipH="1">
            <a:off x="1704223" y="2545113"/>
            <a:ext cx="792086" cy="12710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to 21"/>
          <p:cNvCxnSpPr/>
          <p:nvPr/>
        </p:nvCxnSpPr>
        <p:spPr>
          <a:xfrm flipH="1">
            <a:off x="1704223" y="2914445"/>
            <a:ext cx="792089" cy="9017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ector reto 22"/>
          <p:cNvCxnSpPr/>
          <p:nvPr/>
        </p:nvCxnSpPr>
        <p:spPr>
          <a:xfrm flipH="1">
            <a:off x="1704223" y="3003297"/>
            <a:ext cx="792089" cy="9215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to 23"/>
          <p:cNvCxnSpPr/>
          <p:nvPr/>
        </p:nvCxnSpPr>
        <p:spPr>
          <a:xfrm flipH="1">
            <a:off x="1704223" y="3372629"/>
            <a:ext cx="792086" cy="5522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ector reto 24"/>
          <p:cNvCxnSpPr/>
          <p:nvPr/>
        </p:nvCxnSpPr>
        <p:spPr>
          <a:xfrm flipH="1">
            <a:off x="1704223" y="3464092"/>
            <a:ext cx="792089" cy="5681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ector reto 25"/>
          <p:cNvCxnSpPr/>
          <p:nvPr/>
        </p:nvCxnSpPr>
        <p:spPr>
          <a:xfrm flipH="1">
            <a:off x="1704223" y="3836740"/>
            <a:ext cx="792089" cy="1954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ector reto 26"/>
          <p:cNvCxnSpPr/>
          <p:nvPr/>
        </p:nvCxnSpPr>
        <p:spPr>
          <a:xfrm flipH="1">
            <a:off x="1704223" y="3924887"/>
            <a:ext cx="792086" cy="2513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ector reto 27"/>
          <p:cNvCxnSpPr/>
          <p:nvPr/>
        </p:nvCxnSpPr>
        <p:spPr>
          <a:xfrm flipH="1" flipV="1">
            <a:off x="1704223" y="4176216"/>
            <a:ext cx="792086" cy="1180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to 28"/>
          <p:cNvCxnSpPr/>
          <p:nvPr/>
        </p:nvCxnSpPr>
        <p:spPr>
          <a:xfrm flipH="1" flipV="1">
            <a:off x="1704223" y="4294219"/>
            <a:ext cx="792086" cy="720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ector reto 29"/>
          <p:cNvCxnSpPr/>
          <p:nvPr/>
        </p:nvCxnSpPr>
        <p:spPr>
          <a:xfrm flipH="1" flipV="1">
            <a:off x="1704223" y="4294219"/>
            <a:ext cx="792086" cy="441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to 30"/>
          <p:cNvCxnSpPr/>
          <p:nvPr/>
        </p:nvCxnSpPr>
        <p:spPr>
          <a:xfrm flipH="1" flipV="1">
            <a:off x="1704223" y="4422556"/>
            <a:ext cx="792086" cy="390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ector reto 31"/>
          <p:cNvCxnSpPr/>
          <p:nvPr/>
        </p:nvCxnSpPr>
        <p:spPr>
          <a:xfrm flipH="1" flipV="1">
            <a:off x="1704223" y="4422557"/>
            <a:ext cx="792086" cy="7595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ector reto 32"/>
          <p:cNvCxnSpPr/>
          <p:nvPr/>
        </p:nvCxnSpPr>
        <p:spPr>
          <a:xfrm flipH="1" flipV="1">
            <a:off x="1704223" y="4550894"/>
            <a:ext cx="792089" cy="7078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ector reto 33"/>
          <p:cNvCxnSpPr/>
          <p:nvPr/>
        </p:nvCxnSpPr>
        <p:spPr>
          <a:xfrm flipH="1" flipV="1">
            <a:off x="1704223" y="4550893"/>
            <a:ext cx="792086" cy="10720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ector reto 34"/>
          <p:cNvCxnSpPr/>
          <p:nvPr/>
        </p:nvCxnSpPr>
        <p:spPr>
          <a:xfrm flipH="1" flipV="1">
            <a:off x="1704223" y="4735559"/>
            <a:ext cx="792089" cy="9692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to 35"/>
          <p:cNvCxnSpPr/>
          <p:nvPr/>
        </p:nvCxnSpPr>
        <p:spPr>
          <a:xfrm flipH="1" flipV="1">
            <a:off x="1704223" y="4735559"/>
            <a:ext cx="792086" cy="13385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to 36"/>
          <p:cNvCxnSpPr/>
          <p:nvPr/>
        </p:nvCxnSpPr>
        <p:spPr>
          <a:xfrm flipH="1" flipV="1">
            <a:off x="1704223" y="4933617"/>
            <a:ext cx="792086" cy="12328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ector reto 37"/>
          <p:cNvCxnSpPr/>
          <p:nvPr/>
        </p:nvCxnSpPr>
        <p:spPr>
          <a:xfrm flipH="1" flipV="1">
            <a:off x="1704223" y="4933617"/>
            <a:ext cx="792089" cy="15917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tângulo 38"/>
          <p:cNvSpPr/>
          <p:nvPr/>
        </p:nvSpPr>
        <p:spPr>
          <a:xfrm>
            <a:off x="2496309" y="161345"/>
            <a:ext cx="5923928" cy="1323439"/>
          </a:xfrm>
          <a:prstGeom prst="rect">
            <a:avLst/>
          </a:prstGeom>
          <a:solidFill>
            <a:schemeClr val="accent6">
              <a:lumMod val="20000"/>
              <a:lumOff val="80000"/>
            </a:schemeClr>
          </a:solidFill>
          <a:ln>
            <a:solidFill>
              <a:schemeClr val="tx1"/>
            </a:solidFill>
          </a:ln>
        </p:spPr>
        <p:txBody>
          <a:bodyPr wrap="square">
            <a:spAutoFit/>
          </a:bodyPr>
          <a:lstStyle/>
          <a:p>
            <a:r>
              <a:rPr lang="en-US" sz="1600" dirty="0" smtClean="0"/>
              <a:t>The diagnosis &lt;0023821992&gt; was taken at &lt;S </a:t>
            </a:r>
            <a:r>
              <a:rPr lang="en-US" sz="1600" dirty="0"/>
              <a:t>3° 45' </a:t>
            </a:r>
            <a:r>
              <a:rPr lang="en-US" sz="1600" dirty="0" smtClean="0"/>
              <a:t>48.6429“&gt;, &lt;W </a:t>
            </a:r>
            <a:r>
              <a:rPr lang="en-US" sz="1600" dirty="0"/>
              <a:t>38° 36' </a:t>
            </a:r>
            <a:r>
              <a:rPr lang="en-US" sz="1600" dirty="0" smtClean="0"/>
              <a:t>28.7434“&gt;, &lt;</a:t>
            </a:r>
            <a:r>
              <a:rPr lang="pt-BR" sz="1600" dirty="0" smtClean="0"/>
              <a:t>Av</a:t>
            </a:r>
            <a:r>
              <a:rPr lang="pt-BR" sz="1600" dirty="0"/>
              <a:t>. F, 126-298-Conj. Ceará, Fortaleza </a:t>
            </a:r>
            <a:r>
              <a:rPr lang="pt-BR" sz="1600" dirty="0" smtClean="0"/>
              <a:t>– CE</a:t>
            </a:r>
            <a:r>
              <a:rPr lang="en-US" sz="1600" dirty="0"/>
              <a:t>&gt;</a:t>
            </a:r>
            <a:r>
              <a:rPr lang="en-US" sz="1600" dirty="0" smtClean="0"/>
              <a:t> on &lt;March 2nd, 2013&gt; at &lt;17:00h&gt;. Heart rate was &lt;110 </a:t>
            </a:r>
            <a:r>
              <a:rPr lang="en-US" sz="1600" dirty="0" err="1" smtClean="0"/>
              <a:t>bpm</a:t>
            </a:r>
            <a:r>
              <a:rPr lang="en-US" sz="1600" dirty="0" smtClean="0"/>
              <a:t>&gt;, body temperature was &lt;40°C&gt; and blood pressure was &lt;140/90&gt;. Symptoms: &lt;A, B, C&gt;. SUS ID: &lt;</a:t>
            </a:r>
            <a:r>
              <a:rPr lang="pt-BR" sz="1600" dirty="0" smtClean="0"/>
              <a:t>209968974640021&gt;.</a:t>
            </a:r>
            <a:endParaRPr lang="en-US" sz="1600" dirty="0"/>
          </a:p>
        </p:txBody>
      </p:sp>
      <p:cxnSp>
        <p:nvCxnSpPr>
          <p:cNvPr id="40" name="Conector angulado 39"/>
          <p:cNvCxnSpPr>
            <a:stCxn id="12" idx="3"/>
            <a:endCxn id="39" idx="3"/>
          </p:cNvCxnSpPr>
          <p:nvPr/>
        </p:nvCxnSpPr>
        <p:spPr>
          <a:xfrm flipV="1">
            <a:off x="5893786" y="823065"/>
            <a:ext cx="2526451" cy="5502224"/>
          </a:xfrm>
          <a:prstGeom prst="bentConnector3">
            <a:avLst>
              <a:gd name="adj1" fmla="val 123058"/>
            </a:avLst>
          </a:prstGeom>
          <a:ln>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41" name="Conector reto 40"/>
          <p:cNvCxnSpPr>
            <a:stCxn id="5" idx="3"/>
          </p:cNvCxnSpPr>
          <p:nvPr/>
        </p:nvCxnSpPr>
        <p:spPr>
          <a:xfrm>
            <a:off x="6339756" y="1808464"/>
            <a:ext cx="26636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ector reto 41"/>
          <p:cNvCxnSpPr>
            <a:stCxn id="7" idx="3"/>
          </p:cNvCxnSpPr>
          <p:nvPr/>
        </p:nvCxnSpPr>
        <p:spPr>
          <a:xfrm>
            <a:off x="4979081" y="2257261"/>
            <a:ext cx="4024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Conector reto 42"/>
          <p:cNvCxnSpPr>
            <a:stCxn id="9" idx="3"/>
          </p:cNvCxnSpPr>
          <p:nvPr/>
        </p:nvCxnSpPr>
        <p:spPr>
          <a:xfrm>
            <a:off x="4456393" y="3172574"/>
            <a:ext cx="45469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Conector reto 43"/>
          <p:cNvCxnSpPr>
            <a:stCxn id="10" idx="3"/>
          </p:cNvCxnSpPr>
          <p:nvPr/>
        </p:nvCxnSpPr>
        <p:spPr>
          <a:xfrm>
            <a:off x="4979080" y="3636685"/>
            <a:ext cx="40243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ector reto 44"/>
          <p:cNvCxnSpPr>
            <a:stCxn id="8" idx="3"/>
          </p:cNvCxnSpPr>
          <p:nvPr/>
        </p:nvCxnSpPr>
        <p:spPr>
          <a:xfrm>
            <a:off x="5163708" y="2714390"/>
            <a:ext cx="3839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ector reto 45"/>
          <p:cNvCxnSpPr>
            <a:stCxn id="14" idx="3"/>
          </p:cNvCxnSpPr>
          <p:nvPr/>
        </p:nvCxnSpPr>
        <p:spPr>
          <a:xfrm>
            <a:off x="5501770" y="4094164"/>
            <a:ext cx="350161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ector reto 46"/>
          <p:cNvCxnSpPr>
            <a:stCxn id="15" idx="3"/>
          </p:cNvCxnSpPr>
          <p:nvPr/>
        </p:nvCxnSpPr>
        <p:spPr>
          <a:xfrm>
            <a:off x="5763113" y="4535504"/>
            <a:ext cx="32402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to 47"/>
          <p:cNvCxnSpPr>
            <a:stCxn id="16" idx="3"/>
          </p:cNvCxnSpPr>
          <p:nvPr/>
        </p:nvCxnSpPr>
        <p:spPr>
          <a:xfrm>
            <a:off x="6531807" y="4982066"/>
            <a:ext cx="2471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ector reto 48"/>
          <p:cNvCxnSpPr>
            <a:stCxn id="13" idx="3"/>
          </p:cNvCxnSpPr>
          <p:nvPr/>
        </p:nvCxnSpPr>
        <p:spPr>
          <a:xfrm>
            <a:off x="5386266" y="5874067"/>
            <a:ext cx="36171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CaixaDeTexto 49"/>
          <p:cNvSpPr txBox="1"/>
          <p:nvPr/>
        </p:nvSpPr>
        <p:spPr>
          <a:xfrm>
            <a:off x="251520" y="5085746"/>
            <a:ext cx="1467779" cy="369332"/>
          </a:xfrm>
          <a:prstGeom prst="rect">
            <a:avLst/>
          </a:prstGeom>
          <a:noFill/>
        </p:spPr>
        <p:txBody>
          <a:bodyPr wrap="square" rtlCol="0">
            <a:spAutoFit/>
          </a:bodyPr>
          <a:lstStyle/>
          <a:p>
            <a:pPr algn="r"/>
            <a:r>
              <a:rPr lang="pt-BR" dirty="0" err="1" smtClean="0"/>
              <a:t>metadata</a:t>
            </a:r>
            <a:r>
              <a:rPr lang="pt-BR" dirty="0" smtClean="0"/>
              <a:t> file</a:t>
            </a:r>
            <a:endParaRPr lang="en-US" dirty="0"/>
          </a:p>
        </p:txBody>
      </p:sp>
      <p:cxnSp>
        <p:nvCxnSpPr>
          <p:cNvPr id="51" name="Conector reto 50"/>
          <p:cNvCxnSpPr>
            <a:stCxn id="11" idx="3"/>
          </p:cNvCxnSpPr>
          <p:nvPr/>
        </p:nvCxnSpPr>
        <p:spPr>
          <a:xfrm>
            <a:off x="8276221" y="5428067"/>
            <a:ext cx="7271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34" name="CaixaDeTexto 3133"/>
          <p:cNvSpPr txBox="1"/>
          <p:nvPr/>
        </p:nvSpPr>
        <p:spPr>
          <a:xfrm>
            <a:off x="202974" y="180817"/>
            <a:ext cx="1848746" cy="169277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pt-BR" sz="3200" b="1" dirty="0" smtClean="0"/>
              <a:t>LARIISA</a:t>
            </a:r>
          </a:p>
          <a:p>
            <a:pPr algn="ctr"/>
            <a:endParaRPr lang="pt-BR" sz="1200" b="1" dirty="0"/>
          </a:p>
          <a:p>
            <a:pPr algn="ctr"/>
            <a:r>
              <a:rPr lang="pt-BR" sz="2000" b="1" dirty="0" smtClean="0">
                <a:solidFill>
                  <a:srgbClr val="FFFF00"/>
                </a:solidFill>
              </a:rPr>
              <a:t>META</a:t>
            </a:r>
          </a:p>
          <a:p>
            <a:pPr algn="ctr"/>
            <a:r>
              <a:rPr lang="pt-BR" sz="2000" b="1" dirty="0" smtClean="0">
                <a:solidFill>
                  <a:srgbClr val="FFFF00"/>
                </a:solidFill>
              </a:rPr>
              <a:t>DATA</a:t>
            </a:r>
          </a:p>
          <a:p>
            <a:pPr algn="ctr"/>
            <a:endParaRPr lang="en-US" sz="2000" b="1" dirty="0">
              <a:solidFill>
                <a:srgbClr val="FFFF00"/>
              </a:solidFill>
            </a:endParaRPr>
          </a:p>
        </p:txBody>
      </p:sp>
      <p:sp>
        <p:nvSpPr>
          <p:cNvPr id="3136" name="Retângulo 3135"/>
          <p:cNvSpPr/>
          <p:nvPr/>
        </p:nvSpPr>
        <p:spPr>
          <a:xfrm>
            <a:off x="6467216" y="2211215"/>
            <a:ext cx="2408708" cy="64172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pt-BR" b="1" dirty="0" err="1" smtClean="0">
                <a:solidFill>
                  <a:schemeClr val="tx1"/>
                </a:solidFill>
              </a:rPr>
              <a:t>Personal</a:t>
            </a:r>
            <a:r>
              <a:rPr lang="pt-BR" b="1" dirty="0" smtClean="0">
                <a:solidFill>
                  <a:schemeClr val="tx1"/>
                </a:solidFill>
              </a:rPr>
              <a:t> </a:t>
            </a:r>
            <a:r>
              <a:rPr lang="pt-BR" b="1" dirty="0" err="1" smtClean="0">
                <a:solidFill>
                  <a:schemeClr val="tx1"/>
                </a:solidFill>
              </a:rPr>
              <a:t>Tracking</a:t>
            </a:r>
            <a:endParaRPr lang="en-US" b="1" dirty="0">
              <a:solidFill>
                <a:schemeClr val="tx1"/>
              </a:solidFill>
            </a:endParaRPr>
          </a:p>
        </p:txBody>
      </p:sp>
      <p:sp>
        <p:nvSpPr>
          <p:cNvPr id="129" name="Retângulo 128"/>
          <p:cNvSpPr/>
          <p:nvPr/>
        </p:nvSpPr>
        <p:spPr>
          <a:xfrm>
            <a:off x="6467216" y="5737872"/>
            <a:ext cx="2408708" cy="610943"/>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pt-BR" b="1" dirty="0" err="1" smtClean="0">
                <a:solidFill>
                  <a:schemeClr val="tx1"/>
                </a:solidFill>
              </a:rPr>
              <a:t>Patient</a:t>
            </a:r>
            <a:r>
              <a:rPr lang="pt-BR" b="1" dirty="0" smtClean="0">
                <a:solidFill>
                  <a:schemeClr val="tx1"/>
                </a:solidFill>
              </a:rPr>
              <a:t> </a:t>
            </a:r>
            <a:r>
              <a:rPr lang="pt-BR" b="1" dirty="0" err="1" smtClean="0">
                <a:solidFill>
                  <a:schemeClr val="tx1"/>
                </a:solidFill>
              </a:rPr>
              <a:t>Identification</a:t>
            </a:r>
            <a:r>
              <a:rPr lang="pt-BR" b="1" dirty="0" smtClean="0">
                <a:solidFill>
                  <a:schemeClr val="tx1"/>
                </a:solidFill>
              </a:rPr>
              <a:t>!!</a:t>
            </a:r>
            <a:endParaRPr lang="en-US" b="1" dirty="0">
              <a:solidFill>
                <a:schemeClr val="tx1"/>
              </a:solidFill>
            </a:endParaRPr>
          </a:p>
        </p:txBody>
      </p:sp>
      <p:cxnSp>
        <p:nvCxnSpPr>
          <p:cNvPr id="3138" name="Conector de seta reta 3137"/>
          <p:cNvCxnSpPr>
            <a:stCxn id="129" idx="1"/>
            <a:endCxn id="12" idx="3"/>
          </p:cNvCxnSpPr>
          <p:nvPr/>
        </p:nvCxnSpPr>
        <p:spPr>
          <a:xfrm flipH="1">
            <a:off x="5893786" y="6043344"/>
            <a:ext cx="573430" cy="281945"/>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cxnSp>
        <p:nvCxnSpPr>
          <p:cNvPr id="132" name="Conector de seta reta 131"/>
          <p:cNvCxnSpPr>
            <a:stCxn id="3136" idx="1"/>
            <a:endCxn id="7" idx="3"/>
          </p:cNvCxnSpPr>
          <p:nvPr/>
        </p:nvCxnSpPr>
        <p:spPr>
          <a:xfrm flipH="1" flipV="1">
            <a:off x="4979081" y="2257261"/>
            <a:ext cx="1488135" cy="274815"/>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cxnSp>
        <p:nvCxnSpPr>
          <p:cNvPr id="135" name="Conector de seta reta 134"/>
          <p:cNvCxnSpPr>
            <a:stCxn id="3136" idx="1"/>
            <a:endCxn id="8" idx="3"/>
          </p:cNvCxnSpPr>
          <p:nvPr/>
        </p:nvCxnSpPr>
        <p:spPr>
          <a:xfrm flipH="1">
            <a:off x="5163708" y="2532076"/>
            <a:ext cx="1303508" cy="182314"/>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cxnSp>
        <p:nvCxnSpPr>
          <p:cNvPr id="138" name="Conector de seta reta 137"/>
          <p:cNvCxnSpPr>
            <a:stCxn id="3136" idx="2"/>
          </p:cNvCxnSpPr>
          <p:nvPr/>
        </p:nvCxnSpPr>
        <p:spPr>
          <a:xfrm flipH="1">
            <a:off x="7083546" y="2852936"/>
            <a:ext cx="588024" cy="2417476"/>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sp>
        <p:nvSpPr>
          <p:cNvPr id="3148" name="CaixaDeTexto 3147"/>
          <p:cNvSpPr txBox="1"/>
          <p:nvPr/>
        </p:nvSpPr>
        <p:spPr>
          <a:xfrm rot="17037803">
            <a:off x="6101777" y="3320278"/>
            <a:ext cx="2586178" cy="338554"/>
          </a:xfrm>
          <a:prstGeom prst="rect">
            <a:avLst/>
          </a:prstGeom>
          <a:noFill/>
        </p:spPr>
        <p:txBody>
          <a:bodyPr wrap="square" rtlCol="0">
            <a:spAutoFit/>
          </a:bodyPr>
          <a:lstStyle/>
          <a:p>
            <a:r>
              <a:rPr lang="pt-BR" sz="1600" dirty="0"/>
              <a:t>v</a:t>
            </a:r>
            <a:r>
              <a:rPr lang="pt-BR" sz="1600" dirty="0" smtClean="0"/>
              <a:t>ia Web Service</a:t>
            </a:r>
            <a:endParaRPr lang="en-US" sz="1600" dirty="0"/>
          </a:p>
        </p:txBody>
      </p:sp>
      <p:sp>
        <p:nvSpPr>
          <p:cNvPr id="145" name="Retângulo 144"/>
          <p:cNvSpPr/>
          <p:nvPr/>
        </p:nvSpPr>
        <p:spPr>
          <a:xfrm>
            <a:off x="107504" y="4437112"/>
            <a:ext cx="1776738" cy="64172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pt-BR" b="1" dirty="0" err="1" smtClean="0">
                <a:solidFill>
                  <a:schemeClr val="tx1"/>
                </a:solidFill>
              </a:rPr>
              <a:t>Diagnosis</a:t>
            </a:r>
            <a:r>
              <a:rPr lang="pt-BR" b="1" dirty="0" smtClean="0">
                <a:solidFill>
                  <a:schemeClr val="tx1"/>
                </a:solidFill>
              </a:rPr>
              <a:t> data</a:t>
            </a:r>
            <a:endParaRPr lang="en-US" b="1" dirty="0">
              <a:solidFill>
                <a:schemeClr val="tx1"/>
              </a:solidFill>
            </a:endParaRPr>
          </a:p>
        </p:txBody>
      </p:sp>
      <p:cxnSp>
        <p:nvCxnSpPr>
          <p:cNvPr id="146" name="Conector de seta reta 145"/>
          <p:cNvCxnSpPr>
            <a:stCxn id="145" idx="3"/>
            <a:endCxn id="14" idx="1"/>
          </p:cNvCxnSpPr>
          <p:nvPr/>
        </p:nvCxnSpPr>
        <p:spPr>
          <a:xfrm flipV="1">
            <a:off x="1884242" y="4094164"/>
            <a:ext cx="612069" cy="663809"/>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cxnSp>
        <p:nvCxnSpPr>
          <p:cNvPr id="149" name="Conector de seta reta 148"/>
          <p:cNvCxnSpPr>
            <a:stCxn id="145" idx="3"/>
            <a:endCxn id="15" idx="1"/>
          </p:cNvCxnSpPr>
          <p:nvPr/>
        </p:nvCxnSpPr>
        <p:spPr>
          <a:xfrm flipV="1">
            <a:off x="1884242" y="4535504"/>
            <a:ext cx="612068" cy="222469"/>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cxnSp>
        <p:nvCxnSpPr>
          <p:cNvPr id="152" name="Conector de seta reta 151"/>
          <p:cNvCxnSpPr>
            <a:stCxn id="145" idx="3"/>
            <a:endCxn id="16" idx="1"/>
          </p:cNvCxnSpPr>
          <p:nvPr/>
        </p:nvCxnSpPr>
        <p:spPr>
          <a:xfrm>
            <a:off x="1884242" y="4757973"/>
            <a:ext cx="612070" cy="224093"/>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cxnSp>
        <p:nvCxnSpPr>
          <p:cNvPr id="155" name="Conector de seta reta 154"/>
          <p:cNvCxnSpPr>
            <a:stCxn id="145" idx="3"/>
            <a:endCxn id="13" idx="1"/>
          </p:cNvCxnSpPr>
          <p:nvPr/>
        </p:nvCxnSpPr>
        <p:spPr>
          <a:xfrm>
            <a:off x="1884242" y="4757973"/>
            <a:ext cx="612070" cy="1116094"/>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cxnSp>
        <p:nvCxnSpPr>
          <p:cNvPr id="165" name="Conector de seta reta 164"/>
          <p:cNvCxnSpPr>
            <a:stCxn id="145" idx="3"/>
            <a:endCxn id="5" idx="1"/>
          </p:cNvCxnSpPr>
          <p:nvPr/>
        </p:nvCxnSpPr>
        <p:spPr>
          <a:xfrm flipV="1">
            <a:off x="1884242" y="1808464"/>
            <a:ext cx="612069" cy="2949509"/>
          </a:xfrm>
          <a:prstGeom prst="straightConnector1">
            <a:avLst/>
          </a:prstGeom>
          <a:ln>
            <a:solidFill>
              <a:schemeClr val="accent6">
                <a:lumMod val="50000"/>
              </a:schemeClr>
            </a:solidFill>
            <a:headEnd type="none" w="med" len="med"/>
            <a:tailEnd type="triangle" w="lg" len="lg"/>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1316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par>
                                <p:cTn id="8" presetID="10" presetClass="entr" presetSubtype="0" fill="hold" nodeType="withEffect">
                                  <p:stCondLst>
                                    <p:cond delay="0"/>
                                  </p:stCondLst>
                                  <p:childTnLst>
                                    <p:set>
                                      <p:cBhvr>
                                        <p:cTn id="9" dur="1" fill="hold">
                                          <p:stCondLst>
                                            <p:cond delay="0"/>
                                          </p:stCondLst>
                                        </p:cTn>
                                        <p:tgtEl>
                                          <p:spTgt spid="3138"/>
                                        </p:tgtEl>
                                        <p:attrNameLst>
                                          <p:attrName>style.visibility</p:attrName>
                                        </p:attrNameLst>
                                      </p:cBhvr>
                                      <p:to>
                                        <p:strVal val="visible"/>
                                      </p:to>
                                    </p:set>
                                    <p:animEffect transition="in" filter="fade">
                                      <p:cBhvr>
                                        <p:cTn id="10" dur="500"/>
                                        <p:tgtEl>
                                          <p:spTgt spid="31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48"/>
                                        </p:tgtEl>
                                        <p:attrNameLst>
                                          <p:attrName>style.visibility</p:attrName>
                                        </p:attrNameLst>
                                      </p:cBhvr>
                                      <p:to>
                                        <p:strVal val="visible"/>
                                      </p:to>
                                    </p:set>
                                    <p:animEffect transition="in" filter="fade">
                                      <p:cBhvr>
                                        <p:cTn id="13" dur="500"/>
                                        <p:tgtEl>
                                          <p:spTgt spid="3148"/>
                                        </p:tgtEl>
                                      </p:cBhvr>
                                    </p:animEffect>
                                  </p:childTnLst>
                                </p:cTn>
                              </p:par>
                              <p:par>
                                <p:cTn id="14" presetID="10" presetClass="entr" presetSubtype="0"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fade">
                                      <p:cBhvr>
                                        <p:cTn id="16" dur="500"/>
                                        <p:tgtEl>
                                          <p:spTgt spid="1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136"/>
                                        </p:tgtEl>
                                        <p:attrNameLst>
                                          <p:attrName>style.visibility</p:attrName>
                                        </p:attrNameLst>
                                      </p:cBhvr>
                                      <p:to>
                                        <p:strVal val="visible"/>
                                      </p:to>
                                    </p:set>
                                    <p:animEffect transition="in" filter="fade">
                                      <p:cBhvr>
                                        <p:cTn id="19" dur="500"/>
                                        <p:tgtEl>
                                          <p:spTgt spid="3136"/>
                                        </p:tgtEl>
                                      </p:cBhvr>
                                    </p:animEffect>
                                  </p:childTnLst>
                                </p:cTn>
                              </p:par>
                              <p:par>
                                <p:cTn id="20" presetID="10" presetClass="entr" presetSubtype="0" fill="hold" nodeType="withEffect">
                                  <p:stCondLst>
                                    <p:cond delay="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500"/>
                                        <p:tgtEl>
                                          <p:spTgt spid="132"/>
                                        </p:tgtEl>
                                      </p:cBhvr>
                                    </p:animEffect>
                                  </p:childTnLst>
                                </p:cTn>
                              </p:par>
                              <p:par>
                                <p:cTn id="23" presetID="10" presetClass="entr" presetSubtype="0" fill="hold" nodeType="with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fade">
                                      <p:cBhvr>
                                        <p:cTn id="25" dur="500"/>
                                        <p:tgtEl>
                                          <p:spTgt spid="1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5"/>
                                        </p:tgtEl>
                                        <p:attrNameLst>
                                          <p:attrName>style.visibility</p:attrName>
                                        </p:attrNameLst>
                                      </p:cBhvr>
                                      <p:to>
                                        <p:strVal val="visible"/>
                                      </p:to>
                                    </p:set>
                                    <p:animEffect transition="in" filter="fade">
                                      <p:cBhvr>
                                        <p:cTn id="28" dur="500"/>
                                        <p:tgtEl>
                                          <p:spTgt spid="145"/>
                                        </p:tgtEl>
                                      </p:cBhvr>
                                    </p:animEffect>
                                  </p:childTnLst>
                                </p:cTn>
                              </p:par>
                              <p:par>
                                <p:cTn id="29" presetID="10" presetClass="entr" presetSubtype="0" fill="hold" nodeType="withEffect">
                                  <p:stCondLst>
                                    <p:cond delay="0"/>
                                  </p:stCondLst>
                                  <p:childTnLst>
                                    <p:set>
                                      <p:cBhvr>
                                        <p:cTn id="30" dur="1" fill="hold">
                                          <p:stCondLst>
                                            <p:cond delay="0"/>
                                          </p:stCondLst>
                                        </p:cTn>
                                        <p:tgtEl>
                                          <p:spTgt spid="146"/>
                                        </p:tgtEl>
                                        <p:attrNameLst>
                                          <p:attrName>style.visibility</p:attrName>
                                        </p:attrNameLst>
                                      </p:cBhvr>
                                      <p:to>
                                        <p:strVal val="visible"/>
                                      </p:to>
                                    </p:set>
                                    <p:animEffect transition="in" filter="fade">
                                      <p:cBhvr>
                                        <p:cTn id="31" dur="500"/>
                                        <p:tgtEl>
                                          <p:spTgt spid="146"/>
                                        </p:tgtEl>
                                      </p:cBhvr>
                                    </p:animEffect>
                                  </p:childTnLst>
                                </p:cTn>
                              </p:par>
                              <p:par>
                                <p:cTn id="32" presetID="10" presetClass="entr" presetSubtype="0" fill="hold" nodeType="withEffect">
                                  <p:stCondLst>
                                    <p:cond delay="0"/>
                                  </p:stCondLst>
                                  <p:childTnLst>
                                    <p:set>
                                      <p:cBhvr>
                                        <p:cTn id="33" dur="1" fill="hold">
                                          <p:stCondLst>
                                            <p:cond delay="0"/>
                                          </p:stCondLst>
                                        </p:cTn>
                                        <p:tgtEl>
                                          <p:spTgt spid="149"/>
                                        </p:tgtEl>
                                        <p:attrNameLst>
                                          <p:attrName>style.visibility</p:attrName>
                                        </p:attrNameLst>
                                      </p:cBhvr>
                                      <p:to>
                                        <p:strVal val="visible"/>
                                      </p:to>
                                    </p:set>
                                    <p:animEffect transition="in" filter="fade">
                                      <p:cBhvr>
                                        <p:cTn id="34" dur="500"/>
                                        <p:tgtEl>
                                          <p:spTgt spid="149"/>
                                        </p:tgtEl>
                                      </p:cBhvr>
                                    </p:animEffect>
                                  </p:childTnLst>
                                </p:cTn>
                              </p:par>
                              <p:par>
                                <p:cTn id="35" presetID="10" presetClass="entr" presetSubtype="0" fill="hold" nodeType="with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fade">
                                      <p:cBhvr>
                                        <p:cTn id="37" dur="500"/>
                                        <p:tgtEl>
                                          <p:spTgt spid="152"/>
                                        </p:tgtEl>
                                      </p:cBhvr>
                                    </p:animEffect>
                                  </p:childTnLst>
                                </p:cTn>
                              </p:par>
                              <p:par>
                                <p:cTn id="38" presetID="10" presetClass="entr" presetSubtype="0" fill="hold" nodeType="withEffect">
                                  <p:stCondLst>
                                    <p:cond delay="0"/>
                                  </p:stCondLst>
                                  <p:childTnLst>
                                    <p:set>
                                      <p:cBhvr>
                                        <p:cTn id="39" dur="1" fill="hold">
                                          <p:stCondLst>
                                            <p:cond delay="0"/>
                                          </p:stCondLst>
                                        </p:cTn>
                                        <p:tgtEl>
                                          <p:spTgt spid="155"/>
                                        </p:tgtEl>
                                        <p:attrNameLst>
                                          <p:attrName>style.visibility</p:attrName>
                                        </p:attrNameLst>
                                      </p:cBhvr>
                                      <p:to>
                                        <p:strVal val="visible"/>
                                      </p:to>
                                    </p:set>
                                    <p:animEffect transition="in" filter="fade">
                                      <p:cBhvr>
                                        <p:cTn id="40" dur="500"/>
                                        <p:tgtEl>
                                          <p:spTgt spid="155"/>
                                        </p:tgtEl>
                                      </p:cBhvr>
                                    </p:animEffect>
                                  </p:childTnLst>
                                </p:cTn>
                              </p:par>
                              <p:par>
                                <p:cTn id="41" presetID="10" presetClass="entr" presetSubtype="0" fill="hold" nodeType="withEffect">
                                  <p:stCondLst>
                                    <p:cond delay="0"/>
                                  </p:stCondLst>
                                  <p:childTnLst>
                                    <p:set>
                                      <p:cBhvr>
                                        <p:cTn id="42" dur="1" fill="hold">
                                          <p:stCondLst>
                                            <p:cond delay="0"/>
                                          </p:stCondLst>
                                        </p:cTn>
                                        <p:tgtEl>
                                          <p:spTgt spid="165"/>
                                        </p:tgtEl>
                                        <p:attrNameLst>
                                          <p:attrName>style.visibility</p:attrName>
                                        </p:attrNameLst>
                                      </p:cBhvr>
                                      <p:to>
                                        <p:strVal val="visible"/>
                                      </p:to>
                                    </p:set>
                                    <p:animEffect transition="in" filter="fade">
                                      <p:cBhvr>
                                        <p:cTn id="43"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6" grpId="0" animBg="1"/>
      <p:bldP spid="129" grpId="0" animBg="1"/>
      <p:bldP spid="3148" grpId="0"/>
      <p:bldP spid="14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LARII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64" y="0"/>
            <a:ext cx="9094544"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42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6999"/>
            <a:ext cx="9144000" cy="577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nut 1"/>
          <p:cNvSpPr/>
          <p:nvPr/>
        </p:nvSpPr>
        <p:spPr>
          <a:xfrm>
            <a:off x="2483768" y="3020653"/>
            <a:ext cx="3600400" cy="3024336"/>
          </a:xfrm>
          <a:prstGeom prst="donut">
            <a:avLst>
              <a:gd name="adj" fmla="val 2614"/>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5796136" y="980728"/>
            <a:ext cx="3744416" cy="646331"/>
          </a:xfrm>
          <a:prstGeom prst="rect">
            <a:avLst/>
          </a:prstGeom>
        </p:spPr>
        <p:txBody>
          <a:bodyPr wrap="square">
            <a:spAutoFit/>
          </a:bodyPr>
          <a:lstStyle/>
          <a:p>
            <a:r>
              <a:rPr lang="pt-BR" b="1" dirty="0" err="1" smtClean="0">
                <a:solidFill>
                  <a:srgbClr val="FF0000"/>
                </a:solidFill>
              </a:rPr>
              <a:t>Knowledge</a:t>
            </a:r>
            <a:r>
              <a:rPr lang="pt-BR" b="1" dirty="0" smtClean="0">
                <a:solidFill>
                  <a:srgbClr val="FF0000"/>
                </a:solidFill>
              </a:rPr>
              <a:t> </a:t>
            </a:r>
            <a:r>
              <a:rPr lang="pt-BR" b="1" dirty="0" err="1" smtClean="0">
                <a:solidFill>
                  <a:srgbClr val="FF0000"/>
                </a:solidFill>
              </a:rPr>
              <a:t>Representation</a:t>
            </a:r>
            <a:endParaRPr lang="pt-BR" b="1" dirty="0" smtClean="0">
              <a:solidFill>
                <a:srgbClr val="FF0000"/>
              </a:solidFill>
            </a:endParaRPr>
          </a:p>
          <a:p>
            <a:r>
              <a:rPr lang="pt-BR" b="1" dirty="0" smtClean="0">
                <a:solidFill>
                  <a:srgbClr val="FF0000"/>
                </a:solidFill>
              </a:rPr>
              <a:t>(ONTOLOGY)</a:t>
            </a:r>
            <a:endParaRPr lang="pt-BR" b="1" dirty="0">
              <a:solidFill>
                <a:srgbClr val="FF0000"/>
              </a:solidFill>
            </a:endParaRPr>
          </a:p>
        </p:txBody>
      </p:sp>
      <p:sp>
        <p:nvSpPr>
          <p:cNvPr id="8"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(CONTEXT)</a:t>
            </a:r>
            <a:endParaRPr lang="pt-BR" b="1" dirty="0">
              <a:solidFill>
                <a:srgbClr val="FF0000"/>
              </a:solidFill>
            </a:endParaRPr>
          </a:p>
        </p:txBody>
      </p:sp>
      <p:sp>
        <p:nvSpPr>
          <p:cNvPr id="9" name="Rectangle 8"/>
          <p:cNvSpPr/>
          <p:nvPr/>
        </p:nvSpPr>
        <p:spPr>
          <a:xfrm>
            <a:off x="3340952" y="5301208"/>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cxnSp>
        <p:nvCxnSpPr>
          <p:cNvPr id="10" name="Conector reto 9"/>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Conector reto 10"/>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4" name="Donut 1"/>
          <p:cNvSpPr/>
          <p:nvPr/>
        </p:nvSpPr>
        <p:spPr>
          <a:xfrm>
            <a:off x="5436096" y="717406"/>
            <a:ext cx="3301977" cy="1102833"/>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CaixaDeTexto 16"/>
          <p:cNvSpPr txBox="1"/>
          <p:nvPr/>
        </p:nvSpPr>
        <p:spPr>
          <a:xfrm>
            <a:off x="0" y="17328"/>
            <a:ext cx="9143999" cy="523220"/>
          </a:xfrm>
          <a:prstGeom prst="rect">
            <a:avLst/>
          </a:prstGeom>
          <a:noFill/>
        </p:spPr>
        <p:txBody>
          <a:bodyPr wrap="square" rtlCol="0">
            <a:spAutoFit/>
          </a:bodyPr>
          <a:lstStyle/>
          <a:p>
            <a:pPr algn="ctr"/>
            <a:r>
              <a:rPr lang="pt-BR" sz="2800" b="1" dirty="0" err="1" smtClean="0">
                <a:solidFill>
                  <a:schemeClr val="accent1">
                    <a:lumMod val="50000"/>
                  </a:schemeClr>
                </a:solidFill>
              </a:rPr>
              <a:t>LARIISA’s</a:t>
            </a:r>
            <a:r>
              <a:rPr lang="pt-BR" sz="2800" b="1" dirty="0" smtClean="0">
                <a:solidFill>
                  <a:schemeClr val="accent1">
                    <a:lumMod val="50000"/>
                  </a:schemeClr>
                </a:solidFill>
              </a:rPr>
              <a:t> </a:t>
            </a:r>
            <a:r>
              <a:rPr lang="pt-BR" sz="2800" b="1" dirty="0" err="1" smtClean="0">
                <a:solidFill>
                  <a:schemeClr val="accent1">
                    <a:lumMod val="50000"/>
                  </a:schemeClr>
                </a:solidFill>
              </a:rPr>
              <a:t>Scenario</a:t>
            </a:r>
            <a:endParaRPr lang="en-US" sz="2800" b="1" dirty="0">
              <a:solidFill>
                <a:schemeClr val="accent1">
                  <a:lumMod val="50000"/>
                </a:schemeClr>
              </a:solidFill>
            </a:endParaRPr>
          </a:p>
        </p:txBody>
      </p:sp>
      <p:sp>
        <p:nvSpPr>
          <p:cNvPr id="18" name="TextBox 3"/>
          <p:cNvSpPr txBox="1"/>
          <p:nvPr/>
        </p:nvSpPr>
        <p:spPr>
          <a:xfrm>
            <a:off x="3275856" y="1763524"/>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
        <p:nvSpPr>
          <p:cNvPr id="12" name="Donut 1"/>
          <p:cNvSpPr/>
          <p:nvPr/>
        </p:nvSpPr>
        <p:spPr>
          <a:xfrm>
            <a:off x="2710183" y="1556792"/>
            <a:ext cx="2365873" cy="779667"/>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Donut 1"/>
          <p:cNvSpPr/>
          <p:nvPr/>
        </p:nvSpPr>
        <p:spPr>
          <a:xfrm>
            <a:off x="134800" y="1052736"/>
            <a:ext cx="2365873" cy="779667"/>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CaixaDeTexto 2"/>
          <p:cNvSpPr txBox="1"/>
          <p:nvPr/>
        </p:nvSpPr>
        <p:spPr>
          <a:xfrm>
            <a:off x="3419872" y="2564904"/>
            <a:ext cx="779765" cy="369332"/>
          </a:xfrm>
          <a:prstGeom prst="rect">
            <a:avLst/>
          </a:prstGeom>
          <a:noFill/>
        </p:spPr>
        <p:txBody>
          <a:bodyPr wrap="none" rtlCol="0">
            <a:spAutoFit/>
          </a:bodyPr>
          <a:lstStyle/>
          <a:p>
            <a:r>
              <a:rPr lang="en-US" b="1" dirty="0" smtClean="0">
                <a:solidFill>
                  <a:srgbClr val="00B050"/>
                </a:solidFill>
              </a:rPr>
              <a:t>Step 1</a:t>
            </a:r>
            <a:endParaRPr lang="en-US" b="1" dirty="0">
              <a:solidFill>
                <a:srgbClr val="00B050"/>
              </a:solidFill>
            </a:endParaRPr>
          </a:p>
        </p:txBody>
      </p:sp>
      <p:sp>
        <p:nvSpPr>
          <p:cNvPr id="19" name="CaixaDeTexto 18"/>
          <p:cNvSpPr txBox="1"/>
          <p:nvPr/>
        </p:nvSpPr>
        <p:spPr>
          <a:xfrm>
            <a:off x="1848530" y="5460820"/>
            <a:ext cx="779765" cy="369332"/>
          </a:xfrm>
          <a:prstGeom prst="rect">
            <a:avLst/>
          </a:prstGeom>
          <a:noFill/>
        </p:spPr>
        <p:txBody>
          <a:bodyPr wrap="none" rtlCol="0">
            <a:spAutoFit/>
          </a:bodyPr>
          <a:lstStyle/>
          <a:p>
            <a:r>
              <a:rPr lang="en-US" b="1" dirty="0" smtClean="0">
                <a:solidFill>
                  <a:srgbClr val="00B050"/>
                </a:solidFill>
              </a:rPr>
              <a:t>Step 3</a:t>
            </a:r>
            <a:endParaRPr lang="en-US" b="1" dirty="0">
              <a:solidFill>
                <a:srgbClr val="00B050"/>
              </a:solidFill>
            </a:endParaRPr>
          </a:p>
        </p:txBody>
      </p:sp>
      <p:sp>
        <p:nvSpPr>
          <p:cNvPr id="20" name="CaixaDeTexto 19"/>
          <p:cNvSpPr txBox="1"/>
          <p:nvPr/>
        </p:nvSpPr>
        <p:spPr>
          <a:xfrm>
            <a:off x="3923928" y="4571836"/>
            <a:ext cx="779765" cy="369332"/>
          </a:xfrm>
          <a:prstGeom prst="rect">
            <a:avLst/>
          </a:prstGeom>
          <a:noFill/>
        </p:spPr>
        <p:txBody>
          <a:bodyPr wrap="none" rtlCol="0">
            <a:spAutoFit/>
          </a:bodyPr>
          <a:lstStyle/>
          <a:p>
            <a:r>
              <a:rPr lang="en-US" b="1" dirty="0" smtClean="0">
                <a:solidFill>
                  <a:srgbClr val="00B050"/>
                </a:solidFill>
              </a:rPr>
              <a:t>Step 2</a:t>
            </a:r>
            <a:endParaRPr lang="en-US" b="1" dirty="0">
              <a:solidFill>
                <a:srgbClr val="00B050"/>
              </a:solidFill>
            </a:endParaRPr>
          </a:p>
        </p:txBody>
      </p:sp>
      <p:sp>
        <p:nvSpPr>
          <p:cNvPr id="23" name="Donut 1"/>
          <p:cNvSpPr/>
          <p:nvPr/>
        </p:nvSpPr>
        <p:spPr>
          <a:xfrm>
            <a:off x="5605579" y="2596750"/>
            <a:ext cx="1784613" cy="287250"/>
          </a:xfrm>
          <a:prstGeom prst="donut">
            <a:avLst>
              <a:gd name="adj" fmla="val 580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1" name="Retângulo 20"/>
          <p:cNvSpPr/>
          <p:nvPr/>
        </p:nvSpPr>
        <p:spPr>
          <a:xfrm>
            <a:off x="-86711" y="-27384"/>
            <a:ext cx="9144000" cy="685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aixaDeTexto 21"/>
          <p:cNvSpPr txBox="1"/>
          <p:nvPr/>
        </p:nvSpPr>
        <p:spPr>
          <a:xfrm>
            <a:off x="1011238" y="2887888"/>
            <a:ext cx="7182008" cy="1938992"/>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t-BR" sz="4000" b="1" dirty="0" smtClean="0">
                <a:solidFill>
                  <a:schemeClr val="tx1"/>
                </a:solidFill>
              </a:rPr>
              <a:t>LAR</a:t>
            </a:r>
            <a:r>
              <a:rPr lang="pt-BR" sz="4000" b="1" dirty="0" smtClean="0">
                <a:solidFill>
                  <a:srgbClr val="FF0000"/>
                </a:solidFill>
              </a:rPr>
              <a:t>I</a:t>
            </a:r>
            <a:r>
              <a:rPr lang="pt-BR" sz="4000" b="1" dirty="0" smtClean="0">
                <a:solidFill>
                  <a:schemeClr val="tx1"/>
                </a:solidFill>
              </a:rPr>
              <a:t>ISA</a:t>
            </a:r>
            <a:r>
              <a:rPr lang="pt-BR" sz="4000" b="1" dirty="0" smtClean="0">
                <a:solidFill>
                  <a:schemeClr val="bg1"/>
                </a:solidFill>
              </a:rPr>
              <a:t>: </a:t>
            </a:r>
          </a:p>
          <a:p>
            <a:pPr algn="ctr"/>
            <a:r>
              <a:rPr lang="pt-BR" sz="4000" dirty="0" smtClean="0">
                <a:solidFill>
                  <a:schemeClr val="bg1"/>
                </a:solidFill>
              </a:rPr>
              <a:t>A </a:t>
            </a:r>
            <a:r>
              <a:rPr lang="pt-BR" sz="4000" dirty="0" err="1" smtClean="0">
                <a:solidFill>
                  <a:schemeClr val="bg1"/>
                </a:solidFill>
              </a:rPr>
              <a:t>Context-aware</a:t>
            </a:r>
            <a:r>
              <a:rPr lang="pt-BR" sz="4000" dirty="0" smtClean="0">
                <a:solidFill>
                  <a:schemeClr val="bg1"/>
                </a:solidFill>
              </a:rPr>
              <a:t> Framework</a:t>
            </a:r>
          </a:p>
          <a:p>
            <a:pPr algn="ctr"/>
            <a:r>
              <a:rPr lang="pt-BR" sz="4000" dirty="0" err="1" smtClean="0">
                <a:solidFill>
                  <a:schemeClr val="bg1"/>
                </a:solidFill>
              </a:rPr>
              <a:t>Based</a:t>
            </a:r>
            <a:r>
              <a:rPr lang="pt-BR" sz="4000" dirty="0" smtClean="0">
                <a:solidFill>
                  <a:schemeClr val="bg1"/>
                </a:solidFill>
              </a:rPr>
              <a:t> </a:t>
            </a:r>
            <a:r>
              <a:rPr lang="pt-BR" sz="4000" dirty="0" err="1" smtClean="0">
                <a:solidFill>
                  <a:schemeClr val="bg1"/>
                </a:solidFill>
              </a:rPr>
              <a:t>on</a:t>
            </a:r>
            <a:r>
              <a:rPr lang="pt-BR" sz="4000" dirty="0" smtClean="0">
                <a:solidFill>
                  <a:schemeClr val="bg1"/>
                </a:solidFill>
              </a:rPr>
              <a:t> </a:t>
            </a:r>
            <a:r>
              <a:rPr lang="pt-BR" sz="4000" dirty="0" err="1" smtClean="0">
                <a:solidFill>
                  <a:schemeClr val="bg1"/>
                </a:solidFill>
              </a:rPr>
              <a:t>Ontology</a:t>
            </a:r>
            <a:r>
              <a:rPr lang="pt-BR" sz="4000" dirty="0" smtClean="0">
                <a:solidFill>
                  <a:schemeClr val="bg1"/>
                </a:solidFill>
              </a:rPr>
              <a:t> Technology</a:t>
            </a:r>
            <a:endParaRPr lang="en-US" sz="4000" dirty="0">
              <a:solidFill>
                <a:schemeClr val="bg1"/>
              </a:solidFill>
            </a:endParaRPr>
          </a:p>
        </p:txBody>
      </p:sp>
    </p:spTree>
    <p:extLst>
      <p:ext uri="{BB962C8B-B14F-4D97-AF65-F5344CB8AC3E}">
        <p14:creationId xmlns:p14="http://schemas.microsoft.com/office/powerpoint/2010/main" val="30309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2" grpId="0" animBg="1"/>
      <p:bldP spid="13" grpId="0" animBg="1"/>
      <p:bldP spid="3" grpId="0"/>
      <p:bldP spid="19" grpId="0"/>
      <p:bldP spid="20" grpId="0"/>
      <p:bldP spid="23" grpId="0" animBg="1"/>
      <p:bldP spid="21" grpId="0" animBg="1"/>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2627784" y="3501008"/>
            <a:ext cx="45199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5</a:t>
            </a:r>
            <a:r>
              <a:rPr lang="pt-BR" sz="3200" i="1" dirty="0" smtClean="0">
                <a:solidFill>
                  <a:schemeClr val="bg1"/>
                </a:solidFill>
              </a:rPr>
              <a:t>. LARIISA </a:t>
            </a:r>
            <a:r>
              <a:rPr lang="pt-BR" sz="3200" i="1" dirty="0" err="1" smtClean="0">
                <a:solidFill>
                  <a:schemeClr val="bg1"/>
                </a:solidFill>
              </a:rPr>
              <a:t>Prototypes</a:t>
            </a:r>
            <a:endParaRPr lang="pt-BR" sz="3200" i="1" dirty="0" smtClean="0">
              <a:solidFill>
                <a:schemeClr val="bg1"/>
              </a:solidFill>
            </a:endParaRPr>
          </a:p>
          <a:p>
            <a:pPr eaLnBrk="1" hangingPunct="1"/>
            <a:r>
              <a:rPr lang="pt-BR" sz="3200" i="1" dirty="0" smtClean="0">
                <a:solidFill>
                  <a:schemeClr val="bg1"/>
                </a:solidFill>
              </a:rPr>
              <a:t>    </a:t>
            </a:r>
          </a:p>
        </p:txBody>
      </p:sp>
    </p:spTree>
    <p:extLst>
      <p:ext uri="{BB962C8B-B14F-4D97-AF65-F5344CB8AC3E}">
        <p14:creationId xmlns:p14="http://schemas.microsoft.com/office/powerpoint/2010/main" val="228855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2627784" y="3501008"/>
            <a:ext cx="45199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5</a:t>
            </a:r>
            <a:r>
              <a:rPr lang="pt-BR" sz="3200" i="1" dirty="0" smtClean="0">
                <a:solidFill>
                  <a:schemeClr val="bg1"/>
                </a:solidFill>
              </a:rPr>
              <a:t>. LARIISA </a:t>
            </a:r>
            <a:r>
              <a:rPr lang="pt-BR" sz="3200" i="1" dirty="0" err="1" smtClean="0">
                <a:solidFill>
                  <a:schemeClr val="bg1"/>
                </a:solidFill>
              </a:rPr>
              <a:t>Prototypes</a:t>
            </a:r>
            <a:endParaRPr lang="pt-BR" sz="3200" i="1" dirty="0" smtClean="0">
              <a:solidFill>
                <a:schemeClr val="bg1"/>
              </a:solidFill>
            </a:endParaRPr>
          </a:p>
          <a:p>
            <a:pPr eaLnBrk="1" hangingPunct="1"/>
            <a:r>
              <a:rPr lang="pt-BR" sz="3200" i="1" dirty="0" smtClean="0">
                <a:solidFill>
                  <a:schemeClr val="bg1"/>
                </a:solidFill>
              </a:rPr>
              <a:t>    </a:t>
            </a:r>
          </a:p>
        </p:txBody>
      </p:sp>
      <p:sp>
        <p:nvSpPr>
          <p:cNvPr id="2" name="Retângulo 1"/>
          <p:cNvSpPr/>
          <p:nvPr/>
        </p:nvSpPr>
        <p:spPr>
          <a:xfrm>
            <a:off x="3059832" y="4005064"/>
            <a:ext cx="5688632" cy="1107996"/>
          </a:xfrm>
          <a:prstGeom prst="rect">
            <a:avLst/>
          </a:prstGeom>
        </p:spPr>
        <p:txBody>
          <a:bodyPr wrap="square">
            <a:spAutoFit/>
          </a:bodyPr>
          <a:lstStyle/>
          <a:p>
            <a:r>
              <a:rPr lang="pt-BR" b="1" i="1" dirty="0">
                <a:solidFill>
                  <a:schemeClr val="bg1"/>
                </a:solidFill>
              </a:rPr>
              <a:t>	</a:t>
            </a:r>
            <a:endParaRPr lang="pt-BR" b="1" i="1" dirty="0" smtClean="0">
              <a:solidFill>
                <a:schemeClr val="bg1"/>
              </a:solidFill>
            </a:endParaRPr>
          </a:p>
          <a:p>
            <a:r>
              <a:rPr lang="pt-BR" sz="2400" b="1" i="1" dirty="0">
                <a:solidFill>
                  <a:schemeClr val="bg1"/>
                </a:solidFill>
              </a:rPr>
              <a:t>	</a:t>
            </a:r>
            <a:r>
              <a:rPr lang="pt-BR" sz="2400" b="1" i="1" dirty="0" smtClean="0">
                <a:solidFill>
                  <a:schemeClr val="bg1"/>
                </a:solidFill>
              </a:rPr>
              <a:t>- </a:t>
            </a:r>
            <a:r>
              <a:rPr lang="pt-BR" sz="2400" b="1" i="1" dirty="0">
                <a:solidFill>
                  <a:schemeClr val="bg1"/>
                </a:solidFill>
              </a:rPr>
              <a:t>Dengue </a:t>
            </a:r>
            <a:r>
              <a:rPr lang="pt-BR" sz="2400" b="1" i="1" dirty="0" err="1">
                <a:solidFill>
                  <a:schemeClr val="bg1"/>
                </a:solidFill>
              </a:rPr>
              <a:t>fever</a:t>
            </a:r>
            <a:r>
              <a:rPr lang="pt-BR" sz="2400" b="1" i="1" dirty="0">
                <a:solidFill>
                  <a:schemeClr val="bg1"/>
                </a:solidFill>
              </a:rPr>
              <a:t> </a:t>
            </a:r>
            <a:r>
              <a:rPr lang="pt-BR" sz="2400" b="1" i="1" dirty="0" err="1">
                <a:solidFill>
                  <a:schemeClr val="bg1"/>
                </a:solidFill>
              </a:rPr>
              <a:t>study</a:t>
            </a:r>
            <a:r>
              <a:rPr lang="pt-BR" sz="2400" b="1" i="1" dirty="0">
                <a:solidFill>
                  <a:schemeClr val="bg1"/>
                </a:solidFill>
              </a:rPr>
              <a:t> case (</a:t>
            </a:r>
            <a:r>
              <a:rPr lang="pt-BR" sz="2400" b="1" i="1" dirty="0">
                <a:solidFill>
                  <a:srgbClr val="FF0000"/>
                </a:solidFill>
              </a:rPr>
              <a:t>2012</a:t>
            </a:r>
            <a:r>
              <a:rPr lang="pt-BR" sz="2400" b="1" i="1" dirty="0">
                <a:solidFill>
                  <a:schemeClr val="bg1"/>
                </a:solidFill>
              </a:rPr>
              <a:t>)</a:t>
            </a:r>
          </a:p>
          <a:p>
            <a:r>
              <a:rPr lang="pt-BR" sz="2400" b="1" i="1" dirty="0">
                <a:solidFill>
                  <a:schemeClr val="bg1"/>
                </a:solidFill>
              </a:rPr>
              <a:t>	</a:t>
            </a:r>
          </a:p>
        </p:txBody>
      </p:sp>
    </p:spTree>
    <p:extLst>
      <p:ext uri="{BB962C8B-B14F-4D97-AF65-F5344CB8AC3E}">
        <p14:creationId xmlns:p14="http://schemas.microsoft.com/office/powerpoint/2010/main" val="3492068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6999"/>
            <a:ext cx="9144000" cy="577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796136" y="980728"/>
            <a:ext cx="3744416" cy="646331"/>
          </a:xfrm>
          <a:prstGeom prst="rect">
            <a:avLst/>
          </a:prstGeom>
        </p:spPr>
        <p:txBody>
          <a:bodyPr wrap="square">
            <a:spAutoFit/>
          </a:bodyPr>
          <a:lstStyle/>
          <a:p>
            <a:r>
              <a:rPr lang="pt-BR" b="1" dirty="0" err="1" smtClean="0">
                <a:solidFill>
                  <a:srgbClr val="FF0000"/>
                </a:solidFill>
              </a:rPr>
              <a:t>Knowledge</a:t>
            </a:r>
            <a:r>
              <a:rPr lang="pt-BR" b="1" dirty="0" smtClean="0">
                <a:solidFill>
                  <a:srgbClr val="FF0000"/>
                </a:solidFill>
              </a:rPr>
              <a:t> </a:t>
            </a:r>
            <a:r>
              <a:rPr lang="pt-BR" b="1" dirty="0" err="1" smtClean="0">
                <a:solidFill>
                  <a:srgbClr val="FF0000"/>
                </a:solidFill>
              </a:rPr>
              <a:t>Representation</a:t>
            </a:r>
            <a:endParaRPr lang="pt-BR" b="1" dirty="0" smtClean="0">
              <a:solidFill>
                <a:srgbClr val="FF0000"/>
              </a:solidFill>
            </a:endParaRPr>
          </a:p>
          <a:p>
            <a:r>
              <a:rPr lang="pt-BR" b="1" dirty="0" smtClean="0">
                <a:solidFill>
                  <a:srgbClr val="FF0000"/>
                </a:solidFill>
              </a:rPr>
              <a:t>(ONTOLOGY)</a:t>
            </a:r>
            <a:endParaRPr lang="pt-BR" b="1" dirty="0">
              <a:solidFill>
                <a:srgbClr val="FF0000"/>
              </a:solidFill>
            </a:endParaRPr>
          </a:p>
        </p:txBody>
      </p:sp>
      <p:sp>
        <p:nvSpPr>
          <p:cNvPr id="8"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(CONTEXT)</a:t>
            </a:r>
            <a:endParaRPr lang="pt-BR" b="1" dirty="0">
              <a:solidFill>
                <a:srgbClr val="FF0000"/>
              </a:solidFill>
            </a:endParaRPr>
          </a:p>
        </p:txBody>
      </p:sp>
      <p:sp>
        <p:nvSpPr>
          <p:cNvPr id="9" name="Rectangle 8"/>
          <p:cNvSpPr/>
          <p:nvPr/>
        </p:nvSpPr>
        <p:spPr>
          <a:xfrm>
            <a:off x="3340952" y="5301208"/>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cxnSp>
        <p:nvCxnSpPr>
          <p:cNvPr id="10" name="Conector reto 9"/>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Conector reto 10"/>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7" name="CaixaDeTexto 16"/>
          <p:cNvSpPr txBox="1"/>
          <p:nvPr/>
        </p:nvSpPr>
        <p:spPr>
          <a:xfrm>
            <a:off x="0" y="17328"/>
            <a:ext cx="9143999" cy="954107"/>
          </a:xfrm>
          <a:prstGeom prst="rect">
            <a:avLst/>
          </a:prstGeom>
          <a:noFill/>
        </p:spPr>
        <p:txBody>
          <a:bodyPr wrap="square" rtlCol="0">
            <a:spAutoFit/>
          </a:bodyPr>
          <a:lstStyle/>
          <a:p>
            <a:pPr algn="ctr"/>
            <a:r>
              <a:rPr lang="pt-BR" sz="2800" b="1" dirty="0" smtClean="0"/>
              <a:t>LAR</a:t>
            </a:r>
            <a:r>
              <a:rPr lang="pt-BR" sz="2800" b="1" dirty="0" smtClean="0">
                <a:solidFill>
                  <a:srgbClr val="FF0000"/>
                </a:solidFill>
              </a:rPr>
              <a:t>I</a:t>
            </a:r>
            <a:r>
              <a:rPr lang="pt-BR" sz="2800" b="1" dirty="0" smtClean="0"/>
              <a:t>ISA: </a:t>
            </a:r>
            <a:r>
              <a:rPr lang="en-US" sz="2800" b="1" dirty="0"/>
              <a:t>Dengue Fever Case Study</a:t>
            </a:r>
          </a:p>
          <a:p>
            <a:pPr algn="ctr"/>
            <a:endParaRPr lang="en-US" sz="2800" b="1" dirty="0">
              <a:solidFill>
                <a:schemeClr val="accent1">
                  <a:lumMod val="50000"/>
                </a:schemeClr>
              </a:solidFill>
            </a:endParaRPr>
          </a:p>
        </p:txBody>
      </p:sp>
      <p:sp>
        <p:nvSpPr>
          <p:cNvPr id="18" name="TextBox 3"/>
          <p:cNvSpPr txBox="1"/>
          <p:nvPr/>
        </p:nvSpPr>
        <p:spPr>
          <a:xfrm>
            <a:off x="3275856" y="1763524"/>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
        <p:nvSpPr>
          <p:cNvPr id="3" name="CaixaDeTexto 2"/>
          <p:cNvSpPr txBox="1"/>
          <p:nvPr/>
        </p:nvSpPr>
        <p:spPr>
          <a:xfrm>
            <a:off x="3419872" y="2564904"/>
            <a:ext cx="779765" cy="369332"/>
          </a:xfrm>
          <a:prstGeom prst="rect">
            <a:avLst/>
          </a:prstGeom>
          <a:noFill/>
        </p:spPr>
        <p:txBody>
          <a:bodyPr wrap="none" rtlCol="0">
            <a:spAutoFit/>
          </a:bodyPr>
          <a:lstStyle/>
          <a:p>
            <a:r>
              <a:rPr lang="en-US" b="1" dirty="0" smtClean="0">
                <a:solidFill>
                  <a:srgbClr val="00B050"/>
                </a:solidFill>
              </a:rPr>
              <a:t>Step 1</a:t>
            </a:r>
            <a:endParaRPr lang="en-US" b="1" dirty="0">
              <a:solidFill>
                <a:srgbClr val="00B050"/>
              </a:solidFill>
            </a:endParaRPr>
          </a:p>
        </p:txBody>
      </p:sp>
      <p:sp>
        <p:nvSpPr>
          <p:cNvPr id="19" name="CaixaDeTexto 18"/>
          <p:cNvSpPr txBox="1"/>
          <p:nvPr/>
        </p:nvSpPr>
        <p:spPr>
          <a:xfrm>
            <a:off x="1848530" y="5460820"/>
            <a:ext cx="779765" cy="369332"/>
          </a:xfrm>
          <a:prstGeom prst="rect">
            <a:avLst/>
          </a:prstGeom>
          <a:noFill/>
        </p:spPr>
        <p:txBody>
          <a:bodyPr wrap="none" rtlCol="0">
            <a:spAutoFit/>
          </a:bodyPr>
          <a:lstStyle/>
          <a:p>
            <a:r>
              <a:rPr lang="en-US" b="1" dirty="0" smtClean="0">
                <a:solidFill>
                  <a:srgbClr val="00B050"/>
                </a:solidFill>
              </a:rPr>
              <a:t>Step 3</a:t>
            </a:r>
            <a:endParaRPr lang="en-US" b="1" dirty="0">
              <a:solidFill>
                <a:srgbClr val="00B050"/>
              </a:solidFill>
            </a:endParaRPr>
          </a:p>
        </p:txBody>
      </p:sp>
      <p:sp>
        <p:nvSpPr>
          <p:cNvPr id="20" name="CaixaDeTexto 19"/>
          <p:cNvSpPr txBox="1"/>
          <p:nvPr/>
        </p:nvSpPr>
        <p:spPr>
          <a:xfrm>
            <a:off x="3923928" y="4571836"/>
            <a:ext cx="779765" cy="369332"/>
          </a:xfrm>
          <a:prstGeom prst="rect">
            <a:avLst/>
          </a:prstGeom>
          <a:noFill/>
        </p:spPr>
        <p:txBody>
          <a:bodyPr wrap="none" rtlCol="0">
            <a:spAutoFit/>
          </a:bodyPr>
          <a:lstStyle/>
          <a:p>
            <a:r>
              <a:rPr lang="en-US" b="1" dirty="0" smtClean="0">
                <a:solidFill>
                  <a:srgbClr val="00B050"/>
                </a:solidFill>
              </a:rPr>
              <a:t>Step 2</a:t>
            </a:r>
            <a:endParaRPr lang="en-US" b="1" dirty="0">
              <a:solidFill>
                <a:srgbClr val="00B050"/>
              </a:solidFill>
            </a:endParaRPr>
          </a:p>
        </p:txBody>
      </p:sp>
      <p:sp>
        <p:nvSpPr>
          <p:cNvPr id="23" name="Donut 1"/>
          <p:cNvSpPr/>
          <p:nvPr/>
        </p:nvSpPr>
        <p:spPr>
          <a:xfrm>
            <a:off x="5605579" y="2596750"/>
            <a:ext cx="1784613" cy="287250"/>
          </a:xfrm>
          <a:prstGeom prst="donut">
            <a:avLst>
              <a:gd name="adj" fmla="val 580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336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0" grpId="0"/>
      <p:bldP spid="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LocalCon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72" y="785811"/>
            <a:ext cx="8924262" cy="559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p:cNvSpPr txBox="1"/>
          <p:nvPr/>
        </p:nvSpPr>
        <p:spPr>
          <a:xfrm>
            <a:off x="0" y="44624"/>
            <a:ext cx="9144000" cy="523220"/>
          </a:xfrm>
          <a:prstGeom prst="rect">
            <a:avLst/>
          </a:prstGeom>
          <a:noFill/>
        </p:spPr>
        <p:txBody>
          <a:bodyPr wrap="square" rtlCol="0">
            <a:spAutoFit/>
          </a:bodyPr>
          <a:lstStyle/>
          <a:p>
            <a:pPr algn="ctr"/>
            <a:r>
              <a:rPr lang="en-US" sz="2800" dirty="0">
                <a:solidFill>
                  <a:schemeClr val="accent6">
                    <a:lumMod val="50000"/>
                  </a:schemeClr>
                </a:solidFill>
                <a:latin typeface="Times New Roman" pitchFamily="18" charset="0"/>
                <a:cs typeface="Times New Roman" pitchFamily="18" charset="0"/>
              </a:rPr>
              <a:t>Local health context model</a:t>
            </a:r>
          </a:p>
        </p:txBody>
      </p:sp>
      <p:cxnSp>
        <p:nvCxnSpPr>
          <p:cNvPr id="5" name="Conector reto 4"/>
          <p:cNvCxnSpPr/>
          <p:nvPr/>
        </p:nvCxnSpPr>
        <p:spPr>
          <a:xfrm>
            <a:off x="0" y="592924"/>
            <a:ext cx="8964488"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ector reto 5"/>
          <p:cNvCxnSpPr/>
          <p:nvPr/>
        </p:nvCxnSpPr>
        <p:spPr>
          <a:xfrm>
            <a:off x="0" y="671584"/>
            <a:ext cx="8783960" cy="0"/>
          </a:xfrm>
          <a:prstGeom prst="line">
            <a:avLst/>
          </a:prstGeom>
        </p:spPr>
        <p:style>
          <a:lnRef idx="1">
            <a:schemeClr val="accent2"/>
          </a:lnRef>
          <a:fillRef idx="0">
            <a:schemeClr val="accent2"/>
          </a:fillRef>
          <a:effectRef idx="0">
            <a:schemeClr val="accent2"/>
          </a:effectRef>
          <a:fontRef idx="minor">
            <a:schemeClr val="tx1"/>
          </a:fontRef>
        </p:style>
      </p:cxn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2948" y="6553200"/>
            <a:ext cx="10858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ector reto 7"/>
          <p:cNvCxnSpPr/>
          <p:nvPr/>
        </p:nvCxnSpPr>
        <p:spPr>
          <a:xfrm>
            <a:off x="0" y="6497580"/>
            <a:ext cx="9144000" cy="0"/>
          </a:xfrm>
          <a:prstGeom prst="line">
            <a:avLst/>
          </a:prstGeom>
        </p:spPr>
        <p:style>
          <a:lnRef idx="1">
            <a:schemeClr val="accent6"/>
          </a:lnRef>
          <a:fillRef idx="0">
            <a:schemeClr val="accent6"/>
          </a:fillRef>
          <a:effectRef idx="0">
            <a:schemeClr val="accent6"/>
          </a:effectRef>
          <a:fontRef idx="minor">
            <a:schemeClr val="tx1"/>
          </a:fontRef>
        </p:style>
      </p:cxnSp>
      <p:sp>
        <p:nvSpPr>
          <p:cNvPr id="9" name="Retângulo 8"/>
          <p:cNvSpPr/>
          <p:nvPr/>
        </p:nvSpPr>
        <p:spPr>
          <a:xfrm>
            <a:off x="-917" y="6567100"/>
            <a:ext cx="4910640" cy="276999"/>
          </a:xfrm>
          <a:prstGeom prst="rect">
            <a:avLst/>
          </a:prstGeom>
        </p:spPr>
        <p:txBody>
          <a:bodyPr wrap="none">
            <a:spAutoFit/>
          </a:bodyPr>
          <a:lstStyle/>
          <a:p>
            <a:r>
              <a:rPr lang="en-US" sz="1200" dirty="0" smtClean="0">
                <a:solidFill>
                  <a:schemeClr val="accent6">
                    <a:lumMod val="75000"/>
                  </a:schemeClr>
                </a:solidFill>
                <a:effectLst/>
              </a:rPr>
              <a:t>Prague, Czech Republic                                                                            July/2013</a:t>
            </a:r>
            <a:endParaRPr lang="en-US" sz="1200" dirty="0">
              <a:solidFill>
                <a:schemeClr val="accent6">
                  <a:lumMod val="75000"/>
                </a:schemeClr>
              </a:solidFill>
            </a:endParaRPr>
          </a:p>
        </p:txBody>
      </p:sp>
    </p:spTree>
    <p:extLst>
      <p:ext uri="{BB962C8B-B14F-4D97-AF65-F5344CB8AC3E}">
        <p14:creationId xmlns:p14="http://schemas.microsoft.com/office/powerpoint/2010/main" val="234928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GlobalCon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24200"/>
            <a:ext cx="8965059" cy="506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p:cNvSpPr txBox="1"/>
          <p:nvPr/>
        </p:nvSpPr>
        <p:spPr>
          <a:xfrm>
            <a:off x="0" y="44624"/>
            <a:ext cx="9144000" cy="523220"/>
          </a:xfrm>
          <a:prstGeom prst="rect">
            <a:avLst/>
          </a:prstGeom>
          <a:noFill/>
        </p:spPr>
        <p:txBody>
          <a:bodyPr wrap="square" rtlCol="0">
            <a:spAutoFit/>
          </a:bodyPr>
          <a:lstStyle/>
          <a:p>
            <a:pPr algn="ctr"/>
            <a:r>
              <a:rPr lang="en-US" sz="2800" dirty="0" smtClean="0">
                <a:solidFill>
                  <a:schemeClr val="accent6">
                    <a:lumMod val="50000"/>
                  </a:schemeClr>
                </a:solidFill>
                <a:latin typeface="Times New Roman" pitchFamily="18" charset="0"/>
                <a:cs typeface="Times New Roman" pitchFamily="18" charset="0"/>
              </a:rPr>
              <a:t>Global </a:t>
            </a:r>
            <a:r>
              <a:rPr lang="en-US" sz="2800" dirty="0">
                <a:solidFill>
                  <a:schemeClr val="accent6">
                    <a:lumMod val="50000"/>
                  </a:schemeClr>
                </a:solidFill>
                <a:latin typeface="Times New Roman" pitchFamily="18" charset="0"/>
                <a:cs typeface="Times New Roman" pitchFamily="18" charset="0"/>
              </a:rPr>
              <a:t>health context model</a:t>
            </a:r>
          </a:p>
        </p:txBody>
      </p:sp>
      <p:cxnSp>
        <p:nvCxnSpPr>
          <p:cNvPr id="5" name="Conector reto 4"/>
          <p:cNvCxnSpPr/>
          <p:nvPr/>
        </p:nvCxnSpPr>
        <p:spPr>
          <a:xfrm>
            <a:off x="0" y="592924"/>
            <a:ext cx="8964488"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ector reto 5"/>
          <p:cNvCxnSpPr/>
          <p:nvPr/>
        </p:nvCxnSpPr>
        <p:spPr>
          <a:xfrm>
            <a:off x="0" y="671584"/>
            <a:ext cx="8783960" cy="0"/>
          </a:xfrm>
          <a:prstGeom prst="line">
            <a:avLst/>
          </a:prstGeom>
        </p:spPr>
        <p:style>
          <a:lnRef idx="1">
            <a:schemeClr val="accent2"/>
          </a:lnRef>
          <a:fillRef idx="0">
            <a:schemeClr val="accent2"/>
          </a:fillRef>
          <a:effectRef idx="0">
            <a:schemeClr val="accent2"/>
          </a:effectRef>
          <a:fontRef idx="minor">
            <a:schemeClr val="tx1"/>
          </a:fontRef>
        </p:style>
      </p:cxn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2948" y="6553200"/>
            <a:ext cx="10858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ector reto 7"/>
          <p:cNvCxnSpPr/>
          <p:nvPr/>
        </p:nvCxnSpPr>
        <p:spPr>
          <a:xfrm>
            <a:off x="0" y="6497580"/>
            <a:ext cx="9144000" cy="0"/>
          </a:xfrm>
          <a:prstGeom prst="line">
            <a:avLst/>
          </a:prstGeom>
        </p:spPr>
        <p:style>
          <a:lnRef idx="1">
            <a:schemeClr val="accent6"/>
          </a:lnRef>
          <a:fillRef idx="0">
            <a:schemeClr val="accent6"/>
          </a:fillRef>
          <a:effectRef idx="0">
            <a:schemeClr val="accent6"/>
          </a:effectRef>
          <a:fontRef idx="minor">
            <a:schemeClr val="tx1"/>
          </a:fontRef>
        </p:style>
      </p:cxnSp>
      <p:sp>
        <p:nvSpPr>
          <p:cNvPr id="9" name="Retângulo 8"/>
          <p:cNvSpPr/>
          <p:nvPr/>
        </p:nvSpPr>
        <p:spPr>
          <a:xfrm>
            <a:off x="-917" y="6567100"/>
            <a:ext cx="4910640" cy="276999"/>
          </a:xfrm>
          <a:prstGeom prst="rect">
            <a:avLst/>
          </a:prstGeom>
        </p:spPr>
        <p:txBody>
          <a:bodyPr wrap="none">
            <a:spAutoFit/>
          </a:bodyPr>
          <a:lstStyle/>
          <a:p>
            <a:r>
              <a:rPr lang="en-US" sz="1200" dirty="0" smtClean="0">
                <a:solidFill>
                  <a:schemeClr val="accent6">
                    <a:lumMod val="75000"/>
                  </a:schemeClr>
                </a:solidFill>
                <a:effectLst/>
              </a:rPr>
              <a:t>Prague, Czech Republic                                                                            July/2013</a:t>
            </a:r>
            <a:endParaRPr lang="en-US" sz="1200" dirty="0">
              <a:solidFill>
                <a:schemeClr val="accent6">
                  <a:lumMod val="75000"/>
                </a:schemeClr>
              </a:solidFill>
            </a:endParaRPr>
          </a:p>
        </p:txBody>
      </p:sp>
    </p:spTree>
    <p:extLst>
      <p:ext uri="{BB962C8B-B14F-4D97-AF65-F5344CB8AC3E}">
        <p14:creationId xmlns:p14="http://schemas.microsoft.com/office/powerpoint/2010/main" val="118612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842846"/>
            <a:ext cx="5256584" cy="55384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2" descr="LocalContex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72" y="1124744"/>
            <a:ext cx="3296847" cy="20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lobalContex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5" y="4005064"/>
            <a:ext cx="3311134"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ixaDeTexto 10"/>
          <p:cNvSpPr txBox="1"/>
          <p:nvPr/>
        </p:nvSpPr>
        <p:spPr>
          <a:xfrm>
            <a:off x="-2772816" y="3193812"/>
            <a:ext cx="9144000" cy="461665"/>
          </a:xfrm>
          <a:prstGeom prst="rect">
            <a:avLst/>
          </a:prstGeom>
          <a:noFill/>
        </p:spPr>
        <p:txBody>
          <a:bodyPr wrap="square" rtlCol="0">
            <a:spAutoFit/>
          </a:bodyPr>
          <a:lstStyle/>
          <a:p>
            <a:pPr algn="ctr"/>
            <a:r>
              <a:rPr lang="en-US" sz="2400" dirty="0">
                <a:solidFill>
                  <a:schemeClr val="accent6">
                    <a:lumMod val="50000"/>
                  </a:schemeClr>
                </a:solidFill>
                <a:latin typeface="Times New Roman" pitchFamily="18" charset="0"/>
                <a:cs typeface="Times New Roman" pitchFamily="18" charset="0"/>
              </a:rPr>
              <a:t>Local health context model</a:t>
            </a:r>
          </a:p>
        </p:txBody>
      </p:sp>
      <p:sp>
        <p:nvSpPr>
          <p:cNvPr id="12" name="CaixaDeTexto 11"/>
          <p:cNvSpPr txBox="1"/>
          <p:nvPr/>
        </p:nvSpPr>
        <p:spPr>
          <a:xfrm>
            <a:off x="-2772816" y="5919663"/>
            <a:ext cx="9144000" cy="461665"/>
          </a:xfrm>
          <a:prstGeom prst="rect">
            <a:avLst/>
          </a:prstGeom>
          <a:noFill/>
        </p:spPr>
        <p:txBody>
          <a:bodyPr wrap="square" rtlCol="0">
            <a:spAutoFit/>
          </a:bodyPr>
          <a:lstStyle/>
          <a:p>
            <a:pPr algn="ctr"/>
            <a:r>
              <a:rPr lang="en-US" sz="2400" dirty="0" smtClean="0">
                <a:solidFill>
                  <a:schemeClr val="accent6">
                    <a:lumMod val="50000"/>
                  </a:schemeClr>
                </a:solidFill>
                <a:latin typeface="Times New Roman" pitchFamily="18" charset="0"/>
                <a:cs typeface="Times New Roman" pitchFamily="18" charset="0"/>
              </a:rPr>
              <a:t>Global health </a:t>
            </a:r>
            <a:r>
              <a:rPr lang="en-US" sz="2400" dirty="0">
                <a:solidFill>
                  <a:schemeClr val="accent6">
                    <a:lumMod val="50000"/>
                  </a:schemeClr>
                </a:solidFill>
                <a:latin typeface="Times New Roman" pitchFamily="18" charset="0"/>
                <a:cs typeface="Times New Roman" pitchFamily="18" charset="0"/>
              </a:rPr>
              <a:t>context model</a:t>
            </a:r>
          </a:p>
        </p:txBody>
      </p:sp>
      <p:sp>
        <p:nvSpPr>
          <p:cNvPr id="13" name="Título 1"/>
          <p:cNvSpPr txBox="1">
            <a:spLocks/>
          </p:cNvSpPr>
          <p:nvPr/>
        </p:nvSpPr>
        <p:spPr>
          <a:xfrm>
            <a:off x="0" y="9694"/>
            <a:ext cx="9144000" cy="523220"/>
          </a:xfrm>
          <a:prstGeom prst="rect">
            <a:avLst/>
          </a:prstGeom>
          <a:noFill/>
        </p:spPr>
        <p:txBody>
          <a:bodyPr wrap="square" rtlCol="0">
            <a:spAutoFit/>
          </a:bodyPr>
          <a:lstStyle>
            <a:defPPr>
              <a:defRPr lang="en-US"/>
            </a:defPPr>
            <a:lvl1pPr algn="ctr">
              <a:defRPr sz="2800" b="1">
                <a:solidFill>
                  <a:schemeClr val="accent1">
                    <a:lumMod val="50000"/>
                  </a:schemeClr>
                </a:solidFill>
              </a:defRPr>
            </a:lvl1pPr>
          </a:lstStyle>
          <a:p>
            <a:r>
              <a:rPr lang="en-US" dirty="0" smtClean="0"/>
              <a:t>LARIISA: </a:t>
            </a:r>
            <a:r>
              <a:rPr lang="en-US" dirty="0"/>
              <a:t>Dengue Fever Case </a:t>
            </a:r>
            <a:r>
              <a:rPr lang="en-US" dirty="0" smtClean="0"/>
              <a:t>Study</a:t>
            </a:r>
            <a:endParaRPr lang="en-US" dirty="0"/>
          </a:p>
        </p:txBody>
      </p:sp>
      <p:cxnSp>
        <p:nvCxnSpPr>
          <p:cNvPr id="8" name="Conector reto 7"/>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4" name="Conector reto 13"/>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6" name="Donut 1"/>
          <p:cNvSpPr/>
          <p:nvPr/>
        </p:nvSpPr>
        <p:spPr>
          <a:xfrm>
            <a:off x="7452319" y="2348881"/>
            <a:ext cx="1691681" cy="2520280"/>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Donut 1"/>
          <p:cNvSpPr/>
          <p:nvPr/>
        </p:nvSpPr>
        <p:spPr>
          <a:xfrm>
            <a:off x="148195" y="717404"/>
            <a:ext cx="3301977" cy="5375891"/>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1" name="Donut 1"/>
          <p:cNvSpPr/>
          <p:nvPr/>
        </p:nvSpPr>
        <p:spPr>
          <a:xfrm>
            <a:off x="4211960" y="1556791"/>
            <a:ext cx="2808312" cy="4593703"/>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2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14184" y="5203517"/>
            <a:ext cx="406288" cy="536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CaixaDeTexto 23"/>
          <p:cNvSpPr txBox="1"/>
          <p:nvPr/>
        </p:nvSpPr>
        <p:spPr>
          <a:xfrm>
            <a:off x="7938145" y="5229200"/>
            <a:ext cx="1962447" cy="738664"/>
          </a:xfrm>
          <a:prstGeom prst="rect">
            <a:avLst/>
          </a:prstGeom>
          <a:noFill/>
        </p:spPr>
        <p:txBody>
          <a:bodyPr wrap="square" rtlCol="0">
            <a:spAutoFit/>
          </a:bodyPr>
          <a:lstStyle/>
          <a:p>
            <a:endParaRPr lang="pt-BR" sz="1400" dirty="0" smtClean="0"/>
          </a:p>
          <a:p>
            <a:endParaRPr lang="pt-BR" sz="1400" dirty="0"/>
          </a:p>
          <a:p>
            <a:r>
              <a:rPr lang="pt-BR" sz="1400" b="1" dirty="0" err="1" smtClean="0"/>
              <a:t>Metadata</a:t>
            </a:r>
            <a:endParaRPr lang="en-US" sz="1400" b="1" dirty="0"/>
          </a:p>
        </p:txBody>
      </p:sp>
      <p:sp>
        <p:nvSpPr>
          <p:cNvPr id="25" name="Donut 1"/>
          <p:cNvSpPr/>
          <p:nvPr/>
        </p:nvSpPr>
        <p:spPr>
          <a:xfrm>
            <a:off x="7452320" y="5013176"/>
            <a:ext cx="1691681" cy="1080120"/>
          </a:xfrm>
          <a:prstGeom prst="donut">
            <a:avLst>
              <a:gd name="adj" fmla="val 5801"/>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680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1" grpId="0" animBg="1"/>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upo 5"/>
          <p:cNvGrpSpPr/>
          <p:nvPr/>
        </p:nvGrpSpPr>
        <p:grpSpPr>
          <a:xfrm>
            <a:off x="1700184" y="5503727"/>
            <a:ext cx="1044624" cy="1149867"/>
            <a:chOff x="150484" y="842547"/>
            <a:chExt cx="1269907" cy="1247742"/>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842547"/>
              <a:ext cx="936104" cy="727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aixaDeTexto 7"/>
            <p:cNvSpPr txBox="1"/>
            <p:nvPr/>
          </p:nvSpPr>
          <p:spPr>
            <a:xfrm>
              <a:off x="150484" y="1522533"/>
              <a:ext cx="1269907" cy="567756"/>
            </a:xfrm>
            <a:prstGeom prst="rect">
              <a:avLst/>
            </a:prstGeom>
            <a:noFill/>
          </p:spPr>
          <p:txBody>
            <a:bodyPr wrap="square" rtlCol="0">
              <a:spAutoFit/>
            </a:bodyPr>
            <a:lstStyle/>
            <a:p>
              <a:pPr algn="ctr"/>
              <a:r>
                <a:rPr lang="pt-BR" sz="1400" b="1" dirty="0" smtClean="0"/>
                <a:t>Health Agent</a:t>
              </a:r>
              <a:endParaRPr lang="en-US" sz="1400" b="1" dirty="0"/>
            </a:p>
          </p:txBody>
        </p:sp>
      </p:gr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833" y="4691055"/>
            <a:ext cx="285280" cy="551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upo 9"/>
          <p:cNvGrpSpPr/>
          <p:nvPr/>
        </p:nvGrpSpPr>
        <p:grpSpPr>
          <a:xfrm>
            <a:off x="321406" y="5534384"/>
            <a:ext cx="1250374" cy="1089424"/>
            <a:chOff x="1801679" y="4656176"/>
            <a:chExt cx="1250374" cy="1089424"/>
          </a:xfrm>
        </p:grpSpPr>
        <p:pic>
          <p:nvPicPr>
            <p:cNvPr id="11" name="Picture 6" descr="http://cdn1.iconfinder.com/data/icons/SIGMA/medical/png/400/patient.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58551" y="4656176"/>
              <a:ext cx="736629" cy="781647"/>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11"/>
            <p:cNvSpPr txBox="1"/>
            <p:nvPr/>
          </p:nvSpPr>
          <p:spPr>
            <a:xfrm>
              <a:off x="1801679" y="5437823"/>
              <a:ext cx="1250374" cy="307777"/>
            </a:xfrm>
            <a:prstGeom prst="rect">
              <a:avLst/>
            </a:prstGeom>
            <a:noFill/>
          </p:spPr>
          <p:txBody>
            <a:bodyPr wrap="square" rtlCol="0">
              <a:spAutoFit/>
            </a:bodyPr>
            <a:lstStyle/>
            <a:p>
              <a:pPr algn="ctr"/>
              <a:r>
                <a:rPr lang="pt-BR" sz="1400" b="1" dirty="0" err="1" smtClean="0"/>
                <a:t>Pacient</a:t>
              </a:r>
              <a:endParaRPr lang="en-US" sz="1400" b="1" dirty="0"/>
            </a:p>
          </p:txBody>
        </p:sp>
      </p:grpSp>
      <p:pic>
        <p:nvPicPr>
          <p:cNvPr id="13" name="Picture 2" descr="http://www.intersolucao.com.br/images/_product/945/945354/tablet-ipad-2-apple-mc916bz-64gb-tela-9-7-multi-touch-wi-fi-bluetooth-e-videos-em-hd-2facfb1208.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4069" y="4628015"/>
            <a:ext cx="661949" cy="66194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www.hypersonictechnologies.com/wp-content/uploads/2012/10/How-to-select-a-cost-effective-desktop.jp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66970" y="4584405"/>
            <a:ext cx="1263897" cy="752857"/>
          </a:xfrm>
          <a:prstGeom prst="rect">
            <a:avLst/>
          </a:prstGeom>
          <a:noFill/>
          <a:extLst>
            <a:ext uri="{909E8E84-426E-40DD-AFC4-6F175D3DCCD1}">
              <a14:hiddenFill xmlns:a14="http://schemas.microsoft.com/office/drawing/2010/main">
                <a:solidFill>
                  <a:srgbClr val="FFFFFF"/>
                </a:solidFill>
              </a14:hiddenFill>
            </a:ext>
          </a:extLst>
        </p:spPr>
      </p:pic>
      <p:sp>
        <p:nvSpPr>
          <p:cNvPr id="15" name="Retângulo 14"/>
          <p:cNvSpPr/>
          <p:nvPr/>
        </p:nvSpPr>
        <p:spPr>
          <a:xfrm>
            <a:off x="170568" y="4302061"/>
            <a:ext cx="2900415" cy="113191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aixaDeTexto 15"/>
          <p:cNvSpPr txBox="1"/>
          <p:nvPr/>
        </p:nvSpPr>
        <p:spPr>
          <a:xfrm>
            <a:off x="-36512" y="4302061"/>
            <a:ext cx="3384376" cy="338554"/>
          </a:xfrm>
          <a:prstGeom prst="rect">
            <a:avLst/>
          </a:prstGeom>
          <a:noFill/>
        </p:spPr>
        <p:txBody>
          <a:bodyPr wrap="square" rtlCol="0">
            <a:spAutoFit/>
          </a:bodyPr>
          <a:lstStyle/>
          <a:p>
            <a:pPr algn="ctr"/>
            <a:r>
              <a:rPr lang="pt-BR" sz="1600" dirty="0" smtClean="0"/>
              <a:t>Smartphone / Tablet / Desktop</a:t>
            </a:r>
            <a:endParaRPr lang="en-US" sz="1600" dirty="0"/>
          </a:p>
        </p:txBody>
      </p:sp>
      <p:sp>
        <p:nvSpPr>
          <p:cNvPr id="17" name="Retângulo 16"/>
          <p:cNvSpPr/>
          <p:nvPr/>
        </p:nvSpPr>
        <p:spPr>
          <a:xfrm>
            <a:off x="5148064" y="435403"/>
            <a:ext cx="3848326" cy="1938992"/>
          </a:xfrm>
          <a:prstGeom prst="rect">
            <a:avLst/>
          </a:prstGeom>
          <a:solidFill>
            <a:schemeClr val="bg1">
              <a:lumMod val="95000"/>
            </a:schemeClr>
          </a:solidFill>
          <a:ln>
            <a:solidFill>
              <a:schemeClr val="tx1"/>
            </a:solidFill>
          </a:ln>
        </p:spPr>
        <p:txBody>
          <a:bodyPr wrap="square">
            <a:spAutoFit/>
          </a:bodyPr>
          <a:lstStyle/>
          <a:p>
            <a:pPr algn="ctr"/>
            <a:r>
              <a:rPr lang="en-US" sz="1500" dirty="0"/>
              <a:t>&lt;</a:t>
            </a:r>
            <a:r>
              <a:rPr lang="en-US" sz="1500" dirty="0" err="1"/>
              <a:t>lat</a:t>
            </a:r>
            <a:r>
              <a:rPr lang="en-US" sz="1500" dirty="0"/>
              <a:t>=S 3° 45' 48.6429“&gt;, &lt;</a:t>
            </a:r>
            <a:r>
              <a:rPr lang="en-US" sz="1500" dirty="0" err="1"/>
              <a:t>lon</a:t>
            </a:r>
            <a:r>
              <a:rPr lang="en-US" sz="1500" dirty="0"/>
              <a:t>=W 38° 36' 28.7434“&gt;, &lt;time=17:00h&gt;, &lt;</a:t>
            </a:r>
            <a:r>
              <a:rPr lang="en-US" sz="1500" dirty="0" smtClean="0"/>
              <a:t>date=</a:t>
            </a:r>
            <a:r>
              <a:rPr lang="en-US" sz="1500" dirty="0"/>
              <a:t>03/02/2013</a:t>
            </a:r>
            <a:r>
              <a:rPr lang="en-US" sz="1500" dirty="0" smtClean="0"/>
              <a:t>&gt;, </a:t>
            </a:r>
            <a:r>
              <a:rPr lang="en-US" sz="1500" dirty="0"/>
              <a:t>&lt;</a:t>
            </a:r>
            <a:r>
              <a:rPr lang="en-US" sz="1500" dirty="0" err="1"/>
              <a:t>body_temp</a:t>
            </a:r>
            <a:r>
              <a:rPr lang="en-US" sz="1500" dirty="0"/>
              <a:t>=40°C&gt;, &lt;</a:t>
            </a:r>
            <a:r>
              <a:rPr lang="en-US" sz="1500" dirty="0" err="1"/>
              <a:t>heart_rate</a:t>
            </a:r>
            <a:r>
              <a:rPr lang="en-US" sz="1500" dirty="0"/>
              <a:t>=110 </a:t>
            </a:r>
            <a:r>
              <a:rPr lang="en-US" sz="1500" dirty="0" err="1"/>
              <a:t>bpm</a:t>
            </a:r>
            <a:r>
              <a:rPr lang="en-US" sz="1500" dirty="0"/>
              <a:t>&gt;, &lt;</a:t>
            </a:r>
            <a:r>
              <a:rPr lang="en-US" sz="1500" dirty="0" err="1"/>
              <a:t>blood_press</a:t>
            </a:r>
            <a:r>
              <a:rPr lang="en-US" sz="1500" dirty="0"/>
              <a:t>=140/90&gt;, &lt;</a:t>
            </a:r>
            <a:r>
              <a:rPr lang="en-US" sz="1500" dirty="0" err="1"/>
              <a:t>loc_add</a:t>
            </a:r>
            <a:r>
              <a:rPr lang="en-US" sz="1500" dirty="0"/>
              <a:t>=</a:t>
            </a:r>
            <a:r>
              <a:rPr lang="pt-BR" sz="1500" dirty="0"/>
              <a:t>Av. F, 126-298-Conj. Ceará, Fortaleza – CE</a:t>
            </a:r>
            <a:r>
              <a:rPr lang="en-US" sz="1500" dirty="0"/>
              <a:t>&gt;, &lt;</a:t>
            </a:r>
            <a:r>
              <a:rPr lang="en-US" sz="1500" dirty="0" err="1"/>
              <a:t>loc_weather</a:t>
            </a:r>
            <a:r>
              <a:rPr lang="en-US" sz="1500" dirty="0"/>
              <a:t>=25°C&gt;, &lt;symptom=A, B, C&gt;, &lt;</a:t>
            </a:r>
            <a:r>
              <a:rPr lang="en-US" sz="1500" dirty="0" err="1"/>
              <a:t>sus_id</a:t>
            </a:r>
            <a:r>
              <a:rPr lang="en-US" sz="1500" dirty="0"/>
              <a:t>=</a:t>
            </a:r>
            <a:r>
              <a:rPr lang="pt-BR" sz="1500" dirty="0"/>
              <a:t>209968974640021&gt;</a:t>
            </a:r>
            <a:endParaRPr lang="en-US" sz="1500" dirty="0"/>
          </a:p>
        </p:txBody>
      </p:sp>
      <p:sp>
        <p:nvSpPr>
          <p:cNvPr id="18" name="Seta para a direita 17"/>
          <p:cNvSpPr/>
          <p:nvPr/>
        </p:nvSpPr>
        <p:spPr>
          <a:xfrm>
            <a:off x="2771800" y="1229253"/>
            <a:ext cx="369387" cy="324036"/>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uxograma: Disco magnético 18"/>
          <p:cNvSpPr/>
          <p:nvPr/>
        </p:nvSpPr>
        <p:spPr>
          <a:xfrm>
            <a:off x="6902288" y="2855911"/>
            <a:ext cx="602726" cy="650428"/>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0" name="CaixaDeTexto 19"/>
          <p:cNvSpPr txBox="1"/>
          <p:nvPr/>
        </p:nvSpPr>
        <p:spPr>
          <a:xfrm>
            <a:off x="7509580" y="2866825"/>
            <a:ext cx="1152128" cy="646331"/>
          </a:xfrm>
          <a:prstGeom prst="rect">
            <a:avLst/>
          </a:prstGeom>
          <a:noFill/>
        </p:spPr>
        <p:txBody>
          <a:bodyPr wrap="square" rtlCol="0">
            <a:spAutoFit/>
          </a:bodyPr>
          <a:lstStyle/>
          <a:p>
            <a:r>
              <a:rPr lang="pt-BR" b="1" dirty="0" err="1" smtClean="0"/>
              <a:t>Lariisa</a:t>
            </a:r>
            <a:r>
              <a:rPr lang="pt-BR" b="1" dirty="0" smtClean="0"/>
              <a:t> </a:t>
            </a:r>
            <a:r>
              <a:rPr lang="pt-BR" b="1" dirty="0" err="1" smtClean="0"/>
              <a:t>Database</a:t>
            </a:r>
            <a:endParaRPr lang="en-US" b="1" dirty="0"/>
          </a:p>
        </p:txBody>
      </p:sp>
      <p:sp>
        <p:nvSpPr>
          <p:cNvPr id="21" name="Seta para baixo 20"/>
          <p:cNvSpPr/>
          <p:nvPr/>
        </p:nvSpPr>
        <p:spPr>
          <a:xfrm>
            <a:off x="7018542" y="2472517"/>
            <a:ext cx="360038" cy="360040"/>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3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08960" y="3677540"/>
            <a:ext cx="2373781" cy="289155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90654" y="3898104"/>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762662" y="3980240"/>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90654" y="4027860"/>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85963" y="3948709"/>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16336" y="4085582"/>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69505" y="3970934"/>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937891" y="4164733"/>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00392" y="4384180"/>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29396" y="4095919"/>
            <a:ext cx="301052" cy="340964"/>
          </a:xfrm>
          <a:prstGeom prst="rect">
            <a:avLst/>
          </a:prstGeom>
          <a:noFill/>
          <a:extLst>
            <a:ext uri="{909E8E84-426E-40DD-AFC4-6F175D3DCCD1}">
              <a14:hiddenFill xmlns:a14="http://schemas.microsoft.com/office/drawing/2010/main">
                <a:solidFill>
                  <a:srgbClr val="FFFFFF"/>
                </a:solidFill>
              </a14:hiddenFill>
            </a:ext>
          </a:extLst>
        </p:spPr>
      </p:pic>
      <p:sp>
        <p:nvSpPr>
          <p:cNvPr id="32" name="CaixaDeTexto 31"/>
          <p:cNvSpPr txBox="1"/>
          <p:nvPr/>
        </p:nvSpPr>
        <p:spPr>
          <a:xfrm>
            <a:off x="246979" y="36575"/>
            <a:ext cx="2754969" cy="369332"/>
          </a:xfrm>
          <a:prstGeom prst="rect">
            <a:avLst/>
          </a:prstGeom>
          <a:noFill/>
        </p:spPr>
        <p:txBody>
          <a:bodyPr wrap="square" rtlCol="0">
            <a:spAutoFit/>
          </a:bodyPr>
          <a:lstStyle/>
          <a:p>
            <a:pPr algn="ctr"/>
            <a:r>
              <a:rPr lang="pt-BR" b="1" dirty="0" smtClean="0"/>
              <a:t>WEB </a:t>
            </a:r>
            <a:r>
              <a:rPr lang="pt-BR" b="1" dirty="0" err="1" smtClean="0"/>
              <a:t>Prototype</a:t>
            </a:r>
            <a:endParaRPr lang="en-US" b="1" dirty="0"/>
          </a:p>
        </p:txBody>
      </p:sp>
      <p:sp>
        <p:nvSpPr>
          <p:cNvPr id="33" name="CaixaDeTexto 32"/>
          <p:cNvSpPr txBox="1"/>
          <p:nvPr/>
        </p:nvSpPr>
        <p:spPr>
          <a:xfrm rot="16200000">
            <a:off x="4448267" y="4938652"/>
            <a:ext cx="2891559" cy="369332"/>
          </a:xfrm>
          <a:prstGeom prst="rect">
            <a:avLst/>
          </a:prstGeom>
          <a:noFill/>
        </p:spPr>
        <p:txBody>
          <a:bodyPr wrap="square" rtlCol="0">
            <a:spAutoFit/>
          </a:bodyPr>
          <a:lstStyle/>
          <a:p>
            <a:pPr algn="ctr"/>
            <a:r>
              <a:rPr lang="pt-BR" b="1" dirty="0" smtClean="0"/>
              <a:t>Health Managers </a:t>
            </a:r>
            <a:r>
              <a:rPr lang="pt-BR" b="1" dirty="0" err="1" smtClean="0"/>
              <a:t>Dashboard</a:t>
            </a:r>
            <a:endParaRPr lang="en-US" b="1" dirty="0"/>
          </a:p>
        </p:txBody>
      </p:sp>
      <p:sp>
        <p:nvSpPr>
          <p:cNvPr id="34" name="CaixaDeTexto 33"/>
          <p:cNvSpPr txBox="1"/>
          <p:nvPr/>
        </p:nvSpPr>
        <p:spPr>
          <a:xfrm>
            <a:off x="5364088" y="101015"/>
            <a:ext cx="3456384" cy="369332"/>
          </a:xfrm>
          <a:prstGeom prst="rect">
            <a:avLst/>
          </a:prstGeom>
          <a:noFill/>
        </p:spPr>
        <p:txBody>
          <a:bodyPr wrap="square" rtlCol="0">
            <a:spAutoFit/>
          </a:bodyPr>
          <a:lstStyle/>
          <a:p>
            <a:pPr algn="ctr"/>
            <a:r>
              <a:rPr lang="pt-BR" b="1" dirty="0" err="1" smtClean="0"/>
              <a:t>Structured</a:t>
            </a:r>
            <a:r>
              <a:rPr lang="pt-BR" b="1" dirty="0" smtClean="0"/>
              <a:t> Data</a:t>
            </a:r>
            <a:endParaRPr lang="en-US" b="1" dirty="0"/>
          </a:p>
        </p:txBody>
      </p:sp>
      <p:sp>
        <p:nvSpPr>
          <p:cNvPr id="35" name="Nuvem 34"/>
          <p:cNvSpPr/>
          <p:nvPr/>
        </p:nvSpPr>
        <p:spPr>
          <a:xfrm>
            <a:off x="3179576" y="879216"/>
            <a:ext cx="1464432" cy="1035850"/>
          </a:xfrm>
          <a:prstGeom prst="cloud">
            <a:avLst/>
          </a:prstGeom>
          <a:solidFill>
            <a:schemeClr val="bg2">
              <a:lumMod val="9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solidFill>
                  <a:schemeClr val="tx1"/>
                </a:solidFill>
              </a:rPr>
              <a:t>Internet</a:t>
            </a:r>
            <a:endParaRPr lang="en-US" b="1" dirty="0">
              <a:solidFill>
                <a:schemeClr val="tx1"/>
              </a:solidFill>
            </a:endParaRPr>
          </a:p>
        </p:txBody>
      </p:sp>
      <p:sp>
        <p:nvSpPr>
          <p:cNvPr id="36" name="Seta para a direita 35"/>
          <p:cNvSpPr/>
          <p:nvPr/>
        </p:nvSpPr>
        <p:spPr>
          <a:xfrm>
            <a:off x="4706669" y="1225759"/>
            <a:ext cx="369387" cy="324036"/>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2547" y="415755"/>
            <a:ext cx="2029949" cy="376386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80312" y="5104260"/>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660232" y="5085184"/>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6336" y="4240164"/>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80312" y="5248276"/>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76256" y="5536308"/>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588224" y="3861048"/>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647212" y="3933056"/>
            <a:ext cx="301052" cy="34096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0" descr="http://www.clker.com/cliparts/N/Z/Y/y/P/w/map-pin-with-shadow-hi.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516216" y="4005064"/>
            <a:ext cx="301052" cy="340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70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2627784" y="3501008"/>
            <a:ext cx="45199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5</a:t>
            </a:r>
            <a:r>
              <a:rPr lang="pt-BR" sz="3200" i="1" dirty="0" smtClean="0">
                <a:solidFill>
                  <a:schemeClr val="bg1"/>
                </a:solidFill>
              </a:rPr>
              <a:t>. LARIISA </a:t>
            </a:r>
            <a:r>
              <a:rPr lang="pt-BR" sz="3200" i="1" dirty="0" err="1" smtClean="0">
                <a:solidFill>
                  <a:schemeClr val="bg1"/>
                </a:solidFill>
              </a:rPr>
              <a:t>Prototypes</a:t>
            </a:r>
            <a:endParaRPr lang="pt-BR" sz="3200" i="1" dirty="0" smtClean="0">
              <a:solidFill>
                <a:schemeClr val="bg1"/>
              </a:solidFill>
            </a:endParaRPr>
          </a:p>
          <a:p>
            <a:pPr eaLnBrk="1" hangingPunct="1"/>
            <a:r>
              <a:rPr lang="pt-BR" sz="3200" i="1" dirty="0" smtClean="0">
                <a:solidFill>
                  <a:schemeClr val="bg1"/>
                </a:solidFill>
              </a:rPr>
              <a:t>    </a:t>
            </a:r>
          </a:p>
        </p:txBody>
      </p:sp>
      <p:sp>
        <p:nvSpPr>
          <p:cNvPr id="2" name="Retângulo 1"/>
          <p:cNvSpPr/>
          <p:nvPr/>
        </p:nvSpPr>
        <p:spPr>
          <a:xfrm>
            <a:off x="3059832" y="4005064"/>
            <a:ext cx="5688632" cy="1107996"/>
          </a:xfrm>
          <a:prstGeom prst="rect">
            <a:avLst/>
          </a:prstGeom>
        </p:spPr>
        <p:txBody>
          <a:bodyPr wrap="square">
            <a:spAutoFit/>
          </a:bodyPr>
          <a:lstStyle/>
          <a:p>
            <a:r>
              <a:rPr lang="pt-BR" b="1" i="1" dirty="0">
                <a:solidFill>
                  <a:schemeClr val="bg1"/>
                </a:solidFill>
              </a:rPr>
              <a:t>	</a:t>
            </a:r>
            <a:endParaRPr lang="pt-BR" sz="2400" b="1" i="1" dirty="0">
              <a:solidFill>
                <a:schemeClr val="bg1"/>
              </a:solidFill>
            </a:endParaRPr>
          </a:p>
          <a:p>
            <a:r>
              <a:rPr lang="pt-BR" sz="2400" b="1" i="1" dirty="0">
                <a:solidFill>
                  <a:schemeClr val="bg1"/>
                </a:solidFill>
              </a:rPr>
              <a:t>	- A </a:t>
            </a:r>
            <a:r>
              <a:rPr lang="pt-BR" sz="2400" b="1" i="1" dirty="0" err="1">
                <a:solidFill>
                  <a:schemeClr val="bg1"/>
                </a:solidFill>
              </a:rPr>
              <a:t>Bayesian</a:t>
            </a:r>
            <a:r>
              <a:rPr lang="pt-BR" sz="2400" b="1" i="1" dirty="0">
                <a:solidFill>
                  <a:schemeClr val="bg1"/>
                </a:solidFill>
              </a:rPr>
              <a:t> Approach (</a:t>
            </a:r>
            <a:r>
              <a:rPr lang="pt-BR" sz="2400" b="1" i="1" dirty="0">
                <a:solidFill>
                  <a:srgbClr val="FF0000"/>
                </a:solidFill>
              </a:rPr>
              <a:t>2013</a:t>
            </a:r>
            <a:r>
              <a:rPr lang="pt-BR" sz="2400" b="1" i="1" dirty="0">
                <a:solidFill>
                  <a:schemeClr val="bg1"/>
                </a:solidFill>
              </a:rPr>
              <a:t>)</a:t>
            </a:r>
          </a:p>
          <a:p>
            <a:r>
              <a:rPr lang="pt-BR" sz="2400" b="1" i="1" dirty="0">
                <a:solidFill>
                  <a:schemeClr val="bg1"/>
                </a:solidFill>
              </a:rPr>
              <a:t>	</a:t>
            </a:r>
          </a:p>
        </p:txBody>
      </p:sp>
    </p:spTree>
    <p:extLst>
      <p:ext uri="{BB962C8B-B14F-4D97-AF65-F5344CB8AC3E}">
        <p14:creationId xmlns:p14="http://schemas.microsoft.com/office/powerpoint/2010/main" val="4435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6999"/>
            <a:ext cx="9144000" cy="577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nut 1"/>
          <p:cNvSpPr/>
          <p:nvPr/>
        </p:nvSpPr>
        <p:spPr>
          <a:xfrm>
            <a:off x="2483768" y="3140968"/>
            <a:ext cx="3600400" cy="3024336"/>
          </a:xfrm>
          <a:prstGeom prst="donut">
            <a:avLst>
              <a:gd name="adj" fmla="val 5801"/>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6012160" y="980728"/>
            <a:ext cx="2732626" cy="646331"/>
          </a:xfrm>
          <a:prstGeom prst="rect">
            <a:avLst/>
          </a:prstGeom>
        </p:spPr>
        <p:txBody>
          <a:bodyPr wrap="square">
            <a:spAutoFit/>
          </a:bodyPr>
          <a:lstStyle/>
          <a:p>
            <a:r>
              <a:rPr lang="pt-BR" b="1" dirty="0" err="1" smtClean="0">
                <a:solidFill>
                  <a:srgbClr val="FF0000"/>
                </a:solidFill>
              </a:rPr>
              <a:t>Probabilistc</a:t>
            </a:r>
            <a:r>
              <a:rPr lang="pt-BR" b="1" dirty="0" smtClean="0">
                <a:solidFill>
                  <a:srgbClr val="FF0000"/>
                </a:solidFill>
              </a:rPr>
              <a:t> </a:t>
            </a:r>
            <a:r>
              <a:rPr lang="pt-BR" b="1" dirty="0" err="1" smtClean="0">
                <a:solidFill>
                  <a:srgbClr val="FF0000"/>
                </a:solidFill>
              </a:rPr>
              <a:t>Methods</a:t>
            </a:r>
            <a:endParaRPr lang="pt-BR" b="1" dirty="0" smtClean="0">
              <a:solidFill>
                <a:srgbClr val="FF0000"/>
              </a:solidFill>
            </a:endParaRPr>
          </a:p>
          <a:p>
            <a:r>
              <a:rPr lang="pt-BR" b="1" dirty="0" smtClean="0">
                <a:solidFill>
                  <a:srgbClr val="FF0000"/>
                </a:solidFill>
              </a:rPr>
              <a:t>(BAYESIAN NETWORK)</a:t>
            </a:r>
            <a:endParaRPr lang="pt-BR" b="1" dirty="0">
              <a:solidFill>
                <a:srgbClr val="FF0000"/>
              </a:solidFill>
            </a:endParaRPr>
          </a:p>
        </p:txBody>
      </p:sp>
      <p:cxnSp>
        <p:nvCxnSpPr>
          <p:cNvPr id="10" name="Conector reto 9"/>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Conector reto 10"/>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3"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(CONTEXT)</a:t>
            </a:r>
            <a:endParaRPr lang="pt-BR" b="1" dirty="0">
              <a:solidFill>
                <a:srgbClr val="FF0000"/>
              </a:solidFill>
            </a:endParaRPr>
          </a:p>
        </p:txBody>
      </p:sp>
      <p:sp>
        <p:nvSpPr>
          <p:cNvPr id="14" name="Rectangle 8"/>
          <p:cNvSpPr/>
          <p:nvPr/>
        </p:nvSpPr>
        <p:spPr>
          <a:xfrm>
            <a:off x="3347864" y="5301208"/>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sp>
        <p:nvSpPr>
          <p:cNvPr id="16" name="TextBox 3"/>
          <p:cNvSpPr txBox="1"/>
          <p:nvPr/>
        </p:nvSpPr>
        <p:spPr>
          <a:xfrm>
            <a:off x="3275856" y="1763524"/>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
        <p:nvSpPr>
          <p:cNvPr id="18" name="Donut 1"/>
          <p:cNvSpPr/>
          <p:nvPr/>
        </p:nvSpPr>
        <p:spPr>
          <a:xfrm>
            <a:off x="5843434" y="724228"/>
            <a:ext cx="2575137" cy="1161170"/>
          </a:xfrm>
          <a:prstGeom prst="donut">
            <a:avLst>
              <a:gd name="adj" fmla="val 5801"/>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CaixaDeTexto 18"/>
          <p:cNvSpPr txBox="1"/>
          <p:nvPr/>
        </p:nvSpPr>
        <p:spPr>
          <a:xfrm>
            <a:off x="0" y="17328"/>
            <a:ext cx="9143999" cy="523220"/>
          </a:xfrm>
          <a:prstGeom prst="rect">
            <a:avLst/>
          </a:prstGeom>
          <a:noFill/>
        </p:spPr>
        <p:txBody>
          <a:bodyPr wrap="square" rtlCol="0">
            <a:spAutoFit/>
          </a:bodyPr>
          <a:lstStyle/>
          <a:p>
            <a:pPr algn="ctr"/>
            <a:r>
              <a:rPr lang="pt-BR" sz="2800" b="1" dirty="0" smtClean="0">
                <a:solidFill>
                  <a:schemeClr val="accent1">
                    <a:lumMod val="50000"/>
                  </a:schemeClr>
                </a:solidFill>
              </a:rPr>
              <a:t>LARIISA: </a:t>
            </a:r>
            <a:r>
              <a:rPr lang="pt-BR" sz="2800" b="1" dirty="0" err="1">
                <a:solidFill>
                  <a:schemeClr val="accent1">
                    <a:lumMod val="50000"/>
                  </a:schemeClr>
                </a:solidFill>
              </a:rPr>
              <a:t>Bayesian</a:t>
            </a:r>
            <a:r>
              <a:rPr lang="pt-BR" sz="2800" b="1" dirty="0">
                <a:solidFill>
                  <a:schemeClr val="accent1">
                    <a:lumMod val="50000"/>
                  </a:schemeClr>
                </a:solidFill>
              </a:rPr>
              <a:t> Approach</a:t>
            </a:r>
            <a:endParaRPr lang="en-US" sz="2800" b="1" dirty="0">
              <a:solidFill>
                <a:schemeClr val="accent1">
                  <a:lumMod val="50000"/>
                </a:schemeClr>
              </a:solidFill>
            </a:endParaRPr>
          </a:p>
        </p:txBody>
      </p:sp>
    </p:spTree>
    <p:extLst>
      <p:ext uri="{BB962C8B-B14F-4D97-AF65-F5344CB8AC3E}">
        <p14:creationId xmlns:p14="http://schemas.microsoft.com/office/powerpoint/2010/main" val="332345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Untitled:Users:germanno:Desktop:Screen Shot 2013-09-01 at 12.26.34 A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341438"/>
            <a:ext cx="8969375"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to 3"/>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5" name="Conector reto 4"/>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9" name="CaixaDeTexto 8"/>
          <p:cNvSpPr txBox="1"/>
          <p:nvPr/>
        </p:nvSpPr>
        <p:spPr>
          <a:xfrm>
            <a:off x="0" y="17328"/>
            <a:ext cx="9143999" cy="523220"/>
          </a:xfrm>
          <a:prstGeom prst="rect">
            <a:avLst/>
          </a:prstGeom>
          <a:noFill/>
        </p:spPr>
        <p:txBody>
          <a:bodyPr wrap="square" rtlCol="0">
            <a:spAutoFit/>
          </a:bodyPr>
          <a:lstStyle/>
          <a:p>
            <a:pPr algn="ctr"/>
            <a:r>
              <a:rPr lang="pt-BR" sz="2800" b="1" dirty="0" smtClean="0">
                <a:solidFill>
                  <a:schemeClr val="accent1">
                    <a:lumMod val="50000"/>
                  </a:schemeClr>
                </a:solidFill>
              </a:rPr>
              <a:t>LARIISA: </a:t>
            </a:r>
            <a:r>
              <a:rPr lang="pt-BR" sz="2800" b="1" dirty="0" err="1" smtClean="0">
                <a:solidFill>
                  <a:schemeClr val="accent1">
                    <a:lumMod val="50000"/>
                  </a:schemeClr>
                </a:solidFill>
              </a:rPr>
              <a:t>Bayesian</a:t>
            </a:r>
            <a:r>
              <a:rPr lang="pt-BR" sz="2800" b="1" dirty="0" smtClean="0">
                <a:solidFill>
                  <a:schemeClr val="accent1">
                    <a:lumMod val="50000"/>
                  </a:schemeClr>
                </a:solidFill>
              </a:rPr>
              <a:t> Approach</a:t>
            </a:r>
            <a:endParaRPr lang="en-US" sz="2800" b="1" dirty="0">
              <a:solidFill>
                <a:schemeClr val="accent1">
                  <a:lumMod val="50000"/>
                </a:schemeClr>
              </a:solidFill>
            </a:endParaRPr>
          </a:p>
        </p:txBody>
      </p:sp>
      <p:sp>
        <p:nvSpPr>
          <p:cNvPr id="7" name="CaixaDeTexto 6"/>
          <p:cNvSpPr txBox="1"/>
          <p:nvPr/>
        </p:nvSpPr>
        <p:spPr>
          <a:xfrm>
            <a:off x="0" y="6228020"/>
            <a:ext cx="9144000" cy="369332"/>
          </a:xfrm>
          <a:prstGeom prst="rect">
            <a:avLst/>
          </a:prstGeom>
          <a:noFill/>
        </p:spPr>
        <p:txBody>
          <a:bodyPr wrap="square" rtlCol="0">
            <a:spAutoFit/>
          </a:bodyPr>
          <a:lstStyle/>
          <a:p>
            <a:pPr algn="ctr"/>
            <a:r>
              <a:rPr lang="pt-BR" dirty="0" err="1" smtClean="0"/>
              <a:t>Specialist</a:t>
            </a:r>
            <a:r>
              <a:rPr lang="pt-BR" dirty="0" smtClean="0"/>
              <a:t> Data (</a:t>
            </a:r>
            <a:r>
              <a:rPr lang="pt-BR" dirty="0" err="1" smtClean="0"/>
              <a:t>Tables</a:t>
            </a:r>
            <a:r>
              <a:rPr lang="pt-BR" dirty="0" smtClean="0"/>
              <a:t>) </a:t>
            </a:r>
            <a:r>
              <a:rPr lang="pt-BR" dirty="0" err="1" smtClean="0"/>
              <a:t>and</a:t>
            </a:r>
            <a:r>
              <a:rPr lang="pt-BR" dirty="0" smtClean="0"/>
              <a:t> </a:t>
            </a:r>
            <a:r>
              <a:rPr lang="pt-BR" dirty="0" err="1" smtClean="0"/>
              <a:t>Relationship</a:t>
            </a:r>
            <a:endParaRPr lang="en-US" dirty="0"/>
          </a:p>
        </p:txBody>
      </p:sp>
    </p:spTree>
    <p:extLst>
      <p:ext uri="{BB962C8B-B14F-4D97-AF65-F5344CB8AC3E}">
        <p14:creationId xmlns:p14="http://schemas.microsoft.com/office/powerpoint/2010/main" val="174387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3" name="Group 67"/>
          <p:cNvGrpSpPr/>
          <p:nvPr/>
        </p:nvGrpSpPr>
        <p:grpSpPr>
          <a:xfrm>
            <a:off x="51262" y="387777"/>
            <a:ext cx="9029258" cy="6121801"/>
            <a:chOff x="107504" y="72008"/>
            <a:chExt cx="10225136" cy="6932601"/>
          </a:xfrm>
        </p:grpSpPr>
        <p:sp>
          <p:nvSpPr>
            <p:cNvPr id="214" name="Retângulo 46"/>
            <p:cNvSpPr/>
            <p:nvPr/>
          </p:nvSpPr>
          <p:spPr>
            <a:xfrm>
              <a:off x="107504" y="72008"/>
              <a:ext cx="10225136" cy="6741368"/>
            </a:xfrm>
            <a:prstGeom prst="rect">
              <a:avLst/>
            </a:prstGeom>
            <a:solidFill>
              <a:srgbClr val="FFFFF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 name="Retângulo 46"/>
            <p:cNvSpPr/>
            <p:nvPr/>
          </p:nvSpPr>
          <p:spPr>
            <a:xfrm>
              <a:off x="179512" y="1340769"/>
              <a:ext cx="1584176" cy="5040560"/>
            </a:xfrm>
            <a:prstGeom prst="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6" name="Retângulo 46"/>
            <p:cNvSpPr/>
            <p:nvPr/>
          </p:nvSpPr>
          <p:spPr>
            <a:xfrm>
              <a:off x="1907704" y="260648"/>
              <a:ext cx="5760640" cy="5688632"/>
            </a:xfrm>
            <a:prstGeom prst="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tângulo 46"/>
            <p:cNvSpPr/>
            <p:nvPr/>
          </p:nvSpPr>
          <p:spPr>
            <a:xfrm>
              <a:off x="2051720" y="1628800"/>
              <a:ext cx="1224136" cy="2304256"/>
            </a:xfrm>
            <a:prstGeom prst="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tângulo 46"/>
            <p:cNvSpPr/>
            <p:nvPr/>
          </p:nvSpPr>
          <p:spPr>
            <a:xfrm>
              <a:off x="3419872" y="404664"/>
              <a:ext cx="4032448" cy="5184576"/>
            </a:xfrm>
            <a:prstGeom prst="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tângulo 218"/>
            <p:cNvSpPr/>
            <p:nvPr/>
          </p:nvSpPr>
          <p:spPr>
            <a:xfrm>
              <a:off x="3635896" y="980728"/>
              <a:ext cx="3528392" cy="4320480"/>
            </a:xfrm>
            <a:prstGeom prst="rect">
              <a:avLst/>
            </a:prstGeom>
            <a:solidFill>
              <a:srgbClr val="FFFFB7"/>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tângulo 46"/>
            <p:cNvSpPr/>
            <p:nvPr/>
          </p:nvSpPr>
          <p:spPr>
            <a:xfrm>
              <a:off x="323528" y="1628800"/>
              <a:ext cx="1224136" cy="2520280"/>
            </a:xfrm>
            <a:prstGeom prst="rect">
              <a:avLst/>
            </a:prstGeom>
            <a:solidFill>
              <a:schemeClr val="tx2">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CaixaDeTexto 220"/>
            <p:cNvSpPr txBox="1"/>
            <p:nvPr/>
          </p:nvSpPr>
          <p:spPr>
            <a:xfrm>
              <a:off x="269304" y="179655"/>
              <a:ext cx="1393082" cy="1348552"/>
            </a:xfrm>
            <a:prstGeom prst="rect">
              <a:avLst/>
            </a:prstGeom>
            <a:noFill/>
          </p:spPr>
          <p:txBody>
            <a:bodyPr wrap="square" rtlCol="0">
              <a:spAutoFit/>
            </a:bodyPr>
            <a:lstStyle/>
            <a:p>
              <a:pPr algn="ctr"/>
              <a:r>
                <a:rPr lang="pt-BR" sz="2000" b="1" dirty="0" smtClean="0"/>
                <a:t>ENTRADA DO SISTEMA</a:t>
              </a:r>
              <a:endParaRPr lang="pt-BR" sz="2000" b="1" dirty="0"/>
            </a:p>
            <a:p>
              <a:endParaRPr lang="en-US" sz="1200" b="1" dirty="0"/>
            </a:p>
          </p:txBody>
        </p:sp>
        <p:sp>
          <p:nvSpPr>
            <p:cNvPr id="222" name="CaixaDeTexto 68"/>
            <p:cNvSpPr txBox="1"/>
            <p:nvPr/>
          </p:nvSpPr>
          <p:spPr>
            <a:xfrm>
              <a:off x="1979712" y="1640994"/>
              <a:ext cx="1368152" cy="829878"/>
            </a:xfrm>
            <a:prstGeom prst="rect">
              <a:avLst/>
            </a:prstGeom>
            <a:noFill/>
          </p:spPr>
          <p:txBody>
            <a:bodyPr wrap="square" rtlCol="0">
              <a:spAutoFit/>
            </a:bodyPr>
            <a:lstStyle/>
            <a:p>
              <a:pPr algn="ctr"/>
              <a:r>
                <a:rPr lang="pt-BR" sz="1000" b="1" dirty="0"/>
                <a:t>Módulo de </a:t>
              </a:r>
              <a:r>
                <a:rPr lang="pt-BR" sz="1000" b="1" dirty="0" smtClean="0"/>
                <a:t>Inferência </a:t>
              </a:r>
              <a:r>
                <a:rPr lang="en-US" sz="1000" b="1" dirty="0" smtClean="0"/>
                <a:t>d</a:t>
              </a:r>
              <a:r>
                <a:rPr lang="pt-BR" sz="1000" b="1" dirty="0" smtClean="0"/>
                <a:t>o LARIISA_Bay</a:t>
              </a:r>
            </a:p>
            <a:p>
              <a:endParaRPr lang="en-US" sz="1200" b="1" dirty="0"/>
            </a:p>
          </p:txBody>
        </p:sp>
        <p:cxnSp>
          <p:nvCxnSpPr>
            <p:cNvPr id="223" name="Straight Connector 48"/>
            <p:cNvCxnSpPr/>
            <p:nvPr/>
          </p:nvCxnSpPr>
          <p:spPr>
            <a:xfrm>
              <a:off x="5076056" y="980728"/>
              <a:ext cx="0" cy="432048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24" name="Retângulo 45"/>
            <p:cNvSpPr/>
            <p:nvPr/>
          </p:nvSpPr>
          <p:spPr>
            <a:xfrm>
              <a:off x="3923928" y="1700808"/>
              <a:ext cx="792088" cy="3456384"/>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tângulo 45"/>
            <p:cNvSpPr/>
            <p:nvPr/>
          </p:nvSpPr>
          <p:spPr>
            <a:xfrm>
              <a:off x="467544" y="1700808"/>
              <a:ext cx="1008112" cy="172819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tângulo 45"/>
            <p:cNvSpPr/>
            <p:nvPr/>
          </p:nvSpPr>
          <p:spPr>
            <a:xfrm>
              <a:off x="673804" y="1777929"/>
              <a:ext cx="729845" cy="775826"/>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7" name="Grupo 51"/>
            <p:cNvGrpSpPr/>
            <p:nvPr/>
          </p:nvGrpSpPr>
          <p:grpSpPr>
            <a:xfrm>
              <a:off x="592903" y="1988837"/>
              <a:ext cx="882753" cy="591066"/>
              <a:chOff x="-197596" y="2956078"/>
              <a:chExt cx="1956409" cy="1247053"/>
            </a:xfrm>
          </p:grpSpPr>
          <p:grpSp>
            <p:nvGrpSpPr>
              <p:cNvPr id="369" name="Grupo 52"/>
              <p:cNvGrpSpPr/>
              <p:nvPr/>
            </p:nvGrpSpPr>
            <p:grpSpPr>
              <a:xfrm>
                <a:off x="323528" y="2956078"/>
                <a:ext cx="1116111" cy="781647"/>
                <a:chOff x="9019241" y="4149080"/>
                <a:chExt cx="1782735" cy="1176599"/>
              </a:xfrm>
            </p:grpSpPr>
            <p:pic>
              <p:nvPicPr>
                <p:cNvPr id="371" name="Picture 6" descr="http://cdn1.iconfinder.com/data/icons/SIGMA/medical/png/400/patient.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25377" y="4149080"/>
                  <a:ext cx="1176599" cy="1176599"/>
                </a:xfrm>
                <a:prstGeom prst="rect">
                  <a:avLst/>
                </a:prstGeom>
                <a:noFill/>
                <a:extLst>
                  <a:ext uri="{909E8E84-426E-40DD-AFC4-6F175D3DCCD1}">
                    <a14:hiddenFill xmlns:a14="http://schemas.microsoft.com/office/drawing/2010/main">
                      <a:solidFill>
                        <a:srgbClr val="FFFFFF"/>
                      </a:solidFill>
                    </a14:hiddenFill>
                  </a:ext>
                </a:extLst>
              </p:spPr>
            </p:pic>
            <p:pic>
              <p:nvPicPr>
                <p:cNvPr id="37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19241" y="4451426"/>
                  <a:ext cx="313851" cy="571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70" name="CaixaDeTexto 53"/>
              <p:cNvSpPr txBox="1"/>
              <p:nvPr/>
            </p:nvSpPr>
            <p:spPr>
              <a:xfrm>
                <a:off x="-197596" y="3604153"/>
                <a:ext cx="1956409" cy="598978"/>
              </a:xfrm>
              <a:prstGeom prst="rect">
                <a:avLst/>
              </a:prstGeom>
              <a:noFill/>
            </p:spPr>
            <p:txBody>
              <a:bodyPr wrap="square" rtlCol="0">
                <a:spAutoFit/>
              </a:bodyPr>
              <a:lstStyle/>
              <a:p>
                <a:pPr algn="ctr"/>
                <a:r>
                  <a:rPr lang="pt-BR" sz="1000" b="1" dirty="0" smtClean="0"/>
                  <a:t>Paciente</a:t>
                </a:r>
                <a:endParaRPr lang="en-US" sz="1000" b="1" dirty="0"/>
              </a:p>
            </p:txBody>
          </p:sp>
        </p:grpSp>
        <p:grpSp>
          <p:nvGrpSpPr>
            <p:cNvPr id="228" name="Group 112"/>
            <p:cNvGrpSpPr/>
            <p:nvPr/>
          </p:nvGrpSpPr>
          <p:grpSpPr>
            <a:xfrm>
              <a:off x="519149" y="2708921"/>
              <a:ext cx="1044553" cy="697477"/>
              <a:chOff x="2003301" y="2790882"/>
              <a:chExt cx="2505583" cy="1617006"/>
            </a:xfrm>
          </p:grpSpPr>
          <p:sp>
            <p:nvSpPr>
              <p:cNvPr id="367" name="CaixaDeTexto 68"/>
              <p:cNvSpPr txBox="1"/>
              <p:nvPr/>
            </p:nvSpPr>
            <p:spPr>
              <a:xfrm>
                <a:off x="2003301" y="3365743"/>
                <a:ext cx="2505583" cy="1042145"/>
              </a:xfrm>
              <a:prstGeom prst="rect">
                <a:avLst/>
              </a:prstGeom>
              <a:noFill/>
            </p:spPr>
            <p:txBody>
              <a:bodyPr wrap="square" rtlCol="0">
                <a:spAutoFit/>
              </a:bodyPr>
              <a:lstStyle/>
              <a:p>
                <a:pPr algn="ctr"/>
                <a:r>
                  <a:rPr lang="x-none" sz="1000" b="1" dirty="0" smtClean="0"/>
                  <a:t>Agente de Saúde</a:t>
                </a:r>
                <a:endParaRPr lang="en-US" sz="1000" b="1" dirty="0"/>
              </a:p>
            </p:txBody>
          </p:sp>
          <p:pic>
            <p:nvPicPr>
              <p:cNvPr id="36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09472" y="2790882"/>
                <a:ext cx="770038" cy="670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29" name="Group 116"/>
            <p:cNvGrpSpPr/>
            <p:nvPr/>
          </p:nvGrpSpPr>
          <p:grpSpPr>
            <a:xfrm>
              <a:off x="608944" y="3501008"/>
              <a:ext cx="1116559" cy="854422"/>
              <a:chOff x="2192000" y="4293096"/>
              <a:chExt cx="1595086" cy="1661376"/>
            </a:xfrm>
          </p:grpSpPr>
          <p:sp>
            <p:nvSpPr>
              <p:cNvPr id="365" name="CaixaDeTexto 68"/>
              <p:cNvSpPr txBox="1"/>
              <p:nvPr/>
            </p:nvSpPr>
            <p:spPr>
              <a:xfrm>
                <a:off x="2192000" y="5013178"/>
                <a:ext cx="1595086" cy="941294"/>
              </a:xfrm>
              <a:prstGeom prst="rect">
                <a:avLst/>
              </a:prstGeom>
              <a:noFill/>
            </p:spPr>
            <p:txBody>
              <a:bodyPr wrap="square" rtlCol="0">
                <a:spAutoFit/>
              </a:bodyPr>
              <a:lstStyle/>
              <a:p>
                <a:r>
                  <a:rPr lang="pt-BR" sz="1000" b="1" dirty="0" smtClean="0"/>
                  <a:t>Especialista</a:t>
                </a:r>
              </a:p>
              <a:p>
                <a:endParaRPr lang="en-US" sz="1200" b="1" dirty="0"/>
              </a:p>
            </p:txBody>
          </p:sp>
          <p:pic>
            <p:nvPicPr>
              <p:cNvPr id="366" name="Picture 118" descr="doctor_98550.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04345" y="4293096"/>
                <a:ext cx="678933" cy="793619"/>
              </a:xfrm>
              <a:prstGeom prst="rect">
                <a:avLst/>
              </a:prstGeom>
            </p:spPr>
          </p:pic>
        </p:grpSp>
        <p:sp>
          <p:nvSpPr>
            <p:cNvPr id="230" name="CaixaDeTexto 68"/>
            <p:cNvSpPr txBox="1"/>
            <p:nvPr/>
          </p:nvSpPr>
          <p:spPr>
            <a:xfrm>
              <a:off x="3779913" y="993502"/>
              <a:ext cx="1080120" cy="829878"/>
            </a:xfrm>
            <a:prstGeom prst="rect">
              <a:avLst/>
            </a:prstGeom>
            <a:noFill/>
          </p:spPr>
          <p:txBody>
            <a:bodyPr wrap="square" rtlCol="0">
              <a:spAutoFit/>
            </a:bodyPr>
            <a:lstStyle/>
            <a:p>
              <a:pPr algn="ctr"/>
              <a:r>
                <a:rPr lang="pt-BR" sz="1000" b="1" dirty="0" smtClean="0"/>
                <a:t>Interface Módulo de Decisão</a:t>
              </a:r>
            </a:p>
            <a:p>
              <a:endParaRPr lang="en-US" sz="1200" b="1" dirty="0"/>
            </a:p>
          </p:txBody>
        </p:sp>
        <p:sp>
          <p:nvSpPr>
            <p:cNvPr id="231" name="CaixaDeTexto 68"/>
            <p:cNvSpPr txBox="1"/>
            <p:nvPr/>
          </p:nvSpPr>
          <p:spPr>
            <a:xfrm>
              <a:off x="5436096" y="920914"/>
              <a:ext cx="1080120" cy="656987"/>
            </a:xfrm>
            <a:prstGeom prst="rect">
              <a:avLst/>
            </a:prstGeom>
            <a:noFill/>
          </p:spPr>
          <p:txBody>
            <a:bodyPr wrap="square" rtlCol="0">
              <a:spAutoFit/>
            </a:bodyPr>
            <a:lstStyle/>
            <a:p>
              <a:pPr algn="ctr"/>
              <a:r>
                <a:rPr lang="pt-BR" sz="1000" b="1" dirty="0" smtClean="0"/>
                <a:t>Módulo de Decisão</a:t>
              </a:r>
            </a:p>
            <a:p>
              <a:endParaRPr lang="en-US" sz="1200" b="1" dirty="0"/>
            </a:p>
          </p:txBody>
        </p:sp>
        <p:grpSp>
          <p:nvGrpSpPr>
            <p:cNvPr id="232" name="Group 14"/>
            <p:cNvGrpSpPr/>
            <p:nvPr/>
          </p:nvGrpSpPr>
          <p:grpSpPr>
            <a:xfrm>
              <a:off x="3851919" y="1844823"/>
              <a:ext cx="936104" cy="880562"/>
              <a:chOff x="4545815" y="1484784"/>
              <a:chExt cx="1276506" cy="1200766"/>
            </a:xfrm>
          </p:grpSpPr>
          <p:sp>
            <p:nvSpPr>
              <p:cNvPr id="363" name="Rounded Rectangle 10"/>
              <p:cNvSpPr/>
              <p:nvPr/>
            </p:nvSpPr>
            <p:spPr>
              <a:xfrm>
                <a:off x="4788024" y="1484784"/>
                <a:ext cx="648072" cy="4320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BR" dirty="0" smtClean="0"/>
                  <a:t>1</a:t>
                </a:r>
                <a:endParaRPr lang="pt-BR" dirty="0"/>
              </a:p>
            </p:txBody>
          </p:sp>
          <p:sp>
            <p:nvSpPr>
              <p:cNvPr id="364" name="CaixaDeTexto 68"/>
              <p:cNvSpPr txBox="1"/>
              <p:nvPr/>
            </p:nvSpPr>
            <p:spPr>
              <a:xfrm>
                <a:off x="4545815" y="1907540"/>
                <a:ext cx="1276506" cy="778010"/>
              </a:xfrm>
              <a:prstGeom prst="rect">
                <a:avLst/>
              </a:prstGeom>
              <a:noFill/>
            </p:spPr>
            <p:txBody>
              <a:bodyPr wrap="square" rtlCol="0">
                <a:spAutoFit/>
              </a:bodyPr>
              <a:lstStyle/>
              <a:p>
                <a:pPr algn="ctr"/>
                <a:r>
                  <a:rPr lang="en-US" sz="900" b="1" dirty="0" smtClean="0"/>
                  <a:t>Decisão do Especialista: f(</a:t>
                </a:r>
                <a:r>
                  <a:rPr lang="x-none" sz="900" b="1" dirty="0" smtClean="0"/>
                  <a:t>%)</a:t>
                </a:r>
                <a:endParaRPr lang="en-US" sz="900" b="1" dirty="0"/>
              </a:p>
            </p:txBody>
          </p:sp>
        </p:grpSp>
        <p:grpSp>
          <p:nvGrpSpPr>
            <p:cNvPr id="233" name="Group 20"/>
            <p:cNvGrpSpPr/>
            <p:nvPr/>
          </p:nvGrpSpPr>
          <p:grpSpPr>
            <a:xfrm>
              <a:off x="4860032" y="3717032"/>
              <a:ext cx="2160240" cy="1080120"/>
              <a:chOff x="5364088" y="4725144"/>
              <a:chExt cx="3168352" cy="1584176"/>
            </a:xfrm>
          </p:grpSpPr>
          <p:sp>
            <p:nvSpPr>
              <p:cNvPr id="351" name="Oval 70"/>
              <p:cNvSpPr/>
              <p:nvPr/>
            </p:nvSpPr>
            <p:spPr>
              <a:xfrm>
                <a:off x="6588224" y="5373216"/>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dirty="0">
                  <a:solidFill>
                    <a:srgbClr val="000000"/>
                  </a:solidFill>
                </a:endParaRPr>
              </a:p>
            </p:txBody>
          </p:sp>
          <p:grpSp>
            <p:nvGrpSpPr>
              <p:cNvPr id="352" name="Group 11"/>
              <p:cNvGrpSpPr/>
              <p:nvPr/>
            </p:nvGrpSpPr>
            <p:grpSpPr>
              <a:xfrm>
                <a:off x="5364088" y="4725144"/>
                <a:ext cx="3168352" cy="1584176"/>
                <a:chOff x="5364088" y="4725144"/>
                <a:chExt cx="3168352" cy="1584176"/>
              </a:xfrm>
            </p:grpSpPr>
            <p:sp>
              <p:nvSpPr>
                <p:cNvPr id="353" name="Oval 77"/>
                <p:cNvSpPr/>
                <p:nvPr/>
              </p:nvSpPr>
              <p:spPr>
                <a:xfrm>
                  <a:off x="6588224" y="4872135"/>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dirty="0">
                    <a:solidFill>
                      <a:schemeClr val="tx1"/>
                    </a:solidFill>
                  </a:endParaRPr>
                </a:p>
              </p:txBody>
            </p:sp>
            <p:sp>
              <p:nvSpPr>
                <p:cNvPr id="354" name="Oval 78"/>
                <p:cNvSpPr/>
                <p:nvPr/>
              </p:nvSpPr>
              <p:spPr>
                <a:xfrm>
                  <a:off x="6588224" y="5877272"/>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dirty="0">
                    <a:solidFill>
                      <a:srgbClr val="000000"/>
                    </a:solidFill>
                  </a:endParaRPr>
                </a:p>
              </p:txBody>
            </p:sp>
            <p:sp>
              <p:nvSpPr>
                <p:cNvPr id="355" name="Oval 99"/>
                <p:cNvSpPr/>
                <p:nvPr/>
              </p:nvSpPr>
              <p:spPr>
                <a:xfrm>
                  <a:off x="8100392" y="4725144"/>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356" name="Oval 101"/>
                <p:cNvSpPr/>
                <p:nvPr/>
              </p:nvSpPr>
              <p:spPr>
                <a:xfrm>
                  <a:off x="8100392" y="5301208"/>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357" name="Oval 102"/>
                <p:cNvSpPr/>
                <p:nvPr/>
              </p:nvSpPr>
              <p:spPr>
                <a:xfrm>
                  <a:off x="8100392" y="5877272"/>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358" name="Notched Right Arrow 21"/>
                <p:cNvSpPr/>
                <p:nvPr/>
              </p:nvSpPr>
              <p:spPr>
                <a:xfrm>
                  <a:off x="7092280" y="5301208"/>
                  <a:ext cx="864096" cy="360040"/>
                </a:xfrm>
                <a:prstGeom prst="notchedRightArrow">
                  <a:avLst/>
                </a:prstGeom>
                <a:solidFill>
                  <a:srgbClr val="0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pic>
              <p:nvPicPr>
                <p:cNvPr id="359" name="Picture 129" descr="databas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64088" y="5013176"/>
                  <a:ext cx="1440160" cy="998821"/>
                </a:xfrm>
                <a:prstGeom prst="rect">
                  <a:avLst/>
                </a:prstGeom>
              </p:spPr>
            </p:pic>
            <p:cxnSp>
              <p:nvCxnSpPr>
                <p:cNvPr id="360" name="Elbow Connector 132"/>
                <p:cNvCxnSpPr/>
                <p:nvPr/>
              </p:nvCxnSpPr>
              <p:spPr>
                <a:xfrm rot="5400000" flipH="1" flipV="1">
                  <a:off x="6223538" y="4792506"/>
                  <a:ext cx="225315" cy="504056"/>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61" name="Straight Arrow Connector 159"/>
                <p:cNvCxnSpPr/>
                <p:nvPr/>
              </p:nvCxnSpPr>
              <p:spPr>
                <a:xfrm>
                  <a:off x="6300192" y="5589240"/>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62" name="Elbow Connector 160"/>
                <p:cNvCxnSpPr/>
                <p:nvPr/>
              </p:nvCxnSpPr>
              <p:spPr>
                <a:xfrm rot="16200000" flipH="1">
                  <a:off x="6187535" y="5773906"/>
                  <a:ext cx="225317" cy="432050"/>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grpSp>
        <p:grpSp>
          <p:nvGrpSpPr>
            <p:cNvPr id="234" name="Group 7"/>
            <p:cNvGrpSpPr/>
            <p:nvPr/>
          </p:nvGrpSpPr>
          <p:grpSpPr>
            <a:xfrm>
              <a:off x="4860032" y="2348880"/>
              <a:ext cx="2160240" cy="1080121"/>
              <a:chOff x="5364088" y="2924943"/>
              <a:chExt cx="3168352" cy="1584177"/>
            </a:xfrm>
          </p:grpSpPr>
          <p:sp>
            <p:nvSpPr>
              <p:cNvPr id="332" name="Oval 60"/>
              <p:cNvSpPr/>
              <p:nvPr/>
            </p:nvSpPr>
            <p:spPr>
              <a:xfrm>
                <a:off x="8100390" y="2924943"/>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chemeClr val="tx1"/>
                  </a:solidFill>
                </a:endParaRPr>
              </a:p>
            </p:txBody>
          </p:sp>
          <p:sp>
            <p:nvSpPr>
              <p:cNvPr id="333" name="Oval 84"/>
              <p:cNvSpPr/>
              <p:nvPr/>
            </p:nvSpPr>
            <p:spPr>
              <a:xfrm>
                <a:off x="6588224" y="3575991"/>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sp>
            <p:nvSpPr>
              <p:cNvPr id="334" name="Oval 87"/>
              <p:cNvSpPr/>
              <p:nvPr/>
            </p:nvSpPr>
            <p:spPr>
              <a:xfrm>
                <a:off x="6588224" y="2999926"/>
                <a:ext cx="392772" cy="357064"/>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chemeClr val="tx1"/>
                  </a:solidFill>
                </a:endParaRPr>
              </a:p>
            </p:txBody>
          </p:sp>
          <p:sp>
            <p:nvSpPr>
              <p:cNvPr id="335" name="Oval 88"/>
              <p:cNvSpPr/>
              <p:nvPr/>
            </p:nvSpPr>
            <p:spPr>
              <a:xfrm>
                <a:off x="6588224" y="4152055"/>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sp>
            <p:nvSpPr>
              <p:cNvPr id="336" name="Oval 93"/>
              <p:cNvSpPr/>
              <p:nvPr/>
            </p:nvSpPr>
            <p:spPr>
              <a:xfrm>
                <a:off x="8100392" y="3501008"/>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337" name="Oval 95"/>
              <p:cNvSpPr/>
              <p:nvPr/>
            </p:nvSpPr>
            <p:spPr>
              <a:xfrm>
                <a:off x="8100392" y="4077072"/>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pic>
            <p:nvPicPr>
              <p:cNvPr id="338" name="Picture 127" descr="stickman-1331px.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80312" y="3354724"/>
                <a:ext cx="283988" cy="794356"/>
              </a:xfrm>
              <a:prstGeom prst="rect">
                <a:avLst/>
              </a:prstGeom>
            </p:spPr>
          </p:pic>
          <p:pic>
            <p:nvPicPr>
              <p:cNvPr id="339" name="Picture 128" descr="databas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64088" y="3294275"/>
                <a:ext cx="1440160" cy="998821"/>
              </a:xfrm>
              <a:prstGeom prst="rect">
                <a:avLst/>
              </a:prstGeom>
            </p:spPr>
          </p:pic>
          <p:cxnSp>
            <p:nvCxnSpPr>
              <p:cNvPr id="340" name="Elbow Connector 25"/>
              <p:cNvCxnSpPr>
                <a:stCxn id="339" idx="0"/>
              </p:cNvCxnSpPr>
              <p:nvPr/>
            </p:nvCxnSpPr>
            <p:spPr>
              <a:xfrm rot="5400000" flipH="1" flipV="1">
                <a:off x="6223539" y="2929589"/>
                <a:ext cx="225315" cy="504057"/>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1" name="Straight Arrow Connector 231"/>
              <p:cNvCxnSpPr/>
              <p:nvPr/>
            </p:nvCxnSpPr>
            <p:spPr>
              <a:xfrm>
                <a:off x="7092280" y="3717032"/>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2" name="Straight Arrow Connector 133"/>
              <p:cNvCxnSpPr/>
              <p:nvPr/>
            </p:nvCxnSpPr>
            <p:spPr>
              <a:xfrm>
                <a:off x="6300192" y="3789040"/>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3" name="Elbow Connector 233"/>
              <p:cNvCxnSpPr>
                <a:stCxn id="339" idx="2"/>
              </p:cNvCxnSpPr>
              <p:nvPr/>
            </p:nvCxnSpPr>
            <p:spPr>
              <a:xfrm rot="16200000" flipH="1">
                <a:off x="6264189" y="4113076"/>
                <a:ext cx="72010" cy="432051"/>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4" name="Elbow Connector 240"/>
              <p:cNvCxnSpPr/>
              <p:nvPr/>
            </p:nvCxnSpPr>
            <p:spPr>
              <a:xfrm rot="16200000" flipH="1">
                <a:off x="6774594" y="3399346"/>
                <a:ext cx="569714" cy="65658"/>
              </a:xfrm>
              <a:prstGeom prst="bentConnector3">
                <a:avLst>
                  <a:gd name="adj1" fmla="val -4038"/>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45" name="Elbow Connector 153"/>
              <p:cNvCxnSpPr/>
              <p:nvPr/>
            </p:nvCxnSpPr>
            <p:spPr>
              <a:xfrm rot="5400000" flipH="1" flipV="1">
                <a:off x="6732240" y="4005064"/>
                <a:ext cx="648072" cy="72008"/>
              </a:xfrm>
              <a:prstGeom prst="bentConnector3">
                <a:avLst>
                  <a:gd name="adj1" fmla="val 516"/>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46" name="Straight Connector 36"/>
              <p:cNvCxnSpPr/>
              <p:nvPr/>
            </p:nvCxnSpPr>
            <p:spPr>
              <a:xfrm>
                <a:off x="7020272" y="3717032"/>
                <a:ext cx="72008"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47" name="Straight Arrow Connector 164"/>
              <p:cNvCxnSpPr/>
              <p:nvPr/>
            </p:nvCxnSpPr>
            <p:spPr>
              <a:xfrm>
                <a:off x="7812360" y="3717032"/>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8" name="Elbow Connector 165"/>
              <p:cNvCxnSpPr>
                <a:stCxn id="332" idx="2"/>
              </p:cNvCxnSpPr>
              <p:nvPr/>
            </p:nvCxnSpPr>
            <p:spPr>
              <a:xfrm rot="10800000" flipV="1">
                <a:off x="7812362" y="3140968"/>
                <a:ext cx="288031" cy="425698"/>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49" name="Elbow Connector 166"/>
              <p:cNvCxnSpPr>
                <a:stCxn id="337" idx="2"/>
              </p:cNvCxnSpPr>
              <p:nvPr/>
            </p:nvCxnSpPr>
            <p:spPr>
              <a:xfrm rot="10800000">
                <a:off x="7812360" y="3566668"/>
                <a:ext cx="288032" cy="726429"/>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0" name="Straight Connector 173"/>
              <p:cNvCxnSpPr/>
              <p:nvPr/>
            </p:nvCxnSpPr>
            <p:spPr>
              <a:xfrm>
                <a:off x="7740352" y="3717032"/>
                <a:ext cx="72008"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235" name="Group 6"/>
            <p:cNvGrpSpPr/>
            <p:nvPr/>
          </p:nvGrpSpPr>
          <p:grpSpPr>
            <a:xfrm>
              <a:off x="4860032" y="1123074"/>
              <a:ext cx="2088232" cy="1068395"/>
              <a:chOff x="5364088" y="1052736"/>
              <a:chExt cx="3129076" cy="1437185"/>
            </a:xfrm>
          </p:grpSpPr>
          <p:sp>
            <p:nvSpPr>
              <p:cNvPr id="317" name="Oval 55"/>
              <p:cNvSpPr/>
              <p:nvPr/>
            </p:nvSpPr>
            <p:spPr>
              <a:xfrm>
                <a:off x="8100392" y="1631775"/>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sp>
            <p:nvSpPr>
              <p:cNvPr id="318" name="Oval 56"/>
              <p:cNvSpPr/>
              <p:nvPr/>
            </p:nvSpPr>
            <p:spPr>
              <a:xfrm>
                <a:off x="8100390" y="1052736"/>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endParaRPr lang="en-US" sz="1000" dirty="0">
                  <a:solidFill>
                    <a:schemeClr val="tx1"/>
                  </a:solidFill>
                </a:endParaRPr>
              </a:p>
            </p:txBody>
          </p:sp>
          <p:sp>
            <p:nvSpPr>
              <p:cNvPr id="319" name="Oval 57"/>
              <p:cNvSpPr/>
              <p:nvPr/>
            </p:nvSpPr>
            <p:spPr>
              <a:xfrm>
                <a:off x="8100392" y="2132856"/>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grpSp>
            <p:nvGrpSpPr>
              <p:cNvPr id="320" name="Group 19"/>
              <p:cNvGrpSpPr/>
              <p:nvPr/>
            </p:nvGrpSpPr>
            <p:grpSpPr>
              <a:xfrm>
                <a:off x="6660232" y="1410508"/>
                <a:ext cx="936104" cy="794356"/>
                <a:chOff x="6876256" y="1196752"/>
                <a:chExt cx="936104" cy="794356"/>
              </a:xfrm>
            </p:grpSpPr>
            <p:pic>
              <p:nvPicPr>
                <p:cNvPr id="327" name="Picture 17" descr="stickman-1331px.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256" y="1196752"/>
                  <a:ext cx="283988" cy="794356"/>
                </a:xfrm>
                <a:prstGeom prst="rect">
                  <a:avLst/>
                </a:prstGeom>
              </p:spPr>
            </p:pic>
            <p:pic>
              <p:nvPicPr>
                <p:cNvPr id="328" name="Picture 124" descr="stickman-1331px.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28372" y="1196752"/>
                  <a:ext cx="283988" cy="794356"/>
                </a:xfrm>
                <a:prstGeom prst="rect">
                  <a:avLst/>
                </a:prstGeom>
              </p:spPr>
            </p:pic>
            <p:sp>
              <p:nvSpPr>
                <p:cNvPr id="329" name="Oval 18"/>
                <p:cNvSpPr/>
                <p:nvPr/>
              </p:nvSpPr>
              <p:spPr>
                <a:xfrm>
                  <a:off x="7164288" y="1916832"/>
                  <a:ext cx="72008" cy="72008"/>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330" name="Oval 125"/>
                <p:cNvSpPr/>
                <p:nvPr/>
              </p:nvSpPr>
              <p:spPr>
                <a:xfrm>
                  <a:off x="7316688" y="1916832"/>
                  <a:ext cx="72008" cy="72008"/>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331" name="Oval 126"/>
                <p:cNvSpPr/>
                <p:nvPr/>
              </p:nvSpPr>
              <p:spPr>
                <a:xfrm>
                  <a:off x="7469088" y="1916832"/>
                  <a:ext cx="72008" cy="72008"/>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grpSp>
          <p:pic>
            <p:nvPicPr>
              <p:cNvPr id="321" name="Picture 23" descr="database.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64088" y="1350059"/>
                <a:ext cx="1440160" cy="998821"/>
              </a:xfrm>
              <a:prstGeom prst="rect">
                <a:avLst/>
              </a:prstGeom>
            </p:spPr>
          </p:pic>
          <p:cxnSp>
            <p:nvCxnSpPr>
              <p:cNvPr id="322" name="Straight Arrow Connector 174"/>
              <p:cNvCxnSpPr/>
              <p:nvPr/>
            </p:nvCxnSpPr>
            <p:spPr>
              <a:xfrm>
                <a:off x="7812360" y="1772816"/>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23" name="Elbow Connector 175"/>
              <p:cNvCxnSpPr/>
              <p:nvPr/>
            </p:nvCxnSpPr>
            <p:spPr>
              <a:xfrm rot="10800000" flipV="1">
                <a:off x="7812362" y="1196752"/>
                <a:ext cx="288031" cy="425698"/>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4" name="Elbow Connector 176"/>
              <p:cNvCxnSpPr/>
              <p:nvPr/>
            </p:nvCxnSpPr>
            <p:spPr>
              <a:xfrm rot="10800000">
                <a:off x="7812360" y="1622452"/>
                <a:ext cx="288032" cy="726429"/>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5" name="Straight Connector 177"/>
              <p:cNvCxnSpPr/>
              <p:nvPr/>
            </p:nvCxnSpPr>
            <p:spPr>
              <a:xfrm>
                <a:off x="7740352" y="1772816"/>
                <a:ext cx="72008"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6" name="Straight Arrow Connector 178"/>
              <p:cNvCxnSpPr/>
              <p:nvPr/>
            </p:nvCxnSpPr>
            <p:spPr>
              <a:xfrm>
                <a:off x="6300192" y="1844824"/>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236" name="Group 16"/>
            <p:cNvGrpSpPr/>
            <p:nvPr/>
          </p:nvGrpSpPr>
          <p:grpSpPr>
            <a:xfrm>
              <a:off x="3923928" y="3933057"/>
              <a:ext cx="792088" cy="1357175"/>
              <a:chOff x="4670193" y="4941168"/>
              <a:chExt cx="1080120" cy="2188246"/>
            </a:xfrm>
          </p:grpSpPr>
          <p:sp>
            <p:nvSpPr>
              <p:cNvPr id="315" name="Rounded Rectangle 120"/>
              <p:cNvSpPr/>
              <p:nvPr/>
            </p:nvSpPr>
            <p:spPr>
              <a:xfrm>
                <a:off x="4788024" y="4941168"/>
                <a:ext cx="648072" cy="4320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BR" dirty="0" smtClean="0"/>
                  <a:t>3</a:t>
                </a:r>
                <a:endParaRPr lang="pt-BR" dirty="0"/>
              </a:p>
            </p:txBody>
          </p:sp>
          <p:sp>
            <p:nvSpPr>
              <p:cNvPr id="316" name="CaixaDeTexto 68"/>
              <p:cNvSpPr txBox="1"/>
              <p:nvPr/>
            </p:nvSpPr>
            <p:spPr>
              <a:xfrm>
                <a:off x="4670193" y="5373216"/>
                <a:ext cx="1080120" cy="1756198"/>
              </a:xfrm>
              <a:prstGeom prst="rect">
                <a:avLst/>
              </a:prstGeom>
              <a:noFill/>
            </p:spPr>
            <p:txBody>
              <a:bodyPr wrap="square" rtlCol="0">
                <a:spAutoFit/>
              </a:bodyPr>
              <a:lstStyle/>
              <a:p>
                <a:pPr algn="ctr"/>
                <a:r>
                  <a:rPr lang="pt-BR" sz="900" b="1" dirty="0" smtClean="0"/>
                  <a:t>Pass Through</a:t>
                </a:r>
              </a:p>
              <a:p>
                <a:pPr algn="ctr"/>
                <a:r>
                  <a:rPr lang="pt-BR" sz="900" b="1" dirty="0"/>
                  <a:t>A </a:t>
                </a:r>
                <a:r>
                  <a:rPr lang="pt-BR" sz="900" b="1" dirty="0">
                    <a:latin typeface="Wingdings"/>
                    <a:ea typeface="Wingdings"/>
                    <a:cs typeface="Wingdings"/>
                    <a:sym typeface="Wingdings"/>
                  </a:rPr>
                  <a:t></a:t>
                </a:r>
                <a:r>
                  <a:rPr lang="pt-BR" sz="900" b="1" dirty="0"/>
                  <a:t>f(%)</a:t>
                </a:r>
              </a:p>
              <a:p>
                <a:pPr algn="ctr"/>
                <a:r>
                  <a:rPr lang="pt-BR" sz="900" b="1" dirty="0" smtClean="0"/>
                  <a:t>A = A</a:t>
                </a:r>
                <a:r>
                  <a:rPr lang="pt-BR" sz="900" b="1" dirty="0"/>
                  <a:t>’</a:t>
                </a:r>
              </a:p>
              <a:p>
                <a:pPr algn="ctr"/>
                <a:endParaRPr lang="pt-BR" sz="900" b="1" dirty="0" smtClean="0"/>
              </a:p>
              <a:p>
                <a:endParaRPr lang="en-US" sz="1200" b="1" dirty="0"/>
              </a:p>
            </p:txBody>
          </p:sp>
        </p:grpSp>
        <p:grpSp>
          <p:nvGrpSpPr>
            <p:cNvPr id="237" name="Group 15"/>
            <p:cNvGrpSpPr/>
            <p:nvPr/>
          </p:nvGrpSpPr>
          <p:grpSpPr>
            <a:xfrm>
              <a:off x="3851920" y="2780927"/>
              <a:ext cx="936104" cy="1074626"/>
              <a:chOff x="4572000" y="3068960"/>
              <a:chExt cx="1170130" cy="1554371"/>
            </a:xfrm>
          </p:grpSpPr>
          <p:sp>
            <p:nvSpPr>
              <p:cNvPr id="313" name="Rounded Rectangle 119"/>
              <p:cNvSpPr/>
              <p:nvPr/>
            </p:nvSpPr>
            <p:spPr>
              <a:xfrm>
                <a:off x="4788024" y="3068960"/>
                <a:ext cx="594066" cy="4320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BR" dirty="0" smtClean="0"/>
                  <a:t>2</a:t>
                </a:r>
                <a:endParaRPr lang="pt-BR" dirty="0"/>
              </a:p>
            </p:txBody>
          </p:sp>
          <p:sp>
            <p:nvSpPr>
              <p:cNvPr id="314" name="CaixaDeTexto 68"/>
              <p:cNvSpPr txBox="1"/>
              <p:nvPr/>
            </p:nvSpPr>
            <p:spPr>
              <a:xfrm>
                <a:off x="4572000" y="3573016"/>
                <a:ext cx="1170130" cy="1050315"/>
              </a:xfrm>
              <a:prstGeom prst="rect">
                <a:avLst/>
              </a:prstGeom>
              <a:noFill/>
            </p:spPr>
            <p:txBody>
              <a:bodyPr wrap="square" rtlCol="0">
                <a:spAutoFit/>
              </a:bodyPr>
              <a:lstStyle/>
              <a:p>
                <a:pPr algn="ctr"/>
                <a:r>
                  <a:rPr lang="en-US" sz="900" b="1" dirty="0" smtClean="0"/>
                  <a:t>Validação do </a:t>
                </a:r>
                <a:r>
                  <a:rPr lang="en-US" sz="900" b="1" dirty="0"/>
                  <a:t>Especialista</a:t>
                </a:r>
                <a:r>
                  <a:rPr lang="es-ES_tradnl" sz="900" b="1" dirty="0" smtClean="0"/>
                  <a:t>:</a:t>
                </a:r>
                <a:endParaRPr lang="pt-BR" sz="900" b="1" dirty="0"/>
              </a:p>
              <a:p>
                <a:pPr algn="ctr"/>
                <a:r>
                  <a:rPr lang="pt-BR" sz="900" b="1" dirty="0"/>
                  <a:t>A </a:t>
                </a:r>
                <a:r>
                  <a:rPr lang="pt-BR" sz="900" b="1" dirty="0">
                    <a:latin typeface="Wingdings"/>
                    <a:ea typeface="Wingdings"/>
                    <a:cs typeface="Wingdings"/>
                    <a:sym typeface="Wingdings"/>
                  </a:rPr>
                  <a:t></a:t>
                </a:r>
                <a:r>
                  <a:rPr lang="pt-BR" sz="900" b="1" dirty="0"/>
                  <a:t>f(%)</a:t>
                </a:r>
              </a:p>
              <a:p>
                <a:pPr algn="ctr"/>
                <a:r>
                  <a:rPr lang="pt-BR" sz="900" b="1" dirty="0"/>
                  <a:t>A ≠ A’</a:t>
                </a:r>
                <a:endParaRPr lang="en-US" sz="900" b="1" dirty="0"/>
              </a:p>
            </p:txBody>
          </p:sp>
        </p:grpSp>
        <p:grpSp>
          <p:nvGrpSpPr>
            <p:cNvPr id="238" name="Group 12"/>
            <p:cNvGrpSpPr/>
            <p:nvPr/>
          </p:nvGrpSpPr>
          <p:grpSpPr>
            <a:xfrm>
              <a:off x="2123728" y="2420888"/>
              <a:ext cx="1306813" cy="1008112"/>
              <a:chOff x="2411760" y="2276872"/>
              <a:chExt cx="2520280" cy="1944216"/>
            </a:xfrm>
          </p:grpSpPr>
          <p:grpSp>
            <p:nvGrpSpPr>
              <p:cNvPr id="304" name="Group 9"/>
              <p:cNvGrpSpPr/>
              <p:nvPr/>
            </p:nvGrpSpPr>
            <p:grpSpPr>
              <a:xfrm>
                <a:off x="2411760" y="2276872"/>
                <a:ext cx="1440160" cy="1944216"/>
                <a:chOff x="4788024" y="1916832"/>
                <a:chExt cx="1440160" cy="1944216"/>
              </a:xfrm>
            </p:grpSpPr>
            <p:grpSp>
              <p:nvGrpSpPr>
                <p:cNvPr id="308" name="Group 8"/>
                <p:cNvGrpSpPr/>
                <p:nvPr/>
              </p:nvGrpSpPr>
              <p:grpSpPr>
                <a:xfrm>
                  <a:off x="4951876" y="2276872"/>
                  <a:ext cx="1096415" cy="1152128"/>
                  <a:chOff x="4951876" y="2276872"/>
                  <a:chExt cx="1096415" cy="1152128"/>
                </a:xfrm>
              </p:grpSpPr>
              <p:sp>
                <p:nvSpPr>
                  <p:cNvPr id="310" name="Fluxograma: Disco magnético 58"/>
                  <p:cNvSpPr/>
                  <p:nvPr/>
                </p:nvSpPr>
                <p:spPr>
                  <a:xfrm>
                    <a:off x="4951876" y="2348880"/>
                    <a:ext cx="988276" cy="1080120"/>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pic>
                <p:nvPicPr>
                  <p:cNvPr id="311" name="Picture 75" descr="Screen Shot 2013-09-02 at 3.20.08 PM.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20072" y="2858274"/>
                    <a:ext cx="529818" cy="426710"/>
                  </a:xfrm>
                  <a:prstGeom prst="rect">
                    <a:avLst/>
                  </a:prstGeom>
                  <a:ln>
                    <a:solidFill>
                      <a:schemeClr val="tx1"/>
                    </a:solidFill>
                  </a:ln>
                </p:spPr>
              </p:pic>
              <p:sp>
                <p:nvSpPr>
                  <p:cNvPr id="312" name="CaixaDeTexto 87"/>
                  <p:cNvSpPr txBox="1"/>
                  <p:nvPr/>
                </p:nvSpPr>
                <p:spPr>
                  <a:xfrm>
                    <a:off x="5172067" y="2276872"/>
                    <a:ext cx="876224" cy="600180"/>
                  </a:xfrm>
                  <a:prstGeom prst="rect">
                    <a:avLst/>
                  </a:prstGeom>
                  <a:noFill/>
                </p:spPr>
                <p:txBody>
                  <a:bodyPr wrap="square" rtlCol="0">
                    <a:spAutoFit/>
                  </a:bodyPr>
                  <a:lstStyle/>
                  <a:p>
                    <a:r>
                      <a:rPr lang="pt-BR" sz="1200" b="1" dirty="0" smtClean="0"/>
                      <a:t>RB</a:t>
                    </a:r>
                  </a:p>
                </p:txBody>
              </p:sp>
            </p:grpSp>
            <p:sp>
              <p:nvSpPr>
                <p:cNvPr id="309" name="Retângulo 93"/>
                <p:cNvSpPr/>
                <p:nvPr/>
              </p:nvSpPr>
              <p:spPr>
                <a:xfrm>
                  <a:off x="4788024" y="1916832"/>
                  <a:ext cx="1440160" cy="1944216"/>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5" name="Picture 182" descr="database.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91880" y="2852936"/>
                <a:ext cx="1440160" cy="998821"/>
              </a:xfrm>
              <a:prstGeom prst="rect">
                <a:avLst/>
              </a:prstGeom>
            </p:spPr>
          </p:pic>
          <p:cxnSp>
            <p:nvCxnSpPr>
              <p:cNvPr id="306" name="Straight Arrow Connector 183"/>
              <p:cNvCxnSpPr/>
              <p:nvPr/>
            </p:nvCxnSpPr>
            <p:spPr>
              <a:xfrm>
                <a:off x="3707904" y="3356992"/>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307" name="CaixaDeTexto 68"/>
              <p:cNvSpPr txBox="1"/>
              <p:nvPr/>
            </p:nvSpPr>
            <p:spPr>
              <a:xfrm>
                <a:off x="4067944" y="3645024"/>
                <a:ext cx="432048" cy="369332"/>
              </a:xfrm>
              <a:prstGeom prst="rect">
                <a:avLst/>
              </a:prstGeom>
              <a:noFill/>
            </p:spPr>
            <p:txBody>
              <a:bodyPr wrap="square" rtlCol="0">
                <a:spAutoFit/>
              </a:bodyPr>
              <a:lstStyle/>
              <a:p>
                <a:r>
                  <a:rPr lang="x-none" b="1" dirty="0" smtClean="0"/>
                  <a:t>%</a:t>
                </a:r>
                <a:endParaRPr lang="en-US" b="1" dirty="0"/>
              </a:p>
            </p:txBody>
          </p:sp>
        </p:grpSp>
        <p:sp>
          <p:nvSpPr>
            <p:cNvPr id="239" name="CaixaDeTexto 68"/>
            <p:cNvSpPr txBox="1"/>
            <p:nvPr/>
          </p:nvSpPr>
          <p:spPr>
            <a:xfrm>
              <a:off x="3923928" y="354722"/>
              <a:ext cx="2880320" cy="584776"/>
            </a:xfrm>
            <a:prstGeom prst="rect">
              <a:avLst/>
            </a:prstGeom>
            <a:noFill/>
          </p:spPr>
          <p:txBody>
            <a:bodyPr wrap="square" rtlCol="0">
              <a:spAutoFit/>
            </a:bodyPr>
            <a:lstStyle/>
            <a:p>
              <a:pPr algn="ctr"/>
              <a:r>
                <a:rPr lang="pt-BR" sz="2000" b="1" dirty="0" smtClean="0"/>
                <a:t>SALA DE SITUAÇÃO</a:t>
              </a:r>
            </a:p>
            <a:p>
              <a:endParaRPr lang="en-US" sz="1200" b="1" dirty="0"/>
            </a:p>
          </p:txBody>
        </p:sp>
        <p:sp>
          <p:nvSpPr>
            <p:cNvPr id="240" name="Retângulo 46"/>
            <p:cNvSpPr/>
            <p:nvPr/>
          </p:nvSpPr>
          <p:spPr>
            <a:xfrm>
              <a:off x="7842830" y="1340768"/>
              <a:ext cx="2376264" cy="4608512"/>
            </a:xfrm>
            <a:prstGeom prst="rect">
              <a:avLst/>
            </a:prstGeom>
            <a:solidFill>
              <a:srgbClr val="FCD5B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1" name="Group 123"/>
            <p:cNvGrpSpPr/>
            <p:nvPr/>
          </p:nvGrpSpPr>
          <p:grpSpPr>
            <a:xfrm>
              <a:off x="8028384" y="2196719"/>
              <a:ext cx="866419" cy="974002"/>
              <a:chOff x="1763688" y="3176076"/>
              <a:chExt cx="1440160" cy="1618979"/>
            </a:xfrm>
          </p:grpSpPr>
          <p:sp>
            <p:nvSpPr>
              <p:cNvPr id="302" name="CaixaDeTexto 68"/>
              <p:cNvSpPr txBox="1"/>
              <p:nvPr/>
            </p:nvSpPr>
            <p:spPr>
              <a:xfrm>
                <a:off x="1763688" y="3823044"/>
                <a:ext cx="1440160" cy="972011"/>
              </a:xfrm>
              <a:prstGeom prst="rect">
                <a:avLst/>
              </a:prstGeom>
              <a:noFill/>
            </p:spPr>
            <p:txBody>
              <a:bodyPr wrap="square" rtlCol="0">
                <a:spAutoFit/>
              </a:bodyPr>
              <a:lstStyle/>
              <a:p>
                <a:pPr algn="ctr"/>
                <a:r>
                  <a:rPr lang="x-none" sz="1000" b="1" dirty="0"/>
                  <a:t>Agente de Saúde</a:t>
                </a:r>
                <a:endParaRPr lang="en-US" sz="1000" b="1" dirty="0"/>
              </a:p>
              <a:p>
                <a:endParaRPr lang="en-US" sz="1200" b="1" dirty="0"/>
              </a:p>
            </p:txBody>
          </p:sp>
          <p:pic>
            <p:nvPicPr>
              <p:cNvPr id="30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123728" y="3176076"/>
                <a:ext cx="770038" cy="670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42" name="CaixaDeTexto 68"/>
            <p:cNvSpPr txBox="1"/>
            <p:nvPr/>
          </p:nvSpPr>
          <p:spPr>
            <a:xfrm>
              <a:off x="8359295" y="557407"/>
              <a:ext cx="1507969" cy="1348552"/>
            </a:xfrm>
            <a:prstGeom prst="rect">
              <a:avLst/>
            </a:prstGeom>
            <a:noFill/>
          </p:spPr>
          <p:txBody>
            <a:bodyPr wrap="square" rtlCol="0">
              <a:spAutoFit/>
            </a:bodyPr>
            <a:lstStyle/>
            <a:p>
              <a:pPr algn="ctr"/>
              <a:r>
                <a:rPr lang="pt-BR" sz="2000" b="1" dirty="0" smtClean="0"/>
                <a:t>SAÍDA DO </a:t>
              </a:r>
              <a:r>
                <a:rPr lang="pt-BR" sz="2000" b="1" dirty="0"/>
                <a:t>SISTEMA</a:t>
              </a:r>
            </a:p>
            <a:p>
              <a:pPr algn="ctr"/>
              <a:endParaRPr lang="pt-BR" sz="2000" b="1" dirty="0" smtClean="0"/>
            </a:p>
            <a:p>
              <a:endParaRPr lang="en-US" sz="1200" b="1" dirty="0"/>
            </a:p>
          </p:txBody>
        </p:sp>
        <p:sp>
          <p:nvSpPr>
            <p:cNvPr id="243" name="TextBox 225"/>
            <p:cNvSpPr txBox="1"/>
            <p:nvPr/>
          </p:nvSpPr>
          <p:spPr>
            <a:xfrm>
              <a:off x="6716456" y="2298358"/>
              <a:ext cx="354584" cy="338554"/>
            </a:xfrm>
            <a:prstGeom prst="rect">
              <a:avLst/>
            </a:prstGeom>
            <a:noFill/>
          </p:spPr>
          <p:txBody>
            <a:bodyPr wrap="none" rtlCol="0">
              <a:spAutoFit/>
            </a:bodyPr>
            <a:lstStyle/>
            <a:p>
              <a:r>
                <a:rPr lang="pt-BR" sz="1600" dirty="0" smtClean="0"/>
                <a:t>A’</a:t>
              </a:r>
              <a:endParaRPr lang="pt-BR" sz="1600" dirty="0"/>
            </a:p>
          </p:txBody>
        </p:sp>
        <p:sp>
          <p:nvSpPr>
            <p:cNvPr id="244" name="TextBox 139"/>
            <p:cNvSpPr txBox="1"/>
            <p:nvPr/>
          </p:nvSpPr>
          <p:spPr>
            <a:xfrm>
              <a:off x="6732240" y="2708920"/>
              <a:ext cx="352580" cy="338554"/>
            </a:xfrm>
            <a:prstGeom prst="rect">
              <a:avLst/>
            </a:prstGeom>
            <a:noFill/>
          </p:spPr>
          <p:txBody>
            <a:bodyPr wrap="none" rtlCol="0">
              <a:spAutoFit/>
            </a:bodyPr>
            <a:lstStyle/>
            <a:p>
              <a:r>
                <a:rPr lang="pt-BR" sz="1600" dirty="0" smtClean="0"/>
                <a:t>B’</a:t>
              </a:r>
              <a:endParaRPr lang="pt-BR" sz="1600" dirty="0"/>
            </a:p>
          </p:txBody>
        </p:sp>
        <p:sp>
          <p:nvSpPr>
            <p:cNvPr id="245" name="TextBox 140"/>
            <p:cNvSpPr txBox="1"/>
            <p:nvPr/>
          </p:nvSpPr>
          <p:spPr>
            <a:xfrm>
              <a:off x="6732240" y="3068960"/>
              <a:ext cx="345267" cy="338554"/>
            </a:xfrm>
            <a:prstGeom prst="rect">
              <a:avLst/>
            </a:prstGeom>
            <a:noFill/>
          </p:spPr>
          <p:txBody>
            <a:bodyPr wrap="none" rtlCol="0">
              <a:spAutoFit/>
            </a:bodyPr>
            <a:lstStyle/>
            <a:p>
              <a:r>
                <a:rPr lang="pt-BR" sz="1600" dirty="0" smtClean="0"/>
                <a:t>C’</a:t>
              </a:r>
              <a:endParaRPr lang="pt-BR" sz="1600" dirty="0"/>
            </a:p>
          </p:txBody>
        </p:sp>
        <p:sp>
          <p:nvSpPr>
            <p:cNvPr id="246" name="TextBox 141"/>
            <p:cNvSpPr txBox="1"/>
            <p:nvPr/>
          </p:nvSpPr>
          <p:spPr>
            <a:xfrm>
              <a:off x="6660232" y="1052736"/>
              <a:ext cx="354584" cy="338554"/>
            </a:xfrm>
            <a:prstGeom prst="rect">
              <a:avLst/>
            </a:prstGeom>
            <a:noFill/>
          </p:spPr>
          <p:txBody>
            <a:bodyPr wrap="none" rtlCol="0">
              <a:spAutoFit/>
            </a:bodyPr>
            <a:lstStyle/>
            <a:p>
              <a:r>
                <a:rPr lang="pt-BR" sz="1600" dirty="0" smtClean="0"/>
                <a:t>A’</a:t>
              </a:r>
              <a:endParaRPr lang="pt-BR" sz="1600" dirty="0"/>
            </a:p>
          </p:txBody>
        </p:sp>
        <p:sp>
          <p:nvSpPr>
            <p:cNvPr id="247" name="TextBox 142"/>
            <p:cNvSpPr txBox="1"/>
            <p:nvPr/>
          </p:nvSpPr>
          <p:spPr>
            <a:xfrm>
              <a:off x="6660232" y="1484784"/>
              <a:ext cx="347471" cy="338554"/>
            </a:xfrm>
            <a:prstGeom prst="rect">
              <a:avLst/>
            </a:prstGeom>
            <a:noFill/>
          </p:spPr>
          <p:txBody>
            <a:bodyPr wrap="none" rtlCol="0">
              <a:spAutoFit/>
            </a:bodyPr>
            <a:lstStyle/>
            <a:p>
              <a:r>
                <a:rPr lang="pt-BR" sz="1600" dirty="0" smtClean="0"/>
                <a:t>B’</a:t>
              </a:r>
              <a:endParaRPr lang="pt-BR" sz="1600" dirty="0"/>
            </a:p>
          </p:txBody>
        </p:sp>
        <p:sp>
          <p:nvSpPr>
            <p:cNvPr id="248" name="TextBox 143"/>
            <p:cNvSpPr txBox="1"/>
            <p:nvPr/>
          </p:nvSpPr>
          <p:spPr>
            <a:xfrm>
              <a:off x="6660232" y="1844824"/>
              <a:ext cx="345267" cy="338554"/>
            </a:xfrm>
            <a:prstGeom prst="rect">
              <a:avLst/>
            </a:prstGeom>
            <a:noFill/>
          </p:spPr>
          <p:txBody>
            <a:bodyPr wrap="none" rtlCol="0">
              <a:spAutoFit/>
            </a:bodyPr>
            <a:lstStyle/>
            <a:p>
              <a:r>
                <a:rPr lang="pt-BR" sz="1600" dirty="0" smtClean="0"/>
                <a:t>C’</a:t>
              </a:r>
              <a:endParaRPr lang="pt-BR" sz="1600" dirty="0"/>
            </a:p>
          </p:txBody>
        </p:sp>
        <p:sp>
          <p:nvSpPr>
            <p:cNvPr id="249" name="TextBox 144"/>
            <p:cNvSpPr txBox="1"/>
            <p:nvPr/>
          </p:nvSpPr>
          <p:spPr>
            <a:xfrm>
              <a:off x="5652120" y="3140968"/>
              <a:ext cx="300082" cy="338554"/>
            </a:xfrm>
            <a:prstGeom prst="rect">
              <a:avLst/>
            </a:prstGeom>
            <a:noFill/>
          </p:spPr>
          <p:txBody>
            <a:bodyPr wrap="none" rtlCol="0">
              <a:spAutoFit/>
            </a:bodyPr>
            <a:lstStyle/>
            <a:p>
              <a:r>
                <a:rPr lang="pt-BR" sz="1600" dirty="0" smtClean="0"/>
                <a:t>C</a:t>
              </a:r>
              <a:endParaRPr lang="pt-BR" sz="1600" dirty="0"/>
            </a:p>
          </p:txBody>
        </p:sp>
        <p:sp>
          <p:nvSpPr>
            <p:cNvPr id="250" name="TextBox 145"/>
            <p:cNvSpPr txBox="1"/>
            <p:nvPr/>
          </p:nvSpPr>
          <p:spPr>
            <a:xfrm>
              <a:off x="5652120" y="2708920"/>
              <a:ext cx="296275" cy="338554"/>
            </a:xfrm>
            <a:prstGeom prst="rect">
              <a:avLst/>
            </a:prstGeom>
            <a:noFill/>
          </p:spPr>
          <p:txBody>
            <a:bodyPr wrap="none" rtlCol="0">
              <a:spAutoFit/>
            </a:bodyPr>
            <a:lstStyle/>
            <a:p>
              <a:r>
                <a:rPr lang="pt-BR" sz="1600" dirty="0" smtClean="0"/>
                <a:t>B</a:t>
              </a:r>
              <a:endParaRPr lang="pt-BR" sz="1600" dirty="0"/>
            </a:p>
          </p:txBody>
        </p:sp>
        <p:sp>
          <p:nvSpPr>
            <p:cNvPr id="251" name="TextBox 146"/>
            <p:cNvSpPr txBox="1"/>
            <p:nvPr/>
          </p:nvSpPr>
          <p:spPr>
            <a:xfrm>
              <a:off x="5652120" y="2348880"/>
              <a:ext cx="360040" cy="307777"/>
            </a:xfrm>
            <a:prstGeom prst="rect">
              <a:avLst/>
            </a:prstGeom>
            <a:noFill/>
          </p:spPr>
          <p:txBody>
            <a:bodyPr wrap="square" rtlCol="0">
              <a:spAutoFit/>
            </a:bodyPr>
            <a:lstStyle/>
            <a:p>
              <a:r>
                <a:rPr lang="pt-BR" sz="1400" dirty="0" smtClean="0"/>
                <a:t>A</a:t>
              </a:r>
              <a:endParaRPr lang="pt-BR" sz="1400" dirty="0"/>
            </a:p>
          </p:txBody>
        </p:sp>
        <p:sp>
          <p:nvSpPr>
            <p:cNvPr id="252" name="TextBox 147"/>
            <p:cNvSpPr txBox="1"/>
            <p:nvPr/>
          </p:nvSpPr>
          <p:spPr>
            <a:xfrm>
              <a:off x="5652120" y="3717032"/>
              <a:ext cx="360040" cy="338554"/>
            </a:xfrm>
            <a:prstGeom prst="rect">
              <a:avLst/>
            </a:prstGeom>
            <a:noFill/>
          </p:spPr>
          <p:txBody>
            <a:bodyPr wrap="square" rtlCol="0">
              <a:spAutoFit/>
            </a:bodyPr>
            <a:lstStyle/>
            <a:p>
              <a:r>
                <a:rPr lang="pt-BR" sz="1600" dirty="0" smtClean="0"/>
                <a:t>A</a:t>
              </a:r>
              <a:endParaRPr lang="pt-BR" sz="1600" dirty="0"/>
            </a:p>
          </p:txBody>
        </p:sp>
        <p:sp>
          <p:nvSpPr>
            <p:cNvPr id="253" name="TextBox 149"/>
            <p:cNvSpPr txBox="1"/>
            <p:nvPr/>
          </p:nvSpPr>
          <p:spPr>
            <a:xfrm>
              <a:off x="5652120" y="4458598"/>
              <a:ext cx="300082" cy="338554"/>
            </a:xfrm>
            <a:prstGeom prst="rect">
              <a:avLst/>
            </a:prstGeom>
            <a:noFill/>
          </p:spPr>
          <p:txBody>
            <a:bodyPr wrap="none" rtlCol="0">
              <a:spAutoFit/>
            </a:bodyPr>
            <a:lstStyle/>
            <a:p>
              <a:r>
                <a:rPr lang="pt-BR" sz="1600" dirty="0" smtClean="0"/>
                <a:t>C</a:t>
              </a:r>
              <a:endParaRPr lang="pt-BR" sz="1600" dirty="0"/>
            </a:p>
          </p:txBody>
        </p:sp>
        <p:sp>
          <p:nvSpPr>
            <p:cNvPr id="254" name="TextBox 150"/>
            <p:cNvSpPr txBox="1"/>
            <p:nvPr/>
          </p:nvSpPr>
          <p:spPr>
            <a:xfrm>
              <a:off x="5652120" y="4077072"/>
              <a:ext cx="296275" cy="338554"/>
            </a:xfrm>
            <a:prstGeom prst="rect">
              <a:avLst/>
            </a:prstGeom>
            <a:noFill/>
          </p:spPr>
          <p:txBody>
            <a:bodyPr wrap="none" rtlCol="0">
              <a:spAutoFit/>
            </a:bodyPr>
            <a:lstStyle/>
            <a:p>
              <a:r>
                <a:rPr lang="pt-BR" sz="1600" dirty="0" smtClean="0"/>
                <a:t>B</a:t>
              </a:r>
              <a:endParaRPr lang="pt-BR" sz="1600" dirty="0"/>
            </a:p>
          </p:txBody>
        </p:sp>
        <p:grpSp>
          <p:nvGrpSpPr>
            <p:cNvPr id="255" name="Group 27"/>
            <p:cNvGrpSpPr/>
            <p:nvPr/>
          </p:nvGrpSpPr>
          <p:grpSpPr>
            <a:xfrm>
              <a:off x="333065" y="5445224"/>
              <a:ext cx="1160705" cy="845255"/>
              <a:chOff x="324482" y="5733256"/>
              <a:chExt cx="1038526" cy="845255"/>
            </a:xfrm>
          </p:grpSpPr>
          <p:sp>
            <p:nvSpPr>
              <p:cNvPr id="300" name="Retângulo 45"/>
              <p:cNvSpPr/>
              <p:nvPr/>
            </p:nvSpPr>
            <p:spPr>
              <a:xfrm>
                <a:off x="395536" y="5733256"/>
                <a:ext cx="921702"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CaixaDeTexto 68"/>
              <p:cNvSpPr txBox="1"/>
              <p:nvPr/>
            </p:nvSpPr>
            <p:spPr>
              <a:xfrm>
                <a:off x="324482" y="5742015"/>
                <a:ext cx="1038526" cy="836496"/>
              </a:xfrm>
              <a:prstGeom prst="rect">
                <a:avLst/>
              </a:prstGeom>
              <a:noFill/>
            </p:spPr>
            <p:txBody>
              <a:bodyPr wrap="square" rtlCol="0">
                <a:spAutoFit/>
              </a:bodyPr>
              <a:lstStyle/>
              <a:p>
                <a:pPr algn="ctr"/>
                <a:r>
                  <a:rPr lang="pt-BR" sz="1000" b="1" dirty="0" smtClean="0"/>
                  <a:t>OUTROS</a:t>
                </a:r>
              </a:p>
              <a:p>
                <a:pPr algn="ctr"/>
                <a:r>
                  <a:rPr lang="pt-BR" sz="1000" b="1" dirty="0" smtClean="0"/>
                  <a:t>PROVEDORES DE CONTEXTO</a:t>
                </a:r>
              </a:p>
              <a:p>
                <a:endParaRPr lang="en-US" sz="1200" b="1" dirty="0"/>
              </a:p>
            </p:txBody>
          </p:sp>
        </p:grpSp>
        <p:sp>
          <p:nvSpPr>
            <p:cNvPr id="256" name="TextBox 162"/>
            <p:cNvSpPr txBox="1"/>
            <p:nvPr/>
          </p:nvSpPr>
          <p:spPr>
            <a:xfrm>
              <a:off x="6737696" y="3645024"/>
              <a:ext cx="354584" cy="338554"/>
            </a:xfrm>
            <a:prstGeom prst="rect">
              <a:avLst/>
            </a:prstGeom>
            <a:noFill/>
          </p:spPr>
          <p:txBody>
            <a:bodyPr wrap="none" rtlCol="0">
              <a:spAutoFit/>
            </a:bodyPr>
            <a:lstStyle/>
            <a:p>
              <a:r>
                <a:rPr lang="pt-BR" sz="1600" dirty="0" smtClean="0"/>
                <a:t>A’</a:t>
              </a:r>
              <a:endParaRPr lang="pt-BR" sz="1600" dirty="0"/>
            </a:p>
          </p:txBody>
        </p:sp>
        <p:sp>
          <p:nvSpPr>
            <p:cNvPr id="257" name="TextBox 163"/>
            <p:cNvSpPr txBox="1"/>
            <p:nvPr/>
          </p:nvSpPr>
          <p:spPr>
            <a:xfrm>
              <a:off x="6732240" y="4077072"/>
              <a:ext cx="352580" cy="338554"/>
            </a:xfrm>
            <a:prstGeom prst="rect">
              <a:avLst/>
            </a:prstGeom>
            <a:noFill/>
          </p:spPr>
          <p:txBody>
            <a:bodyPr wrap="none" rtlCol="0">
              <a:spAutoFit/>
            </a:bodyPr>
            <a:lstStyle/>
            <a:p>
              <a:r>
                <a:rPr lang="pt-BR" sz="1600" dirty="0" smtClean="0"/>
                <a:t>B’</a:t>
              </a:r>
              <a:endParaRPr lang="pt-BR" sz="1600" dirty="0"/>
            </a:p>
          </p:txBody>
        </p:sp>
        <p:sp>
          <p:nvSpPr>
            <p:cNvPr id="258" name="TextBox 167"/>
            <p:cNvSpPr txBox="1"/>
            <p:nvPr/>
          </p:nvSpPr>
          <p:spPr>
            <a:xfrm>
              <a:off x="6747013" y="4437112"/>
              <a:ext cx="345267" cy="338554"/>
            </a:xfrm>
            <a:prstGeom prst="rect">
              <a:avLst/>
            </a:prstGeom>
            <a:noFill/>
          </p:spPr>
          <p:txBody>
            <a:bodyPr wrap="none" rtlCol="0">
              <a:spAutoFit/>
            </a:bodyPr>
            <a:lstStyle/>
            <a:p>
              <a:r>
                <a:rPr lang="pt-BR" sz="1600" dirty="0" smtClean="0"/>
                <a:t>C’</a:t>
              </a:r>
              <a:endParaRPr lang="pt-BR" sz="1600" dirty="0"/>
            </a:p>
          </p:txBody>
        </p:sp>
        <p:sp>
          <p:nvSpPr>
            <p:cNvPr id="259" name="CaixaDeTexto 68"/>
            <p:cNvSpPr txBox="1"/>
            <p:nvPr/>
          </p:nvSpPr>
          <p:spPr>
            <a:xfrm>
              <a:off x="9039293" y="6382202"/>
              <a:ext cx="1229703" cy="622407"/>
            </a:xfrm>
            <a:prstGeom prst="rect">
              <a:avLst/>
            </a:prstGeom>
            <a:noFill/>
          </p:spPr>
          <p:txBody>
            <a:bodyPr wrap="square" rtlCol="0">
              <a:spAutoFit/>
            </a:bodyPr>
            <a:lstStyle/>
            <a:p>
              <a:pPr algn="r"/>
              <a:r>
                <a:rPr lang="pt-BR" b="1" dirty="0" smtClean="0"/>
                <a:t>LARIISA</a:t>
              </a:r>
            </a:p>
            <a:p>
              <a:endParaRPr lang="en-US" sz="1200" b="1" dirty="0"/>
            </a:p>
          </p:txBody>
        </p:sp>
        <p:sp>
          <p:nvSpPr>
            <p:cNvPr id="260" name="CaixaDeTexto 68"/>
            <p:cNvSpPr txBox="1"/>
            <p:nvPr/>
          </p:nvSpPr>
          <p:spPr>
            <a:xfrm>
              <a:off x="5762352" y="5535528"/>
              <a:ext cx="1978746" cy="622407"/>
            </a:xfrm>
            <a:prstGeom prst="rect">
              <a:avLst/>
            </a:prstGeom>
            <a:noFill/>
          </p:spPr>
          <p:txBody>
            <a:bodyPr wrap="square" rtlCol="0">
              <a:spAutoFit/>
            </a:bodyPr>
            <a:lstStyle/>
            <a:p>
              <a:pPr algn="r"/>
              <a:r>
                <a:rPr lang="pt-BR" b="1" dirty="0" smtClean="0"/>
                <a:t>LARIISA_Bay</a:t>
              </a:r>
            </a:p>
            <a:p>
              <a:endParaRPr lang="en-US" sz="1200" b="1" dirty="0"/>
            </a:p>
          </p:txBody>
        </p:sp>
        <p:sp>
          <p:nvSpPr>
            <p:cNvPr id="261" name="Retângulo 21"/>
            <p:cNvSpPr/>
            <p:nvPr/>
          </p:nvSpPr>
          <p:spPr>
            <a:xfrm>
              <a:off x="395536" y="4365104"/>
              <a:ext cx="1047391" cy="36004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pt-BR" sz="1400" b="1" dirty="0" smtClean="0">
                  <a:solidFill>
                    <a:schemeClr val="tx1"/>
                  </a:solidFill>
                </a:rPr>
                <a:t>Sensores</a:t>
              </a:r>
              <a:endParaRPr lang="en-US" sz="1400" b="1" dirty="0">
                <a:solidFill>
                  <a:schemeClr val="tx1"/>
                </a:solidFill>
              </a:endParaRPr>
            </a:p>
          </p:txBody>
        </p:sp>
        <p:grpSp>
          <p:nvGrpSpPr>
            <p:cNvPr id="262" name="Group 22"/>
            <p:cNvGrpSpPr/>
            <p:nvPr/>
          </p:nvGrpSpPr>
          <p:grpSpPr>
            <a:xfrm>
              <a:off x="7882048" y="2996951"/>
              <a:ext cx="1154451" cy="952149"/>
              <a:chOff x="8028384" y="2996952"/>
              <a:chExt cx="924056" cy="1206056"/>
            </a:xfrm>
          </p:grpSpPr>
          <p:pic>
            <p:nvPicPr>
              <p:cNvPr id="298" name="Picture 13" descr="Hospital-icon.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28384" y="2996952"/>
                <a:ext cx="864096" cy="864096"/>
              </a:xfrm>
              <a:prstGeom prst="rect">
                <a:avLst/>
              </a:prstGeom>
            </p:spPr>
          </p:pic>
          <p:sp>
            <p:nvSpPr>
              <p:cNvPr id="299" name="CaixaDeTexto 68"/>
              <p:cNvSpPr txBox="1"/>
              <p:nvPr/>
            </p:nvSpPr>
            <p:spPr>
              <a:xfrm>
                <a:off x="8028384" y="3657218"/>
                <a:ext cx="924056" cy="545790"/>
              </a:xfrm>
              <a:prstGeom prst="rect">
                <a:avLst/>
              </a:prstGeom>
              <a:noFill/>
            </p:spPr>
            <p:txBody>
              <a:bodyPr wrap="square" rtlCol="0">
                <a:spAutoFit/>
              </a:bodyPr>
              <a:lstStyle/>
              <a:p>
                <a:pPr algn="ctr"/>
                <a:r>
                  <a:rPr lang="x-none" sz="1000" b="1" dirty="0" smtClean="0"/>
                  <a:t>Posto de Saúde</a:t>
                </a:r>
                <a:endParaRPr lang="en-US" sz="1000" b="1" dirty="0"/>
              </a:p>
              <a:p>
                <a:endParaRPr lang="en-US" sz="1200" b="1" dirty="0"/>
              </a:p>
            </p:txBody>
          </p:sp>
        </p:grpSp>
        <p:grpSp>
          <p:nvGrpSpPr>
            <p:cNvPr id="263" name="Group 24"/>
            <p:cNvGrpSpPr/>
            <p:nvPr/>
          </p:nvGrpSpPr>
          <p:grpSpPr>
            <a:xfrm>
              <a:off x="8964485" y="2996952"/>
              <a:ext cx="1368152" cy="979386"/>
              <a:chOff x="7884369" y="4221088"/>
              <a:chExt cx="1260493" cy="1049342"/>
            </a:xfrm>
          </p:grpSpPr>
          <p:pic>
            <p:nvPicPr>
              <p:cNvPr id="296" name="Picture 26" descr="icon_ambulancia.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100392" y="4221088"/>
                <a:ext cx="851004" cy="720080"/>
              </a:xfrm>
              <a:prstGeom prst="rect">
                <a:avLst/>
              </a:prstGeom>
            </p:spPr>
          </p:pic>
          <p:sp>
            <p:nvSpPr>
              <p:cNvPr id="297" name="CaixaDeTexto 68"/>
              <p:cNvSpPr txBox="1"/>
              <p:nvPr/>
            </p:nvSpPr>
            <p:spPr>
              <a:xfrm>
                <a:off x="7884369" y="4808765"/>
                <a:ext cx="1260493" cy="461665"/>
              </a:xfrm>
              <a:prstGeom prst="rect">
                <a:avLst/>
              </a:prstGeom>
              <a:noFill/>
            </p:spPr>
            <p:txBody>
              <a:bodyPr wrap="square" rtlCol="0">
                <a:spAutoFit/>
              </a:bodyPr>
              <a:lstStyle/>
              <a:p>
                <a:pPr algn="ctr"/>
                <a:r>
                  <a:rPr lang="x-none" sz="1000" b="1" dirty="0" smtClean="0"/>
                  <a:t>Ambulância</a:t>
                </a:r>
                <a:endParaRPr lang="en-US" sz="1000" b="1" dirty="0"/>
              </a:p>
              <a:p>
                <a:endParaRPr lang="en-US" sz="1200" b="1" dirty="0"/>
              </a:p>
            </p:txBody>
          </p:sp>
        </p:grpSp>
        <p:sp>
          <p:nvSpPr>
            <p:cNvPr id="264" name="Retângulo 93"/>
            <p:cNvSpPr/>
            <p:nvPr/>
          </p:nvSpPr>
          <p:spPr>
            <a:xfrm>
              <a:off x="251520" y="1412776"/>
              <a:ext cx="1368152" cy="3816424"/>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CaixaDeTexto 68"/>
            <p:cNvSpPr txBox="1"/>
            <p:nvPr/>
          </p:nvSpPr>
          <p:spPr>
            <a:xfrm>
              <a:off x="438250" y="4941168"/>
              <a:ext cx="1206352" cy="518674"/>
            </a:xfrm>
            <a:prstGeom prst="rect">
              <a:avLst/>
            </a:prstGeom>
            <a:noFill/>
          </p:spPr>
          <p:txBody>
            <a:bodyPr wrap="square" rtlCol="0">
              <a:spAutoFit/>
            </a:bodyPr>
            <a:lstStyle/>
            <a:p>
              <a:r>
                <a:rPr lang="pt-BR" sz="1200" b="1" dirty="0" smtClean="0">
                  <a:solidFill>
                    <a:srgbClr val="FF0000"/>
                  </a:solidFill>
                </a:rPr>
                <a:t>METADADO</a:t>
              </a:r>
            </a:p>
            <a:p>
              <a:endParaRPr lang="en-US" sz="1200" b="1" dirty="0"/>
            </a:p>
          </p:txBody>
        </p:sp>
        <p:sp>
          <p:nvSpPr>
            <p:cNvPr id="266" name="CaixaDeTexto 68"/>
            <p:cNvSpPr txBox="1"/>
            <p:nvPr/>
          </p:nvSpPr>
          <p:spPr>
            <a:xfrm>
              <a:off x="107504" y="1382579"/>
              <a:ext cx="1656184" cy="246221"/>
            </a:xfrm>
            <a:prstGeom prst="rect">
              <a:avLst/>
            </a:prstGeom>
            <a:noFill/>
          </p:spPr>
          <p:txBody>
            <a:bodyPr wrap="square" rtlCol="0">
              <a:spAutoFit/>
            </a:bodyPr>
            <a:lstStyle/>
            <a:p>
              <a:pPr algn="ctr"/>
              <a:r>
                <a:rPr lang="x-none" sz="1000" b="1" dirty="0" smtClean="0"/>
                <a:t>Interface do Usuário</a:t>
              </a:r>
              <a:endParaRPr lang="en-US" sz="1000" b="1" dirty="0"/>
            </a:p>
          </p:txBody>
        </p:sp>
        <p:grpSp>
          <p:nvGrpSpPr>
            <p:cNvPr id="267" name="Group 30"/>
            <p:cNvGrpSpPr/>
            <p:nvPr/>
          </p:nvGrpSpPr>
          <p:grpSpPr>
            <a:xfrm>
              <a:off x="2699792" y="6064492"/>
              <a:ext cx="3049810" cy="697931"/>
              <a:chOff x="2699792" y="6064492"/>
              <a:chExt cx="3049810" cy="697931"/>
            </a:xfrm>
          </p:grpSpPr>
          <p:sp>
            <p:nvSpPr>
              <p:cNvPr id="290" name="Fluxograma: Disco magnético 58"/>
              <p:cNvSpPr/>
              <p:nvPr/>
            </p:nvSpPr>
            <p:spPr>
              <a:xfrm>
                <a:off x="3059832" y="6064492"/>
                <a:ext cx="504056" cy="302433"/>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sp>
            <p:nvSpPr>
              <p:cNvPr id="291" name="CaixaDeTexto 42"/>
              <p:cNvSpPr txBox="1"/>
              <p:nvPr/>
            </p:nvSpPr>
            <p:spPr>
              <a:xfrm>
                <a:off x="2699792" y="6309320"/>
                <a:ext cx="1177602" cy="453102"/>
              </a:xfrm>
              <a:prstGeom prst="rect">
                <a:avLst/>
              </a:prstGeom>
              <a:noFill/>
            </p:spPr>
            <p:txBody>
              <a:bodyPr wrap="square" rtlCol="0">
                <a:spAutoFit/>
              </a:bodyPr>
              <a:lstStyle/>
              <a:p>
                <a:pPr algn="ctr"/>
                <a:r>
                  <a:rPr lang="pt-BR" sz="1000" dirty="0" smtClean="0"/>
                  <a:t>Regras de Inferência</a:t>
                </a:r>
                <a:endParaRPr lang="en-US" sz="1000" dirty="0" smtClean="0"/>
              </a:p>
            </p:txBody>
          </p:sp>
          <p:sp>
            <p:nvSpPr>
              <p:cNvPr id="292" name="Fluxograma: Disco magnético 58"/>
              <p:cNvSpPr/>
              <p:nvPr/>
            </p:nvSpPr>
            <p:spPr>
              <a:xfrm>
                <a:off x="3923928" y="6064492"/>
                <a:ext cx="504056" cy="302433"/>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sp>
            <p:nvSpPr>
              <p:cNvPr id="293" name="Fluxograma: Disco magnético 58"/>
              <p:cNvSpPr/>
              <p:nvPr/>
            </p:nvSpPr>
            <p:spPr>
              <a:xfrm>
                <a:off x="4860032" y="6064492"/>
                <a:ext cx="504056" cy="302433"/>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sp>
            <p:nvSpPr>
              <p:cNvPr id="294" name="CaixaDeTexto 42"/>
              <p:cNvSpPr txBox="1"/>
              <p:nvPr/>
            </p:nvSpPr>
            <p:spPr>
              <a:xfrm>
                <a:off x="3482343" y="6309320"/>
                <a:ext cx="1354776" cy="453103"/>
              </a:xfrm>
              <a:prstGeom prst="rect">
                <a:avLst/>
              </a:prstGeom>
              <a:noFill/>
            </p:spPr>
            <p:txBody>
              <a:bodyPr wrap="square" rtlCol="0">
                <a:spAutoFit/>
              </a:bodyPr>
              <a:lstStyle/>
              <a:p>
                <a:pPr algn="ctr"/>
                <a:r>
                  <a:rPr lang="pt-BR" sz="1000" dirty="0" smtClean="0"/>
                  <a:t>Repositório de </a:t>
                </a:r>
                <a:r>
                  <a:rPr lang="pt-BR" sz="1000" dirty="0"/>
                  <a:t>C</a:t>
                </a:r>
                <a:r>
                  <a:rPr lang="pt-BR" sz="1000" dirty="0" smtClean="0"/>
                  <a:t>ontexto Global</a:t>
                </a:r>
                <a:endParaRPr lang="en-US" sz="1000" dirty="0" smtClean="0"/>
              </a:p>
            </p:txBody>
          </p:sp>
          <p:sp>
            <p:nvSpPr>
              <p:cNvPr id="295" name="CaixaDeTexto 42"/>
              <p:cNvSpPr txBox="1"/>
              <p:nvPr/>
            </p:nvSpPr>
            <p:spPr>
              <a:xfrm>
                <a:off x="4572000" y="6309320"/>
                <a:ext cx="1177602" cy="453102"/>
              </a:xfrm>
              <a:prstGeom prst="rect">
                <a:avLst/>
              </a:prstGeom>
              <a:noFill/>
            </p:spPr>
            <p:txBody>
              <a:bodyPr wrap="square" rtlCol="0">
                <a:spAutoFit/>
              </a:bodyPr>
              <a:lstStyle/>
              <a:p>
                <a:pPr algn="ctr"/>
                <a:r>
                  <a:rPr lang="pt-BR" sz="1000" dirty="0" smtClean="0"/>
                  <a:t>Repositório de </a:t>
                </a:r>
                <a:r>
                  <a:rPr lang="pt-BR" sz="1000" dirty="0"/>
                  <a:t>C</a:t>
                </a:r>
                <a:r>
                  <a:rPr lang="pt-BR" sz="1000" dirty="0" smtClean="0"/>
                  <a:t>ontexto Local</a:t>
                </a:r>
                <a:endParaRPr lang="en-US" sz="1000" dirty="0" smtClean="0"/>
              </a:p>
            </p:txBody>
          </p:sp>
        </p:grpSp>
        <p:cxnSp>
          <p:nvCxnSpPr>
            <p:cNvPr id="268" name="Elbow Connector 224"/>
            <p:cNvCxnSpPr>
              <a:stCxn id="215" idx="2"/>
            </p:cNvCxnSpPr>
            <p:nvPr/>
          </p:nvCxnSpPr>
          <p:spPr>
            <a:xfrm rot="16200000" flipH="1">
              <a:off x="1871701" y="5481228"/>
              <a:ext cx="144017" cy="1944218"/>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69" name="Elbow Connector 227"/>
            <p:cNvCxnSpPr>
              <a:endCxn id="270" idx="1"/>
            </p:cNvCxnSpPr>
            <p:nvPr/>
          </p:nvCxnSpPr>
          <p:spPr>
            <a:xfrm rot="16200000" flipH="1">
              <a:off x="1547664" y="5013176"/>
              <a:ext cx="2448272" cy="288032"/>
            </a:xfrm>
            <a:prstGeom prst="bentConnector2">
              <a:avLst/>
            </a:prstGeom>
            <a:ln>
              <a:solidFill>
                <a:srgbClr val="000000"/>
              </a:solidFill>
              <a:prstDash val="dash"/>
              <a:headEnd type="arrow"/>
              <a:tailEnd type="arrow"/>
            </a:ln>
          </p:spPr>
          <p:style>
            <a:lnRef idx="2">
              <a:schemeClr val="accent1"/>
            </a:lnRef>
            <a:fillRef idx="0">
              <a:schemeClr val="accent1"/>
            </a:fillRef>
            <a:effectRef idx="1">
              <a:schemeClr val="accent1"/>
            </a:effectRef>
            <a:fontRef idx="minor">
              <a:schemeClr val="tx1"/>
            </a:fontRef>
          </p:style>
        </p:cxnSp>
        <p:sp>
          <p:nvSpPr>
            <p:cNvPr id="270" name="Retângulo 93"/>
            <p:cNvSpPr/>
            <p:nvPr/>
          </p:nvSpPr>
          <p:spPr>
            <a:xfrm>
              <a:off x="2915816" y="6021288"/>
              <a:ext cx="2808312" cy="720080"/>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1" name="Elbow Connector 246"/>
            <p:cNvCxnSpPr/>
            <p:nvPr/>
          </p:nvCxnSpPr>
          <p:spPr>
            <a:xfrm flipV="1">
              <a:off x="5724128" y="6021288"/>
              <a:ext cx="2736304" cy="432048"/>
            </a:xfrm>
            <a:prstGeom prst="bentConnector3">
              <a:avLst>
                <a:gd name="adj1" fmla="val 10063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72" name="Straight Arrow Connector 248"/>
            <p:cNvCxnSpPr/>
            <p:nvPr/>
          </p:nvCxnSpPr>
          <p:spPr>
            <a:xfrm>
              <a:off x="1763688" y="2924944"/>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73" name="Straight Arrow Connector 251"/>
            <p:cNvCxnSpPr/>
            <p:nvPr/>
          </p:nvCxnSpPr>
          <p:spPr>
            <a:xfrm>
              <a:off x="3275856" y="2924944"/>
              <a:ext cx="3600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74" name="Straight Arrow Connector 31"/>
            <p:cNvCxnSpPr/>
            <p:nvPr/>
          </p:nvCxnSpPr>
          <p:spPr>
            <a:xfrm>
              <a:off x="7164288" y="2924944"/>
              <a:ext cx="689999" cy="1142"/>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75" name="Elbow Connector 39"/>
            <p:cNvCxnSpPr/>
            <p:nvPr/>
          </p:nvCxnSpPr>
          <p:spPr>
            <a:xfrm rot="5400000" flipH="1" flipV="1">
              <a:off x="5436096" y="5733256"/>
              <a:ext cx="936104" cy="216024"/>
            </a:xfrm>
            <a:prstGeom prst="bentConnector3">
              <a:avLst>
                <a:gd name="adj1" fmla="val 1899"/>
              </a:avLst>
            </a:prstGeom>
            <a:ln>
              <a:solidFill>
                <a:srgbClr val="000000"/>
              </a:solidFill>
              <a:prstDash val="dash"/>
              <a:tailEnd type="arrow"/>
            </a:ln>
          </p:spPr>
          <p:style>
            <a:lnRef idx="2">
              <a:schemeClr val="accent1"/>
            </a:lnRef>
            <a:fillRef idx="0">
              <a:schemeClr val="accent1"/>
            </a:fillRef>
            <a:effectRef idx="1">
              <a:schemeClr val="accent1"/>
            </a:effectRef>
            <a:fontRef idx="minor">
              <a:schemeClr val="tx1"/>
            </a:fontRef>
          </p:style>
        </p:cxnSp>
        <p:grpSp>
          <p:nvGrpSpPr>
            <p:cNvPr id="276" name="Grupo 51"/>
            <p:cNvGrpSpPr/>
            <p:nvPr/>
          </p:nvGrpSpPr>
          <p:grpSpPr>
            <a:xfrm>
              <a:off x="7982918" y="1412778"/>
              <a:ext cx="936981" cy="678524"/>
              <a:chOff x="-37153" y="2956078"/>
              <a:chExt cx="1595884" cy="1100179"/>
            </a:xfrm>
          </p:grpSpPr>
          <p:grpSp>
            <p:nvGrpSpPr>
              <p:cNvPr id="286" name="Grupo 52"/>
              <p:cNvGrpSpPr/>
              <p:nvPr/>
            </p:nvGrpSpPr>
            <p:grpSpPr>
              <a:xfrm>
                <a:off x="323527" y="2956078"/>
                <a:ext cx="860722" cy="781647"/>
                <a:chOff x="9019241" y="4149080"/>
                <a:chExt cx="1374809" cy="1176599"/>
              </a:xfrm>
            </p:grpSpPr>
            <p:pic>
              <p:nvPicPr>
                <p:cNvPr id="288" name="Picture 6" descr="http://cdn1.iconfinder.com/data/icons/SIGMA/medical/png/400/patient.png">
                  <a:hlinkClick r:id="rId3"/>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217452" y="4149080"/>
                  <a:ext cx="1176598" cy="1176599"/>
                </a:xfrm>
                <a:prstGeom prst="rect">
                  <a:avLst/>
                </a:prstGeom>
                <a:noFill/>
                <a:extLst>
                  <a:ext uri="{909E8E84-426E-40DD-AFC4-6F175D3DCCD1}">
                    <a14:hiddenFill xmlns:a14="http://schemas.microsoft.com/office/drawing/2010/main">
                      <a:solidFill>
                        <a:srgbClr val="FFFFFF"/>
                      </a:solidFill>
                    </a14:hiddenFill>
                  </a:ext>
                </a:extLst>
              </p:spPr>
            </p:pic>
            <p:pic>
              <p:nvPicPr>
                <p:cNvPr id="289"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9019241" y="4451426"/>
                  <a:ext cx="313851" cy="571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7" name="CaixaDeTexto 53"/>
              <p:cNvSpPr txBox="1"/>
              <p:nvPr/>
            </p:nvSpPr>
            <p:spPr>
              <a:xfrm>
                <a:off x="-37153" y="3604151"/>
                <a:ext cx="1595884" cy="452106"/>
              </a:xfrm>
              <a:prstGeom prst="rect">
                <a:avLst/>
              </a:prstGeom>
              <a:noFill/>
            </p:spPr>
            <p:txBody>
              <a:bodyPr wrap="square" rtlCol="0">
                <a:spAutoFit/>
              </a:bodyPr>
              <a:lstStyle/>
              <a:p>
                <a:pPr algn="ctr"/>
                <a:r>
                  <a:rPr lang="pt-BR" sz="1000" b="1" dirty="0" smtClean="0"/>
                  <a:t>Paciente</a:t>
                </a:r>
                <a:endParaRPr lang="en-US" sz="1000" b="1" dirty="0"/>
              </a:p>
            </p:txBody>
          </p:sp>
        </p:grpSp>
        <p:grpSp>
          <p:nvGrpSpPr>
            <p:cNvPr id="277" name="Group 197"/>
            <p:cNvGrpSpPr/>
            <p:nvPr/>
          </p:nvGrpSpPr>
          <p:grpSpPr>
            <a:xfrm>
              <a:off x="9144000" y="1412776"/>
              <a:ext cx="972616" cy="801214"/>
              <a:chOff x="2298606" y="4293096"/>
              <a:chExt cx="1389453" cy="1557916"/>
            </a:xfrm>
          </p:grpSpPr>
          <p:sp>
            <p:nvSpPr>
              <p:cNvPr id="284" name="CaixaDeTexto 68"/>
              <p:cNvSpPr txBox="1"/>
              <p:nvPr/>
            </p:nvSpPr>
            <p:spPr>
              <a:xfrm>
                <a:off x="2298606" y="5013176"/>
                <a:ext cx="1389453" cy="837836"/>
              </a:xfrm>
              <a:prstGeom prst="rect">
                <a:avLst/>
              </a:prstGeom>
              <a:noFill/>
            </p:spPr>
            <p:txBody>
              <a:bodyPr wrap="square" rtlCol="0">
                <a:spAutoFit/>
              </a:bodyPr>
              <a:lstStyle/>
              <a:p>
                <a:r>
                  <a:rPr lang="pt-BR" sz="1000" b="1" dirty="0" smtClean="0"/>
                  <a:t>Especialista</a:t>
                </a:r>
              </a:p>
              <a:p>
                <a:endParaRPr lang="en-US" sz="1200" b="1" dirty="0"/>
              </a:p>
            </p:txBody>
          </p:sp>
          <p:pic>
            <p:nvPicPr>
              <p:cNvPr id="285" name="Picture 199" descr="doctor_98550.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27852" y="4293096"/>
                <a:ext cx="678934" cy="793619"/>
              </a:xfrm>
              <a:prstGeom prst="rect">
                <a:avLst/>
              </a:prstGeom>
            </p:spPr>
          </p:pic>
        </p:grpSp>
        <p:grpSp>
          <p:nvGrpSpPr>
            <p:cNvPr id="278" name="Group 58"/>
            <p:cNvGrpSpPr/>
            <p:nvPr/>
          </p:nvGrpSpPr>
          <p:grpSpPr>
            <a:xfrm>
              <a:off x="8316416" y="4005064"/>
              <a:ext cx="1800200" cy="1556791"/>
              <a:chOff x="8316416" y="4221088"/>
              <a:chExt cx="1800200" cy="1556791"/>
            </a:xfrm>
          </p:grpSpPr>
          <p:pic>
            <p:nvPicPr>
              <p:cNvPr id="282" name="Picture 200" descr="Screen Shot 2013-09-02 at 4.20.35 PM.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377711" y="4581128"/>
                <a:ext cx="1378865" cy="1196751"/>
              </a:xfrm>
              <a:prstGeom prst="rect">
                <a:avLst/>
              </a:prstGeom>
            </p:spPr>
          </p:pic>
          <p:sp>
            <p:nvSpPr>
              <p:cNvPr id="283" name="CaixaDeTexto 82"/>
              <p:cNvSpPr txBox="1"/>
              <p:nvPr/>
            </p:nvSpPr>
            <p:spPr>
              <a:xfrm>
                <a:off x="8316416" y="4221088"/>
                <a:ext cx="1800200" cy="276999"/>
              </a:xfrm>
              <a:prstGeom prst="rect">
                <a:avLst/>
              </a:prstGeom>
              <a:noFill/>
            </p:spPr>
            <p:txBody>
              <a:bodyPr wrap="square" rtlCol="0">
                <a:spAutoFit/>
              </a:bodyPr>
              <a:lstStyle/>
              <a:p>
                <a:r>
                  <a:rPr lang="pt-BR" sz="1200" b="1" dirty="0" smtClean="0"/>
                  <a:t>Gráfico de Epidemias</a:t>
                </a:r>
                <a:endParaRPr lang="en-US" sz="1200" b="1" dirty="0"/>
              </a:p>
            </p:txBody>
          </p:sp>
        </p:grpSp>
        <p:grpSp>
          <p:nvGrpSpPr>
            <p:cNvPr id="279" name="Group 54"/>
            <p:cNvGrpSpPr/>
            <p:nvPr/>
          </p:nvGrpSpPr>
          <p:grpSpPr>
            <a:xfrm>
              <a:off x="9252520" y="2134017"/>
              <a:ext cx="805673" cy="916143"/>
              <a:chOff x="9252520" y="2276872"/>
              <a:chExt cx="805673" cy="916143"/>
            </a:xfrm>
          </p:grpSpPr>
          <p:sp>
            <p:nvSpPr>
              <p:cNvPr id="280" name="CaixaDeTexto 68"/>
              <p:cNvSpPr txBox="1"/>
              <p:nvPr/>
            </p:nvSpPr>
            <p:spPr>
              <a:xfrm>
                <a:off x="9252520" y="2708920"/>
                <a:ext cx="805673" cy="484095"/>
              </a:xfrm>
              <a:prstGeom prst="rect">
                <a:avLst/>
              </a:prstGeom>
              <a:noFill/>
            </p:spPr>
            <p:txBody>
              <a:bodyPr wrap="square" rtlCol="0">
                <a:spAutoFit/>
              </a:bodyPr>
              <a:lstStyle/>
              <a:p>
                <a:r>
                  <a:rPr lang="pt-BR" sz="1000" b="1" dirty="0" smtClean="0"/>
                  <a:t>Gestor</a:t>
                </a:r>
              </a:p>
              <a:p>
                <a:endParaRPr lang="en-US" sz="1200" b="1" dirty="0"/>
              </a:p>
            </p:txBody>
          </p:sp>
          <p:pic>
            <p:nvPicPr>
              <p:cNvPr id="281" name="Picture 53" descr="user-icon-512.png"/>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344017" y="2276872"/>
                <a:ext cx="435708" cy="476672"/>
              </a:xfrm>
              <a:prstGeom prst="rect">
                <a:avLst/>
              </a:prstGeom>
            </p:spPr>
          </p:pic>
        </p:grpSp>
      </p:grpSp>
      <p:sp>
        <p:nvSpPr>
          <p:cNvPr id="52" name="Retângulo 51"/>
          <p:cNvSpPr/>
          <p:nvPr/>
        </p:nvSpPr>
        <p:spPr>
          <a:xfrm>
            <a:off x="-36512" y="6509578"/>
            <a:ext cx="9144001" cy="3758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tângulo 29"/>
          <p:cNvSpPr/>
          <p:nvPr/>
        </p:nvSpPr>
        <p:spPr>
          <a:xfrm>
            <a:off x="0" y="4148"/>
            <a:ext cx="9144000" cy="6858000"/>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Untitled:Users:germanno:Desktop:prototipo:Prints Germanno:Tela Inicial.png"/>
          <p:cNvPicPr/>
          <p:nvPr/>
        </p:nvPicPr>
        <p:blipFill>
          <a:blip r:embed="rId21">
            <a:extLst>
              <a:ext uri="{28A0092B-C50C-407E-A947-70E740481C1C}">
                <a14:useLocalDpi xmlns:a14="http://schemas.microsoft.com/office/drawing/2010/main" val="0"/>
              </a:ext>
            </a:extLst>
          </a:blip>
          <a:srcRect/>
          <a:stretch>
            <a:fillRect/>
          </a:stretch>
        </p:blipFill>
        <p:spPr bwMode="auto">
          <a:xfrm>
            <a:off x="70992" y="1959982"/>
            <a:ext cx="1872208" cy="3331429"/>
          </a:xfrm>
          <a:prstGeom prst="rect">
            <a:avLst/>
          </a:prstGeom>
          <a:ln>
            <a:noFill/>
          </a:ln>
          <a:effectLst>
            <a:outerShdw blurRad="190500" algn="tl" rotWithShape="0">
              <a:srgbClr val="000000">
                <a:alpha val="70000"/>
              </a:srgbClr>
            </a:outerShdw>
          </a:effectLst>
        </p:spPr>
      </p:pic>
      <p:cxnSp>
        <p:nvCxnSpPr>
          <p:cNvPr id="17" name="Elbow Connector 16"/>
          <p:cNvCxnSpPr/>
          <p:nvPr/>
        </p:nvCxnSpPr>
        <p:spPr>
          <a:xfrm flipV="1">
            <a:off x="1871192" y="1008941"/>
            <a:ext cx="3744416" cy="2272960"/>
          </a:xfrm>
          <a:prstGeom prst="bentConnector3">
            <a:avLst/>
          </a:prstGeom>
          <a:ln w="57150">
            <a:solidFill>
              <a:srgbClr val="0070C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Elbow Connector 18"/>
          <p:cNvCxnSpPr/>
          <p:nvPr/>
        </p:nvCxnSpPr>
        <p:spPr>
          <a:xfrm>
            <a:off x="1871192" y="4077076"/>
            <a:ext cx="3744416" cy="1632714"/>
          </a:xfrm>
          <a:prstGeom prst="bentConnector3">
            <a:avLst/>
          </a:prstGeom>
          <a:ln w="57150">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pic>
        <p:nvPicPr>
          <p:cNvPr id="27" name="Picture 7" descr="Untitled:Users:germanno:Desktop:prototipo:Prints Germanno:Relatório do Usuário.pn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734495" y="129904"/>
            <a:ext cx="3121471" cy="1758070"/>
          </a:xfrm>
          <a:prstGeom prst="rect">
            <a:avLst/>
          </a:prstGeom>
          <a:ln>
            <a:noFill/>
          </a:ln>
          <a:effectLst>
            <a:glow rad="63500">
              <a:srgbClr val="0070C0">
                <a:alpha val="40000"/>
              </a:srgbClr>
            </a:glow>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8" name="Picture 11" descr="Untitled:Users:germanno:Desktop:prototipo:Prints Germanno:Relatório do Agente de Saúde.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734496" y="2320022"/>
            <a:ext cx="3121471" cy="1757054"/>
          </a:xfrm>
          <a:prstGeom prst="rect">
            <a:avLst/>
          </a:prstGeom>
          <a:ln>
            <a:noFill/>
          </a:ln>
          <a:effectLst>
            <a:glow rad="101600">
              <a:srgbClr val="00B050">
                <a:alpha val="60000"/>
              </a:srgbClr>
            </a:glow>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9" name="Picture 13" descr="Untitled:Users:germanno:Desktop:prototipo:Prints Germanno:Relatório do Especialista.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734497" y="4496028"/>
            <a:ext cx="3121471" cy="2232214"/>
          </a:xfrm>
          <a:prstGeom prst="rect">
            <a:avLst/>
          </a:prstGeom>
          <a:ln>
            <a:noFill/>
          </a:ln>
          <a:effectLst>
            <a:glow rad="101600">
              <a:srgbClr val="FF0000">
                <a:alpha val="60000"/>
              </a:srgbClr>
            </a:glow>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cxnSp>
        <p:nvCxnSpPr>
          <p:cNvPr id="33" name="Conector angulado 32"/>
          <p:cNvCxnSpPr/>
          <p:nvPr/>
        </p:nvCxnSpPr>
        <p:spPr>
          <a:xfrm flipV="1">
            <a:off x="1871192" y="3198549"/>
            <a:ext cx="3744416" cy="477490"/>
          </a:xfrm>
          <a:prstGeom prst="bentConnector3">
            <a:avLst/>
          </a:prstGeom>
          <a:ln w="57150">
            <a:solidFill>
              <a:srgbClr val="00B050"/>
            </a:solidFill>
            <a:tailEnd type="triangle" w="med" len="med"/>
          </a:ln>
        </p:spPr>
        <p:style>
          <a:lnRef idx="2">
            <a:schemeClr val="accent1"/>
          </a:lnRef>
          <a:fillRef idx="0">
            <a:schemeClr val="accent1"/>
          </a:fillRef>
          <a:effectRef idx="1">
            <a:schemeClr val="accent1"/>
          </a:effectRef>
          <a:fontRef idx="minor">
            <a:schemeClr val="tx1"/>
          </a:fontRef>
        </p:style>
      </p:cxnSp>
      <p:pic>
        <p:nvPicPr>
          <p:cNvPr id="22" name="Picture 14" descr="Untitled:Users:germanno:Desktop:prototipo:Prints Germanno:Tela do Agente e Especialista EXTRA.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264037" y="1796054"/>
            <a:ext cx="2944233" cy="367655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0" name="CaixaDeTexto 49"/>
          <p:cNvSpPr txBox="1"/>
          <p:nvPr/>
        </p:nvSpPr>
        <p:spPr>
          <a:xfrm>
            <a:off x="70992" y="129904"/>
            <a:ext cx="3312368" cy="95410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pt-BR" sz="2800" b="1" dirty="0" err="1" smtClean="0"/>
              <a:t>Screens</a:t>
            </a:r>
            <a:r>
              <a:rPr lang="pt-BR" sz="2800" b="1" dirty="0" smtClean="0"/>
              <a:t> </a:t>
            </a:r>
            <a:r>
              <a:rPr lang="pt-BR" sz="2800" b="1" dirty="0" err="1" smtClean="0"/>
              <a:t>of</a:t>
            </a:r>
            <a:r>
              <a:rPr lang="pt-BR" sz="2800" b="1" dirty="0" smtClean="0"/>
              <a:t> </a:t>
            </a:r>
            <a:r>
              <a:rPr lang="pt-BR" sz="2800" b="1" dirty="0" err="1" smtClean="0"/>
              <a:t>the</a:t>
            </a:r>
            <a:r>
              <a:rPr lang="pt-BR" sz="2800" b="1" dirty="0" smtClean="0"/>
              <a:t> </a:t>
            </a:r>
            <a:r>
              <a:rPr lang="pt-BR" sz="2800" b="1" dirty="0" err="1" smtClean="0"/>
              <a:t>proposed</a:t>
            </a:r>
            <a:r>
              <a:rPr lang="pt-BR" sz="2800" b="1" dirty="0" smtClean="0"/>
              <a:t> System</a:t>
            </a:r>
            <a:endParaRPr lang="en-US" sz="2800" b="1" dirty="0"/>
          </a:p>
        </p:txBody>
      </p:sp>
      <p:sp>
        <p:nvSpPr>
          <p:cNvPr id="4" name="CaixaDeTexto 3"/>
          <p:cNvSpPr txBox="1"/>
          <p:nvPr/>
        </p:nvSpPr>
        <p:spPr>
          <a:xfrm>
            <a:off x="493539" y="3094160"/>
            <a:ext cx="1653066" cy="369332"/>
          </a:xfrm>
          <a:prstGeom prst="rect">
            <a:avLst/>
          </a:prstGeom>
          <a:noFill/>
        </p:spPr>
        <p:txBody>
          <a:bodyPr wrap="square" rtlCol="0">
            <a:spAutoFit/>
          </a:bodyPr>
          <a:lstStyle/>
          <a:p>
            <a:r>
              <a:rPr lang="en-US" dirty="0" smtClean="0">
                <a:solidFill>
                  <a:schemeClr val="bg1"/>
                </a:solidFill>
              </a:rPr>
              <a:t>Patient</a:t>
            </a:r>
            <a:endParaRPr lang="en-US" dirty="0">
              <a:solidFill>
                <a:schemeClr val="bg1"/>
              </a:solidFill>
            </a:endParaRPr>
          </a:p>
        </p:txBody>
      </p:sp>
      <p:sp>
        <p:nvSpPr>
          <p:cNvPr id="175" name="CaixaDeTexto 174"/>
          <p:cNvSpPr txBox="1"/>
          <p:nvPr/>
        </p:nvSpPr>
        <p:spPr>
          <a:xfrm>
            <a:off x="312998" y="3491716"/>
            <a:ext cx="1653066" cy="369332"/>
          </a:xfrm>
          <a:prstGeom prst="rect">
            <a:avLst/>
          </a:prstGeom>
          <a:noFill/>
        </p:spPr>
        <p:txBody>
          <a:bodyPr wrap="square" rtlCol="0">
            <a:spAutoFit/>
          </a:bodyPr>
          <a:lstStyle/>
          <a:p>
            <a:r>
              <a:rPr lang="en-US" dirty="0" smtClean="0">
                <a:solidFill>
                  <a:schemeClr val="bg1"/>
                </a:solidFill>
              </a:rPr>
              <a:t>Health Agent</a:t>
            </a:r>
            <a:endParaRPr lang="en-US" dirty="0">
              <a:solidFill>
                <a:schemeClr val="bg1"/>
              </a:solidFill>
            </a:endParaRPr>
          </a:p>
        </p:txBody>
      </p:sp>
      <p:sp>
        <p:nvSpPr>
          <p:cNvPr id="176" name="CaixaDeTexto 175"/>
          <p:cNvSpPr txBox="1"/>
          <p:nvPr/>
        </p:nvSpPr>
        <p:spPr>
          <a:xfrm>
            <a:off x="469888" y="3882820"/>
            <a:ext cx="1653066" cy="369332"/>
          </a:xfrm>
          <a:prstGeom prst="rect">
            <a:avLst/>
          </a:prstGeom>
          <a:noFill/>
        </p:spPr>
        <p:txBody>
          <a:bodyPr wrap="square" rtlCol="0">
            <a:spAutoFit/>
          </a:bodyPr>
          <a:lstStyle/>
          <a:p>
            <a:r>
              <a:rPr lang="en-US" dirty="0" smtClean="0">
                <a:solidFill>
                  <a:schemeClr val="bg1"/>
                </a:solidFill>
              </a:rPr>
              <a:t>Specialist</a:t>
            </a:r>
            <a:endParaRPr lang="en-US" dirty="0">
              <a:solidFill>
                <a:schemeClr val="bg1"/>
              </a:solidFill>
            </a:endParaRPr>
          </a:p>
        </p:txBody>
      </p:sp>
    </p:spTree>
    <p:extLst>
      <p:ext uri="{BB962C8B-B14F-4D97-AF65-F5344CB8AC3E}">
        <p14:creationId xmlns:p14="http://schemas.microsoft.com/office/powerpoint/2010/main" val="219961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1000"/>
                                        <p:tgtEl>
                                          <p:spTgt spid="33"/>
                                        </p:tgtEl>
                                      </p:cBhvr>
                                    </p:animEffect>
                                    <p:anim calcmode="lin" valueType="num">
                                      <p:cBhvr>
                                        <p:cTn id="30" dur="1000" fill="hold"/>
                                        <p:tgtEl>
                                          <p:spTgt spid="33"/>
                                        </p:tgtEl>
                                        <p:attrNameLst>
                                          <p:attrName>ppt_x</p:attrName>
                                        </p:attrNameLst>
                                      </p:cBhvr>
                                      <p:tavLst>
                                        <p:tav tm="0">
                                          <p:val>
                                            <p:strVal val="#ppt_x"/>
                                          </p:val>
                                        </p:tav>
                                        <p:tav tm="100000">
                                          <p:val>
                                            <p:strVal val="#ppt_x"/>
                                          </p:val>
                                        </p:tav>
                                      </p:tavLst>
                                    </p:anim>
                                    <p:anim calcmode="lin" valueType="num">
                                      <p:cBhvr>
                                        <p:cTn id="3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ntitled:Users:germanno:Desktop:Screen Shot 2013-09-17 at 2.04.04 AM.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614" y="1656096"/>
            <a:ext cx="3960440" cy="1800200"/>
          </a:xfrm>
          <a:prstGeom prst="rect">
            <a:avLst/>
          </a:prstGeom>
          <a:noFill/>
          <a:ln>
            <a:noFill/>
          </a:ln>
        </p:spPr>
      </p:pic>
      <p:cxnSp>
        <p:nvCxnSpPr>
          <p:cNvPr id="4" name="Conector reto 3"/>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Conector reto 5"/>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7" name="CaixaDeTexto 6"/>
          <p:cNvSpPr txBox="1"/>
          <p:nvPr/>
        </p:nvSpPr>
        <p:spPr>
          <a:xfrm>
            <a:off x="1259632" y="916852"/>
            <a:ext cx="2160240" cy="523220"/>
          </a:xfrm>
          <a:prstGeom prst="rect">
            <a:avLst/>
          </a:prstGeom>
          <a:noFill/>
        </p:spPr>
        <p:txBody>
          <a:bodyPr wrap="square" rtlCol="0">
            <a:spAutoFit/>
          </a:bodyPr>
          <a:lstStyle/>
          <a:p>
            <a:pPr algn="ctr"/>
            <a:r>
              <a:rPr lang="pt-BR" sz="2800" b="1" dirty="0" err="1" smtClean="0">
                <a:solidFill>
                  <a:schemeClr val="accent1">
                    <a:lumMod val="50000"/>
                  </a:schemeClr>
                </a:solidFill>
              </a:rPr>
              <a:t>Low</a:t>
            </a:r>
            <a:r>
              <a:rPr lang="pt-BR" sz="2800" b="1" dirty="0" smtClean="0">
                <a:solidFill>
                  <a:schemeClr val="accent1">
                    <a:lumMod val="50000"/>
                  </a:schemeClr>
                </a:solidFill>
              </a:rPr>
              <a:t> </a:t>
            </a:r>
            <a:r>
              <a:rPr lang="pt-BR" sz="2800" b="1" dirty="0" err="1" smtClean="0">
                <a:solidFill>
                  <a:schemeClr val="accent1">
                    <a:lumMod val="50000"/>
                  </a:schemeClr>
                </a:solidFill>
              </a:rPr>
              <a:t>Risk</a:t>
            </a:r>
            <a:endParaRPr lang="en-US" sz="2800" b="1" dirty="0">
              <a:solidFill>
                <a:schemeClr val="accent1">
                  <a:lumMod val="50000"/>
                </a:schemeClr>
              </a:solidFill>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2414805263"/>
              </p:ext>
            </p:extLst>
          </p:nvPr>
        </p:nvGraphicFramePr>
        <p:xfrm>
          <a:off x="179512" y="3789040"/>
          <a:ext cx="4396679" cy="2780928"/>
        </p:xfrm>
        <a:graphic>
          <a:graphicData uri="http://schemas.openxmlformats.org/presentationml/2006/ole">
            <mc:AlternateContent xmlns:mc="http://schemas.openxmlformats.org/markup-compatibility/2006">
              <mc:Choice xmlns:v="urn:schemas-microsoft-com:vml" Requires="v">
                <p:oleObj spid="_x0000_s3371" name="Document" r:id="rId4" imgW="6098040" imgH="2943720" progId="Word.Document.12">
                  <p:link updateAutomatic="1"/>
                </p:oleObj>
              </mc:Choice>
              <mc:Fallback>
                <p:oleObj name="Document" r:id="rId4" imgW="6098040" imgH="2943720" progId="Word.Document.12">
                  <p:link updateAutomatic="1"/>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3789040"/>
                        <a:ext cx="4396679" cy="2780928"/>
                      </a:xfrm>
                      <a:prstGeom prst="rect">
                        <a:avLst/>
                      </a:prstGeom>
                      <a:noFill/>
                      <a:ln>
                        <a:noFill/>
                      </a:ln>
                      <a:extLst/>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1227184163"/>
              </p:ext>
            </p:extLst>
          </p:nvPr>
        </p:nvGraphicFramePr>
        <p:xfrm>
          <a:off x="4860032" y="3783781"/>
          <a:ext cx="4182555" cy="2741563"/>
        </p:xfrm>
        <a:graphic>
          <a:graphicData uri="http://schemas.openxmlformats.org/presentationml/2006/ole">
            <mc:AlternateContent xmlns:mc="http://schemas.openxmlformats.org/markup-compatibility/2006">
              <mc:Choice xmlns:v="urn:schemas-microsoft-com:vml" Requires="v">
                <p:oleObj spid="_x0000_s3372" name="Document" r:id="rId6" imgW="5896800" imgH="3446640" progId="Word.Document.12">
                  <p:link updateAutomatic="1"/>
                </p:oleObj>
              </mc:Choice>
              <mc:Fallback>
                <p:oleObj name="Document" r:id="rId6" imgW="5896800" imgH="3446640" progId="Word.Document.12">
                  <p:link updateAutomatic="1"/>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032" y="3783781"/>
                        <a:ext cx="4182555" cy="2741563"/>
                      </a:xfrm>
                      <a:prstGeom prst="rect">
                        <a:avLst/>
                      </a:prstGeom>
                      <a:noFill/>
                      <a:ln>
                        <a:noFill/>
                      </a:ln>
                    </p:spPr>
                  </p:pic>
                </p:oleObj>
              </mc:Fallback>
            </mc:AlternateContent>
          </a:graphicData>
        </a:graphic>
      </p:graphicFrame>
      <p:pic>
        <p:nvPicPr>
          <p:cNvPr id="8" name="Picture 3" descr="Untitled:Users:germanno:Desktop:Screen Shot 2013-09-17 at 2.10.37 AM.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6056" y="1440072"/>
            <a:ext cx="3672408" cy="2016224"/>
          </a:xfrm>
          <a:prstGeom prst="rect">
            <a:avLst/>
          </a:prstGeom>
          <a:noFill/>
          <a:ln>
            <a:noFill/>
          </a:ln>
        </p:spPr>
      </p:pic>
      <p:sp>
        <p:nvSpPr>
          <p:cNvPr id="9" name="CaixaDeTexto 8"/>
          <p:cNvSpPr txBox="1"/>
          <p:nvPr/>
        </p:nvSpPr>
        <p:spPr>
          <a:xfrm>
            <a:off x="5796136" y="908720"/>
            <a:ext cx="2160240" cy="523220"/>
          </a:xfrm>
          <a:prstGeom prst="rect">
            <a:avLst/>
          </a:prstGeom>
          <a:noFill/>
        </p:spPr>
        <p:txBody>
          <a:bodyPr wrap="square" rtlCol="0">
            <a:spAutoFit/>
          </a:bodyPr>
          <a:lstStyle/>
          <a:p>
            <a:pPr algn="ctr"/>
            <a:r>
              <a:rPr lang="pt-BR" sz="2800" b="1" dirty="0" smtClean="0">
                <a:solidFill>
                  <a:schemeClr val="accent1">
                    <a:lumMod val="50000"/>
                  </a:schemeClr>
                </a:solidFill>
              </a:rPr>
              <a:t>High </a:t>
            </a:r>
            <a:r>
              <a:rPr lang="pt-BR" sz="2800" b="1" dirty="0" err="1" smtClean="0">
                <a:solidFill>
                  <a:schemeClr val="accent1">
                    <a:lumMod val="50000"/>
                  </a:schemeClr>
                </a:solidFill>
              </a:rPr>
              <a:t>Risk</a:t>
            </a:r>
            <a:endParaRPr lang="en-US" sz="2800" b="1" dirty="0">
              <a:solidFill>
                <a:schemeClr val="accent1">
                  <a:lumMod val="50000"/>
                </a:schemeClr>
              </a:solidFill>
            </a:endParaRPr>
          </a:p>
        </p:txBody>
      </p:sp>
      <p:sp>
        <p:nvSpPr>
          <p:cNvPr id="10" name="CaixaDeTexto 9"/>
          <p:cNvSpPr txBox="1"/>
          <p:nvPr/>
        </p:nvSpPr>
        <p:spPr>
          <a:xfrm>
            <a:off x="0" y="25460"/>
            <a:ext cx="9144000" cy="523220"/>
          </a:xfrm>
          <a:prstGeom prst="rect">
            <a:avLst/>
          </a:prstGeom>
          <a:noFill/>
        </p:spPr>
        <p:txBody>
          <a:bodyPr wrap="square" rtlCol="0">
            <a:spAutoFit/>
          </a:bodyPr>
          <a:lstStyle/>
          <a:p>
            <a:pPr algn="ctr"/>
            <a:r>
              <a:rPr lang="pt-BR" sz="2800" b="1" dirty="0" err="1" smtClean="0">
                <a:solidFill>
                  <a:schemeClr val="accent1">
                    <a:lumMod val="50000"/>
                  </a:schemeClr>
                </a:solidFill>
              </a:rPr>
              <a:t>Bayesian</a:t>
            </a:r>
            <a:r>
              <a:rPr lang="pt-BR" sz="2800" b="1" dirty="0" smtClean="0">
                <a:solidFill>
                  <a:schemeClr val="accent1">
                    <a:lumMod val="50000"/>
                  </a:schemeClr>
                </a:solidFill>
              </a:rPr>
              <a:t> Networks</a:t>
            </a:r>
            <a:endParaRPr lang="en-US" sz="2800" b="1" dirty="0">
              <a:solidFill>
                <a:schemeClr val="accent1">
                  <a:lumMod val="50000"/>
                </a:schemeClr>
              </a:solidFill>
            </a:endParaRPr>
          </a:p>
        </p:txBody>
      </p:sp>
    </p:spTree>
    <p:extLst>
      <p:ext uri="{BB962C8B-B14F-4D97-AF65-F5344CB8AC3E}">
        <p14:creationId xmlns:p14="http://schemas.microsoft.com/office/powerpoint/2010/main" val="27562610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tângulo 46"/>
          <p:cNvSpPr/>
          <p:nvPr/>
        </p:nvSpPr>
        <p:spPr>
          <a:xfrm>
            <a:off x="47714" y="709684"/>
            <a:ext cx="9029258" cy="5807712"/>
          </a:xfrm>
          <a:prstGeom prst="rect">
            <a:avLst/>
          </a:prstGeom>
          <a:solidFill>
            <a:srgbClr val="FFFFF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Retângulo 46"/>
          <p:cNvSpPr/>
          <p:nvPr/>
        </p:nvSpPr>
        <p:spPr>
          <a:xfrm>
            <a:off x="111300" y="1684837"/>
            <a:ext cx="1398899" cy="4451043"/>
          </a:xfrm>
          <a:prstGeom prst="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etângulo 46"/>
          <p:cNvSpPr/>
          <p:nvPr/>
        </p:nvSpPr>
        <p:spPr>
          <a:xfrm>
            <a:off x="1637372" y="1105469"/>
            <a:ext cx="5086906" cy="4648892"/>
          </a:xfrm>
          <a:prstGeom prst="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tângulo 46"/>
          <p:cNvSpPr/>
          <p:nvPr/>
        </p:nvSpPr>
        <p:spPr>
          <a:xfrm>
            <a:off x="1764545" y="1939181"/>
            <a:ext cx="1080968" cy="2034762"/>
          </a:xfrm>
          <a:prstGeom prst="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tângulo 46"/>
          <p:cNvSpPr/>
          <p:nvPr/>
        </p:nvSpPr>
        <p:spPr>
          <a:xfrm>
            <a:off x="2972685" y="1188041"/>
            <a:ext cx="3560834" cy="4486855"/>
          </a:xfrm>
          <a:prstGeom prst="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tângulo 46"/>
          <p:cNvSpPr/>
          <p:nvPr/>
        </p:nvSpPr>
        <p:spPr>
          <a:xfrm>
            <a:off x="3163444" y="1605371"/>
            <a:ext cx="3115730" cy="3815179"/>
          </a:xfrm>
          <a:prstGeom prst="rect">
            <a:avLst/>
          </a:prstGeom>
          <a:solidFill>
            <a:srgbClr val="FFFFB7"/>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tângulo 46"/>
          <p:cNvSpPr/>
          <p:nvPr/>
        </p:nvSpPr>
        <p:spPr>
          <a:xfrm>
            <a:off x="238473" y="1939181"/>
            <a:ext cx="1080968" cy="2225521"/>
          </a:xfrm>
          <a:prstGeom prst="rect">
            <a:avLst/>
          </a:prstGeom>
          <a:solidFill>
            <a:schemeClr val="tx2">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CaixaDeTexto 68"/>
          <p:cNvSpPr txBox="1"/>
          <p:nvPr/>
        </p:nvSpPr>
        <p:spPr>
          <a:xfrm>
            <a:off x="190591" y="1307364"/>
            <a:ext cx="1230154" cy="584775"/>
          </a:xfrm>
          <a:prstGeom prst="rect">
            <a:avLst/>
          </a:prstGeom>
          <a:noFill/>
        </p:spPr>
        <p:txBody>
          <a:bodyPr wrap="square" rtlCol="0">
            <a:spAutoFit/>
          </a:bodyPr>
          <a:lstStyle/>
          <a:p>
            <a:pPr algn="ctr"/>
            <a:r>
              <a:rPr lang="pt-BR" sz="2000" b="1" dirty="0" smtClean="0"/>
              <a:t>IN</a:t>
            </a:r>
            <a:endParaRPr lang="pt-BR" sz="2000" b="1" dirty="0"/>
          </a:p>
          <a:p>
            <a:endParaRPr lang="en-US" sz="1200" b="1" dirty="0"/>
          </a:p>
        </p:txBody>
      </p:sp>
      <p:sp>
        <p:nvSpPr>
          <p:cNvPr id="90" name="CaixaDeTexto 68"/>
          <p:cNvSpPr txBox="1"/>
          <p:nvPr/>
        </p:nvSpPr>
        <p:spPr>
          <a:xfrm>
            <a:off x="1700958" y="1949949"/>
            <a:ext cx="1208140" cy="400110"/>
          </a:xfrm>
          <a:prstGeom prst="rect">
            <a:avLst/>
          </a:prstGeom>
          <a:noFill/>
        </p:spPr>
        <p:txBody>
          <a:bodyPr wrap="square" rtlCol="0">
            <a:spAutoFit/>
          </a:bodyPr>
          <a:lstStyle/>
          <a:p>
            <a:pPr algn="ctr"/>
            <a:r>
              <a:rPr lang="pt-BR" sz="1000" b="1" dirty="0"/>
              <a:t>LARIISA_BAY </a:t>
            </a:r>
            <a:r>
              <a:rPr lang="pt-BR" sz="1000" b="1" dirty="0" err="1"/>
              <a:t>Inference</a:t>
            </a:r>
            <a:r>
              <a:rPr lang="pt-BR" sz="1000" b="1" dirty="0"/>
              <a:t> </a:t>
            </a:r>
            <a:r>
              <a:rPr lang="pt-BR" sz="1000" b="1" dirty="0" smtClean="0"/>
              <a:t>Module</a:t>
            </a:r>
          </a:p>
        </p:txBody>
      </p:sp>
      <p:cxnSp>
        <p:nvCxnSpPr>
          <p:cNvPr id="49" name="Straight Connector 48"/>
          <p:cNvCxnSpPr/>
          <p:nvPr/>
        </p:nvCxnSpPr>
        <p:spPr>
          <a:xfrm>
            <a:off x="4435170" y="1605371"/>
            <a:ext cx="0" cy="381517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Retângulo 45"/>
          <p:cNvSpPr/>
          <p:nvPr/>
        </p:nvSpPr>
        <p:spPr>
          <a:xfrm>
            <a:off x="3417789" y="2241235"/>
            <a:ext cx="699450" cy="3052144"/>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tângulo 45"/>
          <p:cNvSpPr/>
          <p:nvPr/>
        </p:nvSpPr>
        <p:spPr>
          <a:xfrm>
            <a:off x="365646" y="2002768"/>
            <a:ext cx="890209" cy="152607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tângulo 45"/>
          <p:cNvSpPr/>
          <p:nvPr/>
        </p:nvSpPr>
        <p:spPr>
          <a:xfrm>
            <a:off x="547783" y="2070869"/>
            <a:ext cx="644486" cy="685089"/>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7" name="Grupo 51"/>
          <p:cNvGrpSpPr/>
          <p:nvPr/>
        </p:nvGrpSpPr>
        <p:grpSpPr>
          <a:xfrm>
            <a:off x="476343" y="2257110"/>
            <a:ext cx="779511" cy="521938"/>
            <a:chOff x="-197596" y="2956078"/>
            <a:chExt cx="1956409" cy="1247053"/>
          </a:xfrm>
        </p:grpSpPr>
        <p:grpSp>
          <p:nvGrpSpPr>
            <p:cNvPr id="108" name="Grupo 52"/>
            <p:cNvGrpSpPr/>
            <p:nvPr/>
          </p:nvGrpSpPr>
          <p:grpSpPr>
            <a:xfrm>
              <a:off x="323528" y="2956078"/>
              <a:ext cx="1116111" cy="781647"/>
              <a:chOff x="9019241" y="4149080"/>
              <a:chExt cx="1782735" cy="1176599"/>
            </a:xfrm>
          </p:grpSpPr>
          <p:pic>
            <p:nvPicPr>
              <p:cNvPr id="110" name="Picture 6" descr="http://cdn1.iconfinder.com/data/icons/SIGMA/medical/png/400/patient.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25377" y="4149080"/>
                <a:ext cx="1176599" cy="1176599"/>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19241" y="4451426"/>
                <a:ext cx="313851" cy="571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9" name="CaixaDeTexto 53"/>
            <p:cNvSpPr txBox="1"/>
            <p:nvPr/>
          </p:nvSpPr>
          <p:spPr>
            <a:xfrm>
              <a:off x="-197596" y="3604153"/>
              <a:ext cx="1956409" cy="598978"/>
            </a:xfrm>
            <a:prstGeom prst="rect">
              <a:avLst/>
            </a:prstGeom>
            <a:noFill/>
          </p:spPr>
          <p:txBody>
            <a:bodyPr wrap="square" rtlCol="0">
              <a:spAutoFit/>
            </a:bodyPr>
            <a:lstStyle/>
            <a:p>
              <a:pPr algn="ctr"/>
              <a:r>
                <a:rPr lang="pt-BR" sz="1000" b="1" dirty="0" err="1" smtClean="0"/>
                <a:t>Patient</a:t>
              </a:r>
              <a:endParaRPr lang="en-US" sz="1000" b="1" dirty="0"/>
            </a:p>
          </p:txBody>
        </p:sp>
      </p:grpSp>
      <p:grpSp>
        <p:nvGrpSpPr>
          <p:cNvPr id="113" name="Group 112"/>
          <p:cNvGrpSpPr/>
          <p:nvPr/>
        </p:nvGrpSpPr>
        <p:grpSpPr>
          <a:xfrm>
            <a:off x="547783" y="2892978"/>
            <a:ext cx="785819" cy="619070"/>
            <a:chOff x="2374276" y="2790882"/>
            <a:chExt cx="2134608" cy="1625319"/>
          </a:xfrm>
        </p:grpSpPr>
        <p:sp>
          <p:nvSpPr>
            <p:cNvPr id="114" name="CaixaDeTexto 68"/>
            <p:cNvSpPr txBox="1"/>
            <p:nvPr/>
          </p:nvSpPr>
          <p:spPr>
            <a:xfrm>
              <a:off x="2374276" y="3365744"/>
              <a:ext cx="2134608" cy="1050457"/>
            </a:xfrm>
            <a:prstGeom prst="rect">
              <a:avLst/>
            </a:prstGeom>
            <a:noFill/>
          </p:spPr>
          <p:txBody>
            <a:bodyPr wrap="square" rtlCol="0">
              <a:spAutoFit/>
            </a:bodyPr>
            <a:lstStyle/>
            <a:p>
              <a:pPr algn="ctr"/>
              <a:r>
                <a:rPr lang="pt-BR" sz="1000" b="1" dirty="0" smtClean="0"/>
                <a:t>Health Agent</a:t>
              </a:r>
              <a:endParaRPr lang="en-US" sz="1000" b="1" dirty="0"/>
            </a:p>
          </p:txBody>
        </p:sp>
        <p:pic>
          <p:nvPicPr>
            <p:cNvPr id="11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09472" y="2790882"/>
              <a:ext cx="770038" cy="670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17" name="Group 116"/>
          <p:cNvGrpSpPr/>
          <p:nvPr/>
        </p:nvGrpSpPr>
        <p:grpSpPr>
          <a:xfrm>
            <a:off x="490508" y="3592426"/>
            <a:ext cx="985972" cy="754493"/>
            <a:chOff x="2192000" y="4293096"/>
            <a:chExt cx="1595086" cy="1661376"/>
          </a:xfrm>
        </p:grpSpPr>
        <p:sp>
          <p:nvSpPr>
            <p:cNvPr id="118" name="CaixaDeTexto 68"/>
            <p:cNvSpPr txBox="1"/>
            <p:nvPr/>
          </p:nvSpPr>
          <p:spPr>
            <a:xfrm>
              <a:off x="2192000" y="5013178"/>
              <a:ext cx="1595086" cy="941294"/>
            </a:xfrm>
            <a:prstGeom prst="rect">
              <a:avLst/>
            </a:prstGeom>
            <a:noFill/>
          </p:spPr>
          <p:txBody>
            <a:bodyPr wrap="square" rtlCol="0">
              <a:spAutoFit/>
            </a:bodyPr>
            <a:lstStyle/>
            <a:p>
              <a:r>
                <a:rPr lang="pt-BR" sz="1000" b="1" dirty="0" err="1" smtClean="0"/>
                <a:t>Specialist</a:t>
              </a:r>
              <a:endParaRPr lang="pt-BR" sz="1000" b="1" dirty="0" smtClean="0"/>
            </a:p>
            <a:p>
              <a:endParaRPr lang="en-US" sz="1200" b="1" dirty="0"/>
            </a:p>
          </p:txBody>
        </p:sp>
        <p:pic>
          <p:nvPicPr>
            <p:cNvPr id="119" name="Picture 118" descr="doctor_98550.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04345" y="4293096"/>
              <a:ext cx="678933" cy="793619"/>
            </a:xfrm>
            <a:prstGeom prst="rect">
              <a:avLst/>
            </a:prstGeom>
          </p:spPr>
        </p:pic>
      </p:grpSp>
      <p:sp>
        <p:nvSpPr>
          <p:cNvPr id="122" name="CaixaDeTexto 68"/>
          <p:cNvSpPr txBox="1"/>
          <p:nvPr/>
        </p:nvSpPr>
        <p:spPr>
          <a:xfrm>
            <a:off x="3290617" y="1585120"/>
            <a:ext cx="953795" cy="553998"/>
          </a:xfrm>
          <a:prstGeom prst="rect">
            <a:avLst/>
          </a:prstGeom>
          <a:noFill/>
        </p:spPr>
        <p:txBody>
          <a:bodyPr wrap="square" rtlCol="0">
            <a:spAutoFit/>
          </a:bodyPr>
          <a:lstStyle/>
          <a:p>
            <a:pPr algn="ctr"/>
            <a:r>
              <a:rPr lang="pt-BR" sz="1000" b="1" dirty="0" err="1" smtClean="0"/>
              <a:t>Decision</a:t>
            </a:r>
            <a:r>
              <a:rPr lang="pt-BR" sz="1000" b="1" dirty="0" smtClean="0"/>
              <a:t> Module Interface</a:t>
            </a:r>
            <a:endParaRPr lang="en-US" sz="1200" b="1" dirty="0"/>
          </a:p>
        </p:txBody>
      </p:sp>
      <p:sp>
        <p:nvSpPr>
          <p:cNvPr id="123" name="CaixaDeTexto 68"/>
          <p:cNvSpPr txBox="1"/>
          <p:nvPr/>
        </p:nvSpPr>
        <p:spPr>
          <a:xfrm>
            <a:off x="4510004" y="1584085"/>
            <a:ext cx="1196893" cy="584775"/>
          </a:xfrm>
          <a:prstGeom prst="rect">
            <a:avLst/>
          </a:prstGeom>
          <a:noFill/>
        </p:spPr>
        <p:txBody>
          <a:bodyPr wrap="square" rtlCol="0">
            <a:spAutoFit/>
          </a:bodyPr>
          <a:lstStyle/>
          <a:p>
            <a:pPr algn="ctr"/>
            <a:r>
              <a:rPr lang="pt-BR" sz="1000" b="1" dirty="0" err="1" smtClean="0"/>
              <a:t>Specialist</a:t>
            </a:r>
            <a:r>
              <a:rPr lang="pt-BR" sz="1000" b="1" dirty="0" smtClean="0"/>
              <a:t> </a:t>
            </a:r>
            <a:r>
              <a:rPr lang="pt-BR" sz="1000" b="1" dirty="0" err="1" smtClean="0"/>
              <a:t>Decision</a:t>
            </a:r>
            <a:r>
              <a:rPr lang="pt-BR" sz="1000" b="1" dirty="0" smtClean="0"/>
              <a:t> Module</a:t>
            </a:r>
          </a:p>
          <a:p>
            <a:endParaRPr lang="en-US" sz="1200" b="1" dirty="0"/>
          </a:p>
        </p:txBody>
      </p:sp>
      <p:grpSp>
        <p:nvGrpSpPr>
          <p:cNvPr id="15" name="Group 14"/>
          <p:cNvGrpSpPr/>
          <p:nvPr/>
        </p:nvGrpSpPr>
        <p:grpSpPr>
          <a:xfrm>
            <a:off x="3354202" y="2368406"/>
            <a:ext cx="826622" cy="781593"/>
            <a:chOff x="4545815" y="1484784"/>
            <a:chExt cx="1276506" cy="1206970"/>
          </a:xfrm>
        </p:grpSpPr>
        <p:sp>
          <p:nvSpPr>
            <p:cNvPr id="11" name="Rounded Rectangle 10"/>
            <p:cNvSpPr/>
            <p:nvPr/>
          </p:nvSpPr>
          <p:spPr>
            <a:xfrm>
              <a:off x="4788024" y="1484784"/>
              <a:ext cx="648072" cy="4320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BR" dirty="0" smtClean="0"/>
                <a:t>1</a:t>
              </a:r>
              <a:endParaRPr lang="pt-BR" dirty="0"/>
            </a:p>
          </p:txBody>
        </p:sp>
        <p:sp>
          <p:nvSpPr>
            <p:cNvPr id="131" name="CaixaDeTexto 68"/>
            <p:cNvSpPr txBox="1"/>
            <p:nvPr/>
          </p:nvSpPr>
          <p:spPr>
            <a:xfrm>
              <a:off x="4545815" y="1907540"/>
              <a:ext cx="1276506" cy="784214"/>
            </a:xfrm>
            <a:prstGeom prst="rect">
              <a:avLst/>
            </a:prstGeom>
            <a:noFill/>
          </p:spPr>
          <p:txBody>
            <a:bodyPr wrap="square" rtlCol="0">
              <a:spAutoFit/>
            </a:bodyPr>
            <a:lstStyle/>
            <a:p>
              <a:pPr algn="ctr"/>
              <a:r>
                <a:rPr lang="en-US" sz="900" b="1" dirty="0" smtClean="0"/>
                <a:t>Specialist Decision: f(</a:t>
              </a:r>
              <a:r>
                <a:rPr lang="x-none" sz="900" b="1" dirty="0" smtClean="0"/>
                <a:t>%)</a:t>
              </a:r>
              <a:endParaRPr lang="en-US" sz="900" b="1" dirty="0"/>
            </a:p>
          </p:txBody>
        </p:sp>
      </p:grpSp>
      <p:grpSp>
        <p:nvGrpSpPr>
          <p:cNvPr id="21" name="Group 20"/>
          <p:cNvGrpSpPr/>
          <p:nvPr/>
        </p:nvGrpSpPr>
        <p:grpSpPr>
          <a:xfrm>
            <a:off x="4244411" y="4021652"/>
            <a:ext cx="1907590" cy="953795"/>
            <a:chOff x="5364088" y="4725144"/>
            <a:chExt cx="3168352" cy="1584176"/>
          </a:xfrm>
        </p:grpSpPr>
        <p:sp>
          <p:nvSpPr>
            <p:cNvPr id="71" name="Oval 70"/>
            <p:cNvSpPr/>
            <p:nvPr/>
          </p:nvSpPr>
          <p:spPr>
            <a:xfrm>
              <a:off x="6588224" y="5373216"/>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dirty="0">
                <a:solidFill>
                  <a:srgbClr val="000000"/>
                </a:solidFill>
              </a:endParaRPr>
            </a:p>
          </p:txBody>
        </p:sp>
        <p:grpSp>
          <p:nvGrpSpPr>
            <p:cNvPr id="12" name="Group 11"/>
            <p:cNvGrpSpPr/>
            <p:nvPr/>
          </p:nvGrpSpPr>
          <p:grpSpPr>
            <a:xfrm>
              <a:off x="5364088" y="4725144"/>
              <a:ext cx="3168352" cy="1584176"/>
              <a:chOff x="5364088" y="4725144"/>
              <a:chExt cx="3168352" cy="1584176"/>
            </a:xfrm>
          </p:grpSpPr>
          <p:sp>
            <p:nvSpPr>
              <p:cNvPr id="78" name="Oval 77"/>
              <p:cNvSpPr/>
              <p:nvPr/>
            </p:nvSpPr>
            <p:spPr>
              <a:xfrm>
                <a:off x="6588224" y="4872135"/>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dirty="0">
                  <a:solidFill>
                    <a:schemeClr val="tx1"/>
                  </a:solidFill>
                </a:endParaRPr>
              </a:p>
            </p:txBody>
          </p:sp>
          <p:sp>
            <p:nvSpPr>
              <p:cNvPr id="79" name="Oval 78"/>
              <p:cNvSpPr/>
              <p:nvPr/>
            </p:nvSpPr>
            <p:spPr>
              <a:xfrm>
                <a:off x="6588224" y="5877272"/>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dirty="0">
                  <a:solidFill>
                    <a:srgbClr val="000000"/>
                  </a:solidFill>
                </a:endParaRPr>
              </a:p>
            </p:txBody>
          </p:sp>
          <p:sp>
            <p:nvSpPr>
              <p:cNvPr id="100" name="Oval 99"/>
              <p:cNvSpPr/>
              <p:nvPr/>
            </p:nvSpPr>
            <p:spPr>
              <a:xfrm>
                <a:off x="8100392" y="4725144"/>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102" name="Oval 101"/>
              <p:cNvSpPr/>
              <p:nvPr/>
            </p:nvSpPr>
            <p:spPr>
              <a:xfrm>
                <a:off x="8100392" y="5301208"/>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103" name="Oval 102"/>
              <p:cNvSpPr/>
              <p:nvPr/>
            </p:nvSpPr>
            <p:spPr>
              <a:xfrm>
                <a:off x="8100392" y="5877272"/>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22" name="Notched Right Arrow 21"/>
              <p:cNvSpPr/>
              <p:nvPr/>
            </p:nvSpPr>
            <p:spPr>
              <a:xfrm>
                <a:off x="7092280" y="5301208"/>
                <a:ext cx="864096" cy="360040"/>
              </a:xfrm>
              <a:prstGeom prst="notchedRightArrow">
                <a:avLst/>
              </a:prstGeom>
              <a:solidFill>
                <a:srgbClr val="0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pic>
            <p:nvPicPr>
              <p:cNvPr id="130" name="Picture 129" descr="databas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64088" y="5013176"/>
                <a:ext cx="1440160" cy="998821"/>
              </a:xfrm>
              <a:prstGeom prst="rect">
                <a:avLst/>
              </a:prstGeom>
            </p:spPr>
          </p:pic>
          <p:cxnSp>
            <p:nvCxnSpPr>
              <p:cNvPr id="133" name="Elbow Connector 132"/>
              <p:cNvCxnSpPr/>
              <p:nvPr/>
            </p:nvCxnSpPr>
            <p:spPr>
              <a:xfrm rot="5400000" flipH="1" flipV="1">
                <a:off x="6223538" y="4792506"/>
                <a:ext cx="225315" cy="504056"/>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a:off x="6300192" y="5589240"/>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61" name="Elbow Connector 160"/>
              <p:cNvCxnSpPr/>
              <p:nvPr/>
            </p:nvCxnSpPr>
            <p:spPr>
              <a:xfrm rot="16200000" flipH="1">
                <a:off x="6187535" y="5773906"/>
                <a:ext cx="225317" cy="432050"/>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grpSp>
      <p:grpSp>
        <p:nvGrpSpPr>
          <p:cNvPr id="8" name="Group 7"/>
          <p:cNvGrpSpPr/>
          <p:nvPr/>
        </p:nvGrpSpPr>
        <p:grpSpPr>
          <a:xfrm>
            <a:off x="4244411" y="2813512"/>
            <a:ext cx="1907590" cy="953796"/>
            <a:chOff x="5364088" y="2924943"/>
            <a:chExt cx="3168352" cy="1584177"/>
          </a:xfrm>
        </p:grpSpPr>
        <p:sp>
          <p:nvSpPr>
            <p:cNvPr id="61" name="Oval 60"/>
            <p:cNvSpPr/>
            <p:nvPr/>
          </p:nvSpPr>
          <p:spPr>
            <a:xfrm>
              <a:off x="8100390" y="2924943"/>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chemeClr val="tx1"/>
                </a:solidFill>
              </a:endParaRPr>
            </a:p>
          </p:txBody>
        </p:sp>
        <p:sp>
          <p:nvSpPr>
            <p:cNvPr id="85" name="Oval 84"/>
            <p:cNvSpPr/>
            <p:nvPr/>
          </p:nvSpPr>
          <p:spPr>
            <a:xfrm>
              <a:off x="6588224" y="3575991"/>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sp>
          <p:nvSpPr>
            <p:cNvPr id="88" name="Oval 87"/>
            <p:cNvSpPr/>
            <p:nvPr/>
          </p:nvSpPr>
          <p:spPr>
            <a:xfrm>
              <a:off x="6588224" y="2999926"/>
              <a:ext cx="392772" cy="357064"/>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chemeClr val="tx1"/>
                </a:solidFill>
              </a:endParaRPr>
            </a:p>
          </p:txBody>
        </p:sp>
        <p:sp>
          <p:nvSpPr>
            <p:cNvPr id="89" name="Oval 88"/>
            <p:cNvSpPr/>
            <p:nvPr/>
          </p:nvSpPr>
          <p:spPr>
            <a:xfrm>
              <a:off x="6588224" y="4152055"/>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sp>
          <p:nvSpPr>
            <p:cNvPr id="94" name="Oval 93"/>
            <p:cNvSpPr/>
            <p:nvPr/>
          </p:nvSpPr>
          <p:spPr>
            <a:xfrm>
              <a:off x="8100392" y="3501008"/>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sp>
          <p:nvSpPr>
            <p:cNvPr id="96" name="Oval 95"/>
            <p:cNvSpPr/>
            <p:nvPr/>
          </p:nvSpPr>
          <p:spPr>
            <a:xfrm>
              <a:off x="8100392" y="4077072"/>
              <a:ext cx="432048" cy="432048"/>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200" dirty="0">
                <a:solidFill>
                  <a:schemeClr val="tx1"/>
                </a:solidFill>
              </a:endParaRPr>
            </a:p>
          </p:txBody>
        </p:sp>
        <p:pic>
          <p:nvPicPr>
            <p:cNvPr id="128" name="Picture 127" descr="stickman-1331px.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80312" y="3354724"/>
              <a:ext cx="283988" cy="794356"/>
            </a:xfrm>
            <a:prstGeom prst="rect">
              <a:avLst/>
            </a:prstGeom>
          </p:spPr>
        </p:pic>
        <p:pic>
          <p:nvPicPr>
            <p:cNvPr id="129" name="Picture 128" descr="databas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64088" y="3294275"/>
              <a:ext cx="1440160" cy="998821"/>
            </a:xfrm>
            <a:prstGeom prst="rect">
              <a:avLst/>
            </a:prstGeom>
          </p:spPr>
        </p:pic>
        <p:cxnSp>
          <p:nvCxnSpPr>
            <p:cNvPr id="26" name="Elbow Connector 25"/>
            <p:cNvCxnSpPr>
              <a:stCxn id="129" idx="0"/>
            </p:cNvCxnSpPr>
            <p:nvPr/>
          </p:nvCxnSpPr>
          <p:spPr>
            <a:xfrm rot="5400000" flipH="1" flipV="1">
              <a:off x="6223539" y="2929589"/>
              <a:ext cx="225315" cy="504057"/>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32" name="Straight Arrow Connector 231"/>
            <p:cNvCxnSpPr/>
            <p:nvPr/>
          </p:nvCxnSpPr>
          <p:spPr>
            <a:xfrm>
              <a:off x="7092280" y="3717032"/>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a:off x="6300192" y="3789040"/>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34" name="Elbow Connector 233"/>
            <p:cNvCxnSpPr>
              <a:stCxn id="129" idx="2"/>
            </p:cNvCxnSpPr>
            <p:nvPr/>
          </p:nvCxnSpPr>
          <p:spPr>
            <a:xfrm rot="16200000" flipH="1">
              <a:off x="6264189" y="4113076"/>
              <a:ext cx="72010" cy="432051"/>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41" name="Elbow Connector 240"/>
            <p:cNvCxnSpPr/>
            <p:nvPr/>
          </p:nvCxnSpPr>
          <p:spPr>
            <a:xfrm rot="16200000" flipH="1">
              <a:off x="6774594" y="3399346"/>
              <a:ext cx="569714" cy="65658"/>
            </a:xfrm>
            <a:prstGeom prst="bentConnector3">
              <a:avLst>
                <a:gd name="adj1" fmla="val -4038"/>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4" name="Elbow Connector 153"/>
            <p:cNvCxnSpPr/>
            <p:nvPr/>
          </p:nvCxnSpPr>
          <p:spPr>
            <a:xfrm rot="5400000" flipH="1" flipV="1">
              <a:off x="6732240" y="4005064"/>
              <a:ext cx="648072" cy="72008"/>
            </a:xfrm>
            <a:prstGeom prst="bentConnector3">
              <a:avLst>
                <a:gd name="adj1" fmla="val 516"/>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020272" y="3717032"/>
              <a:ext cx="72008"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5" name="Straight Arrow Connector 164"/>
            <p:cNvCxnSpPr/>
            <p:nvPr/>
          </p:nvCxnSpPr>
          <p:spPr>
            <a:xfrm>
              <a:off x="7812360" y="3717032"/>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66" name="Elbow Connector 165"/>
            <p:cNvCxnSpPr>
              <a:stCxn id="61" idx="2"/>
            </p:cNvCxnSpPr>
            <p:nvPr/>
          </p:nvCxnSpPr>
          <p:spPr>
            <a:xfrm rot="10800000" flipV="1">
              <a:off x="7812362" y="3140968"/>
              <a:ext cx="288031" cy="425698"/>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7" name="Elbow Connector 166"/>
            <p:cNvCxnSpPr>
              <a:stCxn id="96" idx="2"/>
            </p:cNvCxnSpPr>
            <p:nvPr/>
          </p:nvCxnSpPr>
          <p:spPr>
            <a:xfrm rot="10800000">
              <a:off x="7812360" y="3566668"/>
              <a:ext cx="288032" cy="726429"/>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7740352" y="3717032"/>
              <a:ext cx="72008"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4244411" y="1731069"/>
            <a:ext cx="1844003" cy="943441"/>
            <a:chOff x="5364088" y="1052736"/>
            <a:chExt cx="3129076" cy="1437185"/>
          </a:xfrm>
        </p:grpSpPr>
        <p:sp>
          <p:nvSpPr>
            <p:cNvPr id="56" name="Oval 55"/>
            <p:cNvSpPr/>
            <p:nvPr/>
          </p:nvSpPr>
          <p:spPr>
            <a:xfrm>
              <a:off x="8100392" y="1631775"/>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sp>
          <p:nvSpPr>
            <p:cNvPr id="57" name="Oval 56"/>
            <p:cNvSpPr/>
            <p:nvPr/>
          </p:nvSpPr>
          <p:spPr>
            <a:xfrm>
              <a:off x="8100390" y="1052736"/>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endParaRPr lang="en-US" sz="1000" dirty="0">
                <a:solidFill>
                  <a:schemeClr val="tx1"/>
                </a:solidFill>
              </a:endParaRPr>
            </a:p>
          </p:txBody>
        </p:sp>
        <p:sp>
          <p:nvSpPr>
            <p:cNvPr id="58" name="Oval 57"/>
            <p:cNvSpPr/>
            <p:nvPr/>
          </p:nvSpPr>
          <p:spPr>
            <a:xfrm>
              <a:off x="8100392" y="2132856"/>
              <a:ext cx="392772" cy="357065"/>
            </a:xfrm>
            <a:prstGeom prst="ellipse">
              <a:avLst/>
            </a:prstGeom>
            <a:solidFill>
              <a:srgbClr val="FFCC00"/>
            </a:solidFill>
          </p:spPr>
          <p:style>
            <a:lnRef idx="1">
              <a:schemeClr val="dk1"/>
            </a:lnRef>
            <a:fillRef idx="3">
              <a:schemeClr val="dk1"/>
            </a:fillRef>
            <a:effectRef idx="2">
              <a:schemeClr val="dk1"/>
            </a:effectRef>
            <a:fontRef idx="minor">
              <a:schemeClr val="lt1"/>
            </a:fontRef>
          </p:style>
          <p:txBody>
            <a:bodyPr rtlCol="0" anchor="ctr"/>
            <a:lstStyle/>
            <a:p>
              <a:pPr algn="dist"/>
              <a:endParaRPr lang="en-US" sz="1000" dirty="0">
                <a:solidFill>
                  <a:srgbClr val="000000"/>
                </a:solidFill>
              </a:endParaRPr>
            </a:p>
          </p:txBody>
        </p:sp>
        <p:grpSp>
          <p:nvGrpSpPr>
            <p:cNvPr id="20" name="Group 19"/>
            <p:cNvGrpSpPr/>
            <p:nvPr/>
          </p:nvGrpSpPr>
          <p:grpSpPr>
            <a:xfrm>
              <a:off x="6660232" y="1410508"/>
              <a:ext cx="936104" cy="794356"/>
              <a:chOff x="6876256" y="1196752"/>
              <a:chExt cx="936104" cy="794356"/>
            </a:xfrm>
          </p:grpSpPr>
          <p:pic>
            <p:nvPicPr>
              <p:cNvPr id="18" name="Picture 17" descr="stickman-1331px.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256" y="1196752"/>
                <a:ext cx="283988" cy="794356"/>
              </a:xfrm>
              <a:prstGeom prst="rect">
                <a:avLst/>
              </a:prstGeom>
            </p:spPr>
          </p:pic>
          <p:pic>
            <p:nvPicPr>
              <p:cNvPr id="125" name="Picture 124" descr="stickman-1331px.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28372" y="1196752"/>
                <a:ext cx="283988" cy="794356"/>
              </a:xfrm>
              <a:prstGeom prst="rect">
                <a:avLst/>
              </a:prstGeom>
            </p:spPr>
          </p:pic>
          <p:sp>
            <p:nvSpPr>
              <p:cNvPr id="19" name="Oval 18"/>
              <p:cNvSpPr/>
              <p:nvPr/>
            </p:nvSpPr>
            <p:spPr>
              <a:xfrm>
                <a:off x="7164288" y="1916832"/>
                <a:ext cx="72008" cy="72008"/>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126" name="Oval 125"/>
              <p:cNvSpPr/>
              <p:nvPr/>
            </p:nvSpPr>
            <p:spPr>
              <a:xfrm>
                <a:off x="7316688" y="1916832"/>
                <a:ext cx="72008" cy="72008"/>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127" name="Oval 126"/>
              <p:cNvSpPr/>
              <p:nvPr/>
            </p:nvSpPr>
            <p:spPr>
              <a:xfrm>
                <a:off x="7469088" y="1916832"/>
                <a:ext cx="72008" cy="72008"/>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grpSp>
        <p:pic>
          <p:nvPicPr>
            <p:cNvPr id="24" name="Picture 23" descr="database.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64088" y="1350059"/>
              <a:ext cx="1440160" cy="998821"/>
            </a:xfrm>
            <a:prstGeom prst="rect">
              <a:avLst/>
            </a:prstGeom>
          </p:spPr>
        </p:pic>
        <p:cxnSp>
          <p:nvCxnSpPr>
            <p:cNvPr id="175" name="Straight Arrow Connector 174"/>
            <p:cNvCxnSpPr/>
            <p:nvPr/>
          </p:nvCxnSpPr>
          <p:spPr>
            <a:xfrm>
              <a:off x="7812360" y="1772816"/>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76" name="Elbow Connector 175"/>
            <p:cNvCxnSpPr/>
            <p:nvPr/>
          </p:nvCxnSpPr>
          <p:spPr>
            <a:xfrm rot="10800000" flipV="1">
              <a:off x="7812362" y="1196752"/>
              <a:ext cx="288031" cy="425698"/>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77" name="Elbow Connector 176"/>
            <p:cNvCxnSpPr/>
            <p:nvPr/>
          </p:nvCxnSpPr>
          <p:spPr>
            <a:xfrm rot="10800000">
              <a:off x="7812360" y="1622452"/>
              <a:ext cx="288032" cy="726429"/>
            </a:xfrm>
            <a:prstGeom prst="bentConnector2">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p:cNvCxnSpPr/>
            <p:nvPr/>
          </p:nvCxnSpPr>
          <p:spPr>
            <a:xfrm>
              <a:off x="7740352" y="1772816"/>
              <a:ext cx="72008"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79" name="Straight Arrow Connector 178"/>
            <p:cNvCxnSpPr/>
            <p:nvPr/>
          </p:nvCxnSpPr>
          <p:spPr>
            <a:xfrm>
              <a:off x="6300192" y="1844824"/>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3417789" y="4212412"/>
            <a:ext cx="699450" cy="1198447"/>
            <a:chOff x="4670193" y="4941168"/>
            <a:chExt cx="1080120" cy="2188246"/>
          </a:xfrm>
        </p:grpSpPr>
        <p:sp>
          <p:nvSpPr>
            <p:cNvPr id="121" name="Rounded Rectangle 120"/>
            <p:cNvSpPr/>
            <p:nvPr/>
          </p:nvSpPr>
          <p:spPr>
            <a:xfrm>
              <a:off x="4788024" y="4941168"/>
              <a:ext cx="648072" cy="4320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BR" dirty="0" smtClean="0"/>
                <a:t>3</a:t>
              </a:r>
              <a:endParaRPr lang="pt-BR" dirty="0"/>
            </a:p>
          </p:txBody>
        </p:sp>
        <p:sp>
          <p:nvSpPr>
            <p:cNvPr id="180" name="CaixaDeTexto 68"/>
            <p:cNvSpPr txBox="1"/>
            <p:nvPr/>
          </p:nvSpPr>
          <p:spPr>
            <a:xfrm>
              <a:off x="4670193" y="5373216"/>
              <a:ext cx="1080120" cy="1756198"/>
            </a:xfrm>
            <a:prstGeom prst="rect">
              <a:avLst/>
            </a:prstGeom>
            <a:noFill/>
          </p:spPr>
          <p:txBody>
            <a:bodyPr wrap="square" rtlCol="0">
              <a:spAutoFit/>
            </a:bodyPr>
            <a:lstStyle/>
            <a:p>
              <a:pPr algn="ctr"/>
              <a:r>
                <a:rPr lang="pt-BR" sz="900" b="1" dirty="0" smtClean="0"/>
                <a:t>Pass Through</a:t>
              </a:r>
            </a:p>
            <a:p>
              <a:pPr algn="ctr"/>
              <a:r>
                <a:rPr lang="pt-BR" sz="900" b="1" dirty="0"/>
                <a:t>A </a:t>
              </a:r>
              <a:r>
                <a:rPr lang="pt-BR" sz="900" b="1" dirty="0">
                  <a:latin typeface="Wingdings"/>
                  <a:ea typeface="Wingdings"/>
                  <a:cs typeface="Wingdings"/>
                  <a:sym typeface="Wingdings"/>
                </a:rPr>
                <a:t></a:t>
              </a:r>
              <a:r>
                <a:rPr lang="pt-BR" sz="900" b="1" dirty="0"/>
                <a:t>f(%)</a:t>
              </a:r>
            </a:p>
            <a:p>
              <a:pPr algn="ctr"/>
              <a:r>
                <a:rPr lang="pt-BR" sz="900" b="1" dirty="0" smtClean="0"/>
                <a:t>A = A</a:t>
              </a:r>
              <a:r>
                <a:rPr lang="pt-BR" sz="900" b="1" dirty="0"/>
                <a:t>’</a:t>
              </a:r>
            </a:p>
            <a:p>
              <a:pPr algn="ctr"/>
              <a:endParaRPr lang="pt-BR" sz="900" b="1" dirty="0" smtClean="0"/>
            </a:p>
            <a:p>
              <a:endParaRPr lang="en-US" sz="1200" b="1" dirty="0"/>
            </a:p>
          </p:txBody>
        </p:sp>
      </p:grpSp>
      <p:grpSp>
        <p:nvGrpSpPr>
          <p:cNvPr id="16" name="Group 15"/>
          <p:cNvGrpSpPr/>
          <p:nvPr/>
        </p:nvGrpSpPr>
        <p:grpSpPr>
          <a:xfrm>
            <a:off x="3354203" y="3195027"/>
            <a:ext cx="826622" cy="954056"/>
            <a:chOff x="4572000" y="3068960"/>
            <a:chExt cx="1170130" cy="1562747"/>
          </a:xfrm>
        </p:grpSpPr>
        <p:sp>
          <p:nvSpPr>
            <p:cNvPr id="120" name="Rounded Rectangle 119"/>
            <p:cNvSpPr/>
            <p:nvPr/>
          </p:nvSpPr>
          <p:spPr>
            <a:xfrm>
              <a:off x="4788024" y="3068960"/>
              <a:ext cx="594066" cy="4320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BR" dirty="0" smtClean="0"/>
                <a:t>2</a:t>
              </a:r>
              <a:endParaRPr lang="pt-BR" dirty="0"/>
            </a:p>
          </p:txBody>
        </p:sp>
        <p:sp>
          <p:nvSpPr>
            <p:cNvPr id="181" name="CaixaDeTexto 68"/>
            <p:cNvSpPr txBox="1"/>
            <p:nvPr/>
          </p:nvSpPr>
          <p:spPr>
            <a:xfrm>
              <a:off x="4572000" y="3573016"/>
              <a:ext cx="1170130" cy="1058691"/>
            </a:xfrm>
            <a:prstGeom prst="rect">
              <a:avLst/>
            </a:prstGeom>
            <a:noFill/>
          </p:spPr>
          <p:txBody>
            <a:bodyPr wrap="square" rtlCol="0">
              <a:spAutoFit/>
            </a:bodyPr>
            <a:lstStyle/>
            <a:p>
              <a:pPr algn="ctr"/>
              <a:r>
                <a:rPr lang="en-US" sz="900" b="1" dirty="0" smtClean="0"/>
                <a:t>Specialist Validation</a:t>
              </a:r>
              <a:r>
                <a:rPr lang="es-ES_tradnl" sz="900" b="1" dirty="0" smtClean="0"/>
                <a:t>:</a:t>
              </a:r>
              <a:endParaRPr lang="pt-BR" sz="900" b="1" dirty="0"/>
            </a:p>
            <a:p>
              <a:pPr algn="ctr"/>
              <a:r>
                <a:rPr lang="pt-BR" sz="900" b="1" dirty="0"/>
                <a:t>A </a:t>
              </a:r>
              <a:r>
                <a:rPr lang="pt-BR" sz="900" b="1" dirty="0">
                  <a:latin typeface="Wingdings"/>
                  <a:ea typeface="Wingdings"/>
                  <a:cs typeface="Wingdings"/>
                  <a:sym typeface="Wingdings"/>
                </a:rPr>
                <a:t></a:t>
              </a:r>
              <a:r>
                <a:rPr lang="pt-BR" sz="900" b="1" dirty="0"/>
                <a:t>f(%)</a:t>
              </a:r>
            </a:p>
            <a:p>
              <a:pPr algn="ctr"/>
              <a:r>
                <a:rPr lang="pt-BR" sz="900" b="1" dirty="0"/>
                <a:t>A ≠ A’</a:t>
              </a:r>
              <a:endParaRPr lang="en-US" sz="900" b="1" dirty="0"/>
            </a:p>
          </p:txBody>
        </p:sp>
      </p:grpSp>
      <p:grpSp>
        <p:nvGrpSpPr>
          <p:cNvPr id="13" name="Group 12"/>
          <p:cNvGrpSpPr/>
          <p:nvPr/>
        </p:nvGrpSpPr>
        <p:grpSpPr>
          <a:xfrm>
            <a:off x="1828131" y="2638631"/>
            <a:ext cx="1153975" cy="890209"/>
            <a:chOff x="2411760" y="2276872"/>
            <a:chExt cx="2520280" cy="1944216"/>
          </a:xfrm>
        </p:grpSpPr>
        <p:grpSp>
          <p:nvGrpSpPr>
            <p:cNvPr id="10" name="Group 9"/>
            <p:cNvGrpSpPr/>
            <p:nvPr/>
          </p:nvGrpSpPr>
          <p:grpSpPr>
            <a:xfrm>
              <a:off x="2411760" y="2276872"/>
              <a:ext cx="1440160" cy="1944216"/>
              <a:chOff x="4788024" y="1916832"/>
              <a:chExt cx="1440160" cy="1944216"/>
            </a:xfrm>
          </p:grpSpPr>
          <p:grpSp>
            <p:nvGrpSpPr>
              <p:cNvPr id="9" name="Group 8"/>
              <p:cNvGrpSpPr/>
              <p:nvPr/>
            </p:nvGrpSpPr>
            <p:grpSpPr>
              <a:xfrm>
                <a:off x="4951876" y="2276872"/>
                <a:ext cx="1096415" cy="1152128"/>
                <a:chOff x="4951876" y="2276872"/>
                <a:chExt cx="1096415" cy="1152128"/>
              </a:xfrm>
            </p:grpSpPr>
            <p:sp>
              <p:nvSpPr>
                <p:cNvPr id="75" name="Fluxograma: Disco magnético 58"/>
                <p:cNvSpPr/>
                <p:nvPr/>
              </p:nvSpPr>
              <p:spPr>
                <a:xfrm>
                  <a:off x="4951876" y="2348880"/>
                  <a:ext cx="988276" cy="1080120"/>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pic>
              <p:nvPicPr>
                <p:cNvPr id="76" name="Picture 75" descr="Screen Shot 2013-09-02 at 3.20.08 PM.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20072" y="2858274"/>
                  <a:ext cx="529818" cy="426710"/>
                </a:xfrm>
                <a:prstGeom prst="rect">
                  <a:avLst/>
                </a:prstGeom>
                <a:ln>
                  <a:solidFill>
                    <a:schemeClr val="tx1"/>
                  </a:solidFill>
                </a:ln>
              </p:spPr>
            </p:pic>
            <p:sp>
              <p:nvSpPr>
                <p:cNvPr id="77" name="CaixaDeTexto 87"/>
                <p:cNvSpPr txBox="1"/>
                <p:nvPr/>
              </p:nvSpPr>
              <p:spPr>
                <a:xfrm>
                  <a:off x="5172067" y="2276872"/>
                  <a:ext cx="876224" cy="600180"/>
                </a:xfrm>
                <a:prstGeom prst="rect">
                  <a:avLst/>
                </a:prstGeom>
                <a:noFill/>
              </p:spPr>
              <p:txBody>
                <a:bodyPr wrap="square" rtlCol="0">
                  <a:spAutoFit/>
                </a:bodyPr>
                <a:lstStyle/>
                <a:p>
                  <a:r>
                    <a:rPr lang="pt-BR" sz="1200" b="1" dirty="0" smtClean="0"/>
                    <a:t>RB</a:t>
                  </a:r>
                </a:p>
              </p:txBody>
            </p:sp>
          </p:grpSp>
          <p:sp>
            <p:nvSpPr>
              <p:cNvPr id="80" name="Retângulo 93"/>
              <p:cNvSpPr/>
              <p:nvPr/>
            </p:nvSpPr>
            <p:spPr>
              <a:xfrm>
                <a:off x="4788024" y="1916832"/>
                <a:ext cx="1440160" cy="1944216"/>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3" name="Picture 182" descr="database.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91880" y="2852936"/>
              <a:ext cx="1440160" cy="998821"/>
            </a:xfrm>
            <a:prstGeom prst="rect">
              <a:avLst/>
            </a:prstGeom>
          </p:spPr>
        </p:pic>
        <p:cxnSp>
          <p:nvCxnSpPr>
            <p:cNvPr id="184" name="Straight Arrow Connector 183"/>
            <p:cNvCxnSpPr/>
            <p:nvPr/>
          </p:nvCxnSpPr>
          <p:spPr>
            <a:xfrm>
              <a:off x="3707904" y="3356992"/>
              <a:ext cx="2880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85" name="CaixaDeTexto 68"/>
            <p:cNvSpPr txBox="1"/>
            <p:nvPr/>
          </p:nvSpPr>
          <p:spPr>
            <a:xfrm>
              <a:off x="4067944" y="3645024"/>
              <a:ext cx="432048" cy="369332"/>
            </a:xfrm>
            <a:prstGeom prst="rect">
              <a:avLst/>
            </a:prstGeom>
            <a:noFill/>
          </p:spPr>
          <p:txBody>
            <a:bodyPr wrap="square" rtlCol="0">
              <a:spAutoFit/>
            </a:bodyPr>
            <a:lstStyle/>
            <a:p>
              <a:r>
                <a:rPr lang="x-none" b="1" dirty="0" smtClean="0"/>
                <a:t>%</a:t>
              </a:r>
              <a:endParaRPr lang="en-US" b="1" dirty="0"/>
            </a:p>
          </p:txBody>
        </p:sp>
      </p:grpSp>
      <p:sp>
        <p:nvSpPr>
          <p:cNvPr id="111" name="CaixaDeTexto 68"/>
          <p:cNvSpPr txBox="1"/>
          <p:nvPr/>
        </p:nvSpPr>
        <p:spPr>
          <a:xfrm>
            <a:off x="3417789" y="1210393"/>
            <a:ext cx="2543453" cy="507831"/>
          </a:xfrm>
          <a:prstGeom prst="rect">
            <a:avLst/>
          </a:prstGeom>
          <a:noFill/>
        </p:spPr>
        <p:txBody>
          <a:bodyPr wrap="square" rtlCol="0">
            <a:spAutoFit/>
          </a:bodyPr>
          <a:lstStyle/>
          <a:p>
            <a:pPr algn="ctr"/>
            <a:r>
              <a:rPr lang="pt-BR" sz="1600" b="1" dirty="0" smtClean="0"/>
              <a:t>SITUATION ROOM</a:t>
            </a:r>
          </a:p>
          <a:p>
            <a:endParaRPr lang="en-US" sz="1050" b="1" dirty="0"/>
          </a:p>
        </p:txBody>
      </p:sp>
      <p:sp>
        <p:nvSpPr>
          <p:cNvPr id="116" name="Retângulo 46"/>
          <p:cNvSpPr/>
          <p:nvPr/>
        </p:nvSpPr>
        <p:spPr>
          <a:xfrm>
            <a:off x="6878357" y="1684836"/>
            <a:ext cx="2098349" cy="4069525"/>
          </a:xfrm>
          <a:prstGeom prst="rect">
            <a:avLst/>
          </a:prstGeom>
          <a:solidFill>
            <a:srgbClr val="FCD5B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4" name="Group 123"/>
          <p:cNvGrpSpPr/>
          <p:nvPr/>
        </p:nvGrpSpPr>
        <p:grpSpPr>
          <a:xfrm>
            <a:off x="7042210" y="2440678"/>
            <a:ext cx="765087" cy="743813"/>
            <a:chOff x="1763688" y="3176076"/>
            <a:chExt cx="1440160" cy="1400111"/>
          </a:xfrm>
        </p:grpSpPr>
        <p:sp>
          <p:nvSpPr>
            <p:cNvPr id="132" name="CaixaDeTexto 68"/>
            <p:cNvSpPr txBox="1"/>
            <p:nvPr/>
          </p:nvSpPr>
          <p:spPr>
            <a:xfrm>
              <a:off x="1763688" y="3823044"/>
              <a:ext cx="1440160" cy="753143"/>
            </a:xfrm>
            <a:prstGeom prst="rect">
              <a:avLst/>
            </a:prstGeom>
            <a:noFill/>
          </p:spPr>
          <p:txBody>
            <a:bodyPr wrap="square" rtlCol="0">
              <a:spAutoFit/>
            </a:bodyPr>
            <a:lstStyle/>
            <a:p>
              <a:pPr algn="ctr"/>
              <a:r>
                <a:rPr lang="pt-BR" sz="1000" b="1" dirty="0" smtClean="0"/>
                <a:t>Health Agent</a:t>
              </a:r>
              <a:endParaRPr lang="en-US" sz="1200" b="1" dirty="0"/>
            </a:p>
          </p:txBody>
        </p:sp>
        <p:pic>
          <p:nvPicPr>
            <p:cNvPr id="135"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123728" y="3176076"/>
              <a:ext cx="770038" cy="670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6" name="CaixaDeTexto 68"/>
          <p:cNvSpPr txBox="1"/>
          <p:nvPr/>
        </p:nvSpPr>
        <p:spPr>
          <a:xfrm>
            <a:off x="7334419" y="1331841"/>
            <a:ext cx="1331605" cy="892552"/>
          </a:xfrm>
          <a:prstGeom prst="rect">
            <a:avLst/>
          </a:prstGeom>
          <a:noFill/>
        </p:spPr>
        <p:txBody>
          <a:bodyPr wrap="square" rtlCol="0">
            <a:spAutoFit/>
          </a:bodyPr>
          <a:lstStyle/>
          <a:p>
            <a:pPr algn="ctr"/>
            <a:r>
              <a:rPr lang="pt-BR" sz="2000" b="1" dirty="0" smtClean="0"/>
              <a:t>OUT</a:t>
            </a:r>
            <a:endParaRPr lang="pt-BR" sz="2000" b="1" dirty="0"/>
          </a:p>
          <a:p>
            <a:pPr algn="ctr"/>
            <a:endParaRPr lang="pt-BR" sz="2000" b="1" dirty="0" smtClean="0"/>
          </a:p>
          <a:p>
            <a:endParaRPr lang="en-US" sz="1200" b="1" dirty="0"/>
          </a:p>
        </p:txBody>
      </p:sp>
      <p:sp>
        <p:nvSpPr>
          <p:cNvPr id="226" name="TextBox 225"/>
          <p:cNvSpPr txBox="1"/>
          <p:nvPr/>
        </p:nvSpPr>
        <p:spPr>
          <a:xfrm>
            <a:off x="5883718" y="2768898"/>
            <a:ext cx="313114" cy="298959"/>
          </a:xfrm>
          <a:prstGeom prst="rect">
            <a:avLst/>
          </a:prstGeom>
          <a:noFill/>
        </p:spPr>
        <p:txBody>
          <a:bodyPr wrap="none" rtlCol="0">
            <a:spAutoFit/>
          </a:bodyPr>
          <a:lstStyle/>
          <a:p>
            <a:r>
              <a:rPr lang="pt-BR" sz="1600" dirty="0" smtClean="0"/>
              <a:t>A’</a:t>
            </a:r>
            <a:endParaRPr lang="pt-BR" sz="1600" dirty="0"/>
          </a:p>
        </p:txBody>
      </p:sp>
      <p:sp>
        <p:nvSpPr>
          <p:cNvPr id="140" name="TextBox 139"/>
          <p:cNvSpPr txBox="1"/>
          <p:nvPr/>
        </p:nvSpPr>
        <p:spPr>
          <a:xfrm>
            <a:off x="5897656" y="3131443"/>
            <a:ext cx="311344" cy="298959"/>
          </a:xfrm>
          <a:prstGeom prst="rect">
            <a:avLst/>
          </a:prstGeom>
          <a:noFill/>
        </p:spPr>
        <p:txBody>
          <a:bodyPr wrap="none" rtlCol="0">
            <a:spAutoFit/>
          </a:bodyPr>
          <a:lstStyle/>
          <a:p>
            <a:r>
              <a:rPr lang="pt-BR" sz="1600" dirty="0" smtClean="0"/>
              <a:t>B’</a:t>
            </a:r>
            <a:endParaRPr lang="pt-BR" sz="1600" dirty="0"/>
          </a:p>
        </p:txBody>
      </p:sp>
      <p:sp>
        <p:nvSpPr>
          <p:cNvPr id="141" name="TextBox 140"/>
          <p:cNvSpPr txBox="1"/>
          <p:nvPr/>
        </p:nvSpPr>
        <p:spPr>
          <a:xfrm>
            <a:off x="5897656" y="3449375"/>
            <a:ext cx="304886" cy="298959"/>
          </a:xfrm>
          <a:prstGeom prst="rect">
            <a:avLst/>
          </a:prstGeom>
          <a:noFill/>
        </p:spPr>
        <p:txBody>
          <a:bodyPr wrap="none" rtlCol="0">
            <a:spAutoFit/>
          </a:bodyPr>
          <a:lstStyle/>
          <a:p>
            <a:r>
              <a:rPr lang="pt-BR" sz="1600" dirty="0" smtClean="0"/>
              <a:t>C’</a:t>
            </a:r>
            <a:endParaRPr lang="pt-BR" sz="1600" dirty="0"/>
          </a:p>
        </p:txBody>
      </p:sp>
      <p:sp>
        <p:nvSpPr>
          <p:cNvPr id="142" name="TextBox 141"/>
          <p:cNvSpPr txBox="1"/>
          <p:nvPr/>
        </p:nvSpPr>
        <p:spPr>
          <a:xfrm>
            <a:off x="5834069" y="1668958"/>
            <a:ext cx="313114" cy="298959"/>
          </a:xfrm>
          <a:prstGeom prst="rect">
            <a:avLst/>
          </a:prstGeom>
          <a:noFill/>
        </p:spPr>
        <p:txBody>
          <a:bodyPr wrap="none" rtlCol="0">
            <a:spAutoFit/>
          </a:bodyPr>
          <a:lstStyle/>
          <a:p>
            <a:r>
              <a:rPr lang="pt-BR" sz="1600" dirty="0" smtClean="0"/>
              <a:t>A’</a:t>
            </a:r>
            <a:endParaRPr lang="pt-BR" sz="1600" dirty="0"/>
          </a:p>
        </p:txBody>
      </p:sp>
      <p:sp>
        <p:nvSpPr>
          <p:cNvPr id="143" name="TextBox 142"/>
          <p:cNvSpPr txBox="1"/>
          <p:nvPr/>
        </p:nvSpPr>
        <p:spPr>
          <a:xfrm>
            <a:off x="5834069" y="2050476"/>
            <a:ext cx="306833" cy="298959"/>
          </a:xfrm>
          <a:prstGeom prst="rect">
            <a:avLst/>
          </a:prstGeom>
          <a:noFill/>
        </p:spPr>
        <p:txBody>
          <a:bodyPr wrap="none" rtlCol="0">
            <a:spAutoFit/>
          </a:bodyPr>
          <a:lstStyle/>
          <a:p>
            <a:r>
              <a:rPr lang="pt-BR" sz="1600" dirty="0" smtClean="0"/>
              <a:t>B’</a:t>
            </a:r>
            <a:endParaRPr lang="pt-BR" sz="1600" dirty="0"/>
          </a:p>
        </p:txBody>
      </p:sp>
      <p:sp>
        <p:nvSpPr>
          <p:cNvPr id="144" name="TextBox 143"/>
          <p:cNvSpPr txBox="1"/>
          <p:nvPr/>
        </p:nvSpPr>
        <p:spPr>
          <a:xfrm>
            <a:off x="5834069" y="2368407"/>
            <a:ext cx="304886" cy="298959"/>
          </a:xfrm>
          <a:prstGeom prst="rect">
            <a:avLst/>
          </a:prstGeom>
          <a:noFill/>
        </p:spPr>
        <p:txBody>
          <a:bodyPr wrap="none" rtlCol="0">
            <a:spAutoFit/>
          </a:bodyPr>
          <a:lstStyle/>
          <a:p>
            <a:r>
              <a:rPr lang="pt-BR" sz="1600" dirty="0" smtClean="0"/>
              <a:t>C’</a:t>
            </a:r>
            <a:endParaRPr lang="pt-BR" sz="1600" dirty="0"/>
          </a:p>
        </p:txBody>
      </p:sp>
      <p:sp>
        <p:nvSpPr>
          <p:cNvPr id="145" name="TextBox 144"/>
          <p:cNvSpPr txBox="1"/>
          <p:nvPr/>
        </p:nvSpPr>
        <p:spPr>
          <a:xfrm>
            <a:off x="4943861" y="3512961"/>
            <a:ext cx="264986" cy="298959"/>
          </a:xfrm>
          <a:prstGeom prst="rect">
            <a:avLst/>
          </a:prstGeom>
          <a:noFill/>
        </p:spPr>
        <p:txBody>
          <a:bodyPr wrap="none" rtlCol="0">
            <a:spAutoFit/>
          </a:bodyPr>
          <a:lstStyle/>
          <a:p>
            <a:r>
              <a:rPr lang="pt-BR" sz="1600" dirty="0" smtClean="0"/>
              <a:t>C</a:t>
            </a:r>
            <a:endParaRPr lang="pt-BR" sz="1600" dirty="0"/>
          </a:p>
        </p:txBody>
      </p:sp>
      <p:sp>
        <p:nvSpPr>
          <p:cNvPr id="146" name="TextBox 145"/>
          <p:cNvSpPr txBox="1"/>
          <p:nvPr/>
        </p:nvSpPr>
        <p:spPr>
          <a:xfrm>
            <a:off x="4943861" y="3131443"/>
            <a:ext cx="261624" cy="298959"/>
          </a:xfrm>
          <a:prstGeom prst="rect">
            <a:avLst/>
          </a:prstGeom>
          <a:noFill/>
        </p:spPr>
        <p:txBody>
          <a:bodyPr wrap="none" rtlCol="0">
            <a:spAutoFit/>
          </a:bodyPr>
          <a:lstStyle/>
          <a:p>
            <a:r>
              <a:rPr lang="pt-BR" sz="1600" dirty="0" smtClean="0"/>
              <a:t>B</a:t>
            </a:r>
            <a:endParaRPr lang="pt-BR" sz="1600" dirty="0"/>
          </a:p>
        </p:txBody>
      </p:sp>
      <p:sp>
        <p:nvSpPr>
          <p:cNvPr id="147" name="TextBox 146"/>
          <p:cNvSpPr txBox="1"/>
          <p:nvPr/>
        </p:nvSpPr>
        <p:spPr>
          <a:xfrm>
            <a:off x="4943861" y="2813512"/>
            <a:ext cx="317932" cy="271781"/>
          </a:xfrm>
          <a:prstGeom prst="rect">
            <a:avLst/>
          </a:prstGeom>
          <a:noFill/>
        </p:spPr>
        <p:txBody>
          <a:bodyPr wrap="square" rtlCol="0">
            <a:spAutoFit/>
          </a:bodyPr>
          <a:lstStyle/>
          <a:p>
            <a:r>
              <a:rPr lang="pt-BR" sz="1400" dirty="0" smtClean="0"/>
              <a:t>A</a:t>
            </a:r>
            <a:endParaRPr lang="pt-BR" sz="1400" dirty="0"/>
          </a:p>
        </p:txBody>
      </p:sp>
      <p:sp>
        <p:nvSpPr>
          <p:cNvPr id="148" name="TextBox 147"/>
          <p:cNvSpPr txBox="1"/>
          <p:nvPr/>
        </p:nvSpPr>
        <p:spPr>
          <a:xfrm>
            <a:off x="4943861" y="4021652"/>
            <a:ext cx="317932" cy="298959"/>
          </a:xfrm>
          <a:prstGeom prst="rect">
            <a:avLst/>
          </a:prstGeom>
          <a:noFill/>
        </p:spPr>
        <p:txBody>
          <a:bodyPr wrap="square" rtlCol="0">
            <a:spAutoFit/>
          </a:bodyPr>
          <a:lstStyle/>
          <a:p>
            <a:r>
              <a:rPr lang="pt-BR" sz="1600" dirty="0" smtClean="0"/>
              <a:t>A</a:t>
            </a:r>
            <a:endParaRPr lang="pt-BR" sz="1600" dirty="0"/>
          </a:p>
        </p:txBody>
      </p:sp>
      <p:sp>
        <p:nvSpPr>
          <p:cNvPr id="150" name="TextBox 149"/>
          <p:cNvSpPr txBox="1"/>
          <p:nvPr/>
        </p:nvSpPr>
        <p:spPr>
          <a:xfrm>
            <a:off x="4943861" y="4676488"/>
            <a:ext cx="264986" cy="298959"/>
          </a:xfrm>
          <a:prstGeom prst="rect">
            <a:avLst/>
          </a:prstGeom>
          <a:noFill/>
        </p:spPr>
        <p:txBody>
          <a:bodyPr wrap="none" rtlCol="0">
            <a:spAutoFit/>
          </a:bodyPr>
          <a:lstStyle/>
          <a:p>
            <a:r>
              <a:rPr lang="pt-BR" sz="1600" dirty="0" smtClean="0"/>
              <a:t>C</a:t>
            </a:r>
            <a:endParaRPr lang="pt-BR" sz="1600" dirty="0"/>
          </a:p>
        </p:txBody>
      </p:sp>
      <p:sp>
        <p:nvSpPr>
          <p:cNvPr id="151" name="TextBox 150"/>
          <p:cNvSpPr txBox="1"/>
          <p:nvPr/>
        </p:nvSpPr>
        <p:spPr>
          <a:xfrm>
            <a:off x="4943861" y="4339583"/>
            <a:ext cx="261624" cy="298959"/>
          </a:xfrm>
          <a:prstGeom prst="rect">
            <a:avLst/>
          </a:prstGeom>
          <a:noFill/>
        </p:spPr>
        <p:txBody>
          <a:bodyPr wrap="none" rtlCol="0">
            <a:spAutoFit/>
          </a:bodyPr>
          <a:lstStyle/>
          <a:p>
            <a:r>
              <a:rPr lang="pt-BR" sz="1600" dirty="0" smtClean="0"/>
              <a:t>B</a:t>
            </a:r>
            <a:endParaRPr lang="pt-BR" sz="1600" dirty="0"/>
          </a:p>
        </p:txBody>
      </p:sp>
      <p:grpSp>
        <p:nvGrpSpPr>
          <p:cNvPr id="28" name="Group 27"/>
          <p:cNvGrpSpPr/>
          <p:nvPr/>
        </p:nvGrpSpPr>
        <p:grpSpPr>
          <a:xfrm>
            <a:off x="246895" y="5309256"/>
            <a:ext cx="1024955" cy="699450"/>
            <a:chOff x="324482" y="5733256"/>
            <a:chExt cx="1038526" cy="792088"/>
          </a:xfrm>
        </p:grpSpPr>
        <p:sp>
          <p:nvSpPr>
            <p:cNvPr id="152" name="Retângulo 45"/>
            <p:cNvSpPr/>
            <p:nvPr/>
          </p:nvSpPr>
          <p:spPr>
            <a:xfrm>
              <a:off x="395536" y="5733256"/>
              <a:ext cx="921702" cy="79208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CaixaDeTexto 68"/>
            <p:cNvSpPr txBox="1"/>
            <p:nvPr/>
          </p:nvSpPr>
          <p:spPr>
            <a:xfrm>
              <a:off x="324482" y="5759870"/>
              <a:ext cx="1038526" cy="731934"/>
            </a:xfrm>
            <a:prstGeom prst="rect">
              <a:avLst/>
            </a:prstGeom>
            <a:noFill/>
          </p:spPr>
          <p:txBody>
            <a:bodyPr wrap="square" rtlCol="0">
              <a:spAutoFit/>
            </a:bodyPr>
            <a:lstStyle/>
            <a:p>
              <a:pPr algn="ctr"/>
              <a:r>
                <a:rPr lang="pt-BR" sz="1200" b="1" dirty="0" smtClean="0"/>
                <a:t>OTHER CONTEXT PROVIDERS</a:t>
              </a:r>
            </a:p>
          </p:txBody>
        </p:sp>
      </p:grpSp>
      <p:sp>
        <p:nvSpPr>
          <p:cNvPr id="163" name="TextBox 162"/>
          <p:cNvSpPr txBox="1"/>
          <p:nvPr/>
        </p:nvSpPr>
        <p:spPr>
          <a:xfrm>
            <a:off x="5902474" y="3958065"/>
            <a:ext cx="313114" cy="298959"/>
          </a:xfrm>
          <a:prstGeom prst="rect">
            <a:avLst/>
          </a:prstGeom>
          <a:noFill/>
        </p:spPr>
        <p:txBody>
          <a:bodyPr wrap="none" rtlCol="0">
            <a:spAutoFit/>
          </a:bodyPr>
          <a:lstStyle/>
          <a:p>
            <a:r>
              <a:rPr lang="pt-BR" sz="1600" dirty="0" smtClean="0"/>
              <a:t>A’</a:t>
            </a:r>
            <a:endParaRPr lang="pt-BR" sz="1600" dirty="0"/>
          </a:p>
        </p:txBody>
      </p:sp>
      <p:sp>
        <p:nvSpPr>
          <p:cNvPr id="164" name="TextBox 163"/>
          <p:cNvSpPr txBox="1"/>
          <p:nvPr/>
        </p:nvSpPr>
        <p:spPr>
          <a:xfrm>
            <a:off x="5897656" y="4339583"/>
            <a:ext cx="311344" cy="298959"/>
          </a:xfrm>
          <a:prstGeom prst="rect">
            <a:avLst/>
          </a:prstGeom>
          <a:noFill/>
        </p:spPr>
        <p:txBody>
          <a:bodyPr wrap="none" rtlCol="0">
            <a:spAutoFit/>
          </a:bodyPr>
          <a:lstStyle/>
          <a:p>
            <a:r>
              <a:rPr lang="pt-BR" sz="1600" dirty="0" smtClean="0"/>
              <a:t>B’</a:t>
            </a:r>
            <a:endParaRPr lang="pt-BR" sz="1600" dirty="0"/>
          </a:p>
        </p:txBody>
      </p:sp>
      <p:sp>
        <p:nvSpPr>
          <p:cNvPr id="168" name="TextBox 167"/>
          <p:cNvSpPr txBox="1"/>
          <p:nvPr/>
        </p:nvSpPr>
        <p:spPr>
          <a:xfrm>
            <a:off x="5910701" y="4657515"/>
            <a:ext cx="304886" cy="298959"/>
          </a:xfrm>
          <a:prstGeom prst="rect">
            <a:avLst/>
          </a:prstGeom>
          <a:noFill/>
        </p:spPr>
        <p:txBody>
          <a:bodyPr wrap="none" rtlCol="0">
            <a:spAutoFit/>
          </a:bodyPr>
          <a:lstStyle/>
          <a:p>
            <a:r>
              <a:rPr lang="pt-BR" sz="1600" dirty="0" smtClean="0"/>
              <a:t>C’</a:t>
            </a:r>
            <a:endParaRPr lang="pt-BR" sz="1600" dirty="0"/>
          </a:p>
        </p:txBody>
      </p:sp>
      <p:sp>
        <p:nvSpPr>
          <p:cNvPr id="155" name="CaixaDeTexto 68"/>
          <p:cNvSpPr txBox="1"/>
          <p:nvPr/>
        </p:nvSpPr>
        <p:spPr>
          <a:xfrm>
            <a:off x="7934888" y="6136650"/>
            <a:ext cx="1085883" cy="549614"/>
          </a:xfrm>
          <a:prstGeom prst="rect">
            <a:avLst/>
          </a:prstGeom>
          <a:noFill/>
        </p:spPr>
        <p:txBody>
          <a:bodyPr wrap="square" rtlCol="0">
            <a:spAutoFit/>
          </a:bodyPr>
          <a:lstStyle/>
          <a:p>
            <a:pPr algn="r"/>
            <a:r>
              <a:rPr lang="pt-BR" b="1" dirty="0" smtClean="0"/>
              <a:t>LARIISA</a:t>
            </a:r>
          </a:p>
          <a:p>
            <a:endParaRPr lang="en-US" sz="1200" b="1" dirty="0"/>
          </a:p>
        </p:txBody>
      </p:sp>
      <p:sp>
        <p:nvSpPr>
          <p:cNvPr id="156" name="CaixaDeTexto 68"/>
          <p:cNvSpPr txBox="1"/>
          <p:nvPr/>
        </p:nvSpPr>
        <p:spPr>
          <a:xfrm>
            <a:off x="1637372" y="757750"/>
            <a:ext cx="5086906" cy="615553"/>
          </a:xfrm>
          <a:prstGeom prst="rect">
            <a:avLst/>
          </a:prstGeom>
          <a:noFill/>
        </p:spPr>
        <p:txBody>
          <a:bodyPr wrap="square" rtlCol="0">
            <a:spAutoFit/>
          </a:bodyPr>
          <a:lstStyle/>
          <a:p>
            <a:pPr algn="ctr"/>
            <a:r>
              <a:rPr lang="pt-BR" sz="2000" b="1" dirty="0" smtClean="0"/>
              <a:t>INFERENCE MODULE</a:t>
            </a:r>
          </a:p>
          <a:p>
            <a:pPr algn="ctr"/>
            <a:endParaRPr lang="en-US" sz="1400" b="1" dirty="0"/>
          </a:p>
        </p:txBody>
      </p:sp>
      <p:sp>
        <p:nvSpPr>
          <p:cNvPr id="157" name="Retângulo 21"/>
          <p:cNvSpPr/>
          <p:nvPr/>
        </p:nvSpPr>
        <p:spPr>
          <a:xfrm>
            <a:off x="302059" y="4355462"/>
            <a:ext cx="924894" cy="31793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pt-BR" sz="1400" b="1" dirty="0" err="1" smtClean="0">
                <a:solidFill>
                  <a:schemeClr val="tx1"/>
                </a:solidFill>
              </a:rPr>
              <a:t>Sensors</a:t>
            </a:r>
            <a:endParaRPr lang="en-US" sz="1400" b="1" dirty="0">
              <a:solidFill>
                <a:schemeClr val="tx1"/>
              </a:solidFill>
            </a:endParaRPr>
          </a:p>
        </p:txBody>
      </p:sp>
      <p:grpSp>
        <p:nvGrpSpPr>
          <p:cNvPr id="23" name="Group 22"/>
          <p:cNvGrpSpPr/>
          <p:nvPr/>
        </p:nvGrpSpPr>
        <p:grpSpPr>
          <a:xfrm>
            <a:off x="6912988" y="3147321"/>
            <a:ext cx="1019432" cy="891184"/>
            <a:chOff x="8028384" y="2996952"/>
            <a:chExt cx="924056" cy="1278342"/>
          </a:xfrm>
        </p:grpSpPr>
        <p:pic>
          <p:nvPicPr>
            <p:cNvPr id="14" name="Picture 13" descr="Hospital-icon.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28384" y="2996952"/>
              <a:ext cx="864096" cy="864096"/>
            </a:xfrm>
            <a:prstGeom prst="rect">
              <a:avLst/>
            </a:prstGeom>
          </p:spPr>
        </p:pic>
        <p:sp>
          <p:nvSpPr>
            <p:cNvPr id="169" name="CaixaDeTexto 68"/>
            <p:cNvSpPr txBox="1"/>
            <p:nvPr/>
          </p:nvSpPr>
          <p:spPr>
            <a:xfrm>
              <a:off x="8028384" y="3657217"/>
              <a:ext cx="924056" cy="618077"/>
            </a:xfrm>
            <a:prstGeom prst="rect">
              <a:avLst/>
            </a:prstGeom>
            <a:noFill/>
          </p:spPr>
          <p:txBody>
            <a:bodyPr wrap="square" rtlCol="0">
              <a:spAutoFit/>
            </a:bodyPr>
            <a:lstStyle/>
            <a:p>
              <a:pPr algn="ctr"/>
              <a:r>
                <a:rPr lang="pt-BR" sz="1000" b="1" dirty="0" smtClean="0"/>
                <a:t>Health Center</a:t>
              </a:r>
              <a:endParaRPr lang="en-US" sz="1000" b="1" dirty="0"/>
            </a:p>
            <a:p>
              <a:endParaRPr lang="en-US" sz="1200" b="1" dirty="0"/>
            </a:p>
          </p:txBody>
        </p:sp>
      </p:grpSp>
      <p:grpSp>
        <p:nvGrpSpPr>
          <p:cNvPr id="25" name="Group 24"/>
          <p:cNvGrpSpPr/>
          <p:nvPr/>
        </p:nvGrpSpPr>
        <p:grpSpPr>
          <a:xfrm>
            <a:off x="7868829" y="3147322"/>
            <a:ext cx="1208140" cy="915237"/>
            <a:chOff x="7884369" y="4221088"/>
            <a:chExt cx="1260493" cy="1110487"/>
          </a:xfrm>
        </p:grpSpPr>
        <p:pic>
          <p:nvPicPr>
            <p:cNvPr id="27" name="Picture 26" descr="icon_ambulancia.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100392" y="4221088"/>
              <a:ext cx="851004" cy="720080"/>
            </a:xfrm>
            <a:prstGeom prst="rect">
              <a:avLst/>
            </a:prstGeom>
          </p:spPr>
        </p:pic>
        <p:sp>
          <p:nvSpPr>
            <p:cNvPr id="170" name="CaixaDeTexto 68"/>
            <p:cNvSpPr txBox="1"/>
            <p:nvPr/>
          </p:nvSpPr>
          <p:spPr>
            <a:xfrm>
              <a:off x="7884369" y="4808765"/>
              <a:ext cx="1260493" cy="522810"/>
            </a:xfrm>
            <a:prstGeom prst="rect">
              <a:avLst/>
            </a:prstGeom>
            <a:noFill/>
          </p:spPr>
          <p:txBody>
            <a:bodyPr wrap="square" rtlCol="0">
              <a:spAutoFit/>
            </a:bodyPr>
            <a:lstStyle/>
            <a:p>
              <a:pPr algn="ctr"/>
              <a:r>
                <a:rPr lang="pt-BR" sz="1000" b="1" dirty="0" err="1" smtClean="0"/>
                <a:t>Ambulance</a:t>
              </a:r>
              <a:endParaRPr lang="en-US" sz="1000" b="1" dirty="0"/>
            </a:p>
            <a:p>
              <a:endParaRPr lang="en-US" sz="1200" b="1" dirty="0"/>
            </a:p>
          </p:txBody>
        </p:sp>
      </p:grpSp>
      <p:sp>
        <p:nvSpPr>
          <p:cNvPr id="172" name="Retângulo 93"/>
          <p:cNvSpPr/>
          <p:nvPr/>
        </p:nvSpPr>
        <p:spPr>
          <a:xfrm>
            <a:off x="174887" y="1748422"/>
            <a:ext cx="1208140" cy="3370075"/>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CaixaDeTexto 68"/>
          <p:cNvSpPr txBox="1"/>
          <p:nvPr/>
        </p:nvSpPr>
        <p:spPr>
          <a:xfrm>
            <a:off x="339778" y="4864152"/>
            <a:ext cx="1065263" cy="276999"/>
          </a:xfrm>
          <a:prstGeom prst="rect">
            <a:avLst/>
          </a:prstGeom>
          <a:noFill/>
        </p:spPr>
        <p:txBody>
          <a:bodyPr wrap="square" rtlCol="0">
            <a:spAutoFit/>
          </a:bodyPr>
          <a:lstStyle/>
          <a:p>
            <a:r>
              <a:rPr lang="pt-BR" sz="1200" b="1" dirty="0" smtClean="0">
                <a:solidFill>
                  <a:srgbClr val="FF0000"/>
                </a:solidFill>
              </a:rPr>
              <a:t>METADATA</a:t>
            </a:r>
            <a:endParaRPr lang="en-US" sz="1200" b="1" dirty="0"/>
          </a:p>
        </p:txBody>
      </p:sp>
      <p:sp>
        <p:nvSpPr>
          <p:cNvPr id="182" name="CaixaDeTexto 68"/>
          <p:cNvSpPr txBox="1"/>
          <p:nvPr/>
        </p:nvSpPr>
        <p:spPr>
          <a:xfrm>
            <a:off x="47714" y="1721757"/>
            <a:ext cx="1462485" cy="246221"/>
          </a:xfrm>
          <a:prstGeom prst="rect">
            <a:avLst/>
          </a:prstGeom>
          <a:noFill/>
        </p:spPr>
        <p:txBody>
          <a:bodyPr wrap="square" rtlCol="0">
            <a:spAutoFit/>
          </a:bodyPr>
          <a:lstStyle/>
          <a:p>
            <a:pPr algn="ctr"/>
            <a:r>
              <a:rPr lang="pt-BR" sz="1000" b="1" dirty="0" err="1" smtClean="0"/>
              <a:t>User</a:t>
            </a:r>
            <a:r>
              <a:rPr lang="pt-BR" sz="1000" b="1" dirty="0" smtClean="0"/>
              <a:t> Interface</a:t>
            </a:r>
            <a:endParaRPr lang="en-US" sz="1000" b="1" dirty="0"/>
          </a:p>
        </p:txBody>
      </p:sp>
      <p:grpSp>
        <p:nvGrpSpPr>
          <p:cNvPr id="31" name="Group 30"/>
          <p:cNvGrpSpPr/>
          <p:nvPr/>
        </p:nvGrpSpPr>
        <p:grpSpPr>
          <a:xfrm>
            <a:off x="2336822" y="5856098"/>
            <a:ext cx="2693120" cy="616304"/>
            <a:chOff x="2699792" y="6064492"/>
            <a:chExt cx="3049810" cy="697930"/>
          </a:xfrm>
        </p:grpSpPr>
        <p:sp>
          <p:nvSpPr>
            <p:cNvPr id="137" name="Fluxograma: Disco magnético 58"/>
            <p:cNvSpPr/>
            <p:nvPr/>
          </p:nvSpPr>
          <p:spPr>
            <a:xfrm>
              <a:off x="3059832" y="6064492"/>
              <a:ext cx="504056" cy="302433"/>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sp>
          <p:nvSpPr>
            <p:cNvPr id="186" name="CaixaDeTexto 42"/>
            <p:cNvSpPr txBox="1"/>
            <p:nvPr/>
          </p:nvSpPr>
          <p:spPr>
            <a:xfrm>
              <a:off x="2699792" y="6309320"/>
              <a:ext cx="1177602" cy="453102"/>
            </a:xfrm>
            <a:prstGeom prst="rect">
              <a:avLst/>
            </a:prstGeom>
            <a:noFill/>
          </p:spPr>
          <p:txBody>
            <a:bodyPr wrap="square" rtlCol="0">
              <a:spAutoFit/>
            </a:bodyPr>
            <a:lstStyle/>
            <a:p>
              <a:pPr algn="ctr"/>
              <a:r>
                <a:rPr lang="pt-BR" sz="1000" dirty="0" err="1" smtClean="0"/>
                <a:t>Inference</a:t>
              </a:r>
              <a:r>
                <a:rPr lang="pt-BR" sz="1000" dirty="0" smtClean="0"/>
                <a:t>      </a:t>
              </a:r>
              <a:r>
                <a:rPr lang="pt-BR" sz="1000" dirty="0" err="1" smtClean="0"/>
                <a:t>Rules</a:t>
              </a:r>
              <a:endParaRPr lang="en-US" sz="1000" dirty="0" smtClean="0"/>
            </a:p>
          </p:txBody>
        </p:sp>
        <p:sp>
          <p:nvSpPr>
            <p:cNvPr id="188" name="Fluxograma: Disco magnético 58"/>
            <p:cNvSpPr/>
            <p:nvPr/>
          </p:nvSpPr>
          <p:spPr>
            <a:xfrm>
              <a:off x="3923928" y="6064492"/>
              <a:ext cx="504056" cy="302433"/>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sp>
          <p:nvSpPr>
            <p:cNvPr id="189" name="Fluxograma: Disco magnético 58"/>
            <p:cNvSpPr/>
            <p:nvPr/>
          </p:nvSpPr>
          <p:spPr>
            <a:xfrm>
              <a:off x="4860032" y="6064492"/>
              <a:ext cx="504056" cy="302433"/>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dk1"/>
                </a:solidFill>
              </a:endParaRPr>
            </a:p>
          </p:txBody>
        </p:sp>
        <p:sp>
          <p:nvSpPr>
            <p:cNvPr id="190" name="CaixaDeTexto 42"/>
            <p:cNvSpPr txBox="1"/>
            <p:nvPr/>
          </p:nvSpPr>
          <p:spPr>
            <a:xfrm>
              <a:off x="3482343" y="6309320"/>
              <a:ext cx="1354776" cy="453102"/>
            </a:xfrm>
            <a:prstGeom prst="rect">
              <a:avLst/>
            </a:prstGeom>
            <a:noFill/>
          </p:spPr>
          <p:txBody>
            <a:bodyPr wrap="square" rtlCol="0">
              <a:spAutoFit/>
            </a:bodyPr>
            <a:lstStyle/>
            <a:p>
              <a:pPr algn="ctr"/>
              <a:r>
                <a:rPr lang="pt-BR" sz="1000" dirty="0" smtClean="0"/>
                <a:t>Global </a:t>
              </a:r>
              <a:r>
                <a:rPr lang="pt-BR" sz="1000" dirty="0" err="1" smtClean="0"/>
                <a:t>Context</a:t>
              </a:r>
              <a:r>
                <a:rPr lang="pt-BR" sz="1000" dirty="0" smtClean="0"/>
                <a:t> </a:t>
              </a:r>
              <a:r>
                <a:rPr lang="pt-BR" sz="1000" dirty="0" err="1" smtClean="0"/>
                <a:t>Repository</a:t>
              </a:r>
              <a:endParaRPr lang="en-US" sz="1000" dirty="0" smtClean="0"/>
            </a:p>
          </p:txBody>
        </p:sp>
        <p:sp>
          <p:nvSpPr>
            <p:cNvPr id="191" name="CaixaDeTexto 42"/>
            <p:cNvSpPr txBox="1"/>
            <p:nvPr/>
          </p:nvSpPr>
          <p:spPr>
            <a:xfrm>
              <a:off x="4572000" y="6309320"/>
              <a:ext cx="1177602" cy="453102"/>
            </a:xfrm>
            <a:prstGeom prst="rect">
              <a:avLst/>
            </a:prstGeom>
            <a:noFill/>
          </p:spPr>
          <p:txBody>
            <a:bodyPr wrap="square" rtlCol="0">
              <a:spAutoFit/>
            </a:bodyPr>
            <a:lstStyle/>
            <a:p>
              <a:pPr algn="ctr"/>
              <a:r>
                <a:rPr lang="pt-BR" sz="1000" dirty="0" smtClean="0"/>
                <a:t>Local </a:t>
              </a:r>
              <a:r>
                <a:rPr lang="pt-BR" sz="1000" dirty="0" err="1" smtClean="0"/>
                <a:t>Context</a:t>
              </a:r>
              <a:r>
                <a:rPr lang="pt-BR" sz="1000" dirty="0" smtClean="0"/>
                <a:t> </a:t>
              </a:r>
              <a:r>
                <a:rPr lang="pt-BR" sz="1000" dirty="0" err="1" smtClean="0"/>
                <a:t>Repository</a:t>
              </a:r>
              <a:endParaRPr lang="en-US" sz="1000" dirty="0" smtClean="0"/>
            </a:p>
          </p:txBody>
        </p:sp>
      </p:grpSp>
      <p:cxnSp>
        <p:nvCxnSpPr>
          <p:cNvPr id="225" name="Elbow Connector 224"/>
          <p:cNvCxnSpPr>
            <a:stCxn id="171" idx="2"/>
          </p:cNvCxnSpPr>
          <p:nvPr/>
        </p:nvCxnSpPr>
        <p:spPr>
          <a:xfrm rot="16200000" flipH="1">
            <a:off x="1605580" y="5341050"/>
            <a:ext cx="127174" cy="1716833"/>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28" name="Elbow Connector 227"/>
          <p:cNvCxnSpPr>
            <a:endCxn id="192" idx="1"/>
          </p:cNvCxnSpPr>
          <p:nvPr/>
        </p:nvCxnSpPr>
        <p:spPr>
          <a:xfrm rot="16200000" flipH="1">
            <a:off x="1319440" y="4927739"/>
            <a:ext cx="2161935" cy="254345"/>
          </a:xfrm>
          <a:prstGeom prst="bentConnector2">
            <a:avLst/>
          </a:prstGeom>
          <a:ln>
            <a:solidFill>
              <a:srgbClr val="000000"/>
            </a:solidFill>
            <a:prstDash val="dash"/>
            <a:headEnd type="arrow"/>
            <a:tailEnd type="arrow"/>
          </a:ln>
        </p:spPr>
        <p:style>
          <a:lnRef idx="2">
            <a:schemeClr val="accent1"/>
          </a:lnRef>
          <a:fillRef idx="0">
            <a:schemeClr val="accent1"/>
          </a:fillRef>
          <a:effectRef idx="1">
            <a:schemeClr val="accent1"/>
          </a:effectRef>
          <a:fontRef idx="minor">
            <a:schemeClr val="tx1"/>
          </a:fontRef>
        </p:style>
      </p:cxnSp>
      <p:sp>
        <p:nvSpPr>
          <p:cNvPr id="192" name="Retângulo 93"/>
          <p:cNvSpPr/>
          <p:nvPr/>
        </p:nvSpPr>
        <p:spPr>
          <a:xfrm>
            <a:off x="2527581" y="5817947"/>
            <a:ext cx="2479867" cy="635863"/>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7" name="Elbow Connector 246"/>
          <p:cNvCxnSpPr/>
          <p:nvPr/>
        </p:nvCxnSpPr>
        <p:spPr>
          <a:xfrm flipV="1">
            <a:off x="5007447" y="5817947"/>
            <a:ext cx="2416280" cy="381518"/>
          </a:xfrm>
          <a:prstGeom prst="bentConnector3">
            <a:avLst>
              <a:gd name="adj1" fmla="val 9998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49" name="Straight Arrow Connector 248"/>
          <p:cNvCxnSpPr/>
          <p:nvPr/>
        </p:nvCxnSpPr>
        <p:spPr>
          <a:xfrm>
            <a:off x="1510199" y="3083735"/>
            <a:ext cx="254345"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52" name="Straight Arrow Connector 251"/>
          <p:cNvCxnSpPr/>
          <p:nvPr/>
        </p:nvCxnSpPr>
        <p:spPr>
          <a:xfrm>
            <a:off x="2845512" y="3083735"/>
            <a:ext cx="317932"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6279174" y="3322202"/>
            <a:ext cx="609300" cy="100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0" name="Elbow Connector 39"/>
          <p:cNvCxnSpPr/>
          <p:nvPr/>
        </p:nvCxnSpPr>
        <p:spPr>
          <a:xfrm rot="5400000" flipH="1" flipV="1">
            <a:off x="4848482" y="5658980"/>
            <a:ext cx="635864" cy="190762"/>
          </a:xfrm>
          <a:prstGeom prst="bentConnector3">
            <a:avLst>
              <a:gd name="adj1" fmla="val -1512"/>
            </a:avLst>
          </a:prstGeom>
          <a:ln>
            <a:solidFill>
              <a:srgbClr val="000000"/>
            </a:solidFill>
            <a:prstDash val="dash"/>
            <a:tailEnd type="arrow"/>
          </a:ln>
        </p:spPr>
        <p:style>
          <a:lnRef idx="2">
            <a:schemeClr val="accent1"/>
          </a:lnRef>
          <a:fillRef idx="0">
            <a:schemeClr val="accent1"/>
          </a:fillRef>
          <a:effectRef idx="1">
            <a:schemeClr val="accent1"/>
          </a:effectRef>
          <a:fontRef idx="minor">
            <a:schemeClr val="tx1"/>
          </a:fontRef>
        </p:style>
      </p:cxnSp>
      <p:grpSp>
        <p:nvGrpSpPr>
          <p:cNvPr id="193" name="Grupo 51"/>
          <p:cNvGrpSpPr/>
          <p:nvPr/>
        </p:nvGrpSpPr>
        <p:grpSpPr>
          <a:xfrm>
            <a:off x="7002061" y="1748424"/>
            <a:ext cx="827397" cy="599167"/>
            <a:chOff x="-37153" y="2956078"/>
            <a:chExt cx="1595884" cy="1100179"/>
          </a:xfrm>
        </p:grpSpPr>
        <p:grpSp>
          <p:nvGrpSpPr>
            <p:cNvPr id="194" name="Grupo 52"/>
            <p:cNvGrpSpPr/>
            <p:nvPr/>
          </p:nvGrpSpPr>
          <p:grpSpPr>
            <a:xfrm>
              <a:off x="323527" y="2956078"/>
              <a:ext cx="860722" cy="781647"/>
              <a:chOff x="9019241" y="4149080"/>
              <a:chExt cx="1374809" cy="1176599"/>
            </a:xfrm>
          </p:grpSpPr>
          <p:pic>
            <p:nvPicPr>
              <p:cNvPr id="196" name="Picture 6" descr="http://cdn1.iconfinder.com/data/icons/SIGMA/medical/png/400/patient.png">
                <a:hlinkClick r:id="rId3"/>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217452" y="4149080"/>
                <a:ext cx="1176598" cy="1176599"/>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9019241" y="4451426"/>
                <a:ext cx="313851" cy="571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95" name="CaixaDeTexto 53"/>
            <p:cNvSpPr txBox="1"/>
            <p:nvPr/>
          </p:nvSpPr>
          <p:spPr>
            <a:xfrm>
              <a:off x="-37153" y="3604151"/>
              <a:ext cx="1595884" cy="452106"/>
            </a:xfrm>
            <a:prstGeom prst="rect">
              <a:avLst/>
            </a:prstGeom>
            <a:noFill/>
          </p:spPr>
          <p:txBody>
            <a:bodyPr wrap="square" rtlCol="0">
              <a:spAutoFit/>
            </a:bodyPr>
            <a:lstStyle/>
            <a:p>
              <a:pPr algn="ctr"/>
              <a:r>
                <a:rPr lang="pt-BR" sz="1000" b="1" dirty="0" err="1" smtClean="0"/>
                <a:t>Patient</a:t>
              </a:r>
              <a:endParaRPr lang="en-US" sz="1000" b="1" dirty="0"/>
            </a:p>
          </p:txBody>
        </p:sp>
      </p:grpSp>
      <p:grpSp>
        <p:nvGrpSpPr>
          <p:cNvPr id="198" name="Group 197"/>
          <p:cNvGrpSpPr/>
          <p:nvPr/>
        </p:nvGrpSpPr>
        <p:grpSpPr>
          <a:xfrm>
            <a:off x="8027349" y="1748421"/>
            <a:ext cx="858864" cy="757902"/>
            <a:chOff x="2298606" y="4293096"/>
            <a:chExt cx="1389453" cy="1668882"/>
          </a:xfrm>
        </p:grpSpPr>
        <p:sp>
          <p:nvSpPr>
            <p:cNvPr id="199" name="CaixaDeTexto 68"/>
            <p:cNvSpPr txBox="1"/>
            <p:nvPr/>
          </p:nvSpPr>
          <p:spPr>
            <a:xfrm>
              <a:off x="2298606" y="5013175"/>
              <a:ext cx="1389453" cy="948803"/>
            </a:xfrm>
            <a:prstGeom prst="rect">
              <a:avLst/>
            </a:prstGeom>
            <a:noFill/>
          </p:spPr>
          <p:txBody>
            <a:bodyPr wrap="square" rtlCol="0">
              <a:spAutoFit/>
            </a:bodyPr>
            <a:lstStyle/>
            <a:p>
              <a:r>
                <a:rPr lang="pt-BR" sz="1000" b="1" dirty="0" err="1" smtClean="0"/>
                <a:t>Specialist</a:t>
              </a:r>
              <a:endParaRPr lang="pt-BR" sz="1000" b="1" dirty="0" smtClean="0"/>
            </a:p>
            <a:p>
              <a:endParaRPr lang="en-US" sz="1200" b="1" dirty="0"/>
            </a:p>
          </p:txBody>
        </p:sp>
        <p:pic>
          <p:nvPicPr>
            <p:cNvPr id="200" name="Picture 199" descr="doctor_98550.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27852" y="4293096"/>
              <a:ext cx="678934" cy="793619"/>
            </a:xfrm>
            <a:prstGeom prst="rect">
              <a:avLst/>
            </a:prstGeom>
          </p:spPr>
        </p:pic>
      </p:grpSp>
      <p:grpSp>
        <p:nvGrpSpPr>
          <p:cNvPr id="59" name="Group 58"/>
          <p:cNvGrpSpPr/>
          <p:nvPr/>
        </p:nvGrpSpPr>
        <p:grpSpPr>
          <a:xfrm>
            <a:off x="7139781" y="4100594"/>
            <a:ext cx="1589658" cy="1579384"/>
            <a:chOff x="8138878" y="4292504"/>
            <a:chExt cx="1800200" cy="1788565"/>
          </a:xfrm>
        </p:grpSpPr>
        <p:pic>
          <p:nvPicPr>
            <p:cNvPr id="201" name="Picture 200" descr="Screen Shot 2013-09-02 at 4.20.35 PM.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166631" y="4581128"/>
              <a:ext cx="1728191" cy="1499941"/>
            </a:xfrm>
            <a:prstGeom prst="rect">
              <a:avLst/>
            </a:prstGeom>
          </p:spPr>
        </p:pic>
        <p:sp>
          <p:nvSpPr>
            <p:cNvPr id="202" name="CaixaDeTexto 82"/>
            <p:cNvSpPr txBox="1"/>
            <p:nvPr/>
          </p:nvSpPr>
          <p:spPr>
            <a:xfrm>
              <a:off x="8138878" y="4292504"/>
              <a:ext cx="1800200" cy="313686"/>
            </a:xfrm>
            <a:prstGeom prst="rect">
              <a:avLst/>
            </a:prstGeom>
            <a:noFill/>
          </p:spPr>
          <p:txBody>
            <a:bodyPr wrap="square" rtlCol="0">
              <a:spAutoFit/>
            </a:bodyPr>
            <a:lstStyle/>
            <a:p>
              <a:pPr algn="ctr"/>
              <a:r>
                <a:rPr lang="pt-BR" sz="1200" b="1" dirty="0" err="1" smtClean="0"/>
                <a:t>Epidemic</a:t>
              </a:r>
              <a:r>
                <a:rPr lang="pt-BR" sz="1200" b="1" dirty="0" smtClean="0"/>
                <a:t> </a:t>
              </a:r>
              <a:r>
                <a:rPr lang="pt-BR" sz="1200" b="1" dirty="0" err="1" smtClean="0"/>
                <a:t>Graph</a:t>
              </a:r>
              <a:endParaRPr lang="en-US" sz="1200" b="1" dirty="0"/>
            </a:p>
          </p:txBody>
        </p:sp>
      </p:grpSp>
      <p:grpSp>
        <p:nvGrpSpPr>
          <p:cNvPr id="55" name="Group 54"/>
          <p:cNvGrpSpPr/>
          <p:nvPr/>
        </p:nvGrpSpPr>
        <p:grpSpPr>
          <a:xfrm>
            <a:off x="8123177" y="2385311"/>
            <a:ext cx="711446" cy="808996"/>
            <a:chOff x="9252520" y="2276872"/>
            <a:chExt cx="805673" cy="916143"/>
          </a:xfrm>
        </p:grpSpPr>
        <p:sp>
          <p:nvSpPr>
            <p:cNvPr id="204" name="CaixaDeTexto 68"/>
            <p:cNvSpPr txBox="1"/>
            <p:nvPr/>
          </p:nvSpPr>
          <p:spPr>
            <a:xfrm>
              <a:off x="9252520" y="2708920"/>
              <a:ext cx="805673" cy="484095"/>
            </a:xfrm>
            <a:prstGeom prst="rect">
              <a:avLst/>
            </a:prstGeom>
            <a:noFill/>
          </p:spPr>
          <p:txBody>
            <a:bodyPr wrap="square" rtlCol="0">
              <a:spAutoFit/>
            </a:bodyPr>
            <a:lstStyle/>
            <a:p>
              <a:r>
                <a:rPr lang="pt-BR" sz="1000" b="1" dirty="0" smtClean="0"/>
                <a:t>Manager</a:t>
              </a:r>
            </a:p>
            <a:p>
              <a:endParaRPr lang="en-US" sz="1200" b="1" dirty="0"/>
            </a:p>
          </p:txBody>
        </p:sp>
        <p:pic>
          <p:nvPicPr>
            <p:cNvPr id="54" name="Picture 53" descr="user-icon-512.png"/>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344017" y="2276872"/>
              <a:ext cx="435708" cy="476672"/>
            </a:xfrm>
            <a:prstGeom prst="rect">
              <a:avLst/>
            </a:prstGeom>
          </p:spPr>
        </p:pic>
      </p:grpSp>
      <p:cxnSp>
        <p:nvCxnSpPr>
          <p:cNvPr id="203" name="Conector reto 202"/>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05" name="Conector reto 204"/>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206" name="CaixaDeTexto 205"/>
          <p:cNvSpPr txBox="1"/>
          <p:nvPr/>
        </p:nvSpPr>
        <p:spPr>
          <a:xfrm>
            <a:off x="0" y="17328"/>
            <a:ext cx="9143999" cy="523220"/>
          </a:xfrm>
          <a:prstGeom prst="rect">
            <a:avLst/>
          </a:prstGeom>
          <a:noFill/>
        </p:spPr>
        <p:txBody>
          <a:bodyPr wrap="square" rtlCol="0">
            <a:spAutoFit/>
          </a:bodyPr>
          <a:lstStyle/>
          <a:p>
            <a:pPr algn="ctr"/>
            <a:r>
              <a:rPr lang="pt-BR" sz="2800" b="1" dirty="0" smtClean="0">
                <a:solidFill>
                  <a:schemeClr val="accent1">
                    <a:lumMod val="50000"/>
                  </a:schemeClr>
                </a:solidFill>
              </a:rPr>
              <a:t>LARIISA: </a:t>
            </a:r>
            <a:r>
              <a:rPr lang="pt-BR" sz="2800" b="1" dirty="0" err="1" smtClean="0">
                <a:solidFill>
                  <a:schemeClr val="accent1">
                    <a:lumMod val="50000"/>
                  </a:schemeClr>
                </a:solidFill>
              </a:rPr>
              <a:t>Functional</a:t>
            </a:r>
            <a:r>
              <a:rPr lang="pt-BR" sz="2800" b="1" dirty="0" smtClean="0">
                <a:solidFill>
                  <a:schemeClr val="accent1">
                    <a:lumMod val="50000"/>
                  </a:schemeClr>
                </a:solidFill>
              </a:rPr>
              <a:t> </a:t>
            </a:r>
            <a:r>
              <a:rPr lang="pt-BR" sz="2800" b="1" dirty="0" err="1" smtClean="0">
                <a:solidFill>
                  <a:schemeClr val="accent1">
                    <a:lumMod val="50000"/>
                  </a:schemeClr>
                </a:solidFill>
              </a:rPr>
              <a:t>Diagram</a:t>
            </a:r>
            <a:endParaRPr lang="en-US" sz="2800" b="1" dirty="0">
              <a:solidFill>
                <a:schemeClr val="accent1">
                  <a:lumMod val="50000"/>
                </a:schemeClr>
              </a:solidFill>
            </a:endParaRPr>
          </a:p>
        </p:txBody>
      </p:sp>
    </p:spTree>
    <p:extLst>
      <p:ext uri="{BB962C8B-B14F-4D97-AF65-F5344CB8AC3E}">
        <p14:creationId xmlns:p14="http://schemas.microsoft.com/office/powerpoint/2010/main" val="232456207"/>
      </p:ext>
    </p:extLst>
  </p:cSld>
  <p:clrMapOvr>
    <a:masterClrMapping/>
  </p:clrMapOvr>
  <p:transition spd="slow">
    <p:wheel spokes="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2627784" y="3501008"/>
            <a:ext cx="45199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5</a:t>
            </a:r>
            <a:r>
              <a:rPr lang="pt-BR" sz="3200" i="1" dirty="0" smtClean="0">
                <a:solidFill>
                  <a:schemeClr val="bg1"/>
                </a:solidFill>
              </a:rPr>
              <a:t>. LARIISA </a:t>
            </a:r>
            <a:r>
              <a:rPr lang="pt-BR" sz="3200" i="1" dirty="0" err="1" smtClean="0">
                <a:solidFill>
                  <a:schemeClr val="bg1"/>
                </a:solidFill>
              </a:rPr>
              <a:t>Prototypes</a:t>
            </a:r>
            <a:endParaRPr lang="pt-BR" sz="3200" i="1" dirty="0" smtClean="0">
              <a:solidFill>
                <a:schemeClr val="bg1"/>
              </a:solidFill>
            </a:endParaRPr>
          </a:p>
          <a:p>
            <a:pPr eaLnBrk="1" hangingPunct="1"/>
            <a:r>
              <a:rPr lang="pt-BR" sz="3200" i="1" dirty="0" smtClean="0">
                <a:solidFill>
                  <a:schemeClr val="bg1"/>
                </a:solidFill>
              </a:rPr>
              <a:t>    </a:t>
            </a:r>
          </a:p>
        </p:txBody>
      </p:sp>
      <p:sp>
        <p:nvSpPr>
          <p:cNvPr id="2" name="Retângulo 1"/>
          <p:cNvSpPr/>
          <p:nvPr/>
        </p:nvSpPr>
        <p:spPr>
          <a:xfrm>
            <a:off x="3059832" y="4005064"/>
            <a:ext cx="5688632" cy="1107996"/>
          </a:xfrm>
          <a:prstGeom prst="rect">
            <a:avLst/>
          </a:prstGeom>
        </p:spPr>
        <p:txBody>
          <a:bodyPr wrap="square">
            <a:spAutoFit/>
          </a:bodyPr>
          <a:lstStyle/>
          <a:p>
            <a:r>
              <a:rPr lang="pt-BR" b="1" i="1" dirty="0">
                <a:solidFill>
                  <a:schemeClr val="bg1"/>
                </a:solidFill>
              </a:rPr>
              <a:t>	</a:t>
            </a:r>
            <a:endParaRPr lang="pt-BR" sz="2400" b="1" i="1" dirty="0">
              <a:solidFill>
                <a:schemeClr val="bg1"/>
              </a:solidFill>
            </a:endParaRPr>
          </a:p>
          <a:p>
            <a:r>
              <a:rPr lang="pt-BR" sz="2400" b="1" i="1" dirty="0">
                <a:solidFill>
                  <a:schemeClr val="bg1"/>
                </a:solidFill>
              </a:rPr>
              <a:t>	- </a:t>
            </a:r>
            <a:r>
              <a:rPr lang="pt-BR" sz="2400" b="1" i="1" dirty="0" err="1">
                <a:solidFill>
                  <a:schemeClr val="bg1"/>
                </a:solidFill>
              </a:rPr>
              <a:t>Caregiving</a:t>
            </a:r>
            <a:r>
              <a:rPr lang="pt-BR" sz="2400" b="1" i="1" dirty="0">
                <a:solidFill>
                  <a:schemeClr val="bg1"/>
                </a:solidFill>
              </a:rPr>
              <a:t> (</a:t>
            </a:r>
            <a:r>
              <a:rPr lang="pt-BR" sz="2400" b="1" i="1" dirty="0">
                <a:solidFill>
                  <a:srgbClr val="FF0000"/>
                </a:solidFill>
              </a:rPr>
              <a:t>2014</a:t>
            </a:r>
            <a:r>
              <a:rPr lang="pt-BR" sz="2400" b="1" i="1" dirty="0">
                <a:solidFill>
                  <a:schemeClr val="bg1"/>
                </a:solidFill>
              </a:rPr>
              <a:t>)</a:t>
            </a:r>
          </a:p>
          <a:p>
            <a:r>
              <a:rPr lang="pt-BR" sz="2400" b="1" i="1" dirty="0">
                <a:solidFill>
                  <a:schemeClr val="bg1"/>
                </a:solidFill>
              </a:rPr>
              <a:t>	</a:t>
            </a:r>
          </a:p>
        </p:txBody>
      </p:sp>
    </p:spTree>
    <p:extLst>
      <p:ext uri="{BB962C8B-B14F-4D97-AF65-F5344CB8AC3E}">
        <p14:creationId xmlns:p14="http://schemas.microsoft.com/office/powerpoint/2010/main" val="2101724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6999"/>
            <a:ext cx="9144000" cy="577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796136" y="980728"/>
            <a:ext cx="3744416" cy="646331"/>
          </a:xfrm>
          <a:prstGeom prst="rect">
            <a:avLst/>
          </a:prstGeom>
        </p:spPr>
        <p:txBody>
          <a:bodyPr wrap="square">
            <a:spAutoFit/>
          </a:bodyPr>
          <a:lstStyle/>
          <a:p>
            <a:r>
              <a:rPr lang="pt-BR" b="1" dirty="0" err="1" smtClean="0">
                <a:solidFill>
                  <a:srgbClr val="FF0000"/>
                </a:solidFill>
              </a:rPr>
              <a:t>Knowledge</a:t>
            </a:r>
            <a:r>
              <a:rPr lang="pt-BR" b="1" dirty="0" smtClean="0">
                <a:solidFill>
                  <a:srgbClr val="FF0000"/>
                </a:solidFill>
              </a:rPr>
              <a:t> </a:t>
            </a:r>
            <a:r>
              <a:rPr lang="pt-BR" b="1" dirty="0" err="1" smtClean="0">
                <a:solidFill>
                  <a:srgbClr val="FF0000"/>
                </a:solidFill>
              </a:rPr>
              <a:t>Representation</a:t>
            </a:r>
            <a:endParaRPr lang="pt-BR" b="1" dirty="0" smtClean="0">
              <a:solidFill>
                <a:srgbClr val="FF0000"/>
              </a:solidFill>
            </a:endParaRPr>
          </a:p>
          <a:p>
            <a:r>
              <a:rPr lang="pt-BR" b="1" dirty="0" smtClean="0">
                <a:solidFill>
                  <a:srgbClr val="FF0000"/>
                </a:solidFill>
              </a:rPr>
              <a:t>(ONTOLOGY)</a:t>
            </a:r>
            <a:endParaRPr lang="pt-BR" b="1" dirty="0">
              <a:solidFill>
                <a:srgbClr val="FF0000"/>
              </a:solidFill>
            </a:endParaRPr>
          </a:p>
        </p:txBody>
      </p:sp>
      <p:sp>
        <p:nvSpPr>
          <p:cNvPr id="8"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(CONTEXT)</a:t>
            </a:r>
            <a:endParaRPr lang="pt-BR" b="1" dirty="0">
              <a:solidFill>
                <a:srgbClr val="FF0000"/>
              </a:solidFill>
            </a:endParaRPr>
          </a:p>
        </p:txBody>
      </p:sp>
      <p:sp>
        <p:nvSpPr>
          <p:cNvPr id="9" name="Rectangle 8"/>
          <p:cNvSpPr/>
          <p:nvPr/>
        </p:nvSpPr>
        <p:spPr>
          <a:xfrm>
            <a:off x="3340952" y="5301208"/>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cxnSp>
        <p:nvCxnSpPr>
          <p:cNvPr id="10" name="Conector reto 9"/>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Conector reto 10"/>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7" name="CaixaDeTexto 16"/>
          <p:cNvSpPr txBox="1"/>
          <p:nvPr/>
        </p:nvSpPr>
        <p:spPr>
          <a:xfrm>
            <a:off x="0" y="17328"/>
            <a:ext cx="9143999" cy="954107"/>
          </a:xfrm>
          <a:prstGeom prst="rect">
            <a:avLst/>
          </a:prstGeom>
          <a:noFill/>
        </p:spPr>
        <p:txBody>
          <a:bodyPr wrap="square" rtlCol="0">
            <a:spAutoFit/>
          </a:bodyPr>
          <a:lstStyle/>
          <a:p>
            <a:pPr algn="ctr"/>
            <a:r>
              <a:rPr lang="pt-BR" sz="2800" b="1" dirty="0" smtClean="0"/>
              <a:t>LAR</a:t>
            </a:r>
            <a:r>
              <a:rPr lang="pt-BR" sz="2800" b="1" dirty="0" smtClean="0">
                <a:solidFill>
                  <a:srgbClr val="FF0000"/>
                </a:solidFill>
              </a:rPr>
              <a:t>I</a:t>
            </a:r>
            <a:r>
              <a:rPr lang="pt-BR" sz="2800" b="1" dirty="0" smtClean="0"/>
              <a:t>ISA: </a:t>
            </a:r>
            <a:r>
              <a:rPr lang="en-US" sz="2800" b="1" dirty="0" smtClean="0"/>
              <a:t>Caregiver</a:t>
            </a:r>
            <a:r>
              <a:rPr lang="en-US" sz="2800" b="1" dirty="0" smtClean="0"/>
              <a:t> </a:t>
            </a:r>
            <a:r>
              <a:rPr lang="en-US" sz="2800" b="1" dirty="0"/>
              <a:t>Case Study</a:t>
            </a:r>
          </a:p>
          <a:p>
            <a:pPr algn="ctr"/>
            <a:endParaRPr lang="en-US" sz="2800" b="1" dirty="0">
              <a:solidFill>
                <a:schemeClr val="accent1">
                  <a:lumMod val="50000"/>
                </a:schemeClr>
              </a:solidFill>
            </a:endParaRPr>
          </a:p>
        </p:txBody>
      </p:sp>
      <p:sp>
        <p:nvSpPr>
          <p:cNvPr id="18" name="TextBox 3"/>
          <p:cNvSpPr txBox="1"/>
          <p:nvPr/>
        </p:nvSpPr>
        <p:spPr>
          <a:xfrm>
            <a:off x="3275856" y="1763524"/>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Tree>
    <p:extLst>
      <p:ext uri="{BB962C8B-B14F-4D97-AF65-F5344CB8AC3E}">
        <p14:creationId xmlns:p14="http://schemas.microsoft.com/office/powerpoint/2010/main" val="363074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78777" y="146218"/>
            <a:ext cx="7772400" cy="1292662"/>
          </a:xfrm>
        </p:spPr>
        <p:txBody>
          <a:bodyPr lIns="0" tIns="0" rIns="0" bIns="0">
            <a:spAutoFit/>
          </a:bodyPr>
          <a:lstStyle/>
          <a:p>
            <a:r>
              <a:rPr lang="en-US" dirty="0" smtClean="0"/>
              <a:t>Scenario for LAR</a:t>
            </a:r>
            <a:r>
              <a:rPr lang="en-US" dirty="0" smtClean="0">
                <a:solidFill>
                  <a:srgbClr val="FF0000"/>
                </a:solidFill>
              </a:rPr>
              <a:t>I</a:t>
            </a:r>
            <a:r>
              <a:rPr lang="en-US" dirty="0" smtClean="0"/>
              <a:t>ISA Application</a:t>
            </a:r>
            <a:br>
              <a:rPr lang="en-US" dirty="0" smtClean="0"/>
            </a:br>
            <a:r>
              <a:rPr lang="en-US" sz="2000" b="1" dirty="0" smtClean="0">
                <a:solidFill>
                  <a:srgbClr val="FF0000"/>
                </a:solidFill>
              </a:rPr>
              <a:t>CAREGIVER</a:t>
            </a:r>
            <a:r>
              <a:rPr lang="en-US" sz="2000" dirty="0" smtClean="0"/>
              <a:t> – a voluntary or paid person who </a:t>
            </a:r>
            <a:r>
              <a:rPr lang="en-US" sz="2000" dirty="0"/>
              <a:t>helps </a:t>
            </a:r>
            <a:r>
              <a:rPr lang="en-US" sz="2000" dirty="0" smtClean="0"/>
              <a:t>an impaired person to deal with his/her daily activities.</a:t>
            </a:r>
            <a:r>
              <a:rPr lang="en-US" sz="2000" dirty="0"/>
              <a:t> </a:t>
            </a:r>
            <a:endParaRPr lang="en-US" sz="2000" dirty="0" smtClean="0"/>
          </a:p>
        </p:txBody>
      </p:sp>
      <p:sp>
        <p:nvSpPr>
          <p:cNvPr id="6148" name="Text Box 5"/>
          <p:cNvSpPr txBox="1">
            <a:spLocks noChangeArrowheads="1"/>
          </p:cNvSpPr>
          <p:nvPr/>
        </p:nvSpPr>
        <p:spPr bwMode="auto">
          <a:xfrm>
            <a:off x="3810000" y="4130675"/>
            <a:ext cx="485261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smtClean="0">
                <a:solidFill>
                  <a:schemeClr val="bg1"/>
                </a:solidFill>
              </a:rPr>
              <a:t>2. </a:t>
            </a:r>
            <a:r>
              <a:rPr lang="pt-BR" sz="3200" i="1" dirty="0" err="1" smtClean="0">
                <a:solidFill>
                  <a:schemeClr val="bg1"/>
                </a:solidFill>
              </a:rPr>
              <a:t>Motivation</a:t>
            </a:r>
            <a:r>
              <a:rPr lang="pt-BR" sz="3200" i="1" dirty="0" smtClean="0">
                <a:solidFill>
                  <a:schemeClr val="bg1"/>
                </a:solidFill>
              </a:rPr>
              <a:t>:</a:t>
            </a:r>
          </a:p>
          <a:p>
            <a:pPr eaLnBrk="1" hangingPunct="1"/>
            <a:r>
              <a:rPr lang="pt-BR" sz="3200" i="1" dirty="0" smtClean="0">
                <a:solidFill>
                  <a:schemeClr val="bg1"/>
                </a:solidFill>
              </a:rPr>
              <a:t> The </a:t>
            </a:r>
            <a:r>
              <a:rPr lang="pt-BR" sz="3200" i="1" dirty="0" err="1" smtClean="0">
                <a:solidFill>
                  <a:schemeClr val="bg1"/>
                </a:solidFill>
              </a:rPr>
              <a:t>Brazilian</a:t>
            </a:r>
            <a:r>
              <a:rPr lang="pt-BR" sz="3200" i="1" dirty="0" smtClean="0">
                <a:solidFill>
                  <a:schemeClr val="bg1"/>
                </a:solidFill>
              </a:rPr>
              <a:t> Digital TV</a:t>
            </a:r>
            <a:endParaRPr lang="pt-BR" sz="3200" i="1" dirty="0">
              <a:solidFill>
                <a:schemeClr val="bg1"/>
              </a:solidFill>
            </a:endParaRPr>
          </a:p>
        </p:txBody>
      </p:sp>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10"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7" name="AutoShape 12"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8" name="AutoShape 1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162" name="Picture 18" descr="http://www.pereirabarreto.sp.gov.br/images/2014/Fevereiro/12/curso-idoso_7e1f4_db5c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2158888"/>
            <a:ext cx="3671510" cy="2510396"/>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http://download.rj.gov.br/imagens/13/05/88/130588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3414086"/>
            <a:ext cx="3309818" cy="2245160"/>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755576" y="4941168"/>
            <a:ext cx="3620094" cy="954107"/>
          </a:xfrm>
          <a:prstGeom prst="rect">
            <a:avLst/>
          </a:prstGeom>
          <a:noFill/>
        </p:spPr>
        <p:txBody>
          <a:bodyPr wrap="none" rtlCol="0">
            <a:spAutoFit/>
          </a:bodyPr>
          <a:lstStyle/>
          <a:p>
            <a:r>
              <a:rPr lang="pt-BR" sz="2800" b="1" dirty="0" smtClean="0"/>
              <a:t>LARIISA </a:t>
            </a:r>
            <a:r>
              <a:rPr lang="pt-BR" sz="2800" b="1" dirty="0" err="1" smtClean="0"/>
              <a:t>can</a:t>
            </a:r>
            <a:r>
              <a:rPr lang="pt-BR" sz="2800" b="1" dirty="0" smtClean="0"/>
              <a:t> help</a:t>
            </a:r>
          </a:p>
          <a:p>
            <a:r>
              <a:rPr lang="pt-BR" sz="2800" b="1" dirty="0" err="1"/>
              <a:t>s</a:t>
            </a:r>
            <a:r>
              <a:rPr lang="pt-BR" sz="2800" b="1" dirty="0" err="1" smtClean="0"/>
              <a:t>pecialized</a:t>
            </a:r>
            <a:r>
              <a:rPr lang="pt-BR" sz="2800" b="1" dirty="0" smtClean="0"/>
              <a:t> profissional</a:t>
            </a:r>
          </a:p>
        </p:txBody>
      </p:sp>
      <p:sp>
        <p:nvSpPr>
          <p:cNvPr id="17" name="CaixaDeTexto 16"/>
          <p:cNvSpPr txBox="1"/>
          <p:nvPr/>
        </p:nvSpPr>
        <p:spPr>
          <a:xfrm>
            <a:off x="5070719" y="5731113"/>
            <a:ext cx="3494290" cy="523220"/>
          </a:xfrm>
          <a:prstGeom prst="rect">
            <a:avLst/>
          </a:prstGeom>
          <a:noFill/>
        </p:spPr>
        <p:txBody>
          <a:bodyPr wrap="none" rtlCol="0">
            <a:spAutoFit/>
          </a:bodyPr>
          <a:lstStyle/>
          <a:p>
            <a:r>
              <a:rPr lang="pt-BR" sz="2800" b="1" dirty="0" smtClean="0"/>
              <a:t>... </a:t>
            </a:r>
            <a:r>
              <a:rPr lang="pt-BR" sz="2800" b="1" dirty="0" err="1" smtClean="0"/>
              <a:t>or</a:t>
            </a:r>
            <a:r>
              <a:rPr lang="pt-BR" sz="2800" b="1" dirty="0" smtClean="0"/>
              <a:t> </a:t>
            </a:r>
            <a:r>
              <a:rPr lang="pt-BR" sz="2800" b="1" dirty="0" err="1" smtClean="0"/>
              <a:t>voluntary</a:t>
            </a:r>
            <a:r>
              <a:rPr lang="pt-BR" sz="2800" b="1" dirty="0" smtClean="0"/>
              <a:t> </a:t>
            </a:r>
            <a:r>
              <a:rPr lang="pt-BR" sz="2800" b="1" dirty="0" err="1" smtClean="0"/>
              <a:t>people</a:t>
            </a:r>
            <a:endParaRPr lang="pt-BR" sz="2800" b="1" dirty="0"/>
          </a:p>
        </p:txBody>
      </p:sp>
    </p:spTree>
    <p:extLst>
      <p:ext uri="{BB962C8B-B14F-4D97-AF65-F5344CB8AC3E}">
        <p14:creationId xmlns:p14="http://schemas.microsoft.com/office/powerpoint/2010/main" val="10269151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64"/>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2948" y="6553200"/>
            <a:ext cx="10858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ector reto 4"/>
          <p:cNvCxnSpPr/>
          <p:nvPr/>
        </p:nvCxnSpPr>
        <p:spPr>
          <a:xfrm>
            <a:off x="0" y="6497580"/>
            <a:ext cx="9144000" cy="0"/>
          </a:xfrm>
          <a:prstGeom prst="line">
            <a:avLst/>
          </a:prstGeom>
        </p:spPr>
        <p:style>
          <a:lnRef idx="1">
            <a:schemeClr val="accent6"/>
          </a:lnRef>
          <a:fillRef idx="0">
            <a:schemeClr val="accent6"/>
          </a:fillRef>
          <a:effectRef idx="0">
            <a:schemeClr val="accent6"/>
          </a:effectRef>
          <a:fontRef idx="minor">
            <a:schemeClr val="tx1"/>
          </a:fontRef>
        </p:style>
      </p:cxnSp>
      <p:sp>
        <p:nvSpPr>
          <p:cNvPr id="7" name="Retângulo 6"/>
          <p:cNvSpPr/>
          <p:nvPr/>
        </p:nvSpPr>
        <p:spPr>
          <a:xfrm>
            <a:off x="-917" y="6567100"/>
            <a:ext cx="4910640" cy="276999"/>
          </a:xfrm>
          <a:prstGeom prst="rect">
            <a:avLst/>
          </a:prstGeom>
        </p:spPr>
        <p:txBody>
          <a:bodyPr wrap="none">
            <a:spAutoFit/>
          </a:bodyPr>
          <a:lstStyle/>
          <a:p>
            <a:r>
              <a:rPr lang="en-US" sz="1200" dirty="0" smtClean="0">
                <a:solidFill>
                  <a:schemeClr val="accent6">
                    <a:lumMod val="75000"/>
                  </a:schemeClr>
                </a:solidFill>
                <a:effectLst/>
              </a:rPr>
              <a:t>Prague, Czech Republic                                                                            July/2013</a:t>
            </a:r>
            <a:endParaRPr lang="en-US" sz="1200" dirty="0">
              <a:solidFill>
                <a:schemeClr val="accent6">
                  <a:lumMod val="75000"/>
                </a:schemeClr>
              </a:solidFill>
            </a:endParaRPr>
          </a:p>
        </p:txBody>
      </p:sp>
      <p:sp>
        <p:nvSpPr>
          <p:cNvPr id="8" name="CaixaDeTexto 7"/>
          <p:cNvSpPr txBox="1"/>
          <p:nvPr/>
        </p:nvSpPr>
        <p:spPr>
          <a:xfrm>
            <a:off x="0" y="44624"/>
            <a:ext cx="9144000" cy="523220"/>
          </a:xfrm>
          <a:prstGeom prst="rect">
            <a:avLst/>
          </a:prstGeom>
          <a:noFill/>
        </p:spPr>
        <p:txBody>
          <a:bodyPr wrap="square" rtlCol="0">
            <a:spAutoFit/>
          </a:bodyPr>
          <a:lstStyle/>
          <a:p>
            <a:pPr algn="ctr"/>
            <a:r>
              <a:rPr lang="en-US" sz="2800" dirty="0" smtClean="0">
                <a:solidFill>
                  <a:schemeClr val="accent6">
                    <a:lumMod val="50000"/>
                  </a:schemeClr>
                </a:solidFill>
                <a:latin typeface="Times New Roman" pitchFamily="18" charset="0"/>
                <a:cs typeface="Times New Roman" pitchFamily="18" charset="0"/>
              </a:rPr>
              <a:t>Data acquisition – </a:t>
            </a:r>
            <a:r>
              <a:rPr lang="en-US" sz="2800" dirty="0" err="1" smtClean="0">
                <a:solidFill>
                  <a:schemeClr val="accent6">
                    <a:lumMod val="50000"/>
                  </a:schemeClr>
                </a:solidFill>
                <a:latin typeface="Times New Roman" pitchFamily="18" charset="0"/>
                <a:cs typeface="Times New Roman" pitchFamily="18" charset="0"/>
              </a:rPr>
              <a:t>Diga</a:t>
            </a:r>
            <a:r>
              <a:rPr lang="en-US" sz="2800" dirty="0" smtClean="0">
                <a:solidFill>
                  <a:schemeClr val="accent6">
                    <a:lumMod val="50000"/>
                  </a:schemeClr>
                </a:solidFill>
                <a:latin typeface="Times New Roman" pitchFamily="18" charset="0"/>
                <a:cs typeface="Times New Roman" pitchFamily="18" charset="0"/>
              </a:rPr>
              <a:t> </a:t>
            </a:r>
            <a:r>
              <a:rPr lang="en-US" sz="2800" dirty="0" err="1" smtClean="0">
                <a:solidFill>
                  <a:schemeClr val="accent6">
                    <a:lumMod val="50000"/>
                  </a:schemeClr>
                </a:solidFill>
                <a:latin typeface="Times New Roman" pitchFamily="18" charset="0"/>
                <a:cs typeface="Times New Roman" pitchFamily="18" charset="0"/>
              </a:rPr>
              <a:t>Saude</a:t>
            </a:r>
            <a:r>
              <a:rPr lang="en-US" sz="2800" dirty="0" smtClean="0">
                <a:solidFill>
                  <a:schemeClr val="accent6">
                    <a:lumMod val="50000"/>
                  </a:schemeClr>
                </a:solidFill>
                <a:latin typeface="Times New Roman" pitchFamily="18" charset="0"/>
                <a:cs typeface="Times New Roman" pitchFamily="18" charset="0"/>
              </a:rPr>
              <a:t> CONTEXT</a:t>
            </a:r>
            <a:endParaRPr lang="en-US" sz="2800" dirty="0">
              <a:solidFill>
                <a:schemeClr val="accent6">
                  <a:lumMod val="50000"/>
                </a:schemeClr>
              </a:solidFill>
              <a:latin typeface="Times New Roman" pitchFamily="18" charset="0"/>
              <a:cs typeface="Times New Roman" pitchFamily="18" charset="0"/>
            </a:endParaRPr>
          </a:p>
        </p:txBody>
      </p:sp>
      <p:cxnSp>
        <p:nvCxnSpPr>
          <p:cNvPr id="9" name="Conector reto 8"/>
          <p:cNvCxnSpPr/>
          <p:nvPr/>
        </p:nvCxnSpPr>
        <p:spPr>
          <a:xfrm>
            <a:off x="0" y="592924"/>
            <a:ext cx="8964488"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Conector reto 9"/>
          <p:cNvCxnSpPr/>
          <p:nvPr/>
        </p:nvCxnSpPr>
        <p:spPr>
          <a:xfrm>
            <a:off x="0" y="671584"/>
            <a:ext cx="8783960" cy="0"/>
          </a:xfrm>
          <a:prstGeom prst="line">
            <a:avLst/>
          </a:prstGeom>
        </p:spPr>
        <p:style>
          <a:lnRef idx="1">
            <a:schemeClr val="accent2"/>
          </a:lnRef>
          <a:fillRef idx="0">
            <a:schemeClr val="accent2"/>
          </a:fillRef>
          <a:effectRef idx="0">
            <a:schemeClr val="accent2"/>
          </a:effectRef>
          <a:fontRef idx="minor">
            <a:schemeClr val="tx1"/>
          </a:fontRef>
        </p:style>
      </p:cxn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620" y="1656209"/>
            <a:ext cx="7658759" cy="40050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29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10"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7" name="AutoShape 12"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8" name="AutoShape 1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3" name="Imagem 12"/>
          <p:cNvPicPr/>
          <p:nvPr/>
        </p:nvPicPr>
        <p:blipFill>
          <a:blip r:embed="rId3"/>
          <a:stretch>
            <a:fillRect/>
          </a:stretch>
        </p:blipFill>
        <p:spPr>
          <a:xfrm>
            <a:off x="457200" y="72099"/>
            <a:ext cx="8229600" cy="6804660"/>
          </a:xfrm>
          <a:prstGeom prst="rect">
            <a:avLst/>
          </a:prstGeom>
        </p:spPr>
      </p:pic>
      <p:sp>
        <p:nvSpPr>
          <p:cNvPr id="2" name="Título 1"/>
          <p:cNvSpPr>
            <a:spLocks noGrp="1"/>
          </p:cNvSpPr>
          <p:nvPr>
            <p:ph type="title"/>
          </p:nvPr>
        </p:nvSpPr>
        <p:spPr/>
        <p:txBody>
          <a:bodyPr/>
          <a:lstStyle/>
          <a:p>
            <a:endParaRPr lang="pt-BR"/>
          </a:p>
        </p:txBody>
      </p:sp>
    </p:spTree>
    <p:extLst>
      <p:ext uri="{BB962C8B-B14F-4D97-AF65-F5344CB8AC3E}">
        <p14:creationId xmlns:p14="http://schemas.microsoft.com/office/powerpoint/2010/main" val="1761241485"/>
      </p:ext>
    </p:extLst>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2948" y="6553200"/>
            <a:ext cx="108585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ector reto 4"/>
          <p:cNvCxnSpPr/>
          <p:nvPr/>
        </p:nvCxnSpPr>
        <p:spPr>
          <a:xfrm>
            <a:off x="0" y="6497580"/>
            <a:ext cx="9144000" cy="0"/>
          </a:xfrm>
          <a:prstGeom prst="line">
            <a:avLst/>
          </a:prstGeom>
        </p:spPr>
        <p:style>
          <a:lnRef idx="1">
            <a:schemeClr val="accent6"/>
          </a:lnRef>
          <a:fillRef idx="0">
            <a:schemeClr val="accent6"/>
          </a:fillRef>
          <a:effectRef idx="0">
            <a:schemeClr val="accent6"/>
          </a:effectRef>
          <a:fontRef idx="minor">
            <a:schemeClr val="tx1"/>
          </a:fontRef>
        </p:style>
      </p:cxnSp>
      <p:sp>
        <p:nvSpPr>
          <p:cNvPr id="7" name="Retângulo 6"/>
          <p:cNvSpPr/>
          <p:nvPr/>
        </p:nvSpPr>
        <p:spPr>
          <a:xfrm>
            <a:off x="-917" y="6567100"/>
            <a:ext cx="4910640" cy="276999"/>
          </a:xfrm>
          <a:prstGeom prst="rect">
            <a:avLst/>
          </a:prstGeom>
        </p:spPr>
        <p:txBody>
          <a:bodyPr wrap="none">
            <a:spAutoFit/>
          </a:bodyPr>
          <a:lstStyle/>
          <a:p>
            <a:r>
              <a:rPr lang="en-US" sz="1200" dirty="0" smtClean="0">
                <a:solidFill>
                  <a:schemeClr val="accent6">
                    <a:lumMod val="75000"/>
                  </a:schemeClr>
                </a:solidFill>
                <a:effectLst/>
              </a:rPr>
              <a:t>Prague, Czech Republic                                                                            July/2013</a:t>
            </a:r>
            <a:endParaRPr lang="en-US" sz="1200" dirty="0">
              <a:solidFill>
                <a:schemeClr val="accent6">
                  <a:lumMod val="75000"/>
                </a:schemeClr>
              </a:solidFill>
            </a:endParaRPr>
          </a:p>
        </p:txBody>
      </p:sp>
      <p:sp>
        <p:nvSpPr>
          <p:cNvPr id="8" name="CaixaDeTexto 7"/>
          <p:cNvSpPr txBox="1"/>
          <p:nvPr/>
        </p:nvSpPr>
        <p:spPr>
          <a:xfrm>
            <a:off x="0" y="44624"/>
            <a:ext cx="9144000" cy="523220"/>
          </a:xfrm>
          <a:prstGeom prst="rect">
            <a:avLst/>
          </a:prstGeom>
          <a:noFill/>
        </p:spPr>
        <p:txBody>
          <a:bodyPr wrap="square" rtlCol="0">
            <a:spAutoFit/>
          </a:bodyPr>
          <a:lstStyle/>
          <a:p>
            <a:pPr algn="ctr"/>
            <a:r>
              <a:rPr lang="en-US" sz="2800" dirty="0" smtClean="0">
                <a:solidFill>
                  <a:schemeClr val="accent6">
                    <a:lumMod val="50000"/>
                  </a:schemeClr>
                </a:solidFill>
                <a:latin typeface="Times New Roman" pitchFamily="18" charset="0"/>
                <a:cs typeface="Times New Roman" pitchFamily="18" charset="0"/>
              </a:rPr>
              <a:t>Interface for non alphabetized people</a:t>
            </a:r>
            <a:endParaRPr lang="en-US" sz="2800" dirty="0">
              <a:solidFill>
                <a:schemeClr val="accent6">
                  <a:lumMod val="50000"/>
                </a:schemeClr>
              </a:solidFill>
              <a:latin typeface="Times New Roman" pitchFamily="18" charset="0"/>
              <a:cs typeface="Times New Roman" pitchFamily="18" charset="0"/>
            </a:endParaRPr>
          </a:p>
        </p:txBody>
      </p:sp>
      <p:cxnSp>
        <p:nvCxnSpPr>
          <p:cNvPr id="9" name="Conector reto 8"/>
          <p:cNvCxnSpPr/>
          <p:nvPr/>
        </p:nvCxnSpPr>
        <p:spPr>
          <a:xfrm>
            <a:off x="0" y="592924"/>
            <a:ext cx="8964488"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Conector reto 9"/>
          <p:cNvCxnSpPr/>
          <p:nvPr/>
        </p:nvCxnSpPr>
        <p:spPr>
          <a:xfrm>
            <a:off x="0" y="671584"/>
            <a:ext cx="8783960" cy="0"/>
          </a:xfrm>
          <a:prstGeom prst="line">
            <a:avLst/>
          </a:prstGeom>
        </p:spPr>
        <p:style>
          <a:lnRef idx="1">
            <a:schemeClr val="accent2"/>
          </a:lnRef>
          <a:fillRef idx="0">
            <a:schemeClr val="accent2"/>
          </a:fillRef>
          <a:effectRef idx="0">
            <a:schemeClr val="accent2"/>
          </a:effectRef>
          <a:fontRef idx="minor">
            <a:schemeClr val="tx1"/>
          </a:fontRef>
        </p:style>
      </p:cxnSp>
      <p:pic>
        <p:nvPicPr>
          <p:cNvPr id="11" name="Picture 3"/>
          <p:cNvPicPr/>
          <p:nvPr/>
        </p:nvPicPr>
        <p:blipFill rotWithShape="1">
          <a:blip r:embed="rId3">
            <a:extLst>
              <a:ext uri="{28A0092B-C50C-407E-A947-70E740481C1C}">
                <a14:useLocalDpi xmlns:a14="http://schemas.microsoft.com/office/drawing/2010/main" val="0"/>
              </a:ext>
            </a:extLst>
          </a:blip>
          <a:srcRect t="22741" r="22425"/>
          <a:stretch/>
        </p:blipFill>
        <p:spPr bwMode="auto">
          <a:xfrm>
            <a:off x="-24466" y="1620298"/>
            <a:ext cx="4596465" cy="3274695"/>
          </a:xfrm>
          <a:prstGeom prst="rect">
            <a:avLst/>
          </a:prstGeom>
          <a:noFill/>
          <a:ln>
            <a:noFill/>
          </a:ln>
          <a:effectLst/>
          <a:extLst>
            <a:ext uri="{53640926-AAD7-44D8-BBD7-CCE9431645EC}">
              <a14:shadowObscured xmlns:a14="http://schemas.microsoft.com/office/drawing/2010/main"/>
            </a:ext>
          </a:extLst>
        </p:spPr>
      </p:pic>
      <p:pic>
        <p:nvPicPr>
          <p:cNvPr id="12" name="Picture 3"/>
          <p:cNvPicPr/>
          <p:nvPr/>
        </p:nvPicPr>
        <p:blipFill rotWithShape="1">
          <a:blip r:embed="rId4">
            <a:extLst>
              <a:ext uri="{28A0092B-C50C-407E-A947-70E740481C1C}">
                <a14:useLocalDpi xmlns:a14="http://schemas.microsoft.com/office/drawing/2010/main" val="0"/>
              </a:ext>
            </a:extLst>
          </a:blip>
          <a:srcRect l="6919" t="10271" r="14509"/>
          <a:stretch/>
        </p:blipFill>
        <p:spPr bwMode="auto">
          <a:xfrm>
            <a:off x="4576044" y="1196751"/>
            <a:ext cx="4388444" cy="3698241"/>
          </a:xfrm>
          <a:prstGeom prst="rect">
            <a:avLst/>
          </a:prstGeom>
          <a:noFill/>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75835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2627784" y="3501008"/>
            <a:ext cx="45199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a:solidFill>
                  <a:schemeClr val="bg1"/>
                </a:solidFill>
              </a:rPr>
              <a:t>5</a:t>
            </a:r>
            <a:r>
              <a:rPr lang="pt-BR" sz="3200" i="1" dirty="0" smtClean="0">
                <a:solidFill>
                  <a:schemeClr val="bg1"/>
                </a:solidFill>
              </a:rPr>
              <a:t>. LARIISA </a:t>
            </a:r>
            <a:r>
              <a:rPr lang="pt-BR" sz="3200" i="1" dirty="0" err="1" smtClean="0">
                <a:solidFill>
                  <a:schemeClr val="bg1"/>
                </a:solidFill>
              </a:rPr>
              <a:t>Prototypes</a:t>
            </a:r>
            <a:endParaRPr lang="pt-BR" sz="3200" i="1" dirty="0" smtClean="0">
              <a:solidFill>
                <a:schemeClr val="bg1"/>
              </a:solidFill>
            </a:endParaRPr>
          </a:p>
          <a:p>
            <a:pPr eaLnBrk="1" hangingPunct="1"/>
            <a:r>
              <a:rPr lang="pt-BR" sz="3200" i="1" dirty="0" smtClean="0">
                <a:solidFill>
                  <a:schemeClr val="bg1"/>
                </a:solidFill>
              </a:rPr>
              <a:t>    </a:t>
            </a:r>
          </a:p>
        </p:txBody>
      </p:sp>
      <p:sp>
        <p:nvSpPr>
          <p:cNvPr id="2" name="Retângulo 1"/>
          <p:cNvSpPr/>
          <p:nvPr/>
        </p:nvSpPr>
        <p:spPr>
          <a:xfrm>
            <a:off x="3059832" y="4005064"/>
            <a:ext cx="5688632" cy="830997"/>
          </a:xfrm>
          <a:prstGeom prst="rect">
            <a:avLst/>
          </a:prstGeom>
        </p:spPr>
        <p:txBody>
          <a:bodyPr wrap="square">
            <a:spAutoFit/>
          </a:bodyPr>
          <a:lstStyle/>
          <a:p>
            <a:r>
              <a:rPr lang="pt-BR" b="1" i="1" dirty="0">
                <a:solidFill>
                  <a:schemeClr val="bg1"/>
                </a:solidFill>
              </a:rPr>
              <a:t>	</a:t>
            </a:r>
            <a:r>
              <a:rPr lang="pt-BR" sz="2400" b="1" i="1" dirty="0">
                <a:solidFill>
                  <a:schemeClr val="bg1"/>
                </a:solidFill>
              </a:rPr>
              <a:t>	</a:t>
            </a:r>
            <a:endParaRPr lang="pt-BR" sz="2400" b="1" i="1" dirty="0" smtClean="0">
              <a:solidFill>
                <a:schemeClr val="bg1"/>
              </a:solidFill>
            </a:endParaRPr>
          </a:p>
          <a:p>
            <a:r>
              <a:rPr lang="pt-BR" sz="2400" b="1" i="1" dirty="0">
                <a:solidFill>
                  <a:schemeClr val="bg1"/>
                </a:solidFill>
              </a:rPr>
              <a:t>	</a:t>
            </a:r>
            <a:r>
              <a:rPr lang="pt-BR" sz="2400" b="1" i="1" dirty="0" smtClean="0">
                <a:solidFill>
                  <a:schemeClr val="bg1"/>
                </a:solidFill>
              </a:rPr>
              <a:t>- </a:t>
            </a:r>
            <a:r>
              <a:rPr lang="pt-BR" sz="2400" b="1" i="1" dirty="0" err="1">
                <a:solidFill>
                  <a:schemeClr val="bg1"/>
                </a:solidFill>
              </a:rPr>
              <a:t>Car</a:t>
            </a:r>
            <a:r>
              <a:rPr lang="pt-BR" sz="2400" b="1" i="1" dirty="0">
                <a:solidFill>
                  <a:schemeClr val="bg1"/>
                </a:solidFill>
              </a:rPr>
              <a:t> </a:t>
            </a:r>
            <a:r>
              <a:rPr lang="pt-BR" sz="2400" b="1" i="1" dirty="0" err="1">
                <a:solidFill>
                  <a:schemeClr val="bg1"/>
                </a:solidFill>
              </a:rPr>
              <a:t>Aciddent</a:t>
            </a:r>
            <a:r>
              <a:rPr lang="pt-BR" sz="2400" b="1" i="1" dirty="0">
                <a:solidFill>
                  <a:schemeClr val="bg1"/>
                </a:solidFill>
              </a:rPr>
              <a:t> (</a:t>
            </a:r>
            <a:r>
              <a:rPr lang="pt-BR" sz="2400" b="1" i="1" dirty="0">
                <a:solidFill>
                  <a:srgbClr val="FF0000"/>
                </a:solidFill>
              </a:rPr>
              <a:t>2015</a:t>
            </a:r>
            <a:r>
              <a:rPr lang="pt-BR" sz="2400" b="1" i="1" dirty="0">
                <a:solidFill>
                  <a:schemeClr val="bg1"/>
                </a:solidFill>
              </a:rPr>
              <a:t>)</a:t>
            </a:r>
          </a:p>
        </p:txBody>
      </p:sp>
    </p:spTree>
    <p:extLst>
      <p:ext uri="{BB962C8B-B14F-4D97-AF65-F5344CB8AC3E}">
        <p14:creationId xmlns:p14="http://schemas.microsoft.com/office/powerpoint/2010/main" val="2302997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6999"/>
            <a:ext cx="9144000" cy="577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796136" y="980728"/>
            <a:ext cx="3744416" cy="646331"/>
          </a:xfrm>
          <a:prstGeom prst="rect">
            <a:avLst/>
          </a:prstGeom>
        </p:spPr>
        <p:txBody>
          <a:bodyPr wrap="square">
            <a:spAutoFit/>
          </a:bodyPr>
          <a:lstStyle/>
          <a:p>
            <a:r>
              <a:rPr lang="pt-BR" b="1" dirty="0" err="1" smtClean="0">
                <a:solidFill>
                  <a:srgbClr val="FF0000"/>
                </a:solidFill>
              </a:rPr>
              <a:t>Knowledge</a:t>
            </a:r>
            <a:r>
              <a:rPr lang="pt-BR" b="1" dirty="0" smtClean="0">
                <a:solidFill>
                  <a:srgbClr val="FF0000"/>
                </a:solidFill>
              </a:rPr>
              <a:t> </a:t>
            </a:r>
            <a:r>
              <a:rPr lang="pt-BR" b="1" dirty="0" err="1" smtClean="0">
                <a:solidFill>
                  <a:srgbClr val="FF0000"/>
                </a:solidFill>
              </a:rPr>
              <a:t>Representation</a:t>
            </a:r>
            <a:endParaRPr lang="pt-BR" b="1" dirty="0" smtClean="0">
              <a:solidFill>
                <a:srgbClr val="FF0000"/>
              </a:solidFill>
            </a:endParaRPr>
          </a:p>
          <a:p>
            <a:r>
              <a:rPr lang="pt-BR" b="1" dirty="0" smtClean="0">
                <a:solidFill>
                  <a:srgbClr val="FF0000"/>
                </a:solidFill>
              </a:rPr>
              <a:t>(ONTOLOGY)</a:t>
            </a:r>
            <a:endParaRPr lang="pt-BR" b="1" dirty="0">
              <a:solidFill>
                <a:srgbClr val="FF0000"/>
              </a:solidFill>
            </a:endParaRPr>
          </a:p>
        </p:txBody>
      </p:sp>
      <p:sp>
        <p:nvSpPr>
          <p:cNvPr id="8"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(CONTEXT)</a:t>
            </a:r>
            <a:endParaRPr lang="pt-BR" b="1" dirty="0">
              <a:solidFill>
                <a:srgbClr val="FF0000"/>
              </a:solidFill>
            </a:endParaRPr>
          </a:p>
        </p:txBody>
      </p:sp>
      <p:sp>
        <p:nvSpPr>
          <p:cNvPr id="9" name="Rectangle 8"/>
          <p:cNvSpPr/>
          <p:nvPr/>
        </p:nvSpPr>
        <p:spPr>
          <a:xfrm>
            <a:off x="3340952" y="5301208"/>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cxnSp>
        <p:nvCxnSpPr>
          <p:cNvPr id="10" name="Conector reto 9"/>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Conector reto 10"/>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7" name="CaixaDeTexto 16"/>
          <p:cNvSpPr txBox="1"/>
          <p:nvPr/>
        </p:nvSpPr>
        <p:spPr>
          <a:xfrm>
            <a:off x="0" y="17328"/>
            <a:ext cx="9143999" cy="954107"/>
          </a:xfrm>
          <a:prstGeom prst="rect">
            <a:avLst/>
          </a:prstGeom>
          <a:noFill/>
        </p:spPr>
        <p:txBody>
          <a:bodyPr wrap="square" rtlCol="0">
            <a:spAutoFit/>
          </a:bodyPr>
          <a:lstStyle/>
          <a:p>
            <a:pPr algn="ctr"/>
            <a:r>
              <a:rPr lang="pt-BR" sz="2800" b="1" dirty="0" smtClean="0"/>
              <a:t>LAR</a:t>
            </a:r>
            <a:r>
              <a:rPr lang="pt-BR" sz="2800" b="1" dirty="0" smtClean="0">
                <a:solidFill>
                  <a:srgbClr val="FF0000"/>
                </a:solidFill>
              </a:rPr>
              <a:t>I</a:t>
            </a:r>
            <a:r>
              <a:rPr lang="pt-BR" sz="2800" b="1" dirty="0" smtClean="0"/>
              <a:t>ISA: </a:t>
            </a:r>
            <a:r>
              <a:rPr lang="en-US" sz="2800" b="1" dirty="0"/>
              <a:t>Dengue Fever Case Study</a:t>
            </a:r>
          </a:p>
          <a:p>
            <a:pPr algn="ctr"/>
            <a:endParaRPr lang="en-US" sz="2800" b="1" dirty="0">
              <a:solidFill>
                <a:schemeClr val="accent1">
                  <a:lumMod val="50000"/>
                </a:schemeClr>
              </a:solidFill>
            </a:endParaRPr>
          </a:p>
        </p:txBody>
      </p:sp>
      <p:sp>
        <p:nvSpPr>
          <p:cNvPr id="18" name="TextBox 3"/>
          <p:cNvSpPr txBox="1"/>
          <p:nvPr/>
        </p:nvSpPr>
        <p:spPr>
          <a:xfrm>
            <a:off x="3275856" y="1763524"/>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
        <p:nvSpPr>
          <p:cNvPr id="3" name="CaixaDeTexto 2"/>
          <p:cNvSpPr txBox="1"/>
          <p:nvPr/>
        </p:nvSpPr>
        <p:spPr>
          <a:xfrm>
            <a:off x="3419872" y="2564904"/>
            <a:ext cx="779765" cy="369332"/>
          </a:xfrm>
          <a:prstGeom prst="rect">
            <a:avLst/>
          </a:prstGeom>
          <a:noFill/>
        </p:spPr>
        <p:txBody>
          <a:bodyPr wrap="none" rtlCol="0">
            <a:spAutoFit/>
          </a:bodyPr>
          <a:lstStyle/>
          <a:p>
            <a:r>
              <a:rPr lang="en-US" b="1" dirty="0" smtClean="0">
                <a:solidFill>
                  <a:srgbClr val="00B050"/>
                </a:solidFill>
              </a:rPr>
              <a:t>Step 1</a:t>
            </a:r>
            <a:endParaRPr lang="en-US" b="1" dirty="0">
              <a:solidFill>
                <a:srgbClr val="00B050"/>
              </a:solidFill>
            </a:endParaRPr>
          </a:p>
        </p:txBody>
      </p:sp>
      <p:sp>
        <p:nvSpPr>
          <p:cNvPr id="19" name="CaixaDeTexto 18"/>
          <p:cNvSpPr txBox="1"/>
          <p:nvPr/>
        </p:nvSpPr>
        <p:spPr>
          <a:xfrm>
            <a:off x="1848530" y="5460820"/>
            <a:ext cx="779765" cy="369332"/>
          </a:xfrm>
          <a:prstGeom prst="rect">
            <a:avLst/>
          </a:prstGeom>
          <a:noFill/>
        </p:spPr>
        <p:txBody>
          <a:bodyPr wrap="none" rtlCol="0">
            <a:spAutoFit/>
          </a:bodyPr>
          <a:lstStyle/>
          <a:p>
            <a:r>
              <a:rPr lang="en-US" b="1" dirty="0" smtClean="0">
                <a:solidFill>
                  <a:srgbClr val="00B050"/>
                </a:solidFill>
              </a:rPr>
              <a:t>Step 3</a:t>
            </a:r>
            <a:endParaRPr lang="en-US" b="1" dirty="0">
              <a:solidFill>
                <a:srgbClr val="00B050"/>
              </a:solidFill>
            </a:endParaRPr>
          </a:p>
        </p:txBody>
      </p:sp>
      <p:sp>
        <p:nvSpPr>
          <p:cNvPr id="20" name="CaixaDeTexto 19"/>
          <p:cNvSpPr txBox="1"/>
          <p:nvPr/>
        </p:nvSpPr>
        <p:spPr>
          <a:xfrm>
            <a:off x="3923928" y="4571836"/>
            <a:ext cx="779765" cy="369332"/>
          </a:xfrm>
          <a:prstGeom prst="rect">
            <a:avLst/>
          </a:prstGeom>
          <a:noFill/>
        </p:spPr>
        <p:txBody>
          <a:bodyPr wrap="none" rtlCol="0">
            <a:spAutoFit/>
          </a:bodyPr>
          <a:lstStyle/>
          <a:p>
            <a:r>
              <a:rPr lang="en-US" b="1" dirty="0" smtClean="0">
                <a:solidFill>
                  <a:srgbClr val="00B050"/>
                </a:solidFill>
              </a:rPr>
              <a:t>Step 2</a:t>
            </a:r>
            <a:endParaRPr lang="en-US" b="1" dirty="0">
              <a:solidFill>
                <a:srgbClr val="00B050"/>
              </a:solidFill>
            </a:endParaRPr>
          </a:p>
        </p:txBody>
      </p:sp>
      <p:sp>
        <p:nvSpPr>
          <p:cNvPr id="23" name="Donut 1"/>
          <p:cNvSpPr/>
          <p:nvPr/>
        </p:nvSpPr>
        <p:spPr>
          <a:xfrm>
            <a:off x="5605579" y="2596750"/>
            <a:ext cx="1784613" cy="287250"/>
          </a:xfrm>
          <a:prstGeom prst="donut">
            <a:avLst>
              <a:gd name="adj" fmla="val 580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614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0" grpId="0"/>
      <p:bldP spid="2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stretch>
            <a:fillRect/>
          </a:stretch>
        </p:blipFill>
        <p:spPr>
          <a:xfrm>
            <a:off x="467544" y="1068922"/>
            <a:ext cx="2389161" cy="2808312"/>
          </a:xfrm>
          <a:prstGeom prst="rect">
            <a:avLst/>
          </a:prstGeom>
        </p:spPr>
      </p:pic>
      <p:pic>
        <p:nvPicPr>
          <p:cNvPr id="4" name="Imagem 3"/>
          <p:cNvPicPr>
            <a:picLocks noChangeAspect="1"/>
          </p:cNvPicPr>
          <p:nvPr/>
        </p:nvPicPr>
        <p:blipFill>
          <a:blip r:embed="rId4"/>
          <a:stretch>
            <a:fillRect/>
          </a:stretch>
        </p:blipFill>
        <p:spPr>
          <a:xfrm>
            <a:off x="6372200" y="3853816"/>
            <a:ext cx="2630234" cy="2743536"/>
          </a:xfrm>
          <a:prstGeom prst="rect">
            <a:avLst/>
          </a:prstGeom>
        </p:spPr>
      </p:pic>
      <p:pic>
        <p:nvPicPr>
          <p:cNvPr id="5" name="Imagem 4"/>
          <p:cNvPicPr>
            <a:picLocks noChangeAspect="1"/>
          </p:cNvPicPr>
          <p:nvPr/>
        </p:nvPicPr>
        <p:blipFill>
          <a:blip r:embed="rId5"/>
          <a:stretch>
            <a:fillRect/>
          </a:stretch>
        </p:blipFill>
        <p:spPr>
          <a:xfrm>
            <a:off x="3135611" y="2193784"/>
            <a:ext cx="2792974" cy="2825356"/>
          </a:xfrm>
          <a:prstGeom prst="rect">
            <a:avLst/>
          </a:prstGeom>
        </p:spPr>
      </p:pic>
      <p:sp>
        <p:nvSpPr>
          <p:cNvPr id="3" name="CaixaDeTexto 2"/>
          <p:cNvSpPr txBox="1"/>
          <p:nvPr/>
        </p:nvSpPr>
        <p:spPr>
          <a:xfrm>
            <a:off x="3491881" y="924905"/>
            <a:ext cx="4824535" cy="923330"/>
          </a:xfrm>
          <a:prstGeom prst="rect">
            <a:avLst/>
          </a:prstGeom>
          <a:noFill/>
        </p:spPr>
        <p:txBody>
          <a:bodyPr wrap="square" rtlCol="0">
            <a:spAutoFit/>
          </a:bodyPr>
          <a:lstStyle/>
          <a:p>
            <a:r>
              <a:rPr lang="en-US" b="1" dirty="0"/>
              <a:t>When </a:t>
            </a:r>
            <a:r>
              <a:rPr lang="en-US" b="1" dirty="0" smtClean="0"/>
              <a:t>the smartphone feels a tremble, </a:t>
            </a:r>
            <a:r>
              <a:rPr lang="en-US" b="1" dirty="0"/>
              <a:t>a screen </a:t>
            </a:r>
            <a:r>
              <a:rPr lang="en-US" b="1" dirty="0" smtClean="0"/>
              <a:t>will indicate that </a:t>
            </a:r>
            <a:r>
              <a:rPr lang="en-US" b="1" dirty="0"/>
              <a:t>a countdown of thirty seconds has started</a:t>
            </a:r>
            <a:r>
              <a:rPr lang="en-US" dirty="0"/>
              <a:t>. </a:t>
            </a:r>
            <a:endParaRPr lang="en-US" dirty="0" smtClean="0"/>
          </a:p>
        </p:txBody>
      </p:sp>
      <p:sp>
        <p:nvSpPr>
          <p:cNvPr id="6" name="CaixaDeTexto 5"/>
          <p:cNvSpPr txBox="1"/>
          <p:nvPr/>
        </p:nvSpPr>
        <p:spPr>
          <a:xfrm>
            <a:off x="435961" y="5605425"/>
            <a:ext cx="5351699" cy="646331"/>
          </a:xfrm>
          <a:prstGeom prst="rect">
            <a:avLst/>
          </a:prstGeom>
          <a:noFill/>
        </p:spPr>
        <p:txBody>
          <a:bodyPr wrap="square" rtlCol="0">
            <a:spAutoFit/>
          </a:bodyPr>
          <a:lstStyle/>
          <a:p>
            <a:r>
              <a:rPr lang="en-US" b="1" dirty="0" smtClean="0"/>
              <a:t>In </a:t>
            </a:r>
            <a:r>
              <a:rPr lang="en-US" b="1" dirty="0"/>
              <a:t>parallel, a message informs you that the application is looking for the coordinates of the crash site</a:t>
            </a:r>
            <a:r>
              <a:rPr lang="en-US" dirty="0"/>
              <a:t>. </a:t>
            </a:r>
            <a:endParaRPr lang="pt-BR" dirty="0"/>
          </a:p>
        </p:txBody>
      </p:sp>
      <p:sp>
        <p:nvSpPr>
          <p:cNvPr id="7" name="CaixaDeTexto 6"/>
          <p:cNvSpPr txBox="1"/>
          <p:nvPr/>
        </p:nvSpPr>
        <p:spPr>
          <a:xfrm>
            <a:off x="6207491" y="2303771"/>
            <a:ext cx="2664296" cy="923330"/>
          </a:xfrm>
          <a:prstGeom prst="rect">
            <a:avLst/>
          </a:prstGeom>
          <a:noFill/>
        </p:spPr>
        <p:txBody>
          <a:bodyPr wrap="square" rtlCol="0">
            <a:spAutoFit/>
          </a:bodyPr>
          <a:lstStyle/>
          <a:p>
            <a:r>
              <a:rPr lang="en-US" b="1" dirty="0" smtClean="0"/>
              <a:t>On </a:t>
            </a:r>
            <a:r>
              <a:rPr lang="en-US" b="1" dirty="0"/>
              <a:t>this same screen, the option to disable is shown. </a:t>
            </a:r>
            <a:endParaRPr lang="pt-BR" dirty="0"/>
          </a:p>
        </p:txBody>
      </p:sp>
      <p:sp>
        <p:nvSpPr>
          <p:cNvPr id="8" name="Text Box 5"/>
          <p:cNvSpPr txBox="1">
            <a:spLocks noChangeArrowheads="1"/>
          </p:cNvSpPr>
          <p:nvPr/>
        </p:nvSpPr>
        <p:spPr bwMode="auto">
          <a:xfrm>
            <a:off x="323528" y="190249"/>
            <a:ext cx="47459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smtClean="0">
                <a:solidFill>
                  <a:schemeClr val="bg1"/>
                </a:solidFill>
              </a:rPr>
              <a:t>5</a:t>
            </a:r>
            <a:r>
              <a:rPr lang="pt-BR" sz="3200" i="1" dirty="0" smtClean="0">
                <a:solidFill>
                  <a:srgbClr val="FF0000"/>
                </a:solidFill>
              </a:rPr>
              <a:t>Car </a:t>
            </a:r>
            <a:r>
              <a:rPr lang="pt-BR" sz="3200" i="1" dirty="0" err="1" smtClean="0">
                <a:solidFill>
                  <a:srgbClr val="FF0000"/>
                </a:solidFill>
              </a:rPr>
              <a:t>Accident</a:t>
            </a:r>
            <a:r>
              <a:rPr lang="pt-BR" sz="3200" i="1" dirty="0" smtClean="0">
                <a:solidFill>
                  <a:srgbClr val="FF0000"/>
                </a:solidFill>
              </a:rPr>
              <a:t> Interface</a:t>
            </a:r>
            <a:endParaRPr lang="pt-BR" sz="3200" i="1" dirty="0">
              <a:solidFill>
                <a:srgbClr val="FF0000"/>
              </a:solidFill>
            </a:endParaRPr>
          </a:p>
        </p:txBody>
      </p:sp>
    </p:spTree>
    <p:extLst>
      <p:ext uri="{BB962C8B-B14F-4D97-AF65-F5344CB8AC3E}">
        <p14:creationId xmlns:p14="http://schemas.microsoft.com/office/powerpoint/2010/main" val="28874641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3"/>
          <a:stretch>
            <a:fillRect/>
          </a:stretch>
        </p:blipFill>
        <p:spPr>
          <a:xfrm>
            <a:off x="1691680" y="0"/>
            <a:ext cx="5310155" cy="5428951"/>
          </a:xfrm>
          <a:prstGeom prst="rect">
            <a:avLst/>
          </a:prstGeom>
        </p:spPr>
      </p:pic>
      <p:grpSp>
        <p:nvGrpSpPr>
          <p:cNvPr id="7" name="Grupo 6"/>
          <p:cNvGrpSpPr/>
          <p:nvPr/>
        </p:nvGrpSpPr>
        <p:grpSpPr>
          <a:xfrm>
            <a:off x="2483768" y="3429000"/>
            <a:ext cx="1044624" cy="1149867"/>
            <a:chOff x="150484" y="842547"/>
            <a:chExt cx="1269907" cy="1247742"/>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842547"/>
              <a:ext cx="936104" cy="727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aixaDeTexto 8"/>
            <p:cNvSpPr txBox="1"/>
            <p:nvPr/>
          </p:nvSpPr>
          <p:spPr>
            <a:xfrm>
              <a:off x="150484" y="1522533"/>
              <a:ext cx="1269907" cy="567756"/>
            </a:xfrm>
            <a:prstGeom prst="rect">
              <a:avLst/>
            </a:prstGeom>
            <a:noFill/>
          </p:spPr>
          <p:txBody>
            <a:bodyPr wrap="square" rtlCol="0">
              <a:spAutoFit/>
            </a:bodyPr>
            <a:lstStyle/>
            <a:p>
              <a:pPr algn="ctr"/>
              <a:r>
                <a:rPr lang="pt-BR" sz="1400" b="1" dirty="0" smtClean="0"/>
                <a:t>Health Agent</a:t>
              </a:r>
              <a:endParaRPr lang="en-US" sz="1400" b="1" dirty="0"/>
            </a:p>
          </p:txBody>
        </p:sp>
      </p:grpSp>
      <p:sp>
        <p:nvSpPr>
          <p:cNvPr id="2" name="CaixaDeTexto 1"/>
          <p:cNvSpPr txBox="1"/>
          <p:nvPr/>
        </p:nvSpPr>
        <p:spPr>
          <a:xfrm>
            <a:off x="1115616" y="5428951"/>
            <a:ext cx="7920880" cy="707886"/>
          </a:xfrm>
          <a:prstGeom prst="rect">
            <a:avLst/>
          </a:prstGeom>
          <a:noFill/>
        </p:spPr>
        <p:txBody>
          <a:bodyPr wrap="square" rtlCol="0">
            <a:spAutoFit/>
          </a:bodyPr>
          <a:lstStyle/>
          <a:p>
            <a:r>
              <a:rPr lang="en-US" sz="2000" b="1" dirty="0"/>
              <a:t>Combining geolocation with opportunistic networks, we adopt a mechanism that searches for landmarks around the accident. </a:t>
            </a:r>
            <a:endParaRPr lang="pt-BR" sz="2000" b="1" dirty="0"/>
          </a:p>
        </p:txBody>
      </p:sp>
    </p:spTree>
    <p:extLst>
      <p:ext uri="{BB962C8B-B14F-4D97-AF65-F5344CB8AC3E}">
        <p14:creationId xmlns:p14="http://schemas.microsoft.com/office/powerpoint/2010/main" val="1805223304"/>
      </p:ext>
    </p:extLst>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6999"/>
            <a:ext cx="9144000" cy="577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178764" y="912088"/>
            <a:ext cx="2448272" cy="784830"/>
          </a:xfrm>
          <a:prstGeom prst="rect">
            <a:avLst/>
          </a:prstGeom>
        </p:spPr>
        <p:txBody>
          <a:bodyPr wrap="square">
            <a:spAutoFit/>
          </a:bodyPr>
          <a:lstStyle/>
          <a:p>
            <a:pPr algn="ctr">
              <a:lnSpc>
                <a:spcPts val="1800"/>
              </a:lnSpc>
            </a:pPr>
            <a:r>
              <a:rPr lang="pt-BR" b="1" dirty="0" smtClean="0">
                <a:solidFill>
                  <a:srgbClr val="FF0000"/>
                </a:solidFill>
              </a:rPr>
              <a:t>ONTOLOGY </a:t>
            </a:r>
          </a:p>
          <a:p>
            <a:pPr algn="ctr">
              <a:lnSpc>
                <a:spcPts val="1800"/>
              </a:lnSpc>
            </a:pPr>
            <a:r>
              <a:rPr lang="pt-BR" b="1" dirty="0" smtClean="0">
                <a:solidFill>
                  <a:srgbClr val="FF0000"/>
                </a:solidFill>
              </a:rPr>
              <a:t>&amp; </a:t>
            </a:r>
          </a:p>
          <a:p>
            <a:pPr algn="ctr">
              <a:lnSpc>
                <a:spcPts val="1800"/>
              </a:lnSpc>
            </a:pPr>
            <a:r>
              <a:rPr lang="pt-BR" b="1" dirty="0" smtClean="0">
                <a:solidFill>
                  <a:srgbClr val="FF0000"/>
                </a:solidFill>
              </a:rPr>
              <a:t>BAYESIAN NETWORKS</a:t>
            </a:r>
            <a:endParaRPr lang="pt-BR" b="1" dirty="0">
              <a:solidFill>
                <a:srgbClr val="FF0000"/>
              </a:solidFill>
            </a:endParaRPr>
          </a:p>
        </p:txBody>
      </p:sp>
      <p:cxnSp>
        <p:nvCxnSpPr>
          <p:cNvPr id="9" name="Conector reto 8"/>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0" name="Conector reto 9"/>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3"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(CONTEXT)</a:t>
            </a:r>
            <a:endParaRPr lang="pt-BR" b="1" dirty="0">
              <a:solidFill>
                <a:srgbClr val="FF0000"/>
              </a:solidFill>
            </a:endParaRPr>
          </a:p>
        </p:txBody>
      </p:sp>
      <p:sp>
        <p:nvSpPr>
          <p:cNvPr id="14" name="TextBox 3"/>
          <p:cNvSpPr txBox="1"/>
          <p:nvPr/>
        </p:nvSpPr>
        <p:spPr>
          <a:xfrm>
            <a:off x="3275856" y="1556792"/>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
        <p:nvSpPr>
          <p:cNvPr id="16" name="Rectangle 8"/>
          <p:cNvSpPr/>
          <p:nvPr/>
        </p:nvSpPr>
        <p:spPr>
          <a:xfrm>
            <a:off x="3347864" y="5301208"/>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sp>
        <p:nvSpPr>
          <p:cNvPr id="23" name="CaixaDeTexto 22"/>
          <p:cNvSpPr txBox="1"/>
          <p:nvPr/>
        </p:nvSpPr>
        <p:spPr>
          <a:xfrm>
            <a:off x="0" y="17328"/>
            <a:ext cx="9143999" cy="523220"/>
          </a:xfrm>
          <a:prstGeom prst="rect">
            <a:avLst/>
          </a:prstGeom>
          <a:noFill/>
        </p:spPr>
        <p:txBody>
          <a:bodyPr wrap="square" rtlCol="0">
            <a:spAutoFit/>
          </a:bodyPr>
          <a:lstStyle/>
          <a:p>
            <a:pPr algn="ctr"/>
            <a:r>
              <a:rPr lang="pt-BR" sz="2800" b="1" dirty="0" smtClean="0">
                <a:solidFill>
                  <a:schemeClr val="accent1">
                    <a:lumMod val="50000"/>
                  </a:schemeClr>
                </a:solidFill>
              </a:rPr>
              <a:t>LARIISA: </a:t>
            </a:r>
            <a:r>
              <a:rPr lang="en-US" sz="2800" dirty="0" smtClean="0"/>
              <a:t>URGENCY CARE IN CAR ACCIDENTS</a:t>
            </a:r>
            <a:endParaRPr lang="en-US" sz="2800" b="1" dirty="0">
              <a:solidFill>
                <a:schemeClr val="accent1">
                  <a:lumMod val="50000"/>
                </a:schemeClr>
              </a:solidFill>
            </a:endParaRPr>
          </a:p>
        </p:txBody>
      </p:sp>
      <p:pic>
        <p:nvPicPr>
          <p:cNvPr id="2" name="Imagem 1"/>
          <p:cNvPicPr>
            <a:picLocks noChangeAspect="1"/>
          </p:cNvPicPr>
          <p:nvPr/>
        </p:nvPicPr>
        <p:blipFill>
          <a:blip r:embed="rId4"/>
          <a:stretch>
            <a:fillRect/>
          </a:stretch>
        </p:blipFill>
        <p:spPr>
          <a:xfrm>
            <a:off x="323528" y="2852936"/>
            <a:ext cx="2304256" cy="1440160"/>
          </a:xfrm>
          <a:prstGeom prst="rect">
            <a:avLst/>
          </a:prstGeom>
        </p:spPr>
      </p:pic>
    </p:spTree>
    <p:extLst>
      <p:ext uri="{BB962C8B-B14F-4D97-AF65-F5344CB8AC3E}">
        <p14:creationId xmlns:p14="http://schemas.microsoft.com/office/powerpoint/2010/main" val="378857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3059832" y="3766562"/>
            <a:ext cx="5544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pt-BR" sz="3200" i="1" dirty="0">
                <a:solidFill>
                  <a:schemeClr val="bg1"/>
                </a:solidFill>
              </a:rPr>
              <a:t>6</a:t>
            </a:r>
            <a:r>
              <a:rPr lang="pt-BR" sz="3200" i="1" dirty="0" smtClean="0">
                <a:solidFill>
                  <a:schemeClr val="bg1"/>
                </a:solidFill>
              </a:rPr>
              <a:t>. LARIISA Next </a:t>
            </a:r>
            <a:r>
              <a:rPr lang="pt-BR" sz="3200" i="1" dirty="0" err="1" smtClean="0">
                <a:solidFill>
                  <a:schemeClr val="bg1"/>
                </a:solidFill>
              </a:rPr>
              <a:t>Generation</a:t>
            </a:r>
            <a:endParaRPr lang="pt-BR" sz="3200" i="1" dirty="0">
              <a:solidFill>
                <a:schemeClr val="bg1"/>
              </a:solidFill>
            </a:endParaRPr>
          </a:p>
        </p:txBody>
      </p:sp>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Retângulo 3"/>
          <p:cNvSpPr/>
          <p:nvPr/>
        </p:nvSpPr>
        <p:spPr>
          <a:xfrm>
            <a:off x="2580563" y="4351337"/>
            <a:ext cx="6023543" cy="830997"/>
          </a:xfrm>
          <a:prstGeom prst="rect">
            <a:avLst/>
          </a:prstGeom>
        </p:spPr>
        <p:txBody>
          <a:bodyPr wrap="square">
            <a:spAutoFit/>
          </a:bodyPr>
          <a:lstStyle/>
          <a:p>
            <a:r>
              <a:rPr lang="pt-BR" sz="2400" b="1" i="1" dirty="0">
                <a:solidFill>
                  <a:schemeClr val="bg1"/>
                </a:solidFill>
              </a:rPr>
              <a:t>	- </a:t>
            </a:r>
            <a:r>
              <a:rPr lang="pt-BR" sz="2400" b="1" i="1" dirty="0" err="1">
                <a:solidFill>
                  <a:schemeClr val="bg1"/>
                </a:solidFill>
              </a:rPr>
              <a:t>An</a:t>
            </a:r>
            <a:r>
              <a:rPr lang="pt-BR" sz="2400" b="1" i="1" dirty="0">
                <a:solidFill>
                  <a:schemeClr val="bg1"/>
                </a:solidFill>
              </a:rPr>
              <a:t> </a:t>
            </a:r>
            <a:r>
              <a:rPr lang="pt-BR" sz="2400" b="1" i="1" dirty="0" err="1">
                <a:solidFill>
                  <a:schemeClr val="bg1"/>
                </a:solidFill>
              </a:rPr>
              <a:t>Intelligent</a:t>
            </a:r>
            <a:r>
              <a:rPr lang="pt-BR" sz="2400" b="1" i="1" dirty="0">
                <a:solidFill>
                  <a:schemeClr val="bg1"/>
                </a:solidFill>
              </a:rPr>
              <a:t> </a:t>
            </a:r>
            <a:r>
              <a:rPr lang="pt-BR" sz="2400" b="1" i="1" dirty="0" err="1">
                <a:solidFill>
                  <a:schemeClr val="bg1"/>
                </a:solidFill>
              </a:rPr>
              <a:t>Classifier</a:t>
            </a:r>
            <a:r>
              <a:rPr lang="pt-BR" sz="2400" b="1" i="1" dirty="0">
                <a:solidFill>
                  <a:schemeClr val="bg1"/>
                </a:solidFill>
              </a:rPr>
              <a:t> for LARIISA</a:t>
            </a:r>
          </a:p>
          <a:p>
            <a:r>
              <a:rPr lang="pt-BR" sz="2400" b="1" i="1" dirty="0">
                <a:solidFill>
                  <a:schemeClr val="bg1"/>
                </a:solidFill>
              </a:rPr>
              <a:t>	- LARIISA Cube </a:t>
            </a:r>
          </a:p>
        </p:txBody>
      </p:sp>
    </p:spTree>
    <p:extLst>
      <p:ext uri="{BB962C8B-B14F-4D97-AF65-F5344CB8AC3E}">
        <p14:creationId xmlns:p14="http://schemas.microsoft.com/office/powerpoint/2010/main" val="248977568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3059832" y="3766562"/>
            <a:ext cx="5544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pt-BR" sz="3200" i="1" dirty="0">
                <a:solidFill>
                  <a:schemeClr val="bg1"/>
                </a:solidFill>
              </a:rPr>
              <a:t>6</a:t>
            </a:r>
            <a:r>
              <a:rPr lang="pt-BR" sz="3200" i="1" dirty="0" smtClean="0">
                <a:solidFill>
                  <a:schemeClr val="bg1"/>
                </a:solidFill>
              </a:rPr>
              <a:t>. LARIISA Next </a:t>
            </a:r>
            <a:r>
              <a:rPr lang="pt-BR" sz="3200" i="1" dirty="0" err="1" smtClean="0">
                <a:solidFill>
                  <a:schemeClr val="bg1"/>
                </a:solidFill>
              </a:rPr>
              <a:t>Generation</a:t>
            </a:r>
            <a:endParaRPr lang="pt-BR" sz="3200" i="1" dirty="0">
              <a:solidFill>
                <a:schemeClr val="bg1"/>
              </a:solidFill>
            </a:endParaRPr>
          </a:p>
        </p:txBody>
      </p:sp>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Retângulo 3"/>
          <p:cNvSpPr/>
          <p:nvPr/>
        </p:nvSpPr>
        <p:spPr>
          <a:xfrm>
            <a:off x="2580563" y="4351337"/>
            <a:ext cx="6023543" cy="830997"/>
          </a:xfrm>
          <a:prstGeom prst="rect">
            <a:avLst/>
          </a:prstGeom>
        </p:spPr>
        <p:txBody>
          <a:bodyPr wrap="square">
            <a:spAutoFit/>
          </a:bodyPr>
          <a:lstStyle/>
          <a:p>
            <a:r>
              <a:rPr lang="pt-BR" sz="2400" b="1" i="1" dirty="0">
                <a:solidFill>
                  <a:schemeClr val="bg1"/>
                </a:solidFill>
              </a:rPr>
              <a:t>	- </a:t>
            </a:r>
            <a:r>
              <a:rPr lang="pt-BR" sz="2400" b="1" i="1" dirty="0" err="1">
                <a:solidFill>
                  <a:schemeClr val="bg1"/>
                </a:solidFill>
              </a:rPr>
              <a:t>An</a:t>
            </a:r>
            <a:r>
              <a:rPr lang="pt-BR" sz="2400" b="1" i="1" dirty="0">
                <a:solidFill>
                  <a:schemeClr val="bg1"/>
                </a:solidFill>
              </a:rPr>
              <a:t> </a:t>
            </a:r>
            <a:r>
              <a:rPr lang="pt-BR" sz="2400" b="1" i="1" dirty="0" err="1">
                <a:solidFill>
                  <a:schemeClr val="bg1"/>
                </a:solidFill>
              </a:rPr>
              <a:t>Intelligent</a:t>
            </a:r>
            <a:r>
              <a:rPr lang="pt-BR" sz="2400" b="1" i="1" dirty="0">
                <a:solidFill>
                  <a:schemeClr val="bg1"/>
                </a:solidFill>
              </a:rPr>
              <a:t> </a:t>
            </a:r>
            <a:r>
              <a:rPr lang="pt-BR" sz="2400" b="1" i="1" dirty="0" err="1">
                <a:solidFill>
                  <a:schemeClr val="bg1"/>
                </a:solidFill>
              </a:rPr>
              <a:t>Classifier</a:t>
            </a:r>
            <a:r>
              <a:rPr lang="pt-BR" sz="2400" b="1" i="1" dirty="0">
                <a:solidFill>
                  <a:schemeClr val="bg1"/>
                </a:solidFill>
              </a:rPr>
              <a:t> for LARIISA</a:t>
            </a:r>
          </a:p>
          <a:p>
            <a:r>
              <a:rPr lang="pt-BR" sz="2400" b="1" i="1" dirty="0">
                <a:solidFill>
                  <a:schemeClr val="bg1"/>
                </a:solidFill>
              </a:rPr>
              <a:t>	</a:t>
            </a:r>
          </a:p>
        </p:txBody>
      </p:sp>
    </p:spTree>
    <p:extLst>
      <p:ext uri="{BB962C8B-B14F-4D97-AF65-F5344CB8AC3E}">
        <p14:creationId xmlns:p14="http://schemas.microsoft.com/office/powerpoint/2010/main" val="308112990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6999"/>
            <a:ext cx="9144000" cy="577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178764" y="912088"/>
            <a:ext cx="2448272" cy="784830"/>
          </a:xfrm>
          <a:prstGeom prst="rect">
            <a:avLst/>
          </a:prstGeom>
        </p:spPr>
        <p:txBody>
          <a:bodyPr wrap="square">
            <a:spAutoFit/>
          </a:bodyPr>
          <a:lstStyle/>
          <a:p>
            <a:pPr algn="ctr">
              <a:lnSpc>
                <a:spcPts val="1800"/>
              </a:lnSpc>
            </a:pPr>
            <a:r>
              <a:rPr lang="pt-BR" b="1" dirty="0" smtClean="0">
                <a:solidFill>
                  <a:srgbClr val="FF0000"/>
                </a:solidFill>
              </a:rPr>
              <a:t>ONTOLOGY  </a:t>
            </a:r>
          </a:p>
          <a:p>
            <a:pPr algn="ctr">
              <a:lnSpc>
                <a:spcPts val="1800"/>
              </a:lnSpc>
            </a:pPr>
            <a:r>
              <a:rPr lang="pt-BR" b="1" dirty="0" smtClean="0">
                <a:solidFill>
                  <a:srgbClr val="FF0000"/>
                </a:solidFill>
              </a:rPr>
              <a:t>BAYESIAN NETWORKS</a:t>
            </a:r>
          </a:p>
          <a:p>
            <a:pPr algn="ctr">
              <a:lnSpc>
                <a:spcPts val="1800"/>
              </a:lnSpc>
            </a:pPr>
            <a:r>
              <a:rPr lang="pt-BR" b="1" dirty="0" smtClean="0">
                <a:solidFill>
                  <a:srgbClr val="FF0000"/>
                </a:solidFill>
              </a:rPr>
              <a:t>DATA MINING</a:t>
            </a:r>
            <a:endParaRPr lang="pt-BR" b="1" dirty="0">
              <a:solidFill>
                <a:srgbClr val="FF0000"/>
              </a:solidFill>
            </a:endParaRPr>
          </a:p>
        </p:txBody>
      </p:sp>
      <p:cxnSp>
        <p:nvCxnSpPr>
          <p:cNvPr id="9" name="Conector reto 8"/>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0" name="Conector reto 9"/>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3" name="Rectangle 7"/>
          <p:cNvSpPr/>
          <p:nvPr/>
        </p:nvSpPr>
        <p:spPr>
          <a:xfrm>
            <a:off x="539552" y="1124744"/>
            <a:ext cx="1756058" cy="646331"/>
          </a:xfrm>
          <a:prstGeom prst="rect">
            <a:avLst/>
          </a:prstGeom>
        </p:spPr>
        <p:txBody>
          <a:bodyPr wrap="none">
            <a:spAutoFit/>
          </a:bodyPr>
          <a:lstStyle/>
          <a:p>
            <a:r>
              <a:rPr lang="pt-BR" b="1" dirty="0" smtClean="0">
                <a:solidFill>
                  <a:srgbClr val="FF0000"/>
                </a:solidFill>
              </a:rPr>
              <a:t>Data </a:t>
            </a:r>
            <a:r>
              <a:rPr lang="pt-BR" b="1" dirty="0" err="1" smtClean="0">
                <a:solidFill>
                  <a:srgbClr val="FF0000"/>
                </a:solidFill>
              </a:rPr>
              <a:t>Acquisition</a:t>
            </a:r>
            <a:endParaRPr lang="pt-BR" b="1" dirty="0" smtClean="0">
              <a:solidFill>
                <a:srgbClr val="FF0000"/>
              </a:solidFill>
            </a:endParaRPr>
          </a:p>
          <a:p>
            <a:r>
              <a:rPr lang="pt-BR" b="1" dirty="0" smtClean="0">
                <a:solidFill>
                  <a:srgbClr val="FF0000"/>
                </a:solidFill>
              </a:rPr>
              <a:t>     (CONTEXT)</a:t>
            </a:r>
            <a:endParaRPr lang="pt-BR" b="1" dirty="0">
              <a:solidFill>
                <a:srgbClr val="FF0000"/>
              </a:solidFill>
            </a:endParaRPr>
          </a:p>
        </p:txBody>
      </p:sp>
      <p:sp>
        <p:nvSpPr>
          <p:cNvPr id="14" name="TextBox 3"/>
          <p:cNvSpPr txBox="1"/>
          <p:nvPr/>
        </p:nvSpPr>
        <p:spPr>
          <a:xfrm>
            <a:off x="3275856" y="1556792"/>
            <a:ext cx="1231043" cy="369332"/>
          </a:xfrm>
          <a:prstGeom prst="rect">
            <a:avLst/>
          </a:prstGeom>
          <a:noFill/>
        </p:spPr>
        <p:txBody>
          <a:bodyPr wrap="none" rtlCol="0">
            <a:spAutoFit/>
          </a:bodyPr>
          <a:lstStyle/>
          <a:p>
            <a:r>
              <a:rPr lang="pt-BR" b="1" dirty="0" smtClean="0">
                <a:solidFill>
                  <a:srgbClr val="FF0000"/>
                </a:solidFill>
              </a:rPr>
              <a:t>METADATA</a:t>
            </a:r>
            <a:endParaRPr lang="pt-BR" b="1" dirty="0">
              <a:solidFill>
                <a:srgbClr val="FF0000"/>
              </a:solidFill>
            </a:endParaRPr>
          </a:p>
        </p:txBody>
      </p:sp>
      <p:sp>
        <p:nvSpPr>
          <p:cNvPr id="16" name="Rectangle 8"/>
          <p:cNvSpPr/>
          <p:nvPr/>
        </p:nvSpPr>
        <p:spPr>
          <a:xfrm>
            <a:off x="3347864" y="5301208"/>
            <a:ext cx="1999073" cy="369332"/>
          </a:xfrm>
          <a:prstGeom prst="rect">
            <a:avLst/>
          </a:prstGeom>
        </p:spPr>
        <p:txBody>
          <a:bodyPr wrap="none">
            <a:spAutoFit/>
          </a:bodyPr>
          <a:lstStyle/>
          <a:p>
            <a:r>
              <a:rPr lang="pt-BR" b="1" dirty="0" smtClean="0">
                <a:solidFill>
                  <a:srgbClr val="FF0000"/>
                </a:solidFill>
              </a:rPr>
              <a:t>DECISION-MAKING</a:t>
            </a:r>
            <a:endParaRPr lang="pt-BR" b="1" dirty="0">
              <a:solidFill>
                <a:srgbClr val="FF0000"/>
              </a:solidFill>
            </a:endParaRPr>
          </a:p>
        </p:txBody>
      </p:sp>
      <p:sp>
        <p:nvSpPr>
          <p:cNvPr id="22" name="Donut 1"/>
          <p:cNvSpPr/>
          <p:nvPr/>
        </p:nvSpPr>
        <p:spPr>
          <a:xfrm>
            <a:off x="256730" y="807195"/>
            <a:ext cx="2227038" cy="1118929"/>
          </a:xfrm>
          <a:prstGeom prst="donut">
            <a:avLst>
              <a:gd name="adj" fmla="val 6775"/>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3" name="CaixaDeTexto 22"/>
          <p:cNvSpPr txBox="1"/>
          <p:nvPr/>
        </p:nvSpPr>
        <p:spPr>
          <a:xfrm>
            <a:off x="0" y="17328"/>
            <a:ext cx="9143999" cy="523220"/>
          </a:xfrm>
          <a:prstGeom prst="rect">
            <a:avLst/>
          </a:prstGeom>
          <a:noFill/>
        </p:spPr>
        <p:txBody>
          <a:bodyPr wrap="square" rtlCol="0">
            <a:spAutoFit/>
          </a:bodyPr>
          <a:lstStyle/>
          <a:p>
            <a:pPr algn="ctr"/>
            <a:r>
              <a:rPr lang="pt-BR" sz="2800" b="1" dirty="0" smtClean="0">
                <a:solidFill>
                  <a:schemeClr val="accent1">
                    <a:lumMod val="50000"/>
                  </a:schemeClr>
                </a:solidFill>
              </a:rPr>
              <a:t>LARIISA: Next </a:t>
            </a:r>
            <a:r>
              <a:rPr lang="pt-BR" sz="2800" b="1" dirty="0" err="1" smtClean="0">
                <a:solidFill>
                  <a:schemeClr val="accent1">
                    <a:lumMod val="50000"/>
                  </a:schemeClr>
                </a:solidFill>
              </a:rPr>
              <a:t>Generation</a:t>
            </a:r>
            <a:endParaRPr lang="en-US" sz="2800" b="1" dirty="0">
              <a:solidFill>
                <a:schemeClr val="accent1">
                  <a:lumMod val="50000"/>
                </a:schemeClr>
              </a:solidFill>
            </a:endParaRPr>
          </a:p>
        </p:txBody>
      </p:sp>
    </p:spTree>
    <p:extLst>
      <p:ext uri="{BB962C8B-B14F-4D97-AF65-F5344CB8AC3E}">
        <p14:creationId xmlns:p14="http://schemas.microsoft.com/office/powerpoint/2010/main" val="5219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to 3"/>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Conector reto 5"/>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0" name="CaixaDeTexto 9"/>
          <p:cNvSpPr txBox="1"/>
          <p:nvPr/>
        </p:nvSpPr>
        <p:spPr>
          <a:xfrm>
            <a:off x="0" y="25460"/>
            <a:ext cx="9144000" cy="523220"/>
          </a:xfrm>
          <a:prstGeom prst="rect">
            <a:avLst/>
          </a:prstGeom>
          <a:noFill/>
        </p:spPr>
        <p:txBody>
          <a:bodyPr wrap="square" rtlCol="0">
            <a:spAutoFit/>
          </a:bodyPr>
          <a:lstStyle/>
          <a:p>
            <a:pPr algn="ctr"/>
            <a:r>
              <a:rPr lang="pt-BR" sz="2800" b="1" smtClean="0">
                <a:solidFill>
                  <a:schemeClr val="accent1">
                    <a:lumMod val="50000"/>
                  </a:schemeClr>
                </a:solidFill>
              </a:rPr>
              <a:t>Clariisa Evolution - Classifier</a:t>
            </a:r>
            <a:endParaRPr lang="en-US" sz="2800" b="1" dirty="0">
              <a:solidFill>
                <a:schemeClr val="accent1">
                  <a:lumMod val="50000"/>
                </a:schemeClr>
              </a:solidFill>
            </a:endParaRPr>
          </a:p>
        </p:txBody>
      </p:sp>
      <p:sp>
        <p:nvSpPr>
          <p:cNvPr id="25" name="Fluxograma: Disco magnético 24"/>
          <p:cNvSpPr/>
          <p:nvPr/>
        </p:nvSpPr>
        <p:spPr>
          <a:xfrm>
            <a:off x="3049239" y="5234136"/>
            <a:ext cx="838200" cy="990600"/>
          </a:xfrm>
          <a:prstGeom prst="flowChartMagneticDisk">
            <a:avLst/>
          </a:prstGeom>
          <a:ln>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5838" y="3453241"/>
            <a:ext cx="1745001" cy="1277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4188" y="1060342"/>
            <a:ext cx="1104151" cy="1900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5244" y="1060342"/>
            <a:ext cx="1226736" cy="1900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CaixaDeTexto 28"/>
          <p:cNvSpPr txBox="1"/>
          <p:nvPr/>
        </p:nvSpPr>
        <p:spPr>
          <a:xfrm>
            <a:off x="1191344" y="1195536"/>
            <a:ext cx="1143000" cy="1569660"/>
          </a:xfrm>
          <a:prstGeom prst="rect">
            <a:avLst/>
          </a:prstGeom>
          <a:noFill/>
        </p:spPr>
        <p:txBody>
          <a:bodyPr wrap="square" rtlCol="0">
            <a:spAutoFit/>
          </a:bodyPr>
          <a:lstStyle/>
          <a:p>
            <a:pPr algn="r"/>
            <a:r>
              <a:rPr lang="en-US" sz="1600" smtClean="0"/>
              <a:t>Data </a:t>
            </a:r>
          </a:p>
          <a:p>
            <a:pPr algn="r"/>
            <a:r>
              <a:rPr lang="en-US" sz="1600" smtClean="0"/>
              <a:t>Acquisition</a:t>
            </a:r>
          </a:p>
          <a:p>
            <a:pPr algn="r"/>
            <a:endParaRPr lang="en-US" sz="1600" smtClean="0"/>
          </a:p>
          <a:p>
            <a:pPr algn="r"/>
            <a:endParaRPr lang="en-US" sz="1600"/>
          </a:p>
          <a:p>
            <a:pPr algn="r"/>
            <a:r>
              <a:rPr lang="en-US" sz="1600" smtClean="0"/>
              <a:t>Web </a:t>
            </a:r>
          </a:p>
          <a:p>
            <a:pPr algn="r"/>
            <a:r>
              <a:rPr lang="en-US" sz="1600" smtClean="0"/>
              <a:t>Application</a:t>
            </a:r>
            <a:endParaRPr lang="en-US" sz="1600"/>
          </a:p>
        </p:txBody>
      </p:sp>
      <p:sp>
        <p:nvSpPr>
          <p:cNvPr id="30" name="CaixaDeTexto 29"/>
          <p:cNvSpPr txBox="1"/>
          <p:nvPr/>
        </p:nvSpPr>
        <p:spPr>
          <a:xfrm>
            <a:off x="1419944" y="3937861"/>
            <a:ext cx="1143000" cy="338554"/>
          </a:xfrm>
          <a:prstGeom prst="rect">
            <a:avLst/>
          </a:prstGeom>
          <a:noFill/>
        </p:spPr>
        <p:txBody>
          <a:bodyPr wrap="square" rtlCol="0">
            <a:spAutoFit/>
          </a:bodyPr>
          <a:lstStyle/>
          <a:p>
            <a:pPr algn="r"/>
            <a:r>
              <a:rPr lang="en-US" sz="1600" smtClean="0"/>
              <a:t>Metadata</a:t>
            </a:r>
            <a:endParaRPr lang="en-US" sz="1600"/>
          </a:p>
        </p:txBody>
      </p:sp>
      <p:sp>
        <p:nvSpPr>
          <p:cNvPr id="31" name="CaixaDeTexto 30"/>
          <p:cNvSpPr txBox="1"/>
          <p:nvPr/>
        </p:nvSpPr>
        <p:spPr>
          <a:xfrm>
            <a:off x="1953344" y="5334747"/>
            <a:ext cx="1066800" cy="830997"/>
          </a:xfrm>
          <a:prstGeom prst="rect">
            <a:avLst/>
          </a:prstGeom>
          <a:noFill/>
        </p:spPr>
        <p:txBody>
          <a:bodyPr wrap="square" rtlCol="0">
            <a:spAutoFit/>
          </a:bodyPr>
          <a:lstStyle/>
          <a:p>
            <a:pPr algn="r"/>
            <a:r>
              <a:rPr lang="en-US" sz="1600" smtClean="0"/>
              <a:t>Health </a:t>
            </a:r>
          </a:p>
          <a:p>
            <a:pPr algn="r"/>
            <a:r>
              <a:rPr lang="en-US" sz="1600" smtClean="0"/>
              <a:t>diagnosis</a:t>
            </a:r>
          </a:p>
          <a:p>
            <a:pPr algn="r"/>
            <a:r>
              <a:rPr lang="en-US" sz="1600" smtClean="0"/>
              <a:t>database</a:t>
            </a:r>
            <a:endParaRPr lang="en-US" sz="1600"/>
          </a:p>
        </p:txBody>
      </p:sp>
      <p:sp>
        <p:nvSpPr>
          <p:cNvPr id="32" name="Retângulo 31"/>
          <p:cNvSpPr/>
          <p:nvPr/>
        </p:nvSpPr>
        <p:spPr>
          <a:xfrm>
            <a:off x="4297816" y="5043293"/>
            <a:ext cx="1189964" cy="5312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Raw data extraction</a:t>
            </a:r>
            <a:endParaRPr lang="en-US" sz="1600"/>
          </a:p>
        </p:txBody>
      </p:sp>
      <p:sp>
        <p:nvSpPr>
          <p:cNvPr id="33" name="Retângulo 32"/>
          <p:cNvSpPr/>
          <p:nvPr/>
        </p:nvSpPr>
        <p:spPr>
          <a:xfrm>
            <a:off x="4297816" y="5922038"/>
            <a:ext cx="1189964" cy="5312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Feature selection</a:t>
            </a:r>
            <a:endParaRPr lang="en-US" sz="1600"/>
          </a:p>
        </p:txBody>
      </p:sp>
      <p:sp>
        <p:nvSpPr>
          <p:cNvPr id="34" name="Retângulo 33"/>
          <p:cNvSpPr/>
          <p:nvPr/>
        </p:nvSpPr>
        <p:spPr>
          <a:xfrm>
            <a:off x="5792580" y="5922038"/>
            <a:ext cx="1189964" cy="5312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Pattern building</a:t>
            </a:r>
            <a:endParaRPr lang="en-US" sz="1600"/>
          </a:p>
        </p:txBody>
      </p:sp>
      <p:sp>
        <p:nvSpPr>
          <p:cNvPr id="35" name="Retângulo 34"/>
          <p:cNvSpPr/>
          <p:nvPr/>
        </p:nvSpPr>
        <p:spPr>
          <a:xfrm>
            <a:off x="5792580" y="5043130"/>
            <a:ext cx="1189964" cy="5312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Predictive labeling</a:t>
            </a:r>
            <a:endParaRPr lang="en-US" sz="1600"/>
          </a:p>
        </p:txBody>
      </p:sp>
      <p:sp>
        <p:nvSpPr>
          <p:cNvPr id="36" name="Retângulo 35"/>
          <p:cNvSpPr/>
          <p:nvPr/>
        </p:nvSpPr>
        <p:spPr>
          <a:xfrm>
            <a:off x="6478380" y="4093238"/>
            <a:ext cx="1189964" cy="5312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Target patterns</a:t>
            </a:r>
            <a:endParaRPr lang="en-US" sz="1600"/>
          </a:p>
        </p:txBody>
      </p:sp>
      <p:sp>
        <p:nvSpPr>
          <p:cNvPr id="37" name="Retângulo 36"/>
          <p:cNvSpPr/>
          <p:nvPr/>
        </p:nvSpPr>
        <p:spPr>
          <a:xfrm>
            <a:off x="5077544" y="4093238"/>
            <a:ext cx="1189964" cy="5312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Non-target patterns</a:t>
            </a:r>
            <a:endParaRPr lang="en-US" sz="1600"/>
          </a:p>
        </p:txBody>
      </p:sp>
      <p:cxnSp>
        <p:nvCxnSpPr>
          <p:cNvPr id="38" name="Conector de seta reta 37"/>
          <p:cNvCxnSpPr>
            <a:stCxn id="32" idx="2"/>
            <a:endCxn id="33" idx="0"/>
          </p:cNvCxnSpPr>
          <p:nvPr/>
        </p:nvCxnSpPr>
        <p:spPr>
          <a:xfrm>
            <a:off x="4892798" y="5574591"/>
            <a:ext cx="0" cy="347447"/>
          </a:xfrm>
          <a:prstGeom prst="straightConnector1">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9" name="Conector de seta reta 38"/>
          <p:cNvCxnSpPr>
            <a:stCxn id="33" idx="3"/>
            <a:endCxn id="34" idx="1"/>
          </p:cNvCxnSpPr>
          <p:nvPr/>
        </p:nvCxnSpPr>
        <p:spPr>
          <a:xfrm>
            <a:off x="5487780" y="6187687"/>
            <a:ext cx="304800" cy="0"/>
          </a:xfrm>
          <a:prstGeom prst="straightConnector1">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Conector de seta reta 39"/>
          <p:cNvCxnSpPr>
            <a:stCxn id="34" idx="0"/>
            <a:endCxn id="35" idx="2"/>
          </p:cNvCxnSpPr>
          <p:nvPr/>
        </p:nvCxnSpPr>
        <p:spPr>
          <a:xfrm flipV="1">
            <a:off x="6387562" y="5574428"/>
            <a:ext cx="0" cy="347610"/>
          </a:xfrm>
          <a:prstGeom prst="straightConnector1">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 name="Conector em curva 40"/>
          <p:cNvCxnSpPr>
            <a:stCxn id="35" idx="0"/>
            <a:endCxn id="36" idx="2"/>
          </p:cNvCxnSpPr>
          <p:nvPr/>
        </p:nvCxnSpPr>
        <p:spPr>
          <a:xfrm rot="5400000" flipH="1" flipV="1">
            <a:off x="6521165" y="4490933"/>
            <a:ext cx="418594" cy="685800"/>
          </a:xfrm>
          <a:prstGeom prst="curvedConnector3">
            <a:avLst>
              <a:gd name="adj1" fmla="val 50000"/>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Conector em curva 41"/>
          <p:cNvCxnSpPr>
            <a:stCxn id="25" idx="4"/>
            <a:endCxn id="32" idx="1"/>
          </p:cNvCxnSpPr>
          <p:nvPr/>
        </p:nvCxnSpPr>
        <p:spPr>
          <a:xfrm flipV="1">
            <a:off x="3887439" y="5308942"/>
            <a:ext cx="410377" cy="420494"/>
          </a:xfrm>
          <a:prstGeom prst="curvedConnector3">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3" name="Retângulo 42"/>
          <p:cNvSpPr/>
          <p:nvPr/>
        </p:nvSpPr>
        <p:spPr>
          <a:xfrm>
            <a:off x="5640180" y="1104740"/>
            <a:ext cx="1494764" cy="184339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4" name="Retângulo 43"/>
          <p:cNvSpPr/>
          <p:nvPr/>
        </p:nvSpPr>
        <p:spPr>
          <a:xfrm>
            <a:off x="5763344" y="1182635"/>
            <a:ext cx="1235373" cy="37362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Pattern 1</a:t>
            </a:r>
            <a:endParaRPr lang="en-US" sz="1600"/>
          </a:p>
        </p:txBody>
      </p:sp>
      <p:sp>
        <p:nvSpPr>
          <p:cNvPr id="45" name="Retângulo 44"/>
          <p:cNvSpPr/>
          <p:nvPr/>
        </p:nvSpPr>
        <p:spPr>
          <a:xfrm>
            <a:off x="5763344" y="1735697"/>
            <a:ext cx="1235373" cy="37362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Pattern 2</a:t>
            </a:r>
            <a:endParaRPr lang="en-US" sz="1600"/>
          </a:p>
        </p:txBody>
      </p:sp>
      <p:sp>
        <p:nvSpPr>
          <p:cNvPr id="46" name="Retângulo 45"/>
          <p:cNvSpPr/>
          <p:nvPr/>
        </p:nvSpPr>
        <p:spPr>
          <a:xfrm>
            <a:off x="5763344" y="2414123"/>
            <a:ext cx="1235373" cy="37362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Pattern n</a:t>
            </a:r>
            <a:endParaRPr lang="en-US" sz="1600"/>
          </a:p>
        </p:txBody>
      </p:sp>
      <p:sp>
        <p:nvSpPr>
          <p:cNvPr id="47" name="CaixaDeTexto 46"/>
          <p:cNvSpPr txBox="1"/>
          <p:nvPr/>
        </p:nvSpPr>
        <p:spPr>
          <a:xfrm>
            <a:off x="5640180" y="1924967"/>
            <a:ext cx="1494764" cy="523220"/>
          </a:xfrm>
          <a:prstGeom prst="rect">
            <a:avLst/>
          </a:prstGeom>
          <a:noFill/>
        </p:spPr>
        <p:txBody>
          <a:bodyPr wrap="square" rtlCol="0">
            <a:spAutoFit/>
          </a:bodyPr>
          <a:lstStyle/>
          <a:p>
            <a:pPr algn="ctr"/>
            <a:r>
              <a:rPr lang="en-US" sz="2800" b="1" smtClean="0"/>
              <a:t>. . .</a:t>
            </a:r>
            <a:endParaRPr lang="en-US" sz="2800" b="1"/>
          </a:p>
        </p:txBody>
      </p:sp>
      <p:sp>
        <p:nvSpPr>
          <p:cNvPr id="48" name="CaixaDeTexto 47"/>
          <p:cNvSpPr txBox="1"/>
          <p:nvPr/>
        </p:nvSpPr>
        <p:spPr>
          <a:xfrm>
            <a:off x="5640180" y="781967"/>
            <a:ext cx="1494764" cy="337521"/>
          </a:xfrm>
          <a:prstGeom prst="rect">
            <a:avLst/>
          </a:prstGeom>
          <a:noFill/>
        </p:spPr>
        <p:txBody>
          <a:bodyPr wrap="square" rtlCol="0">
            <a:spAutoFit/>
          </a:bodyPr>
          <a:lstStyle/>
          <a:p>
            <a:pPr algn="ctr"/>
            <a:r>
              <a:rPr lang="en-US" sz="1600" smtClean="0"/>
              <a:t>Training set</a:t>
            </a:r>
            <a:endParaRPr lang="en-US" sz="1600"/>
          </a:p>
        </p:txBody>
      </p:sp>
      <p:sp>
        <p:nvSpPr>
          <p:cNvPr id="49" name="Seta para baixo 48"/>
          <p:cNvSpPr/>
          <p:nvPr/>
        </p:nvSpPr>
        <p:spPr>
          <a:xfrm>
            <a:off x="3170847" y="3075278"/>
            <a:ext cx="594982" cy="268606"/>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Seta para baixo 49"/>
          <p:cNvSpPr/>
          <p:nvPr/>
        </p:nvSpPr>
        <p:spPr>
          <a:xfrm>
            <a:off x="3170847" y="4830338"/>
            <a:ext cx="594982" cy="268606"/>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51" name="Conector em curva 50"/>
          <p:cNvCxnSpPr>
            <a:stCxn id="35" idx="0"/>
            <a:endCxn id="37" idx="2"/>
          </p:cNvCxnSpPr>
          <p:nvPr/>
        </p:nvCxnSpPr>
        <p:spPr>
          <a:xfrm rot="16200000" flipV="1">
            <a:off x="5820747" y="4476315"/>
            <a:ext cx="418594" cy="715036"/>
          </a:xfrm>
          <a:prstGeom prst="curvedConnector3">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Conector em curva 51"/>
          <p:cNvCxnSpPr>
            <a:stCxn id="37" idx="0"/>
          </p:cNvCxnSpPr>
          <p:nvPr/>
        </p:nvCxnSpPr>
        <p:spPr>
          <a:xfrm rot="5400000" flipH="1" flipV="1">
            <a:off x="5284957" y="3348149"/>
            <a:ext cx="1132658" cy="357520"/>
          </a:xfrm>
          <a:prstGeom prst="curvedConnector3">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Conector em curva 52"/>
          <p:cNvCxnSpPr>
            <a:stCxn id="36" idx="0"/>
          </p:cNvCxnSpPr>
          <p:nvPr/>
        </p:nvCxnSpPr>
        <p:spPr>
          <a:xfrm rot="16200000" flipV="1">
            <a:off x="6335583" y="3355459"/>
            <a:ext cx="1132658" cy="342900"/>
          </a:xfrm>
          <a:prstGeom prst="curvedConnector3">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CaixaDeTexto 53"/>
          <p:cNvSpPr txBox="1"/>
          <p:nvPr/>
        </p:nvSpPr>
        <p:spPr>
          <a:xfrm rot="17330232">
            <a:off x="4929889" y="3251916"/>
            <a:ext cx="1524000" cy="338554"/>
          </a:xfrm>
          <a:prstGeom prst="rect">
            <a:avLst/>
          </a:prstGeom>
          <a:noFill/>
        </p:spPr>
        <p:txBody>
          <a:bodyPr wrap="square" rtlCol="0">
            <a:spAutoFit/>
          </a:bodyPr>
          <a:lstStyle/>
          <a:p>
            <a:r>
              <a:rPr lang="en-US" sz="1600" smtClean="0"/>
              <a:t>Undersample</a:t>
            </a:r>
            <a:endParaRPr lang="en-US" sz="1600"/>
          </a:p>
        </p:txBody>
      </p:sp>
    </p:spTree>
    <p:extLst>
      <p:ext uri="{BB962C8B-B14F-4D97-AF65-F5344CB8AC3E}">
        <p14:creationId xmlns:p14="http://schemas.microsoft.com/office/powerpoint/2010/main" val="41433512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2"/>
          <p:cNvSpPr>
            <a:spLocks noChangeArrowheads="1"/>
          </p:cNvSpPr>
          <p:nvPr/>
        </p:nvSpPr>
        <p:spPr bwMode="auto">
          <a:xfrm>
            <a:off x="307333" y="2903346"/>
            <a:ext cx="471109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buFont typeface="Arial" panose="020B0604020202020204" pitchFamily="34" charset="0"/>
              <a:buChar char="•"/>
            </a:pPr>
            <a:endParaRPr lang="en-US" sz="2000" dirty="0"/>
          </a:p>
          <a:p>
            <a:r>
              <a:rPr lang="en-US" sz="2000" dirty="0"/>
              <a:t>Step 1: 	Extract raw data from the database, which contains </a:t>
            </a:r>
            <a:r>
              <a:rPr lang="en-US" sz="2000" dirty="0" smtClean="0"/>
              <a:t>usage </a:t>
            </a:r>
            <a:r>
              <a:rPr lang="en-US" sz="2000" dirty="0"/>
              <a:t>information of the beneficiaries</a:t>
            </a:r>
            <a:r>
              <a:rPr lang="en-US" sz="2000" dirty="0" smtClean="0"/>
              <a:t>;</a:t>
            </a:r>
          </a:p>
          <a:p>
            <a:endParaRPr lang="pt-BR" sz="2000" b="1" dirty="0"/>
          </a:p>
          <a:p>
            <a:r>
              <a:rPr lang="en-US" sz="2000" dirty="0"/>
              <a:t>Step 2: 	Perform feature selection</a:t>
            </a:r>
            <a:r>
              <a:rPr lang="en-US" sz="2000" dirty="0" smtClean="0"/>
              <a:t>;</a:t>
            </a:r>
          </a:p>
          <a:p>
            <a:endParaRPr lang="pt-BR" sz="2000" b="1" dirty="0"/>
          </a:p>
          <a:p>
            <a:r>
              <a:rPr lang="en-US" sz="2000" dirty="0"/>
              <a:t>Step 3: </a:t>
            </a:r>
            <a:r>
              <a:rPr lang="en-US" sz="2000" dirty="0" smtClean="0"/>
              <a:t>	Find </a:t>
            </a:r>
            <a:r>
              <a:rPr lang="en-US" sz="2000" dirty="0"/>
              <a:t>every patient that did a health </a:t>
            </a:r>
            <a:r>
              <a:rPr lang="en-US" sz="2000" dirty="0" smtClean="0"/>
              <a:t>diagnosis somewhere</a:t>
            </a:r>
            <a:r>
              <a:rPr lang="en-US" sz="2000" dirty="0"/>
              <a:t> </a:t>
            </a:r>
            <a:r>
              <a:rPr lang="en-US" sz="2000" dirty="0" smtClean="0"/>
              <a:t>in </a:t>
            </a:r>
            <a:r>
              <a:rPr lang="en-US" sz="2000" dirty="0"/>
              <a:t>the analyzed period </a:t>
            </a:r>
            <a:r>
              <a:rPr lang="en-US" sz="2000" dirty="0" smtClean="0"/>
              <a:t>of </a:t>
            </a:r>
            <a:r>
              <a:rPr lang="en-US" sz="2000" dirty="0"/>
              <a:t>time</a:t>
            </a:r>
            <a:r>
              <a:rPr lang="en-US" sz="2000" dirty="0" smtClean="0"/>
              <a:t>;</a:t>
            </a:r>
          </a:p>
          <a:p>
            <a:endParaRPr lang="en-US" sz="2000" dirty="0" smtClean="0"/>
          </a:p>
          <a:p>
            <a:endParaRPr lang="pt-BR" sz="2000" b="1"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pt-BR" sz="2000" dirty="0"/>
          </a:p>
        </p:txBody>
      </p:sp>
      <p:pic>
        <p:nvPicPr>
          <p:cNvPr id="8" name="Imagem 7"/>
          <p:cNvPicPr>
            <a:picLocks noChangeAspect="1"/>
          </p:cNvPicPr>
          <p:nvPr/>
        </p:nvPicPr>
        <p:blipFill>
          <a:blip r:embed="rId3"/>
          <a:stretch>
            <a:fillRect/>
          </a:stretch>
        </p:blipFill>
        <p:spPr>
          <a:xfrm>
            <a:off x="5220072" y="1412776"/>
            <a:ext cx="3884208" cy="4642842"/>
          </a:xfrm>
          <a:prstGeom prst="rect">
            <a:avLst/>
          </a:prstGeom>
        </p:spPr>
      </p:pic>
      <p:sp>
        <p:nvSpPr>
          <p:cNvPr id="9" name="Rectangle 2"/>
          <p:cNvSpPr>
            <a:spLocks noChangeArrowheads="1"/>
          </p:cNvSpPr>
          <p:nvPr/>
        </p:nvSpPr>
        <p:spPr bwMode="auto">
          <a:xfrm>
            <a:off x="308120" y="355765"/>
            <a:ext cx="7056784"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b="1" dirty="0" smtClean="0">
                <a:solidFill>
                  <a:srgbClr val="FF0000"/>
                </a:solidFill>
              </a:rPr>
              <a:t>NEW METHODOLOGY</a:t>
            </a:r>
          </a:p>
          <a:p>
            <a:endParaRPr lang="en-US" sz="2000" dirty="0" smtClean="0"/>
          </a:p>
          <a:p>
            <a:pPr marL="285750" indent="-285750">
              <a:buFont typeface="Arial" panose="020B0604020202020204" pitchFamily="34" charset="0"/>
              <a:buChar char="•"/>
            </a:pPr>
            <a:r>
              <a:rPr lang="en-US" sz="2000" dirty="0" smtClean="0"/>
              <a:t>Used </a:t>
            </a:r>
            <a:r>
              <a:rPr lang="en-US" sz="2000" dirty="0"/>
              <a:t>for building the test and training </a:t>
            </a:r>
            <a:r>
              <a:rPr lang="en-US" sz="2000" dirty="0" smtClean="0"/>
              <a:t>sets to </a:t>
            </a:r>
            <a:r>
              <a:rPr lang="en-US" sz="2000" dirty="0"/>
              <a:t>be submitted to the </a:t>
            </a:r>
            <a:r>
              <a:rPr lang="en-US" sz="2000" dirty="0" smtClean="0"/>
              <a:t>classifiers.</a:t>
            </a:r>
          </a:p>
          <a:p>
            <a:endParaRPr lang="en-US" sz="2000" dirty="0" smtClean="0"/>
          </a:p>
          <a:p>
            <a:pPr marL="285750" indent="-285750">
              <a:buFont typeface="Arial" panose="020B0604020202020204" pitchFamily="34" charset="0"/>
              <a:buChar char="•"/>
            </a:pPr>
            <a:r>
              <a:rPr lang="en-US" sz="2000" dirty="0" smtClean="0"/>
              <a:t>Find </a:t>
            </a:r>
            <a:r>
              <a:rPr lang="en-US" sz="2000" dirty="0"/>
              <a:t>an optimal model to predict the development of heart diseases based on this type of data</a:t>
            </a:r>
            <a:r>
              <a:rPr lang="en-US" sz="2000" dirty="0" smtClean="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pt-BR" sz="2000" dirty="0"/>
          </a:p>
        </p:txBody>
      </p:sp>
    </p:spTree>
    <p:extLst>
      <p:ext uri="{BB962C8B-B14F-4D97-AF65-F5344CB8AC3E}">
        <p14:creationId xmlns:p14="http://schemas.microsoft.com/office/powerpoint/2010/main" val="133172545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2"/>
          <p:cNvSpPr>
            <a:spLocks noChangeArrowheads="1"/>
          </p:cNvSpPr>
          <p:nvPr/>
        </p:nvSpPr>
        <p:spPr bwMode="auto">
          <a:xfrm>
            <a:off x="323528" y="1988840"/>
            <a:ext cx="4831705"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dirty="0" smtClean="0"/>
              <a:t>Step 5:</a:t>
            </a:r>
            <a:r>
              <a:rPr lang="en-US" sz="2000" b="1" dirty="0" smtClean="0"/>
              <a:t>	</a:t>
            </a:r>
            <a:r>
              <a:rPr lang="en-US" sz="2000" dirty="0" smtClean="0"/>
              <a:t>Find every patient that have never had a disease during the same time period;</a:t>
            </a:r>
            <a:endParaRPr lang="pt-BR" sz="2000" b="1" dirty="0" smtClean="0"/>
          </a:p>
          <a:p>
            <a:endParaRPr lang="pt-BR" sz="2000" b="1" dirty="0"/>
          </a:p>
          <a:p>
            <a:r>
              <a:rPr lang="en-US" sz="2000" dirty="0" smtClean="0"/>
              <a:t>Step </a:t>
            </a:r>
            <a:r>
              <a:rPr lang="en-US" sz="2000" dirty="0"/>
              <a:t>6:	For each patient found on Step 5, build patterns </a:t>
            </a:r>
            <a:r>
              <a:rPr lang="en-US" sz="2000" dirty="0" smtClean="0"/>
              <a:t>considering </a:t>
            </a:r>
            <a:r>
              <a:rPr lang="en-US" sz="2000" dirty="0"/>
              <a:t>a procedure window counted from each </a:t>
            </a:r>
            <a:r>
              <a:rPr lang="en-US" sz="2000" dirty="0" smtClean="0"/>
              <a:t>available </a:t>
            </a:r>
            <a:r>
              <a:rPr lang="en-US" sz="2000" dirty="0"/>
              <a:t>month. Note that each reference month </a:t>
            </a:r>
            <a:r>
              <a:rPr lang="en-US" sz="2000" dirty="0" smtClean="0"/>
              <a:t>generates </a:t>
            </a:r>
            <a:r>
              <a:rPr lang="en-US" sz="2000" dirty="0"/>
              <a:t>a distinct pattern per patient. </a:t>
            </a:r>
            <a:endParaRPr lang="en-US" sz="2000" dirty="0" smtClean="0"/>
          </a:p>
          <a:p>
            <a:r>
              <a:rPr lang="en-US" sz="2000" dirty="0" smtClean="0"/>
              <a:t>(non-target patterns);</a:t>
            </a:r>
          </a:p>
          <a:p>
            <a:endParaRPr lang="pt-BR" sz="2000" b="1" dirty="0"/>
          </a:p>
          <a:p>
            <a:r>
              <a:rPr lang="en-US" sz="2000" dirty="0"/>
              <a:t>Step 7:</a:t>
            </a:r>
            <a:r>
              <a:rPr lang="en-US" sz="2000" b="1" dirty="0"/>
              <a:t>	</a:t>
            </a:r>
            <a:r>
              <a:rPr lang="en-US" sz="2000" dirty="0"/>
              <a:t>Obtain a training set formed by every target pattern </a:t>
            </a:r>
            <a:r>
              <a:rPr lang="en-US" sz="2000" dirty="0" smtClean="0"/>
              <a:t>and </a:t>
            </a:r>
            <a:r>
              <a:rPr lang="en-US" sz="2000" dirty="0"/>
              <a:t>the same quantity of </a:t>
            </a:r>
            <a:r>
              <a:rPr lang="en-US" sz="2000" dirty="0" err="1"/>
              <a:t>nontarget</a:t>
            </a:r>
            <a:r>
              <a:rPr lang="en-US" sz="2000" dirty="0"/>
              <a:t> patterns, randomly </a:t>
            </a:r>
            <a:r>
              <a:rPr lang="en-US" sz="2000" dirty="0" smtClean="0"/>
              <a:t>sampled</a:t>
            </a:r>
            <a:r>
              <a:rPr lang="en-US" sz="2000" dirty="0"/>
              <a:t>.</a:t>
            </a:r>
            <a:endParaRPr lang="pt-BR" sz="2000" b="1" dirty="0"/>
          </a:p>
          <a:p>
            <a:endParaRPr lang="pt-BR" sz="2000" b="1"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pt-BR" sz="2000" dirty="0"/>
          </a:p>
        </p:txBody>
      </p:sp>
      <p:pic>
        <p:nvPicPr>
          <p:cNvPr id="7" name="Imagem 6"/>
          <p:cNvPicPr>
            <a:picLocks noChangeAspect="1"/>
          </p:cNvPicPr>
          <p:nvPr/>
        </p:nvPicPr>
        <p:blipFill>
          <a:blip r:embed="rId3"/>
          <a:stretch>
            <a:fillRect/>
          </a:stretch>
        </p:blipFill>
        <p:spPr>
          <a:xfrm>
            <a:off x="5220072" y="1412776"/>
            <a:ext cx="3884208" cy="4642842"/>
          </a:xfrm>
          <a:prstGeom prst="rect">
            <a:avLst/>
          </a:prstGeom>
        </p:spPr>
      </p:pic>
      <p:sp>
        <p:nvSpPr>
          <p:cNvPr id="2" name="CaixaDeTexto 1"/>
          <p:cNvSpPr txBox="1"/>
          <p:nvPr/>
        </p:nvSpPr>
        <p:spPr>
          <a:xfrm>
            <a:off x="709857" y="312738"/>
            <a:ext cx="45719" cy="369332"/>
          </a:xfrm>
          <a:prstGeom prst="rect">
            <a:avLst/>
          </a:prstGeom>
          <a:noFill/>
        </p:spPr>
        <p:txBody>
          <a:bodyPr wrap="square" rtlCol="0">
            <a:spAutoFit/>
          </a:bodyPr>
          <a:lstStyle/>
          <a:p>
            <a:endParaRPr lang="pt-BR" dirty="0"/>
          </a:p>
        </p:txBody>
      </p:sp>
      <p:sp>
        <p:nvSpPr>
          <p:cNvPr id="8" name="Rectangle 2"/>
          <p:cNvSpPr>
            <a:spLocks noChangeArrowheads="1"/>
          </p:cNvSpPr>
          <p:nvPr/>
        </p:nvSpPr>
        <p:spPr bwMode="auto">
          <a:xfrm>
            <a:off x="323528" y="640432"/>
            <a:ext cx="785604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dirty="0"/>
              <a:t>Step 4: 	For each patient’s diagnosis data </a:t>
            </a:r>
            <a:r>
              <a:rPr lang="en-US" sz="2000" dirty="0" smtClean="0"/>
              <a:t>found </a:t>
            </a:r>
            <a:r>
              <a:rPr lang="en-US" sz="2000" dirty="0"/>
              <a:t>on Step 3, </a:t>
            </a:r>
            <a:r>
              <a:rPr lang="en-US" sz="2000" dirty="0" smtClean="0"/>
              <a:t>build </a:t>
            </a:r>
            <a:r>
              <a:rPr lang="en-US" sz="2000" dirty="0"/>
              <a:t>a pattern considering </a:t>
            </a:r>
            <a:r>
              <a:rPr lang="en-US" sz="2000" dirty="0" smtClean="0"/>
              <a:t>a </a:t>
            </a:r>
            <a:r>
              <a:rPr lang="en-US" sz="2000" dirty="0"/>
              <a:t>procedure window counted from the first </a:t>
            </a:r>
            <a:r>
              <a:rPr lang="en-US" sz="2000" dirty="0" smtClean="0"/>
              <a:t>time </a:t>
            </a:r>
            <a:r>
              <a:rPr lang="en-US" sz="2000" dirty="0"/>
              <a:t>a target diagnosis was </a:t>
            </a:r>
            <a:r>
              <a:rPr lang="en-US" sz="2000" dirty="0" smtClean="0"/>
              <a:t>done (target patterns);</a:t>
            </a:r>
            <a:endParaRPr lang="pt-BR" sz="2000" b="1" dirty="0"/>
          </a:p>
        </p:txBody>
      </p:sp>
    </p:spTree>
    <p:extLst>
      <p:ext uri="{BB962C8B-B14F-4D97-AF65-F5344CB8AC3E}">
        <p14:creationId xmlns:p14="http://schemas.microsoft.com/office/powerpoint/2010/main" val="15368615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to 3"/>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Conector reto 5"/>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10" name="CaixaDeTexto 9"/>
          <p:cNvSpPr txBox="1"/>
          <p:nvPr/>
        </p:nvSpPr>
        <p:spPr>
          <a:xfrm>
            <a:off x="0" y="25460"/>
            <a:ext cx="9144000" cy="523220"/>
          </a:xfrm>
          <a:prstGeom prst="rect">
            <a:avLst/>
          </a:prstGeom>
          <a:noFill/>
        </p:spPr>
        <p:txBody>
          <a:bodyPr wrap="square" rtlCol="0">
            <a:spAutoFit/>
          </a:bodyPr>
          <a:lstStyle/>
          <a:p>
            <a:pPr algn="ctr"/>
            <a:r>
              <a:rPr lang="pt-BR" sz="2800" b="1" smtClean="0">
                <a:solidFill>
                  <a:schemeClr val="accent1">
                    <a:lumMod val="50000"/>
                  </a:schemeClr>
                </a:solidFill>
              </a:rPr>
              <a:t>Clariisa Evolution - Classifier</a:t>
            </a:r>
            <a:endParaRPr lang="en-US" sz="2800" b="1" dirty="0">
              <a:solidFill>
                <a:schemeClr val="accent1">
                  <a:lumMod val="50000"/>
                </a:schemeClr>
              </a:solidFill>
            </a:endParaRPr>
          </a:p>
        </p:txBody>
      </p:sp>
      <p:sp>
        <p:nvSpPr>
          <p:cNvPr id="11" name="Retângulo 10"/>
          <p:cNvSpPr/>
          <p:nvPr/>
        </p:nvSpPr>
        <p:spPr>
          <a:xfrm>
            <a:off x="838200" y="1981200"/>
            <a:ext cx="1447801" cy="762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Active health data (per SUS_ID)</a:t>
            </a:r>
            <a:endParaRPr lang="en-US" sz="1600"/>
          </a:p>
        </p:txBody>
      </p:sp>
      <p:sp>
        <p:nvSpPr>
          <p:cNvPr id="12" name="Elipse 11"/>
          <p:cNvSpPr/>
          <p:nvPr/>
        </p:nvSpPr>
        <p:spPr>
          <a:xfrm>
            <a:off x="838201" y="3706020"/>
            <a:ext cx="1447889" cy="144788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Set of test patterns</a:t>
            </a:r>
            <a:endParaRPr lang="en-US" sz="1600"/>
          </a:p>
        </p:txBody>
      </p:sp>
      <p:sp>
        <p:nvSpPr>
          <p:cNvPr id="13" name="Retângulo 12"/>
          <p:cNvSpPr/>
          <p:nvPr/>
        </p:nvSpPr>
        <p:spPr>
          <a:xfrm rot="2700000">
            <a:off x="2830004" y="3844507"/>
            <a:ext cx="1170735" cy="117073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4" name="CaixaDeTexto 13"/>
          <p:cNvSpPr txBox="1"/>
          <p:nvPr/>
        </p:nvSpPr>
        <p:spPr>
          <a:xfrm>
            <a:off x="2610769" y="4137486"/>
            <a:ext cx="1609205" cy="584775"/>
          </a:xfrm>
          <a:prstGeom prst="rect">
            <a:avLst/>
          </a:prstGeom>
          <a:noFill/>
        </p:spPr>
        <p:txBody>
          <a:bodyPr wrap="square" rtlCol="0">
            <a:spAutoFit/>
          </a:bodyPr>
          <a:lstStyle/>
          <a:p>
            <a:pPr algn="ctr"/>
            <a:r>
              <a:rPr lang="en-US" sz="1600" smtClean="0"/>
              <a:t>Classifier mechanism</a:t>
            </a:r>
            <a:endParaRPr lang="en-US" sz="1600"/>
          </a:p>
        </p:txBody>
      </p:sp>
      <p:cxnSp>
        <p:nvCxnSpPr>
          <p:cNvPr id="15" name="Conector de seta reta 14"/>
          <p:cNvCxnSpPr>
            <a:stCxn id="12" idx="6"/>
            <a:endCxn id="14" idx="1"/>
          </p:cNvCxnSpPr>
          <p:nvPr/>
        </p:nvCxnSpPr>
        <p:spPr>
          <a:xfrm flipV="1">
            <a:off x="2286090" y="4429874"/>
            <a:ext cx="324679" cy="91"/>
          </a:xfrm>
          <a:prstGeom prst="straightConnector1">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Conector de seta reta 15"/>
          <p:cNvCxnSpPr>
            <a:stCxn id="11" idx="2"/>
            <a:endCxn id="12" idx="0"/>
          </p:cNvCxnSpPr>
          <p:nvPr/>
        </p:nvCxnSpPr>
        <p:spPr>
          <a:xfrm>
            <a:off x="1562101" y="2743200"/>
            <a:ext cx="45" cy="962820"/>
          </a:xfrm>
          <a:prstGeom prst="straightConnector1">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Retângulo 16"/>
          <p:cNvSpPr/>
          <p:nvPr/>
        </p:nvSpPr>
        <p:spPr>
          <a:xfrm>
            <a:off x="4525038" y="3602040"/>
            <a:ext cx="1723364" cy="165567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Intelligent system choosen </a:t>
            </a:r>
            <a:r>
              <a:rPr lang="en-US" sz="1600" i="1" smtClean="0"/>
              <a:t>(bayesian networks or ontology) </a:t>
            </a:r>
            <a:r>
              <a:rPr lang="en-US" sz="1600" smtClean="0"/>
              <a:t>based on classifier mechanism</a:t>
            </a:r>
            <a:endParaRPr lang="en-US" sz="1600"/>
          </a:p>
        </p:txBody>
      </p:sp>
      <p:cxnSp>
        <p:nvCxnSpPr>
          <p:cNvPr id="18" name="Conector de seta reta 17"/>
          <p:cNvCxnSpPr>
            <a:stCxn id="14" idx="3"/>
            <a:endCxn id="17" idx="1"/>
          </p:cNvCxnSpPr>
          <p:nvPr/>
        </p:nvCxnSpPr>
        <p:spPr>
          <a:xfrm>
            <a:off x="4219974" y="4429874"/>
            <a:ext cx="305064" cy="1"/>
          </a:xfrm>
          <a:prstGeom prst="straightConnector1">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Retângulo 18"/>
          <p:cNvSpPr/>
          <p:nvPr/>
        </p:nvSpPr>
        <p:spPr>
          <a:xfrm>
            <a:off x="6582438" y="3602130"/>
            <a:ext cx="1723364" cy="165567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Health diagnosis provided through the best intelligent system choosen by the prototype</a:t>
            </a:r>
            <a:endParaRPr lang="en-US" sz="1600"/>
          </a:p>
        </p:txBody>
      </p:sp>
      <p:sp>
        <p:nvSpPr>
          <p:cNvPr id="20" name="Retângulo 19"/>
          <p:cNvSpPr/>
          <p:nvPr/>
        </p:nvSpPr>
        <p:spPr>
          <a:xfrm>
            <a:off x="3122582" y="1676400"/>
            <a:ext cx="1982820" cy="52303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Target patients</a:t>
            </a:r>
          </a:p>
        </p:txBody>
      </p:sp>
      <p:sp>
        <p:nvSpPr>
          <p:cNvPr id="21" name="Retângulo 20"/>
          <p:cNvSpPr/>
          <p:nvPr/>
        </p:nvSpPr>
        <p:spPr>
          <a:xfrm>
            <a:off x="3122582" y="2514600"/>
            <a:ext cx="1982820" cy="52303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smtClean="0"/>
              <a:t>Non-target patients</a:t>
            </a:r>
          </a:p>
        </p:txBody>
      </p:sp>
      <p:cxnSp>
        <p:nvCxnSpPr>
          <p:cNvPr id="22" name="Conector em curva 21"/>
          <p:cNvCxnSpPr>
            <a:stCxn id="11" idx="3"/>
            <a:endCxn id="20" idx="1"/>
          </p:cNvCxnSpPr>
          <p:nvPr/>
        </p:nvCxnSpPr>
        <p:spPr>
          <a:xfrm flipV="1">
            <a:off x="2286001" y="1937918"/>
            <a:ext cx="836581" cy="424282"/>
          </a:xfrm>
          <a:prstGeom prst="curvedConnector3">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Conector em curva 22"/>
          <p:cNvCxnSpPr>
            <a:stCxn id="11" idx="3"/>
            <a:endCxn id="21" idx="1"/>
          </p:cNvCxnSpPr>
          <p:nvPr/>
        </p:nvCxnSpPr>
        <p:spPr>
          <a:xfrm>
            <a:off x="2286001" y="2362200"/>
            <a:ext cx="836581" cy="413918"/>
          </a:xfrm>
          <a:prstGeom prst="curvedConnector3">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Conector de seta reta 23"/>
          <p:cNvCxnSpPr>
            <a:stCxn id="17" idx="3"/>
            <a:endCxn id="19" idx="1"/>
          </p:cNvCxnSpPr>
          <p:nvPr/>
        </p:nvCxnSpPr>
        <p:spPr>
          <a:xfrm>
            <a:off x="6248402" y="4429875"/>
            <a:ext cx="334036" cy="90"/>
          </a:xfrm>
          <a:prstGeom prst="straightConnector1">
            <a:avLst/>
          </a:prstGeom>
          <a:ln>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6847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3059832" y="3766562"/>
            <a:ext cx="5544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pt-BR" sz="3200" i="1" dirty="0">
                <a:solidFill>
                  <a:schemeClr val="bg1"/>
                </a:solidFill>
              </a:rPr>
              <a:t>6</a:t>
            </a:r>
            <a:r>
              <a:rPr lang="pt-BR" sz="3200" i="1" dirty="0" smtClean="0">
                <a:solidFill>
                  <a:schemeClr val="bg1"/>
                </a:solidFill>
              </a:rPr>
              <a:t>. LARIISA Next </a:t>
            </a:r>
            <a:r>
              <a:rPr lang="pt-BR" sz="3200" i="1" dirty="0" err="1" smtClean="0">
                <a:solidFill>
                  <a:schemeClr val="bg1"/>
                </a:solidFill>
              </a:rPr>
              <a:t>Generation</a:t>
            </a:r>
            <a:endParaRPr lang="pt-BR" sz="3200" i="1" dirty="0">
              <a:solidFill>
                <a:schemeClr val="bg1"/>
              </a:solidFill>
            </a:endParaRPr>
          </a:p>
        </p:txBody>
      </p:sp>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Retângulo 3"/>
          <p:cNvSpPr/>
          <p:nvPr/>
        </p:nvSpPr>
        <p:spPr>
          <a:xfrm>
            <a:off x="2580563" y="4351337"/>
            <a:ext cx="6023543" cy="461665"/>
          </a:xfrm>
          <a:prstGeom prst="rect">
            <a:avLst/>
          </a:prstGeom>
        </p:spPr>
        <p:txBody>
          <a:bodyPr wrap="square">
            <a:spAutoFit/>
          </a:bodyPr>
          <a:lstStyle/>
          <a:p>
            <a:r>
              <a:rPr lang="pt-BR" sz="2400" b="1" i="1" dirty="0">
                <a:solidFill>
                  <a:schemeClr val="bg1"/>
                </a:solidFill>
              </a:rPr>
              <a:t>		- LARIISA Cube </a:t>
            </a:r>
          </a:p>
        </p:txBody>
      </p:sp>
    </p:spTree>
    <p:extLst>
      <p:ext uri="{BB962C8B-B14F-4D97-AF65-F5344CB8AC3E}">
        <p14:creationId xmlns:p14="http://schemas.microsoft.com/office/powerpoint/2010/main" val="32956387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Retângulo 3"/>
          <p:cNvSpPr/>
          <p:nvPr/>
        </p:nvSpPr>
        <p:spPr>
          <a:xfrm>
            <a:off x="2580563" y="4351337"/>
            <a:ext cx="6023543" cy="461665"/>
          </a:xfrm>
          <a:prstGeom prst="rect">
            <a:avLst/>
          </a:prstGeom>
        </p:spPr>
        <p:txBody>
          <a:bodyPr wrap="square">
            <a:spAutoFit/>
          </a:bodyPr>
          <a:lstStyle/>
          <a:p>
            <a:r>
              <a:rPr lang="pt-BR" sz="2400" b="1" i="1" dirty="0">
                <a:solidFill>
                  <a:schemeClr val="bg1"/>
                </a:solidFill>
              </a:rPr>
              <a:t>		- LARIISA Cube </a:t>
            </a:r>
          </a:p>
        </p:txBody>
      </p:sp>
      <p:pic>
        <p:nvPicPr>
          <p:cNvPr id="9" name="Imagem 8"/>
          <p:cNvPicPr>
            <a:picLocks noChangeAspect="1"/>
          </p:cNvPicPr>
          <p:nvPr/>
        </p:nvPicPr>
        <p:blipFill>
          <a:blip r:embed="rId3"/>
          <a:stretch>
            <a:fillRect/>
          </a:stretch>
        </p:blipFill>
        <p:spPr>
          <a:xfrm>
            <a:off x="557212" y="1014412"/>
            <a:ext cx="8029575" cy="4829175"/>
          </a:xfrm>
          <a:prstGeom prst="rect">
            <a:avLst/>
          </a:prstGeom>
        </p:spPr>
      </p:pic>
    </p:spTree>
    <p:extLst>
      <p:ext uri="{BB962C8B-B14F-4D97-AF65-F5344CB8AC3E}">
        <p14:creationId xmlns:p14="http://schemas.microsoft.com/office/powerpoint/2010/main" val="146642563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dirty="0" smtClean="0"/>
          </a:p>
        </p:txBody>
      </p:sp>
      <p:sp>
        <p:nvSpPr>
          <p:cNvPr id="3" name="AutoShape 4"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data:image/jpeg;base64,/9j/4AAQSkZJRgABAQAAAQABAAD/2wCEAAkGBxQTEhQUExQWFBUXGBUUFBYYFxcXFRgXFBcWGBcXFRgYHCggGBolHRcUITEhJSkrLi4uFx8zODMsNygtLisBCgoKDg0OGxAQGywkHyQsLCw0LiwsLywsLCwsLCwsLywsLCwsLCwsLCwsLCwuLCwsLCwsLCwsLCwsLCwsLCwsLP/AABEIALoBEAMBIgACEQEDEQH/xAAcAAACAgMBAQAAAAAAAAAAAAAEBQMGAQIHAAj/xAA+EAABAwIDBQUGBAUEAgMAAAABAAIRAyEEEjEFQVFhcQYiMoGRE6GxwdHwByNCUhQzYnLhgpKy8UOiFbPC/8QAGgEAAgMBAQAAAAAAAAAAAAAAAQIAAwQFBv/EACoRAAICAQQBAgYCAwAAAAAAAAABAhEDBBIhMUETUQUyYXGB8LHBFCKR/9oADAMBAAIRAxEAPwDtKyxahbNTCGy8F5eUCaFy2BWhbC5x+JfbGphx7OmQ2YvJk8bjQaCxBulnJJDQi5HRDXaTAc0ngCJUgK+cML23xFMh4r1HCZyRmZa5EHd0gq+438TJ2eyuwBlSoTTYDchzRJcOQEa8QlWRMZ42mNvxF7dtwoNGi7879RF8k7h/V8FxHH7bfVcXPcXE6k3J6zKXbSx7qjySSSSSSTck6kxv80IHlI05cssTUeENW4s8J8kTQeD/AEnlZJqbyj8G4k6FDaGywbPxNSm9rgTqCHCzgRv59Qu09ke1YrMayqYqRZxgB3XgfiuJCvAFiPIpjgtqQIJIHHe3meSCk4sEoqR9ENW8JB2P2p7agJu5sBx48Cn4V93yUmFmFleUIYhZWJWVCHlqQtpXlCGAFlYXiVCGV5YC8VCGVhy9KwoQXs0W7Qo2H4n4rZxVhWSYM989PmjUvwZ7/kUwSSGiQYjUeajCkxW5RAqENwtmLVqkaiBG8LCyvIWMB47DBwuSObXFp9y+ZvxC2kK2MqgOe5jHFrS4ibamABv+C+mNs4n2VCrUgHIxzoJgGATBPBfJO1a7X13uaMrS4kDhJ0CWXJZDg1rBrad9TcKXCVc4l5Ja0HKNwLomBNpt6ILEvJsbwLKfBGKZ66cvmlrga+TWs8ToPvzUYcPufqvPLSsBoQCbtfyTHZ9UTp9+aBp0+qtXZvs8+rDtBut9j4pZNIaMW+jUPM2aPUj4J3sOg97gMsiecKz7N7LUmwScxHK3+VZ8Jg2Niypbst2e5v2Yw38PUGsPGXlOquYSHCUg9zeRDvQ/9p8tOP5TNlVSNlgrwXinKzAWy1WZUIeheWV5Qh5YWVqXBQh5ZWj3galC1tqU2GHPE8FCBi8hRtGmY72qJY4HQqEAIuepXisv8TuqwU5WZw/iB6pgCgMM+4CPhCQ0SLFaDqh2ojE6eYUAKASQFbZrqFmqkcLhMKTOcvNKw4LLAlGI8XRD2OY4S1wLXDiHCCF859sfwwxWGqOdSb7WiT3agIkAmzXNJmRpOi+kHKOrSDhBEg7kGrDF0fG2Iw7mPLHiHAwRr92T3Z+yXV82VwaxgBLoJ8U5RA3mD6L6G2/2CwOLcHVqAzNEBzCWGBoDliR1XOnYajRxVfD025RIgdLtEn081VktRL8O2U0n0cu2nst9I3EjiJj/AAeqCpsJNgundoNnGo4N1FSwNgAWguEc0k2H2ey1ZdcA8FXHLxyX5NPUuOgfYPZqo8hzxlbrB1PkujbMwkADhoFpSas1MQKdy8MHF2nxCqbcmWqCihzRBFtEdTcqbjduRAZiQ5zrNaGNcT5AiAmmz8VWFJzn95zeWXXSQJjUJqoG6y6bIxLQ9om7pAGp0n05qxBUf8PaFQuqVKrWZnfql2eAbCCIj0hXhacapGHK7kZC8vBeKcrPLULYLyhDwWleuGCXGFIkm3qo0J8go3QUr4RDjNukyGQEE3G1De5QTarZsAFP/EWVHq2y70aRP/FvdOafv7KU4gQIffrB9UdiCcuZu7X5pbiWCqLWd7imbF2pEmHxgBA9w19D8ka7adQDuO6AGPeqg6s6m7K/SYB3g8ijcNjiYBIO48zx8xBQslF62VjfaszHxaOHMcUa8KnbJ2oWnWY8Q3kb/MK3MqhwBFwbhXQlaKZxoxTPeb1CapUDcdR8U1TSBEixPhQsorEjulCBAJuwqYlDMcpPaBMxAoL0qD+KatHYtvNLQ1hJKxKGZigbQVMHqURMyVRe1HYM16vtqNQU3Egun+kGCDx+iueLxIY0n781yX8Tu2FVtFtOk85qri0wY7ggu04y0dChKumPG74D8RRGUyQZIAcILS4SJHOQkzsI6m45hBU2y8YBhKAOtPuuHQgz7ym/aF7XZXNuHAEHkdFjlGNNo6MMkrSkAYKrdOqeHbUEEDzAKrzLI6ltQUx3iBuuY8lVFmicU0HYfs7RpnMGMB4hoCPwrQHRYg2PDkk2MxNSo2WnS8bjyK22ZjajnR7J0kgCOPJXWUbVRedgVWlxDdwM+oT1Ktl4MU26Q93efvvwRb+q1QjS5OdkknK0EysEhCQtiE1Fdk+ccVn2o4oQBZKNEthD64AJ4BUzbNQucbp1tjGim2N7g4g/2iY81zKlt54q5ajrk2BkiOZ3KnM+KNGCL7LHSBvyUhebQo8LWzfPqpCFmXBqasxhdoAOyuseB0PRE+wZOZtp1HzjeEor4cEyTcb/AKLGHxTgYmRuO9WplE4+xnblEOaQ7l5iRI5iFW8C7v5XTLbW1sZBKtGOqtLZfAu0k7rOGoCV1sAM2ZunTT/GnooxImcJj80PbEg5Tzbe6ufZ/HS3Kdxt57lScLhoe4mwI6R/iZT/AGMIIHMQljJphkk0Ww6p0EhfUkkBENxVSNR6LX2ZroZ1h3T0KAaVE7EP/cfcsNqKUSzNLQLJK9hHSwdFGSnA0ZJWritHuK1udFAE1J1wi6lcNbJQjBlEnX3D6lA4iqXElBjJGMXWLz9+9cf7VUM21WUv0tlwHDMzMQP9oXXmrme2qA/+dpB3he0A+dKoJHmAkmrRdidM0w7IL27p+IW9LEuaMjvD+nly6JpjNnmlUIdv0O4jihsRhwQucrTpnQtNGKb0a2g1zYIBBsQbpOGOZ4bjgUw2fVc6q2k0TUe0vFOYMCbybbj6FOo30R5K7JMrGGCwOF+M3M+IXG9XTs5hGtY2qGwDIEkkgcbknX4JHhdnvJvROv6hA533+SuTaUUw0bgtGKLu2Z9RlTjURhSuOa9VMAKDB1LD0PyUmbM0XvcehWgxGrat9FO7RAuqQYNipf4myFkMGoeC8XnghnYoSgdvYl4pjICb94DXL/3CDlxYVG3RDtzGBwyATG/5BVLCbIBq1KlQZZAazp+q2m5uqi2ltt02pO7rmkkkaAjMIBnSU4wGJFQTOt1klNt2bo41FEmEwvsxAuOfpr9/Up1NR8lu6mSNVWOBYuih6OAaJc8/QInEtc0STKkkuylpAABmbC5G7iI95TKXgG0jq0CGbjNjYRycI03cit9n4cQ5p01b8x5FDYupkpNpzLnOhvJrnXPQC08Ux2c8ZiOselvVWQKczAsfgu6SLQCLKHsfTyvEklpJIJ5GEfiMUGkjUO0+/Rb7O2ffu2FtdLqSXIkXwWQ0hJcFjMFrWOWw4BCEFaU+DO0GOfZQmsFq090hQPZCNslILwlTuBbF6F2ee55oiUwDZw0AuTuUlSoKYgXdv+iiOKDAeIAB5Tu++CCOIBvxug2GiRxJWGBSUgCJC2DVCEDgue9tqeTaWFqjg2/9lQF3/oXLo7mrnn4nNIdRcWkZX5WvF2kVGkGf2kX1seOoBoMXyXfE4RtRuVw6HeDxCq2P2e+k6HaHwu3H6HkrPszEe0o03/ua13qLppSYHNuAeRuFVkxKX3LMeVwKZsbY/tnEmzW3PG+g5TdZ7U0RQ2js+qwAS11KNPC5sD0qOT7YgyYrFU4gRTe3o7N8LJT+J9IhmGqjWnV/5jL8cqmKKSDkk3Kv3lFrf3YG6Apmnd7kO52ZocNCA4dHCV5jrK0oCqFgVAasRyP/AGts8NKCqusgwjiqWuFxPBCvwxGlxx+qCOLMASpW4uyUJG+iQbqR90RhKjXDKdN3LooS5skA6EhBtLsKTfRzbbdKu3EVW5QWk5g4xlIdcb5Bjkvdn21KbyHRFjAmBM6Smm06ofWeeBj0t8kLTxLQ+CRujyWSfZ0YfKrH5MiVO2oISx1UFpAQLcW7QDRIgUG7axRDTlEnWOMblBiNv5KeYU4cbDNET0Buh6xsXHglFWuHVm5tAJHW8R0t6lFK2STpDjZWHJdnqnM8y4uPE2AA4C8LWvthtKtJdAMBrQLkiQPvrqoXbQLS0xaJMffBCfxGHqVGuzCWmQOvLgr1wZHyyHCYypUrO8QaXG0RruBnwrp+yaWWkHEch5KtNwraozMsRJtF+X3xVmwOHLKbQ7WJRguRZPg3csZVIt6bd6uKyCFG9qNc0QhnBQgNss90okG/v9EJsrQowjX3pgCzGVu9l6+vErGHMgoOrUmoT1PyRmFFvNDyEKw5hGi6CRLCiA2iVT/xLpThKn+kjq0yPgrRUeWv5FDdocGK2He3WRoiRcFb7DPz0gWPc0sOSoyc1NwytcCAfAYcLtIHEFXPBukkei5X+Gm1Mtc0T/5KFN7f76RLXe4/+q6ZSdBBUuwyjTPOwpGLZWGhovpVP7mvY5h8wavoEB+IFLNga3FrfaDrSLan/wCFYHazuKVbdh9KozcWPB82kfNCiWY7M4jPhKJ/oy/7Zb8kflVV/DTGB+Ca3ewwf9QB+OZWoIga5NqxhspVWfed6Z4sy2J3pcaQ4SUCIhk6n0UVWup6jChMZSc1stpudPAGPNK+ORkrZFi9s+zEA946dOJQ1HbSSYnDEuJcTJ1lDOoOGhWHJNyZuxwUUMseKT3F+ZzSfEGkQTxuLJNVcxlnjMw6P1P1ReHwFR+sNZve4w3y4+SIeykxhaBnm2Ygx/p3fEoRcvI0nFdEmz6REOY7Ow859Expi6p+ExjsNULqRzs/WzdbUtOhI5K44TFU67A9h+o5FNQLvkC2o60cVXMaQHtEgOac15ExdWXHiXtB1EpBiMP7XFmPC1pA4OcNW+hN1ZixyyTqJXmyRxwuQbRc2o1xbVEAHMAL+R3pTgKNN1bw93Ld03nM4T1TLG4b2TBlFyHW6D6wp8DhAwNO+wPotGfF6UE/LMWHL6k2vYsey8KQ0BjoFp0mP91lZqNcG0+v1VYwtaGtB33+fzjyRcwBx+/vyWWM2jQ42WArDTCWUcQWXLrbweH10UlLa7DqyoOBIgH4n3LVj3TVpMonUXTYxc5aOSzDbWLpd7N4a12VwP1GhO6dfNOarBDXNMtcJaeqJBRsp2qMxFQBruME+hA+aA2SbqCriM1SrwDMo8nCT6ym8EAKDpcenzTfCtsEmwfif/p+af0mwB0CRDM9KnBQ9SxUziYlOhSHHvuOS1ZiZlu7KULtB86aj6IeriIpvcNzHesFQlHKdh5mVsNiGRFN7g+THccQIHEw5/uXaaLpXE6GzTU2fUqNJmi5joH7XlzSfKJ8iupdido+2wlFzvEG5Hf3M7pPnAPmoPkLbTu3oke39o08OJfJLu6xjRL3k7mj56Ju1+VpIvAJjoFWNqsZVqUqxBlntKR3t72R0+gPrCanVlDkt23yV3sJjRgy+nXzMZULfZuLQWCC+A9zXGCcwFxFtV0im4G4uNypPal7P4d+YjwmPT6x5wrD2YdU/hKRqjK8gkjQgOcS0EbjBFtyVOx2+Ru8TulQlpOgU2GOpRBcpZAOnQA1usY/FimzMddAOfPkpZSPtM+9EHwucARyJg/L0SWMJMbjMTXeW06PtbTNQEUwDpDYLfVpPPcp2Omm0PpUWP8A1ZWUyRHBwY3roneMxZpYdp3uAbfdIJPzVW9vInj9/fRZ8jrgugr5J3uGpvHG59/wSXa1eRH7rADgbW5n4dSisTWtHG335fFLcP36jnnRhytEi7juvyt5lTFjeSaiiZJqEXJmu0cMWsAa2CwZmmNYEnLHnbhKg2fjvZPY9ngeJjz7zeoMqSti6b87RUDqgBLmB7S4wbw0GQPfCS4WjFOxd4s9+6G5okBxgbtJ3zvC7ObSLJBV4/g5mHVvHN35/f38Fx2hjM/g32zgixIMe+BylA0jAJBAJbl5NtcH1utMMPynve4U6ZENJtLt5A11vAQVDGfxNVwpgikB3jDcz3OBhrgfCyxJGptNk2nwejwu/LE1Go9bl9eEMsZjBUYxjcpGZkRJ8L2yQYmI3dEwxZho/uA9ZHzQ2Po+ypNcRLnPpRugBwJ0tZt/+lPtOzCeBa70IJ9yxfEUtyro0aBtxd9jSk+XgdPr8SjadUFxO4X8gkuFrfmv5A+/REUq1o4lrfQgn3ErmHRGmIf3SSTDYc6ATu4AXABQ9LFkuytc4W0k5TvFjx+irFbar2ufD3S4wAfCDmk66Dej9j4k4jM8wKjP2+F4GsDiIPmvS4cPpY0n0efy5vVnaLds/F2Ac4EHWxEXMiePIgKfYFVxoPY7/wAbiG9C+3uKrLdoAGWOlrzBadzjv6aLfA+0Y/KxxHebnH7m5pEjzI5GFRn06dyXZdh1FVF9DfZbu8h8LSP5pOmV3uW+y3d8KbFvytqcwY5NBifMn3LB4OihZssSX83NHx+qsRCQbCbN/wCr4AFWEXCEegy7IqoW893yWr1hzrIiijEv7xUOJ8DuYhQ4ipPe4kqQmWqMhWfw4wIqMx2HdoW+y9KldvlGYeqK/DZlSnQrMqtczJUkFzSAZGUhpIvdh04hWbs1Rp0y8MY1rnnO5waAXSBdxGt5SztBictR+V0HMABz3+cyEs57Y2Wwj6kqHn8UTDc2U7hv6rJrMpCLX9/FVdlQuqU3E6j/AIkp00UnPcX3MCDJ3jhosjm2bVihFAOC2fQfiMxzv72ZjHOljXagtbvi+swrTWduSfDYZrS51N3eIIaSAQJRmyMV7QAnUSOUgwVdiy+JGfPgXzQ6G1CwU8KGmVmri2tIBME3VrkkrZmSb4Ro7Vce/EvtPiaWOyMfkZTawsGVhEnvFxkTr8F2Co+bi65J2x2Ma+0nvIlrRTaGxIc4CTm4NAI6z1T4oeo9qK8s1CO5k+E27iq2Ha7FOaTao3KzIMrtJ4mB70aTDWjfAHn9ym2wNkhjX1awa8niMwgTGugThtGlUuKVODocsTI5LPqVH1Go9GnTqXppy7KFi6/eMXyiw/qdYD4hV3a9MspvDn6uNgNTDZk+XvXXsPhqVJxLWNa7UkC/qqr+JvZx1agMTRbL2D81oF3M/eANXDfxHRaNDkhjm1Lz5KNZhnOCa8eDn/Z/ZuSg7Eg5Xl7msMWDGjvH1n0C2w20K7agechBDc1LL3DHETZ3MdU1rOFHCUmby1rY3zVzZj1gT5IKjghna1oudSfWTAG6Cu9jxKqZxcmV3aNMVi3v71QF9Q2ZrlE6NYOH0Vn2BRFCnlMEk5nEWOkSDHH3BDYfAB1XOdBZo6C54cvVOcHhCYcYud3E8Olk0tu3kq3T3UgXbtVzsO68zOWSCREaGBvATGoM9P8Aub8Ql21sRDXGNBDZ4fq90I7Zw/KA4DL6WXF+JRrb+Tr/AA+VqQLgan51QcaTT6Oyn4e9FmrlJ/pcT6Uyfkg6NsSw/uZUZ52cP+PvUO28RlbWMgQ0i9hcMbfycVzIR3SS+p0ZyqLf0E2CqGrIExvde/PkOStWzX+xILaZIDcoj+re6ehSvsviSQJpgF4dlaBlGUSAeW8J/s+h7On+Y8ZiSBb9tr/+q9TNpKjzcU5O/wB4B6FBlMkEmCCAbOGWNSNSQZlNcFVcSGuH5jfAR+oDUHqFnDNb3v8AaRuMGJv93WWMaxzTruYdfKQqnOyyMK66M7KqfmBGbYs2qeLmsHQXPxSzAjvg9Ey29doHOVyH0dmPZD2dbbzJ9zU7aUo2AO6T1+P+E2chHokuzZ5QeOfDHHgD8EXKXbVd3D970QFeDjCndVgKF2iHrVUrGQZgcbkrjeCw+rXf5S/tJgHOc8gyTNRnEgmS3qDp5cV6k8h7XcM3vCHx+IqVHg5ssabwFnyzjVeTVp4yUr8AuE2jmYGkltRpJaYO8XHRbPfVrUyzMaVRpGV40G+ObTb/AAssYRUIq95j4uNx3m2hmCpHAgnKSb79SN3uWezbuVUNdn0KjGj2lQHiQLn6InDbUDHNZTbmLjYDWT8EvZUfUb4Szid/lwTbsls8ZnVdze63iXEXJ8virIRtlOWdItdNUjtlia1LEF5pu9jlYBUAlotfMR4bzrCu1MpVtrtHRozTJzviCwXAzW7+7yWmWH1o7TBHMsT3MrGF2q4gEO9ELtbajwx5nQElLMBUBe8MsyS5o0ygk92JNgZCKfUpmqKNSIcwugmJ3ZVynilDI8b8HSg45Iqa8hG2Nsubg2EH9dMHm0uFuiebL2qajGxAcRfokNbBU3UvZPLSwTlG8cDPLck9HaGQsLXQ9pLHDiLkHpM+q1qwygqL/VMw1pvMuPy6phg68ANmdxVSwG1g6m4tBNRoJym0uvaUN2P2nUDfz/5hJz9Z3clCpw4YP+IWxDRcK7ZNLWAM2R4blaI3NMnztvCqeDe44gNa7M45mg6fpAzHyn0XbaT2VGFjgHNcCCDoQdQVSXdgTRxIrYZ+doP8t57zRN4d+odb9V29Lr047Mjp+/4OFqdFUt+Nce35F+ztoU5yE6S12YcBqJ14pwaubNlAiLAeRzdDHwSzbOw6os+i5zdC4DdzyzEGLpOTWpNmnUcB+0mTreHa8DddCKjPmLObK4WpKh7VwhqFzNRBL3EySBpvO+EZszwzud3vXX3z6JTsnbtOlRcXfzf1NvJ/aOY580T2Qxoq0nCbtcddY5+/1XO+Jwe1S8Lg3/Dmk3H35MY4Q4OGrHtcOju6fiEq25XYaxY4SwvY9w4hozgeZDU92mzvDg4Fp89D5a+Squ0DmxD7gZ6dOkZ/SXk5neQa0ea52kjuzRT9zoamVYmxr2XqvfVe/wDSSaVPWNZJ8zeforT7AzlJIb3QLAxa55D/ACkmzWtok0LgeKi4nfqAfeJ5pwMQ17Z0IsZ3H9p5aLuzbu0cWCTVBxH5c0x3wc2s3MzM7lvgjLS4WkyRqA4XJE8fql2GqQTqTBNjqN/Qj4A8EVhMQfavYRAIsYsTdpt0cg1ww+UR0agzNhNdrjuAxJ09Uiw9iFZKjM7YBjQ+l1yF0dhcMj2Iz8oef/JyPKqm2u0NTBBrfZtqt4yWHTz5qDDfiCHeLDvH9r2u+ICT1IrhjrFOXKRby5Jtu4kNAB3/ACQlHtpTeYbRqk7/AOXA6nOgtu4kVnNMlgaDaxmY14abkryxXkMcMr5QPVxU2Cgc+NfT6qKtiAPDbnvQFWsSdVnnmb6NcMCXYecVxUFevaUvqVVNs/CmobnK3jx5BVxg5MulOMEbO2kIQ7tpc1dNkUsNTgBgJ3ktn3kL3b3ZjThhUawNNNwNmgS18NMxzynyWj0KVmRam5VRVcBtYXBfruiB67+isvZvHGk8hxlrrH4g/fFUSvSBbI6jqE22ZtAQ0HyP1SLjoeb3dnSdobdoYfKatQNDpLbF0ga2aCuU4quKmIc6m4VJc6DPiGYlr44gG4N+W5WPaVbPRc0wbHLN4O4+q5vWwji5zmmI3G1xqOvPkuxoZQcW12cfWwluSfR0TYOFAqOzBskyY0v1S/tg4MqB4beCJ3Rax9Ex7GM/LaTrlBPoqt25xbf4i8mG6fpuSdVydM1k1zk+rZ0c949Iox7pAGzKxc95Ew7KGgmeM/FWDZmFpuc8OEtbDQdDI1dPE6+arnZ4hzqj5sIPT7AKsGBrezo5jYul7vPwj74FdnDii90q74OVnzSW1J9cg+NxrqFQkO3AGwO7fx9FDsbah9oS5xcHmZJgyLfL3ISo11dx4n3D/pAQWyBAc3NHGTbzNynzfDsXjh0HB8TzLvlWdX2TtKycN2jFxdclw1KpTIz1SAQAACS2YEkk3nkn2B2h7OPzM14giJ6X+i5k9DkirXJ0o63FJ0+PudGp7VBUeMwGHrj8ymDzFneoukOFx7Hjgd43oulVjQrHGcoO06ZoljjNU1aJaPZXDNMtAM7njN5SbpXgeyFShWc+l7P2b5lglsE3sIg7hqmhxxbrcImjtEcVbLWZZpxk7v3KVo8cWpRVfYSba2ZUyGGOMXECfgqVVLmYirNM5n5CC5pDcpFxJsO9ntyHJdcp40HepRXB1Qw5Vjnuqw5cO+O2znezqpqwyo1p9n+qZ18OXjpvVlZUa1zTaT4rCTvk84lPTQpHWmw/6QoMRsig/VnMEFzdOhW//Oi+00Yv8GS6di6sTIylsAX/AHXmBfdqoqb7uNQRMBs6g777pRNfs82O5AgQARw57t3ooXU3MhlRhImzxcXWjFqccuE/6ZnyabJHlr+wCkd6smGd3R0VWpGw8lZcF4QuembmLO1eHD6Qnc7XqP8ACo9bCkCJhvDeevJXztJ/KH9w+BVGx7jmWbP2bNPdEuHqhogLz8TKBafvzWyympEr3qB71hxWu8dR8k8UBuiahRm5BI5an/HNWDZ7CSBlDR98kdSpjgPRHU2iB1C6EIKKOXkyOb5CsDQpBwncf1JntCgKodTN2vaWnhBEJHtj+TO/NE70rbXcBZxHmVaVFCrzSqPpP1Y5zT1aYI6WlSUDwi9wN617QmcRUnfBPXKLqDCHunqFjao33fJYMNjJGV2miS7QwjsxezjeNbcPRE0ToiqWj/P4qRm4O0CUFNUyzdmmRSPJq5j2yxjX13tF3ZokWIi0TvXUdkfyT0C43tQ/nYg789T/AJlVfDvnlL6fyya35Uvr/Q67LYeGObMhzpPSAI++KZ7SrB5DBZvidHAae4Jbsgw10W/Lb/8AU1MqY7zurB5SF6fTpV+Dzepbv8hVPBZWWMO1MaxwHAIDA4jJnJF5aRoS4Ay6/EI/HuILYMS5k87nVINpvPt33Ov0T16i5+//AAVf6Pgzi8XJOYzwPEbifggnYwmRck8ASd8T6lC4nXzTjYjBkfYajdycjY7VK2EbLxWIaQ52YDgGlxgGDJ0HqVatnbXJ8TXMP9QIHkdFTqXiZ5Jjh6hIZJJ7x38ysOo0sMvPT9zZp9XPE9vj2L3TxMheKr2x3nKLlN8KbeQXBnHa6O9F2rCRiC3ei6G1dxSqvoUKSlQWi30ccDvRraqpOHeZ1KsOznGBdMmK0ORVWlSsADm03/5ULULi9HdEUK+r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Retângulo 3"/>
          <p:cNvSpPr/>
          <p:nvPr/>
        </p:nvSpPr>
        <p:spPr>
          <a:xfrm>
            <a:off x="2580563" y="4351337"/>
            <a:ext cx="6023543" cy="461665"/>
          </a:xfrm>
          <a:prstGeom prst="rect">
            <a:avLst/>
          </a:prstGeom>
        </p:spPr>
        <p:txBody>
          <a:bodyPr wrap="square">
            <a:spAutoFit/>
          </a:bodyPr>
          <a:lstStyle/>
          <a:p>
            <a:r>
              <a:rPr lang="pt-BR" sz="2400" b="1" i="1" dirty="0">
                <a:solidFill>
                  <a:schemeClr val="bg1"/>
                </a:solidFill>
              </a:rPr>
              <a:t>		- LARIISA Cube </a:t>
            </a:r>
          </a:p>
        </p:txBody>
      </p:sp>
      <p:pic>
        <p:nvPicPr>
          <p:cNvPr id="7" name="Imagem 6"/>
          <p:cNvPicPr>
            <a:picLocks noChangeAspect="1"/>
          </p:cNvPicPr>
          <p:nvPr/>
        </p:nvPicPr>
        <p:blipFill>
          <a:blip r:embed="rId3"/>
          <a:stretch>
            <a:fillRect/>
          </a:stretch>
        </p:blipFill>
        <p:spPr>
          <a:xfrm>
            <a:off x="702674" y="2012949"/>
            <a:ext cx="7781925" cy="4676775"/>
          </a:xfrm>
          <a:prstGeom prst="rect">
            <a:avLst/>
          </a:prstGeom>
        </p:spPr>
      </p:pic>
    </p:spTree>
    <p:extLst>
      <p:ext uri="{BB962C8B-B14F-4D97-AF65-F5344CB8AC3E}">
        <p14:creationId xmlns:p14="http://schemas.microsoft.com/office/powerpoint/2010/main" val="199821785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5" name="Retângulo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tângulo 5"/>
          <p:cNvSpPr/>
          <p:nvPr/>
        </p:nvSpPr>
        <p:spPr>
          <a:xfrm>
            <a:off x="182337" y="4501314"/>
            <a:ext cx="8784976" cy="2288998"/>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tângulo 6"/>
          <p:cNvSpPr/>
          <p:nvPr/>
        </p:nvSpPr>
        <p:spPr>
          <a:xfrm>
            <a:off x="182337" y="3431436"/>
            <a:ext cx="8784976" cy="795234"/>
          </a:xfrm>
          <a:prstGeom prst="rect">
            <a:avLst/>
          </a:prstGeom>
          <a:gradFill flip="none" rotWithShape="1">
            <a:gsLst>
              <a:gs pos="0">
                <a:srgbClr val="CDCA56"/>
              </a:gs>
              <a:gs pos="26000">
                <a:srgbClr val="FFFF66">
                  <a:shade val="67500"/>
                  <a:satMod val="115000"/>
                </a:srgbClr>
              </a:gs>
              <a:gs pos="100000">
                <a:srgbClr val="FFFF66">
                  <a:shade val="100000"/>
                  <a:satMod val="115000"/>
                </a:srgbClr>
              </a:gs>
            </a:gsLst>
            <a:lin ang="5400000" scaled="1"/>
            <a:tileRect/>
          </a:gra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tângulo 7"/>
          <p:cNvSpPr/>
          <p:nvPr/>
        </p:nvSpPr>
        <p:spPr>
          <a:xfrm>
            <a:off x="182337" y="750626"/>
            <a:ext cx="8784976" cy="2406107"/>
          </a:xfrm>
          <a:prstGeom prst="rect">
            <a:avLst/>
          </a:prstGeom>
          <a:solidFill>
            <a:schemeClr val="accent6">
              <a:lumMod val="20000"/>
              <a:lumOff val="8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uxograma: Disco magnético 8"/>
          <p:cNvSpPr/>
          <p:nvPr/>
        </p:nvSpPr>
        <p:spPr>
          <a:xfrm>
            <a:off x="4388289" y="5561721"/>
            <a:ext cx="387047" cy="458796"/>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0" name="Retângulo 9"/>
          <p:cNvSpPr/>
          <p:nvPr/>
        </p:nvSpPr>
        <p:spPr>
          <a:xfrm>
            <a:off x="2095731" y="852680"/>
            <a:ext cx="6727566" cy="2189533"/>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pt-BR" sz="2400" b="1" dirty="0" err="1" smtClean="0">
                <a:solidFill>
                  <a:schemeClr val="accent1">
                    <a:lumMod val="50000"/>
                  </a:schemeClr>
                </a:solidFill>
              </a:rPr>
              <a:t>Context</a:t>
            </a:r>
            <a:r>
              <a:rPr lang="pt-BR" sz="2400" b="1" dirty="0" smtClean="0">
                <a:solidFill>
                  <a:schemeClr val="accent1">
                    <a:lumMod val="50000"/>
                  </a:schemeClr>
                </a:solidFill>
              </a:rPr>
              <a:t> </a:t>
            </a:r>
            <a:r>
              <a:rPr lang="pt-BR" sz="2400" b="1" dirty="0" err="1" smtClean="0">
                <a:solidFill>
                  <a:schemeClr val="accent1">
                    <a:lumMod val="50000"/>
                  </a:schemeClr>
                </a:solidFill>
              </a:rPr>
              <a:t>Providers</a:t>
            </a:r>
            <a:endParaRPr lang="en-US" sz="2400" b="1" dirty="0">
              <a:solidFill>
                <a:schemeClr val="accent1">
                  <a:lumMod val="50000"/>
                </a:schemeClr>
              </a:solidFill>
            </a:endParaRPr>
          </a:p>
        </p:txBody>
      </p:sp>
      <p:sp>
        <p:nvSpPr>
          <p:cNvPr id="11" name="CaixaDeTexto 10"/>
          <p:cNvSpPr txBox="1"/>
          <p:nvPr/>
        </p:nvSpPr>
        <p:spPr>
          <a:xfrm>
            <a:off x="191834" y="3472996"/>
            <a:ext cx="2365900" cy="400110"/>
          </a:xfrm>
          <a:prstGeom prst="rect">
            <a:avLst/>
          </a:prstGeom>
          <a:noFill/>
        </p:spPr>
        <p:txBody>
          <a:bodyPr wrap="square" rtlCol="0">
            <a:spAutoFit/>
          </a:bodyPr>
          <a:lstStyle/>
          <a:p>
            <a:r>
              <a:rPr lang="pt-BR" sz="2000" b="1" dirty="0" smtClean="0"/>
              <a:t>Data </a:t>
            </a:r>
            <a:r>
              <a:rPr lang="pt-BR" sz="2000" b="1" dirty="0" err="1" smtClean="0"/>
              <a:t>Processing</a:t>
            </a:r>
            <a:endParaRPr lang="en-US" sz="2000" b="1" dirty="0"/>
          </a:p>
        </p:txBody>
      </p:sp>
      <p:sp>
        <p:nvSpPr>
          <p:cNvPr id="12" name="CaixaDeTexto 11"/>
          <p:cNvSpPr txBox="1"/>
          <p:nvPr/>
        </p:nvSpPr>
        <p:spPr>
          <a:xfrm>
            <a:off x="170568" y="764704"/>
            <a:ext cx="1984096" cy="400110"/>
          </a:xfrm>
          <a:prstGeom prst="rect">
            <a:avLst/>
          </a:prstGeom>
          <a:noFill/>
        </p:spPr>
        <p:txBody>
          <a:bodyPr wrap="square" rtlCol="0">
            <a:spAutoFit/>
          </a:bodyPr>
          <a:lstStyle/>
          <a:p>
            <a:r>
              <a:rPr lang="pt-BR" sz="2000" b="1" dirty="0" smtClean="0"/>
              <a:t>Data </a:t>
            </a:r>
            <a:r>
              <a:rPr lang="pt-BR" sz="2000" b="1" dirty="0" err="1" smtClean="0"/>
              <a:t>Acquisition</a:t>
            </a:r>
            <a:endParaRPr lang="en-US" sz="2000" b="1" dirty="0"/>
          </a:p>
        </p:txBody>
      </p:sp>
      <p:sp>
        <p:nvSpPr>
          <p:cNvPr id="13" name="CaixaDeTexto 12"/>
          <p:cNvSpPr txBox="1"/>
          <p:nvPr/>
        </p:nvSpPr>
        <p:spPr>
          <a:xfrm>
            <a:off x="172582" y="4453949"/>
            <a:ext cx="3344195" cy="2000548"/>
          </a:xfrm>
          <a:prstGeom prst="rect">
            <a:avLst/>
          </a:prstGeom>
          <a:noFill/>
        </p:spPr>
        <p:txBody>
          <a:bodyPr wrap="square" rtlCol="0">
            <a:spAutoFit/>
          </a:bodyPr>
          <a:lstStyle/>
          <a:p>
            <a:r>
              <a:rPr lang="pt-BR" sz="2000" b="1" dirty="0" err="1" smtClean="0"/>
              <a:t>Publishing</a:t>
            </a:r>
            <a:endParaRPr lang="pt-BR" sz="2000" b="1" dirty="0" smtClean="0"/>
          </a:p>
          <a:p>
            <a:endParaRPr lang="pt-BR" sz="2400" dirty="0" smtClean="0"/>
          </a:p>
          <a:p>
            <a:endParaRPr lang="pt-BR" sz="2400" dirty="0" smtClean="0"/>
          </a:p>
          <a:p>
            <a:endParaRPr lang="pt-BR" sz="2000" dirty="0"/>
          </a:p>
          <a:p>
            <a:endParaRPr lang="pt-BR" sz="3600" dirty="0"/>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1649" y="1268360"/>
            <a:ext cx="688743" cy="1255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descr="https://encrypted-tbn1.gstatic.com/images?q=tbn:ANd9GcRcFtKHkaugJ-3hO03UpIsOgygHw6O532w0AR29y3LZEzLBRahx">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0471" y="1317196"/>
            <a:ext cx="1457966" cy="10955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 name="Picture 6" descr="http://us.123rf.com/400wm/400/400/eric1513/eric15130811/eric1513081100029/3839330-person-holding-a-pda-handheld-device-with-stylus.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8922" y="1389360"/>
            <a:ext cx="1376619" cy="10404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10" descr="http://www.baycare.org/images/BayCareHomeCare/HomeCareServices.jp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58802" y="1502782"/>
            <a:ext cx="1582574" cy="9177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CaixaDeTexto 17"/>
          <p:cNvSpPr txBox="1"/>
          <p:nvPr/>
        </p:nvSpPr>
        <p:spPr>
          <a:xfrm>
            <a:off x="2054545" y="2473732"/>
            <a:ext cx="1182950" cy="523220"/>
          </a:xfrm>
          <a:prstGeom prst="rect">
            <a:avLst/>
          </a:prstGeom>
          <a:noFill/>
        </p:spPr>
        <p:txBody>
          <a:bodyPr wrap="square" rtlCol="0">
            <a:spAutoFit/>
          </a:bodyPr>
          <a:lstStyle/>
          <a:p>
            <a:pPr algn="ctr"/>
            <a:r>
              <a:rPr lang="pt-BR" sz="1400" dirty="0" err="1" smtClean="0"/>
              <a:t>User</a:t>
            </a:r>
            <a:r>
              <a:rPr lang="pt-BR" sz="1400" dirty="0" smtClean="0"/>
              <a:t> </a:t>
            </a:r>
          </a:p>
          <a:p>
            <a:pPr algn="ctr"/>
            <a:r>
              <a:rPr lang="pt-BR" sz="1400" dirty="0" err="1" smtClean="0"/>
              <a:t>Device</a:t>
            </a:r>
            <a:endParaRPr lang="en-US" sz="1400" dirty="0"/>
          </a:p>
        </p:txBody>
      </p:sp>
      <p:sp>
        <p:nvSpPr>
          <p:cNvPr id="19" name="CaixaDeTexto 18"/>
          <p:cNvSpPr txBox="1"/>
          <p:nvPr/>
        </p:nvSpPr>
        <p:spPr>
          <a:xfrm>
            <a:off x="3647979" y="2420488"/>
            <a:ext cx="1182950" cy="307777"/>
          </a:xfrm>
          <a:prstGeom prst="rect">
            <a:avLst/>
          </a:prstGeom>
          <a:noFill/>
        </p:spPr>
        <p:txBody>
          <a:bodyPr wrap="square" rtlCol="0">
            <a:spAutoFit/>
          </a:bodyPr>
          <a:lstStyle/>
          <a:p>
            <a:pPr algn="ctr"/>
            <a:r>
              <a:rPr lang="pt-BR" sz="1400" dirty="0" smtClean="0"/>
              <a:t>Internet</a:t>
            </a:r>
            <a:endParaRPr lang="en-US" sz="1400" dirty="0"/>
          </a:p>
        </p:txBody>
      </p:sp>
      <p:sp>
        <p:nvSpPr>
          <p:cNvPr id="20" name="CaixaDeTexto 19"/>
          <p:cNvSpPr txBox="1"/>
          <p:nvPr/>
        </p:nvSpPr>
        <p:spPr>
          <a:xfrm>
            <a:off x="5294905" y="2401324"/>
            <a:ext cx="1537992" cy="523220"/>
          </a:xfrm>
          <a:prstGeom prst="rect">
            <a:avLst/>
          </a:prstGeom>
          <a:noFill/>
        </p:spPr>
        <p:txBody>
          <a:bodyPr wrap="square" rtlCol="0">
            <a:spAutoFit/>
          </a:bodyPr>
          <a:lstStyle/>
          <a:p>
            <a:pPr algn="ctr"/>
            <a:r>
              <a:rPr lang="pt-BR" sz="1400" dirty="0" smtClean="0"/>
              <a:t>Health Agent </a:t>
            </a:r>
            <a:r>
              <a:rPr lang="pt-BR" sz="1400" dirty="0" err="1" smtClean="0"/>
              <a:t>Device</a:t>
            </a:r>
            <a:endParaRPr lang="en-US" sz="1400" dirty="0"/>
          </a:p>
        </p:txBody>
      </p:sp>
      <p:sp>
        <p:nvSpPr>
          <p:cNvPr id="21" name="CaixaDeTexto 20"/>
          <p:cNvSpPr txBox="1"/>
          <p:nvPr/>
        </p:nvSpPr>
        <p:spPr>
          <a:xfrm>
            <a:off x="7129306" y="2420488"/>
            <a:ext cx="1582574" cy="307777"/>
          </a:xfrm>
          <a:prstGeom prst="rect">
            <a:avLst/>
          </a:prstGeom>
          <a:noFill/>
        </p:spPr>
        <p:txBody>
          <a:bodyPr wrap="square" rtlCol="0">
            <a:spAutoFit/>
          </a:bodyPr>
          <a:lstStyle/>
          <a:p>
            <a:pPr algn="ctr"/>
            <a:r>
              <a:rPr lang="pt-BR" sz="1400" dirty="0" err="1" smtClean="0"/>
              <a:t>Symptoms</a:t>
            </a:r>
            <a:r>
              <a:rPr lang="pt-BR" sz="1400" dirty="0" smtClean="0"/>
              <a:t> + </a:t>
            </a:r>
            <a:r>
              <a:rPr lang="pt-BR" sz="1400" dirty="0" err="1" smtClean="0"/>
              <a:t>sus_id</a:t>
            </a:r>
            <a:endParaRPr lang="en-US" sz="1400" dirty="0"/>
          </a:p>
        </p:txBody>
      </p:sp>
      <p:sp>
        <p:nvSpPr>
          <p:cNvPr id="26" name="CaixaDeTexto 25"/>
          <p:cNvSpPr txBox="1"/>
          <p:nvPr/>
        </p:nvSpPr>
        <p:spPr>
          <a:xfrm>
            <a:off x="3998761" y="6005419"/>
            <a:ext cx="1177602" cy="523220"/>
          </a:xfrm>
          <a:prstGeom prst="rect">
            <a:avLst/>
          </a:prstGeom>
          <a:noFill/>
        </p:spPr>
        <p:txBody>
          <a:bodyPr wrap="square" rtlCol="0">
            <a:spAutoFit/>
          </a:bodyPr>
          <a:lstStyle/>
          <a:p>
            <a:pPr algn="ctr"/>
            <a:r>
              <a:rPr lang="pt-BR" sz="1400" dirty="0" smtClean="0"/>
              <a:t>Global </a:t>
            </a:r>
            <a:r>
              <a:rPr lang="pt-BR" sz="1400" dirty="0" err="1" smtClean="0"/>
              <a:t>Context</a:t>
            </a:r>
            <a:endParaRPr lang="en-US" sz="1400" dirty="0" smtClean="0"/>
          </a:p>
        </p:txBody>
      </p:sp>
      <p:sp>
        <p:nvSpPr>
          <p:cNvPr id="27" name="Fluxograma: Disco magnético 26"/>
          <p:cNvSpPr/>
          <p:nvPr/>
        </p:nvSpPr>
        <p:spPr>
          <a:xfrm>
            <a:off x="5528542" y="5571204"/>
            <a:ext cx="387047" cy="458796"/>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8" name="CaixaDeTexto 27"/>
          <p:cNvSpPr txBox="1"/>
          <p:nvPr/>
        </p:nvSpPr>
        <p:spPr>
          <a:xfrm>
            <a:off x="5150889" y="6014902"/>
            <a:ext cx="1177602" cy="523220"/>
          </a:xfrm>
          <a:prstGeom prst="rect">
            <a:avLst/>
          </a:prstGeom>
          <a:noFill/>
        </p:spPr>
        <p:txBody>
          <a:bodyPr wrap="square" rtlCol="0">
            <a:spAutoFit/>
          </a:bodyPr>
          <a:lstStyle/>
          <a:p>
            <a:pPr algn="ctr"/>
            <a:r>
              <a:rPr lang="pt-BR" sz="1400" dirty="0" smtClean="0"/>
              <a:t>Local </a:t>
            </a:r>
          </a:p>
          <a:p>
            <a:pPr algn="ctr"/>
            <a:r>
              <a:rPr lang="pt-BR" sz="1400" dirty="0" err="1" smtClean="0"/>
              <a:t>Context</a:t>
            </a:r>
            <a:endParaRPr lang="en-US" sz="1400" dirty="0" smtClean="0"/>
          </a:p>
        </p:txBody>
      </p:sp>
      <p:sp>
        <p:nvSpPr>
          <p:cNvPr id="29" name="Fluxograma: Disco magnético 28"/>
          <p:cNvSpPr/>
          <p:nvPr/>
        </p:nvSpPr>
        <p:spPr>
          <a:xfrm>
            <a:off x="3329046" y="5555032"/>
            <a:ext cx="387047" cy="458796"/>
          </a:xfrm>
          <a:prstGeom prst="flowChartMagneticDisk">
            <a:avLst/>
          </a:prstGeom>
          <a:solidFill>
            <a:srgbClr val="FFCC0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0" name="CaixaDeTexto 29"/>
          <p:cNvSpPr txBox="1"/>
          <p:nvPr/>
        </p:nvSpPr>
        <p:spPr>
          <a:xfrm>
            <a:off x="2923752" y="5974447"/>
            <a:ext cx="1177602" cy="523220"/>
          </a:xfrm>
          <a:prstGeom prst="rect">
            <a:avLst/>
          </a:prstGeom>
          <a:noFill/>
        </p:spPr>
        <p:txBody>
          <a:bodyPr wrap="square" rtlCol="0">
            <a:spAutoFit/>
          </a:bodyPr>
          <a:lstStyle/>
          <a:p>
            <a:pPr algn="ctr"/>
            <a:r>
              <a:rPr lang="pt-BR" sz="1400" dirty="0" err="1" smtClean="0"/>
              <a:t>Inference</a:t>
            </a:r>
            <a:r>
              <a:rPr lang="pt-BR" sz="1400" dirty="0" smtClean="0"/>
              <a:t> </a:t>
            </a:r>
            <a:r>
              <a:rPr lang="pt-BR" sz="1400" dirty="0" err="1" smtClean="0"/>
              <a:t>Rules</a:t>
            </a:r>
            <a:endParaRPr lang="en-US" sz="1400" dirty="0" smtClean="0"/>
          </a:p>
        </p:txBody>
      </p:sp>
      <p:sp>
        <p:nvSpPr>
          <p:cNvPr id="36" name="Cruz 35"/>
          <p:cNvSpPr/>
          <p:nvPr/>
        </p:nvSpPr>
        <p:spPr>
          <a:xfrm>
            <a:off x="3078423" y="1720525"/>
            <a:ext cx="351729" cy="319179"/>
          </a:xfrm>
          <a:prstGeom prst="plus">
            <a:avLst>
              <a:gd name="adj" fmla="val 37053"/>
            </a:avLst>
          </a:prstGeom>
          <a:solidFill>
            <a:schemeClr val="bg1">
              <a:lumMod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7" name="Cruz 36"/>
          <p:cNvSpPr/>
          <p:nvPr/>
        </p:nvSpPr>
        <p:spPr>
          <a:xfrm>
            <a:off x="5015184" y="1731940"/>
            <a:ext cx="351729" cy="319179"/>
          </a:xfrm>
          <a:prstGeom prst="plus">
            <a:avLst>
              <a:gd name="adj" fmla="val 37053"/>
            </a:avLst>
          </a:prstGeom>
          <a:solidFill>
            <a:schemeClr val="bg1">
              <a:lumMod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8" name="Cruz 37"/>
          <p:cNvSpPr/>
          <p:nvPr/>
        </p:nvSpPr>
        <p:spPr>
          <a:xfrm>
            <a:off x="6807073" y="1716174"/>
            <a:ext cx="351729" cy="319179"/>
          </a:xfrm>
          <a:prstGeom prst="plus">
            <a:avLst>
              <a:gd name="adj" fmla="val 37053"/>
            </a:avLst>
          </a:prstGeom>
          <a:solidFill>
            <a:schemeClr val="bg1">
              <a:lumMod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41" name="Conector de seta reta 40"/>
          <p:cNvCxnSpPr/>
          <p:nvPr/>
        </p:nvCxnSpPr>
        <p:spPr>
          <a:xfrm>
            <a:off x="4650305" y="3903836"/>
            <a:ext cx="0" cy="1288362"/>
          </a:xfrm>
          <a:prstGeom prst="straightConnector1">
            <a:avLst/>
          </a:prstGeom>
          <a:ln w="76200">
            <a:solidFill>
              <a:schemeClr val="accent3">
                <a:lumMod val="50000"/>
              </a:schemeClr>
            </a:solidFill>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42" name="Elipse 41"/>
          <p:cNvSpPr/>
          <p:nvPr/>
        </p:nvSpPr>
        <p:spPr>
          <a:xfrm>
            <a:off x="3638721" y="3562077"/>
            <a:ext cx="2016224" cy="504056"/>
          </a:xfrm>
          <a:prstGeom prst="ellips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3" name="Retângulo 42"/>
          <p:cNvSpPr/>
          <p:nvPr/>
        </p:nvSpPr>
        <p:spPr>
          <a:xfrm>
            <a:off x="3026661" y="5192198"/>
            <a:ext cx="3204348" cy="297516"/>
          </a:xfrm>
          <a:prstGeom prst="rect">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54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pt-BR" dirty="0" err="1" smtClean="0"/>
              <a:t>Context</a:t>
            </a:r>
            <a:r>
              <a:rPr lang="pt-BR" dirty="0" smtClean="0"/>
              <a:t> </a:t>
            </a:r>
            <a:r>
              <a:rPr lang="pt-BR" dirty="0" err="1" smtClean="0"/>
              <a:t>Aggregator</a:t>
            </a:r>
            <a:r>
              <a:rPr lang="pt-BR" dirty="0" smtClean="0"/>
              <a:t> (CA)</a:t>
            </a:r>
            <a:endParaRPr lang="en-US" dirty="0"/>
          </a:p>
        </p:txBody>
      </p:sp>
      <p:sp>
        <p:nvSpPr>
          <p:cNvPr id="46" name="Retângulo 45"/>
          <p:cNvSpPr/>
          <p:nvPr/>
        </p:nvSpPr>
        <p:spPr>
          <a:xfrm>
            <a:off x="6608855" y="5920673"/>
            <a:ext cx="2226765" cy="765339"/>
          </a:xfrm>
          <a:prstGeom prst="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pt-BR" dirty="0" smtClean="0"/>
              <a:t>Health Managers System</a:t>
            </a:r>
            <a:endParaRPr lang="en-US" dirty="0"/>
          </a:p>
        </p:txBody>
      </p:sp>
      <p:cxnSp>
        <p:nvCxnSpPr>
          <p:cNvPr id="47" name="Conector reto 46"/>
          <p:cNvCxnSpPr/>
          <p:nvPr/>
        </p:nvCxnSpPr>
        <p:spPr>
          <a:xfrm>
            <a:off x="4661347" y="3042214"/>
            <a:ext cx="0" cy="743948"/>
          </a:xfrm>
          <a:prstGeom prst="line">
            <a:avLst/>
          </a:prstGeom>
        </p:spPr>
        <p:style>
          <a:lnRef idx="2">
            <a:schemeClr val="dk1"/>
          </a:lnRef>
          <a:fillRef idx="0">
            <a:schemeClr val="dk1"/>
          </a:fillRef>
          <a:effectRef idx="1">
            <a:schemeClr val="dk1"/>
          </a:effectRef>
          <a:fontRef idx="minor">
            <a:schemeClr val="tx1"/>
          </a:fontRef>
        </p:style>
      </p:cxnSp>
      <p:sp>
        <p:nvSpPr>
          <p:cNvPr id="49" name="Retângulo 48"/>
          <p:cNvSpPr/>
          <p:nvPr/>
        </p:nvSpPr>
        <p:spPr>
          <a:xfrm>
            <a:off x="3026661" y="5489714"/>
            <a:ext cx="3204348" cy="1246815"/>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Conector em curva 49"/>
          <p:cNvCxnSpPr/>
          <p:nvPr/>
        </p:nvCxnSpPr>
        <p:spPr>
          <a:xfrm rot="16200000" flipV="1">
            <a:off x="1743087" y="3856862"/>
            <a:ext cx="2149984" cy="520688"/>
          </a:xfrm>
          <a:prstGeom prst="curvedConnector3">
            <a:avLst>
              <a:gd name="adj1" fmla="val 50000"/>
            </a:avLst>
          </a:prstGeom>
          <a:ln w="57150">
            <a:solidFill>
              <a:schemeClr val="accent3">
                <a:lumMod val="50000"/>
              </a:schemeClr>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52" name="CaixaDeTexto 51"/>
          <p:cNvSpPr txBox="1"/>
          <p:nvPr/>
        </p:nvSpPr>
        <p:spPr>
          <a:xfrm>
            <a:off x="3113609" y="4653136"/>
            <a:ext cx="1962447" cy="307777"/>
          </a:xfrm>
          <a:prstGeom prst="rect">
            <a:avLst/>
          </a:prstGeom>
          <a:noFill/>
        </p:spPr>
        <p:txBody>
          <a:bodyPr wrap="square" rtlCol="0">
            <a:spAutoFit/>
          </a:bodyPr>
          <a:lstStyle/>
          <a:p>
            <a:r>
              <a:rPr lang="pt-BR" sz="1400" dirty="0" smtClean="0"/>
              <a:t>Security </a:t>
            </a:r>
            <a:r>
              <a:rPr lang="pt-BR" sz="1400" dirty="0" err="1" smtClean="0"/>
              <a:t>Protocol</a:t>
            </a:r>
            <a:endParaRPr lang="en-US" sz="1400" dirty="0"/>
          </a:p>
        </p:txBody>
      </p:sp>
      <p:sp>
        <p:nvSpPr>
          <p:cNvPr id="53" name="Elipse 52"/>
          <p:cNvSpPr/>
          <p:nvPr/>
        </p:nvSpPr>
        <p:spPr>
          <a:xfrm>
            <a:off x="2527310" y="4518455"/>
            <a:ext cx="2404730" cy="593691"/>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Seta para baixo 53"/>
          <p:cNvSpPr/>
          <p:nvPr/>
        </p:nvSpPr>
        <p:spPr>
          <a:xfrm>
            <a:off x="8175225" y="4238967"/>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Seta para baixo 54"/>
          <p:cNvSpPr/>
          <p:nvPr/>
        </p:nvSpPr>
        <p:spPr>
          <a:xfrm>
            <a:off x="8175225" y="3167066"/>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Seta para baixo 55"/>
          <p:cNvSpPr/>
          <p:nvPr/>
        </p:nvSpPr>
        <p:spPr>
          <a:xfrm>
            <a:off x="310311" y="4244677"/>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Seta para baixo 56"/>
          <p:cNvSpPr/>
          <p:nvPr/>
        </p:nvSpPr>
        <p:spPr>
          <a:xfrm>
            <a:off x="310311" y="3172776"/>
            <a:ext cx="648072" cy="257454"/>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9"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739690" y="3589397"/>
            <a:ext cx="406288" cy="536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CaixaDeTexto 59"/>
          <p:cNvSpPr txBox="1"/>
          <p:nvPr/>
        </p:nvSpPr>
        <p:spPr>
          <a:xfrm>
            <a:off x="6084168" y="3697287"/>
            <a:ext cx="1962447" cy="307777"/>
          </a:xfrm>
          <a:prstGeom prst="rect">
            <a:avLst/>
          </a:prstGeom>
          <a:noFill/>
        </p:spPr>
        <p:txBody>
          <a:bodyPr wrap="square" rtlCol="0">
            <a:spAutoFit/>
          </a:bodyPr>
          <a:lstStyle/>
          <a:p>
            <a:r>
              <a:rPr lang="pt-BR" sz="1400" dirty="0" err="1" smtClean="0"/>
              <a:t>Metadata</a:t>
            </a:r>
            <a:endParaRPr lang="en-US" sz="1400" dirty="0"/>
          </a:p>
        </p:txBody>
      </p:sp>
      <p:cxnSp>
        <p:nvCxnSpPr>
          <p:cNvPr id="44" name="Conector reto 43"/>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45" name="Conector reto 44"/>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48" name="CaixaDeTexto 47"/>
          <p:cNvSpPr txBox="1"/>
          <p:nvPr/>
        </p:nvSpPr>
        <p:spPr>
          <a:xfrm>
            <a:off x="0" y="17328"/>
            <a:ext cx="9143999" cy="523220"/>
          </a:xfrm>
          <a:prstGeom prst="rect">
            <a:avLst/>
          </a:prstGeom>
          <a:noFill/>
        </p:spPr>
        <p:txBody>
          <a:bodyPr wrap="square" rtlCol="0">
            <a:spAutoFit/>
          </a:bodyPr>
          <a:lstStyle/>
          <a:p>
            <a:pPr algn="ctr"/>
            <a:r>
              <a:rPr lang="pt-BR" sz="2800" b="1" dirty="0" smtClean="0">
                <a:solidFill>
                  <a:schemeClr val="accent1">
                    <a:lumMod val="50000"/>
                  </a:schemeClr>
                </a:solidFill>
              </a:rPr>
              <a:t>LARIISA </a:t>
            </a:r>
            <a:r>
              <a:rPr lang="pt-BR" sz="2800" b="1" dirty="0" err="1" smtClean="0">
                <a:solidFill>
                  <a:schemeClr val="accent1">
                    <a:lumMod val="50000"/>
                  </a:schemeClr>
                </a:solidFill>
              </a:rPr>
              <a:t>Architecture</a:t>
            </a:r>
            <a:r>
              <a:rPr lang="pt-BR" sz="2800" b="1" dirty="0" smtClean="0">
                <a:solidFill>
                  <a:schemeClr val="accent1">
                    <a:lumMod val="50000"/>
                  </a:schemeClr>
                </a:solidFill>
              </a:rPr>
              <a:t>: a </a:t>
            </a:r>
            <a:r>
              <a:rPr lang="pt-BR" sz="2800" b="1" dirty="0" err="1" smtClean="0">
                <a:solidFill>
                  <a:schemeClr val="accent1">
                    <a:lumMod val="50000"/>
                  </a:schemeClr>
                </a:solidFill>
              </a:rPr>
              <a:t>context-aware</a:t>
            </a:r>
            <a:r>
              <a:rPr lang="pt-BR" sz="2800" b="1" dirty="0" smtClean="0">
                <a:solidFill>
                  <a:schemeClr val="accent1">
                    <a:lumMod val="50000"/>
                  </a:schemeClr>
                </a:solidFill>
              </a:rPr>
              <a:t> framework</a:t>
            </a:r>
            <a:endParaRPr lang="en-US" sz="2800" b="1" dirty="0">
              <a:solidFill>
                <a:schemeClr val="accent1">
                  <a:lumMod val="50000"/>
                </a:schemeClr>
              </a:solidFill>
            </a:endParaRPr>
          </a:p>
        </p:txBody>
      </p:sp>
    </p:spTree>
    <p:extLst>
      <p:ext uri="{BB962C8B-B14F-4D97-AF65-F5344CB8AC3E}">
        <p14:creationId xmlns:p14="http://schemas.microsoft.com/office/powerpoint/2010/main" val="336290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1000"/>
                                        <p:tgtEl>
                                          <p:spTgt spid="26"/>
                                        </p:tgtEl>
                                      </p:cBhvr>
                                    </p:animEffect>
                                    <p:anim calcmode="lin" valueType="num">
                                      <p:cBhvr>
                                        <p:cTn id="98" dur="1000" fill="hold"/>
                                        <p:tgtEl>
                                          <p:spTgt spid="26"/>
                                        </p:tgtEl>
                                        <p:attrNameLst>
                                          <p:attrName>ppt_x</p:attrName>
                                        </p:attrNameLst>
                                      </p:cBhvr>
                                      <p:tavLst>
                                        <p:tav tm="0">
                                          <p:val>
                                            <p:strVal val="#ppt_x"/>
                                          </p:val>
                                        </p:tav>
                                        <p:tav tm="100000">
                                          <p:val>
                                            <p:strVal val="#ppt_x"/>
                                          </p:val>
                                        </p:tav>
                                      </p:tavLst>
                                    </p:anim>
                                    <p:anim calcmode="lin" valueType="num">
                                      <p:cBhvr>
                                        <p:cTn id="99" dur="1000" fill="hold"/>
                                        <p:tgtEl>
                                          <p:spTgt spid="2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1000"/>
                                        <p:tgtEl>
                                          <p:spTgt spid="27"/>
                                        </p:tgtEl>
                                      </p:cBhvr>
                                    </p:animEffect>
                                    <p:anim calcmode="lin" valueType="num">
                                      <p:cBhvr>
                                        <p:cTn id="103" dur="1000" fill="hold"/>
                                        <p:tgtEl>
                                          <p:spTgt spid="27"/>
                                        </p:tgtEl>
                                        <p:attrNameLst>
                                          <p:attrName>ppt_x</p:attrName>
                                        </p:attrNameLst>
                                      </p:cBhvr>
                                      <p:tavLst>
                                        <p:tav tm="0">
                                          <p:val>
                                            <p:strVal val="#ppt_x"/>
                                          </p:val>
                                        </p:tav>
                                        <p:tav tm="100000">
                                          <p:val>
                                            <p:strVal val="#ppt_x"/>
                                          </p:val>
                                        </p:tav>
                                      </p:tavLst>
                                    </p:anim>
                                    <p:anim calcmode="lin" valueType="num">
                                      <p:cBhvr>
                                        <p:cTn id="104" dur="1000" fill="hold"/>
                                        <p:tgtEl>
                                          <p:spTgt spid="27"/>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1000"/>
                                        <p:tgtEl>
                                          <p:spTgt spid="28"/>
                                        </p:tgtEl>
                                      </p:cBhvr>
                                    </p:animEffect>
                                    <p:anim calcmode="lin" valueType="num">
                                      <p:cBhvr>
                                        <p:cTn id="108" dur="1000" fill="hold"/>
                                        <p:tgtEl>
                                          <p:spTgt spid="28"/>
                                        </p:tgtEl>
                                        <p:attrNameLst>
                                          <p:attrName>ppt_x</p:attrName>
                                        </p:attrNameLst>
                                      </p:cBhvr>
                                      <p:tavLst>
                                        <p:tav tm="0">
                                          <p:val>
                                            <p:strVal val="#ppt_x"/>
                                          </p:val>
                                        </p:tav>
                                        <p:tav tm="100000">
                                          <p:val>
                                            <p:strVal val="#ppt_x"/>
                                          </p:val>
                                        </p:tav>
                                      </p:tavLst>
                                    </p:anim>
                                    <p:anim calcmode="lin" valueType="num">
                                      <p:cBhvr>
                                        <p:cTn id="109" dur="1000" fill="hold"/>
                                        <p:tgtEl>
                                          <p:spTgt spid="28"/>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1000"/>
                                        <p:tgtEl>
                                          <p:spTgt spid="30"/>
                                        </p:tgtEl>
                                      </p:cBhvr>
                                    </p:animEffect>
                                    <p:anim calcmode="lin" valueType="num">
                                      <p:cBhvr>
                                        <p:cTn id="118" dur="1000" fill="hold"/>
                                        <p:tgtEl>
                                          <p:spTgt spid="30"/>
                                        </p:tgtEl>
                                        <p:attrNameLst>
                                          <p:attrName>ppt_x</p:attrName>
                                        </p:attrNameLst>
                                      </p:cBhvr>
                                      <p:tavLst>
                                        <p:tav tm="0">
                                          <p:val>
                                            <p:strVal val="#ppt_x"/>
                                          </p:val>
                                        </p:tav>
                                        <p:tav tm="100000">
                                          <p:val>
                                            <p:strVal val="#ppt_x"/>
                                          </p:val>
                                        </p:tav>
                                      </p:tavLst>
                                    </p:anim>
                                    <p:anim calcmode="lin" valueType="num">
                                      <p:cBhvr>
                                        <p:cTn id="119" dur="1000" fill="hold"/>
                                        <p:tgtEl>
                                          <p:spTgt spid="30"/>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fade">
                                      <p:cBhvr>
                                        <p:cTn id="122" dur="1000"/>
                                        <p:tgtEl>
                                          <p:spTgt spid="36"/>
                                        </p:tgtEl>
                                      </p:cBhvr>
                                    </p:animEffect>
                                    <p:anim calcmode="lin" valueType="num">
                                      <p:cBhvr>
                                        <p:cTn id="123" dur="1000" fill="hold"/>
                                        <p:tgtEl>
                                          <p:spTgt spid="36"/>
                                        </p:tgtEl>
                                        <p:attrNameLst>
                                          <p:attrName>ppt_x</p:attrName>
                                        </p:attrNameLst>
                                      </p:cBhvr>
                                      <p:tavLst>
                                        <p:tav tm="0">
                                          <p:val>
                                            <p:strVal val="#ppt_x"/>
                                          </p:val>
                                        </p:tav>
                                        <p:tav tm="100000">
                                          <p:val>
                                            <p:strVal val="#ppt_x"/>
                                          </p:val>
                                        </p:tav>
                                      </p:tavLst>
                                    </p:anim>
                                    <p:anim calcmode="lin" valueType="num">
                                      <p:cBhvr>
                                        <p:cTn id="124" dur="1000" fill="hold"/>
                                        <p:tgtEl>
                                          <p:spTgt spid="36"/>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1000"/>
                                        <p:tgtEl>
                                          <p:spTgt spid="37"/>
                                        </p:tgtEl>
                                      </p:cBhvr>
                                    </p:animEffect>
                                    <p:anim calcmode="lin" valueType="num">
                                      <p:cBhvr>
                                        <p:cTn id="128" dur="1000" fill="hold"/>
                                        <p:tgtEl>
                                          <p:spTgt spid="37"/>
                                        </p:tgtEl>
                                        <p:attrNameLst>
                                          <p:attrName>ppt_x</p:attrName>
                                        </p:attrNameLst>
                                      </p:cBhvr>
                                      <p:tavLst>
                                        <p:tav tm="0">
                                          <p:val>
                                            <p:strVal val="#ppt_x"/>
                                          </p:val>
                                        </p:tav>
                                        <p:tav tm="100000">
                                          <p:val>
                                            <p:strVal val="#ppt_x"/>
                                          </p:val>
                                        </p:tav>
                                      </p:tavLst>
                                    </p:anim>
                                    <p:anim calcmode="lin" valueType="num">
                                      <p:cBhvr>
                                        <p:cTn id="129" dur="1000" fill="hold"/>
                                        <p:tgtEl>
                                          <p:spTgt spid="37"/>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8"/>
                                        </p:tgtEl>
                                        <p:attrNameLst>
                                          <p:attrName>style.visibility</p:attrName>
                                        </p:attrNameLst>
                                      </p:cBhvr>
                                      <p:to>
                                        <p:strVal val="visible"/>
                                      </p:to>
                                    </p:set>
                                    <p:animEffect transition="in" filter="fade">
                                      <p:cBhvr>
                                        <p:cTn id="132" dur="1000"/>
                                        <p:tgtEl>
                                          <p:spTgt spid="38"/>
                                        </p:tgtEl>
                                      </p:cBhvr>
                                    </p:animEffect>
                                    <p:anim calcmode="lin" valueType="num">
                                      <p:cBhvr>
                                        <p:cTn id="133" dur="1000" fill="hold"/>
                                        <p:tgtEl>
                                          <p:spTgt spid="38"/>
                                        </p:tgtEl>
                                        <p:attrNameLst>
                                          <p:attrName>ppt_x</p:attrName>
                                        </p:attrNameLst>
                                      </p:cBhvr>
                                      <p:tavLst>
                                        <p:tav tm="0">
                                          <p:val>
                                            <p:strVal val="#ppt_x"/>
                                          </p:val>
                                        </p:tav>
                                        <p:tav tm="100000">
                                          <p:val>
                                            <p:strVal val="#ppt_x"/>
                                          </p:val>
                                        </p:tav>
                                      </p:tavLst>
                                    </p:anim>
                                    <p:anim calcmode="lin" valueType="num">
                                      <p:cBhvr>
                                        <p:cTn id="134" dur="1000" fill="hold"/>
                                        <p:tgtEl>
                                          <p:spTgt spid="38"/>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41"/>
                                        </p:tgtEl>
                                        <p:attrNameLst>
                                          <p:attrName>style.visibility</p:attrName>
                                        </p:attrNameLst>
                                      </p:cBhvr>
                                      <p:to>
                                        <p:strVal val="visible"/>
                                      </p:to>
                                    </p:set>
                                    <p:animEffect transition="in" filter="fade">
                                      <p:cBhvr>
                                        <p:cTn id="137" dur="1000"/>
                                        <p:tgtEl>
                                          <p:spTgt spid="41"/>
                                        </p:tgtEl>
                                      </p:cBhvr>
                                    </p:animEffect>
                                    <p:anim calcmode="lin" valueType="num">
                                      <p:cBhvr>
                                        <p:cTn id="138" dur="1000" fill="hold"/>
                                        <p:tgtEl>
                                          <p:spTgt spid="41"/>
                                        </p:tgtEl>
                                        <p:attrNameLst>
                                          <p:attrName>ppt_x</p:attrName>
                                        </p:attrNameLst>
                                      </p:cBhvr>
                                      <p:tavLst>
                                        <p:tav tm="0">
                                          <p:val>
                                            <p:strVal val="#ppt_x"/>
                                          </p:val>
                                        </p:tav>
                                        <p:tav tm="100000">
                                          <p:val>
                                            <p:strVal val="#ppt_x"/>
                                          </p:val>
                                        </p:tav>
                                      </p:tavLst>
                                    </p:anim>
                                    <p:anim calcmode="lin" valueType="num">
                                      <p:cBhvr>
                                        <p:cTn id="139" dur="1000" fill="hold"/>
                                        <p:tgtEl>
                                          <p:spTgt spid="41"/>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42"/>
                                        </p:tgtEl>
                                        <p:attrNameLst>
                                          <p:attrName>style.visibility</p:attrName>
                                        </p:attrNameLst>
                                      </p:cBhvr>
                                      <p:to>
                                        <p:strVal val="visible"/>
                                      </p:to>
                                    </p:set>
                                    <p:animEffect transition="in" filter="fade">
                                      <p:cBhvr>
                                        <p:cTn id="142" dur="1000"/>
                                        <p:tgtEl>
                                          <p:spTgt spid="42"/>
                                        </p:tgtEl>
                                      </p:cBhvr>
                                    </p:animEffect>
                                    <p:anim calcmode="lin" valueType="num">
                                      <p:cBhvr>
                                        <p:cTn id="143" dur="1000" fill="hold"/>
                                        <p:tgtEl>
                                          <p:spTgt spid="42"/>
                                        </p:tgtEl>
                                        <p:attrNameLst>
                                          <p:attrName>ppt_x</p:attrName>
                                        </p:attrNameLst>
                                      </p:cBhvr>
                                      <p:tavLst>
                                        <p:tav tm="0">
                                          <p:val>
                                            <p:strVal val="#ppt_x"/>
                                          </p:val>
                                        </p:tav>
                                        <p:tav tm="100000">
                                          <p:val>
                                            <p:strVal val="#ppt_x"/>
                                          </p:val>
                                        </p:tav>
                                      </p:tavLst>
                                    </p:anim>
                                    <p:anim calcmode="lin" valueType="num">
                                      <p:cBhvr>
                                        <p:cTn id="144" dur="1000" fill="hold"/>
                                        <p:tgtEl>
                                          <p:spTgt spid="42"/>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fade">
                                      <p:cBhvr>
                                        <p:cTn id="147" dur="1000"/>
                                        <p:tgtEl>
                                          <p:spTgt spid="43"/>
                                        </p:tgtEl>
                                      </p:cBhvr>
                                    </p:animEffect>
                                    <p:anim calcmode="lin" valueType="num">
                                      <p:cBhvr>
                                        <p:cTn id="148" dur="1000" fill="hold"/>
                                        <p:tgtEl>
                                          <p:spTgt spid="43"/>
                                        </p:tgtEl>
                                        <p:attrNameLst>
                                          <p:attrName>ppt_x</p:attrName>
                                        </p:attrNameLst>
                                      </p:cBhvr>
                                      <p:tavLst>
                                        <p:tav tm="0">
                                          <p:val>
                                            <p:strVal val="#ppt_x"/>
                                          </p:val>
                                        </p:tav>
                                        <p:tav tm="100000">
                                          <p:val>
                                            <p:strVal val="#ppt_x"/>
                                          </p:val>
                                        </p:tav>
                                      </p:tavLst>
                                    </p:anim>
                                    <p:anim calcmode="lin" valueType="num">
                                      <p:cBhvr>
                                        <p:cTn id="149" dur="1000" fill="hold"/>
                                        <p:tgtEl>
                                          <p:spTgt spid="43"/>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6"/>
                                        </p:tgtEl>
                                        <p:attrNameLst>
                                          <p:attrName>style.visibility</p:attrName>
                                        </p:attrNameLst>
                                      </p:cBhvr>
                                      <p:to>
                                        <p:strVal val="visible"/>
                                      </p:to>
                                    </p:set>
                                    <p:animEffect transition="in" filter="fade">
                                      <p:cBhvr>
                                        <p:cTn id="152" dur="1000"/>
                                        <p:tgtEl>
                                          <p:spTgt spid="46"/>
                                        </p:tgtEl>
                                      </p:cBhvr>
                                    </p:animEffect>
                                    <p:anim calcmode="lin" valueType="num">
                                      <p:cBhvr>
                                        <p:cTn id="153" dur="1000" fill="hold"/>
                                        <p:tgtEl>
                                          <p:spTgt spid="46"/>
                                        </p:tgtEl>
                                        <p:attrNameLst>
                                          <p:attrName>ppt_x</p:attrName>
                                        </p:attrNameLst>
                                      </p:cBhvr>
                                      <p:tavLst>
                                        <p:tav tm="0">
                                          <p:val>
                                            <p:strVal val="#ppt_x"/>
                                          </p:val>
                                        </p:tav>
                                        <p:tav tm="100000">
                                          <p:val>
                                            <p:strVal val="#ppt_x"/>
                                          </p:val>
                                        </p:tav>
                                      </p:tavLst>
                                    </p:anim>
                                    <p:anim calcmode="lin" valueType="num">
                                      <p:cBhvr>
                                        <p:cTn id="154" dur="1000" fill="hold"/>
                                        <p:tgtEl>
                                          <p:spTgt spid="46"/>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47"/>
                                        </p:tgtEl>
                                        <p:attrNameLst>
                                          <p:attrName>style.visibility</p:attrName>
                                        </p:attrNameLst>
                                      </p:cBhvr>
                                      <p:to>
                                        <p:strVal val="visible"/>
                                      </p:to>
                                    </p:set>
                                    <p:animEffect transition="in" filter="fade">
                                      <p:cBhvr>
                                        <p:cTn id="157" dur="1000"/>
                                        <p:tgtEl>
                                          <p:spTgt spid="47"/>
                                        </p:tgtEl>
                                      </p:cBhvr>
                                    </p:animEffect>
                                    <p:anim calcmode="lin" valueType="num">
                                      <p:cBhvr>
                                        <p:cTn id="158" dur="1000" fill="hold"/>
                                        <p:tgtEl>
                                          <p:spTgt spid="47"/>
                                        </p:tgtEl>
                                        <p:attrNameLst>
                                          <p:attrName>ppt_x</p:attrName>
                                        </p:attrNameLst>
                                      </p:cBhvr>
                                      <p:tavLst>
                                        <p:tav tm="0">
                                          <p:val>
                                            <p:strVal val="#ppt_x"/>
                                          </p:val>
                                        </p:tav>
                                        <p:tav tm="100000">
                                          <p:val>
                                            <p:strVal val="#ppt_x"/>
                                          </p:val>
                                        </p:tav>
                                      </p:tavLst>
                                    </p:anim>
                                    <p:anim calcmode="lin" valueType="num">
                                      <p:cBhvr>
                                        <p:cTn id="159" dur="1000" fill="hold"/>
                                        <p:tgtEl>
                                          <p:spTgt spid="47"/>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Effect transition="in" filter="fade">
                                      <p:cBhvr>
                                        <p:cTn id="162" dur="1000"/>
                                        <p:tgtEl>
                                          <p:spTgt spid="49"/>
                                        </p:tgtEl>
                                      </p:cBhvr>
                                    </p:animEffect>
                                    <p:anim calcmode="lin" valueType="num">
                                      <p:cBhvr>
                                        <p:cTn id="163" dur="1000" fill="hold"/>
                                        <p:tgtEl>
                                          <p:spTgt spid="49"/>
                                        </p:tgtEl>
                                        <p:attrNameLst>
                                          <p:attrName>ppt_x</p:attrName>
                                        </p:attrNameLst>
                                      </p:cBhvr>
                                      <p:tavLst>
                                        <p:tav tm="0">
                                          <p:val>
                                            <p:strVal val="#ppt_x"/>
                                          </p:val>
                                        </p:tav>
                                        <p:tav tm="100000">
                                          <p:val>
                                            <p:strVal val="#ppt_x"/>
                                          </p:val>
                                        </p:tav>
                                      </p:tavLst>
                                    </p:anim>
                                    <p:anim calcmode="lin" valueType="num">
                                      <p:cBhvr>
                                        <p:cTn id="164" dur="1000" fill="hold"/>
                                        <p:tgtEl>
                                          <p:spTgt spid="49"/>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50"/>
                                        </p:tgtEl>
                                        <p:attrNameLst>
                                          <p:attrName>style.visibility</p:attrName>
                                        </p:attrNameLst>
                                      </p:cBhvr>
                                      <p:to>
                                        <p:strVal val="visible"/>
                                      </p:to>
                                    </p:set>
                                    <p:animEffect transition="in" filter="fade">
                                      <p:cBhvr>
                                        <p:cTn id="167" dur="1000"/>
                                        <p:tgtEl>
                                          <p:spTgt spid="50"/>
                                        </p:tgtEl>
                                      </p:cBhvr>
                                    </p:animEffect>
                                    <p:anim calcmode="lin" valueType="num">
                                      <p:cBhvr>
                                        <p:cTn id="168" dur="1000" fill="hold"/>
                                        <p:tgtEl>
                                          <p:spTgt spid="50"/>
                                        </p:tgtEl>
                                        <p:attrNameLst>
                                          <p:attrName>ppt_x</p:attrName>
                                        </p:attrNameLst>
                                      </p:cBhvr>
                                      <p:tavLst>
                                        <p:tav tm="0">
                                          <p:val>
                                            <p:strVal val="#ppt_x"/>
                                          </p:val>
                                        </p:tav>
                                        <p:tav tm="100000">
                                          <p:val>
                                            <p:strVal val="#ppt_x"/>
                                          </p:val>
                                        </p:tav>
                                      </p:tavLst>
                                    </p:anim>
                                    <p:anim calcmode="lin" valueType="num">
                                      <p:cBhvr>
                                        <p:cTn id="169" dur="1000" fill="hold"/>
                                        <p:tgtEl>
                                          <p:spTgt spid="50"/>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52"/>
                                        </p:tgtEl>
                                        <p:attrNameLst>
                                          <p:attrName>style.visibility</p:attrName>
                                        </p:attrNameLst>
                                      </p:cBhvr>
                                      <p:to>
                                        <p:strVal val="visible"/>
                                      </p:to>
                                    </p:set>
                                    <p:animEffect transition="in" filter="fade">
                                      <p:cBhvr>
                                        <p:cTn id="172" dur="1000"/>
                                        <p:tgtEl>
                                          <p:spTgt spid="52"/>
                                        </p:tgtEl>
                                      </p:cBhvr>
                                    </p:animEffect>
                                    <p:anim calcmode="lin" valueType="num">
                                      <p:cBhvr>
                                        <p:cTn id="173" dur="1000" fill="hold"/>
                                        <p:tgtEl>
                                          <p:spTgt spid="52"/>
                                        </p:tgtEl>
                                        <p:attrNameLst>
                                          <p:attrName>ppt_x</p:attrName>
                                        </p:attrNameLst>
                                      </p:cBhvr>
                                      <p:tavLst>
                                        <p:tav tm="0">
                                          <p:val>
                                            <p:strVal val="#ppt_x"/>
                                          </p:val>
                                        </p:tav>
                                        <p:tav tm="100000">
                                          <p:val>
                                            <p:strVal val="#ppt_x"/>
                                          </p:val>
                                        </p:tav>
                                      </p:tavLst>
                                    </p:anim>
                                    <p:anim calcmode="lin" valueType="num">
                                      <p:cBhvr>
                                        <p:cTn id="174" dur="1000" fill="hold"/>
                                        <p:tgtEl>
                                          <p:spTgt spid="52"/>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3"/>
                                        </p:tgtEl>
                                        <p:attrNameLst>
                                          <p:attrName>style.visibility</p:attrName>
                                        </p:attrNameLst>
                                      </p:cBhvr>
                                      <p:to>
                                        <p:strVal val="visible"/>
                                      </p:to>
                                    </p:set>
                                    <p:animEffect transition="in" filter="fade">
                                      <p:cBhvr>
                                        <p:cTn id="177" dur="1000"/>
                                        <p:tgtEl>
                                          <p:spTgt spid="53"/>
                                        </p:tgtEl>
                                      </p:cBhvr>
                                    </p:animEffect>
                                    <p:anim calcmode="lin" valueType="num">
                                      <p:cBhvr>
                                        <p:cTn id="178" dur="1000" fill="hold"/>
                                        <p:tgtEl>
                                          <p:spTgt spid="53"/>
                                        </p:tgtEl>
                                        <p:attrNameLst>
                                          <p:attrName>ppt_x</p:attrName>
                                        </p:attrNameLst>
                                      </p:cBhvr>
                                      <p:tavLst>
                                        <p:tav tm="0">
                                          <p:val>
                                            <p:strVal val="#ppt_x"/>
                                          </p:val>
                                        </p:tav>
                                        <p:tav tm="100000">
                                          <p:val>
                                            <p:strVal val="#ppt_x"/>
                                          </p:val>
                                        </p:tav>
                                      </p:tavLst>
                                    </p:anim>
                                    <p:anim calcmode="lin" valueType="num">
                                      <p:cBhvr>
                                        <p:cTn id="179" dur="1000" fill="hold"/>
                                        <p:tgtEl>
                                          <p:spTgt spid="53"/>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4"/>
                                        </p:tgtEl>
                                        <p:attrNameLst>
                                          <p:attrName>style.visibility</p:attrName>
                                        </p:attrNameLst>
                                      </p:cBhvr>
                                      <p:to>
                                        <p:strVal val="visible"/>
                                      </p:to>
                                    </p:set>
                                    <p:animEffect transition="in" filter="fade">
                                      <p:cBhvr>
                                        <p:cTn id="182" dur="1000"/>
                                        <p:tgtEl>
                                          <p:spTgt spid="54"/>
                                        </p:tgtEl>
                                      </p:cBhvr>
                                    </p:animEffect>
                                    <p:anim calcmode="lin" valueType="num">
                                      <p:cBhvr>
                                        <p:cTn id="183" dur="1000" fill="hold"/>
                                        <p:tgtEl>
                                          <p:spTgt spid="54"/>
                                        </p:tgtEl>
                                        <p:attrNameLst>
                                          <p:attrName>ppt_x</p:attrName>
                                        </p:attrNameLst>
                                      </p:cBhvr>
                                      <p:tavLst>
                                        <p:tav tm="0">
                                          <p:val>
                                            <p:strVal val="#ppt_x"/>
                                          </p:val>
                                        </p:tav>
                                        <p:tav tm="100000">
                                          <p:val>
                                            <p:strVal val="#ppt_x"/>
                                          </p:val>
                                        </p:tav>
                                      </p:tavLst>
                                    </p:anim>
                                    <p:anim calcmode="lin" valueType="num">
                                      <p:cBhvr>
                                        <p:cTn id="184" dur="1000" fill="hold"/>
                                        <p:tgtEl>
                                          <p:spTgt spid="54"/>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5"/>
                                        </p:tgtEl>
                                        <p:attrNameLst>
                                          <p:attrName>style.visibility</p:attrName>
                                        </p:attrNameLst>
                                      </p:cBhvr>
                                      <p:to>
                                        <p:strVal val="visible"/>
                                      </p:to>
                                    </p:set>
                                    <p:animEffect transition="in" filter="fade">
                                      <p:cBhvr>
                                        <p:cTn id="187" dur="1000"/>
                                        <p:tgtEl>
                                          <p:spTgt spid="55"/>
                                        </p:tgtEl>
                                      </p:cBhvr>
                                    </p:animEffect>
                                    <p:anim calcmode="lin" valueType="num">
                                      <p:cBhvr>
                                        <p:cTn id="188" dur="1000" fill="hold"/>
                                        <p:tgtEl>
                                          <p:spTgt spid="55"/>
                                        </p:tgtEl>
                                        <p:attrNameLst>
                                          <p:attrName>ppt_x</p:attrName>
                                        </p:attrNameLst>
                                      </p:cBhvr>
                                      <p:tavLst>
                                        <p:tav tm="0">
                                          <p:val>
                                            <p:strVal val="#ppt_x"/>
                                          </p:val>
                                        </p:tav>
                                        <p:tav tm="100000">
                                          <p:val>
                                            <p:strVal val="#ppt_x"/>
                                          </p:val>
                                        </p:tav>
                                      </p:tavLst>
                                    </p:anim>
                                    <p:anim calcmode="lin" valueType="num">
                                      <p:cBhvr>
                                        <p:cTn id="189" dur="1000" fill="hold"/>
                                        <p:tgtEl>
                                          <p:spTgt spid="55"/>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56"/>
                                        </p:tgtEl>
                                        <p:attrNameLst>
                                          <p:attrName>style.visibility</p:attrName>
                                        </p:attrNameLst>
                                      </p:cBhvr>
                                      <p:to>
                                        <p:strVal val="visible"/>
                                      </p:to>
                                    </p:set>
                                    <p:animEffect transition="in" filter="fade">
                                      <p:cBhvr>
                                        <p:cTn id="192" dur="1000"/>
                                        <p:tgtEl>
                                          <p:spTgt spid="56"/>
                                        </p:tgtEl>
                                      </p:cBhvr>
                                    </p:animEffect>
                                    <p:anim calcmode="lin" valueType="num">
                                      <p:cBhvr>
                                        <p:cTn id="193" dur="1000" fill="hold"/>
                                        <p:tgtEl>
                                          <p:spTgt spid="56"/>
                                        </p:tgtEl>
                                        <p:attrNameLst>
                                          <p:attrName>ppt_x</p:attrName>
                                        </p:attrNameLst>
                                      </p:cBhvr>
                                      <p:tavLst>
                                        <p:tav tm="0">
                                          <p:val>
                                            <p:strVal val="#ppt_x"/>
                                          </p:val>
                                        </p:tav>
                                        <p:tav tm="100000">
                                          <p:val>
                                            <p:strVal val="#ppt_x"/>
                                          </p:val>
                                        </p:tav>
                                      </p:tavLst>
                                    </p:anim>
                                    <p:anim calcmode="lin" valueType="num">
                                      <p:cBhvr>
                                        <p:cTn id="194" dur="1000" fill="hold"/>
                                        <p:tgtEl>
                                          <p:spTgt spid="56"/>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57"/>
                                        </p:tgtEl>
                                        <p:attrNameLst>
                                          <p:attrName>style.visibility</p:attrName>
                                        </p:attrNameLst>
                                      </p:cBhvr>
                                      <p:to>
                                        <p:strVal val="visible"/>
                                      </p:to>
                                    </p:set>
                                    <p:animEffect transition="in" filter="fade">
                                      <p:cBhvr>
                                        <p:cTn id="197" dur="1000"/>
                                        <p:tgtEl>
                                          <p:spTgt spid="57"/>
                                        </p:tgtEl>
                                      </p:cBhvr>
                                    </p:animEffect>
                                    <p:anim calcmode="lin" valueType="num">
                                      <p:cBhvr>
                                        <p:cTn id="198" dur="1000" fill="hold"/>
                                        <p:tgtEl>
                                          <p:spTgt spid="57"/>
                                        </p:tgtEl>
                                        <p:attrNameLst>
                                          <p:attrName>ppt_x</p:attrName>
                                        </p:attrNameLst>
                                      </p:cBhvr>
                                      <p:tavLst>
                                        <p:tav tm="0">
                                          <p:val>
                                            <p:strVal val="#ppt_x"/>
                                          </p:val>
                                        </p:tav>
                                        <p:tav tm="100000">
                                          <p:val>
                                            <p:strVal val="#ppt_x"/>
                                          </p:val>
                                        </p:tav>
                                      </p:tavLst>
                                    </p:anim>
                                    <p:anim calcmode="lin" valueType="num">
                                      <p:cBhvr>
                                        <p:cTn id="199" dur="1000" fill="hold"/>
                                        <p:tgtEl>
                                          <p:spTgt spid="57"/>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60"/>
                                        </p:tgtEl>
                                        <p:attrNameLst>
                                          <p:attrName>style.visibility</p:attrName>
                                        </p:attrNameLst>
                                      </p:cBhvr>
                                      <p:to>
                                        <p:strVal val="visible"/>
                                      </p:to>
                                    </p:set>
                                    <p:animEffect transition="in" filter="fade">
                                      <p:cBhvr>
                                        <p:cTn id="202" dur="1000"/>
                                        <p:tgtEl>
                                          <p:spTgt spid="60"/>
                                        </p:tgtEl>
                                      </p:cBhvr>
                                    </p:animEffect>
                                    <p:anim calcmode="lin" valueType="num">
                                      <p:cBhvr>
                                        <p:cTn id="203" dur="1000" fill="hold"/>
                                        <p:tgtEl>
                                          <p:spTgt spid="60"/>
                                        </p:tgtEl>
                                        <p:attrNameLst>
                                          <p:attrName>ppt_x</p:attrName>
                                        </p:attrNameLst>
                                      </p:cBhvr>
                                      <p:tavLst>
                                        <p:tav tm="0">
                                          <p:val>
                                            <p:strVal val="#ppt_x"/>
                                          </p:val>
                                        </p:tav>
                                        <p:tav tm="100000">
                                          <p:val>
                                            <p:strVal val="#ppt_x"/>
                                          </p:val>
                                        </p:tav>
                                      </p:tavLst>
                                    </p:anim>
                                    <p:anim calcmode="lin" valueType="num">
                                      <p:cBhvr>
                                        <p:cTn id="204" dur="1000" fill="hold"/>
                                        <p:tgtEl>
                                          <p:spTgt spid="60"/>
                                        </p:tgtEl>
                                        <p:attrNameLst>
                                          <p:attrName>ppt_y</p:attrName>
                                        </p:attrNameLst>
                                      </p:cBhvr>
                                      <p:tavLst>
                                        <p:tav tm="0">
                                          <p:val>
                                            <p:strVal val="#ppt_y+.1"/>
                                          </p:val>
                                        </p:tav>
                                        <p:tav tm="100000">
                                          <p:val>
                                            <p:strVal val="#ppt_y"/>
                                          </p:val>
                                        </p:tav>
                                      </p:tavLst>
                                    </p:anim>
                                  </p:childTnLst>
                                </p:cTn>
                              </p:par>
                              <p:par>
                                <p:cTn id="205" presetID="42" presetClass="entr" presetSubtype="0" fill="hold" nodeType="withEffect">
                                  <p:stCondLst>
                                    <p:cond delay="0"/>
                                  </p:stCondLst>
                                  <p:childTnLst>
                                    <p:set>
                                      <p:cBhvr>
                                        <p:cTn id="206" dur="1" fill="hold">
                                          <p:stCondLst>
                                            <p:cond delay="0"/>
                                          </p:stCondLst>
                                        </p:cTn>
                                        <p:tgtEl>
                                          <p:spTgt spid="59"/>
                                        </p:tgtEl>
                                        <p:attrNameLst>
                                          <p:attrName>style.visibility</p:attrName>
                                        </p:attrNameLst>
                                      </p:cBhvr>
                                      <p:to>
                                        <p:strVal val="visible"/>
                                      </p:to>
                                    </p:set>
                                    <p:animEffect transition="in" filter="fade">
                                      <p:cBhvr>
                                        <p:cTn id="207" dur="1000"/>
                                        <p:tgtEl>
                                          <p:spTgt spid="59"/>
                                        </p:tgtEl>
                                      </p:cBhvr>
                                    </p:animEffect>
                                    <p:anim calcmode="lin" valueType="num">
                                      <p:cBhvr>
                                        <p:cTn id="208" dur="1000" fill="hold"/>
                                        <p:tgtEl>
                                          <p:spTgt spid="59"/>
                                        </p:tgtEl>
                                        <p:attrNameLst>
                                          <p:attrName>ppt_x</p:attrName>
                                        </p:attrNameLst>
                                      </p:cBhvr>
                                      <p:tavLst>
                                        <p:tav tm="0">
                                          <p:val>
                                            <p:strVal val="#ppt_x"/>
                                          </p:val>
                                        </p:tav>
                                        <p:tav tm="100000">
                                          <p:val>
                                            <p:strVal val="#ppt_x"/>
                                          </p:val>
                                        </p:tav>
                                      </p:tavLst>
                                    </p:anim>
                                    <p:anim calcmode="lin" valueType="num">
                                      <p:cBhvr>
                                        <p:cTn id="20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1" grpId="0"/>
      <p:bldP spid="12" grpId="0"/>
      <p:bldP spid="13" grpId="0"/>
      <p:bldP spid="18" grpId="0"/>
      <p:bldP spid="19" grpId="0"/>
      <p:bldP spid="20" grpId="0"/>
      <p:bldP spid="21" grpId="0"/>
      <p:bldP spid="26" grpId="0"/>
      <p:bldP spid="27" grpId="0" animBg="1"/>
      <p:bldP spid="28" grpId="0"/>
      <p:bldP spid="29" grpId="0" animBg="1"/>
      <p:bldP spid="30" grpId="0"/>
      <p:bldP spid="36" grpId="0" animBg="1"/>
      <p:bldP spid="37" grpId="0" animBg="1"/>
      <p:bldP spid="38" grpId="0" animBg="1"/>
      <p:bldP spid="42" grpId="0" animBg="1"/>
      <p:bldP spid="43" grpId="0" animBg="1"/>
      <p:bldP spid="46" grpId="0" animBg="1"/>
      <p:bldP spid="49" grpId="0" animBg="1"/>
      <p:bldP spid="52" grpId="0"/>
      <p:bldP spid="53" grpId="0" animBg="1"/>
      <p:bldP spid="54" grpId="0" animBg="1"/>
      <p:bldP spid="55" grpId="0" animBg="1"/>
      <p:bldP spid="56" grpId="0" animBg="1"/>
      <p:bldP spid="57" grpId="0" animBg="1"/>
      <p:bldP spid="6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entágono regular 20"/>
          <p:cNvSpPr/>
          <p:nvPr/>
        </p:nvSpPr>
        <p:spPr>
          <a:xfrm>
            <a:off x="1072059" y="346841"/>
            <a:ext cx="7062952" cy="5454869"/>
          </a:xfrm>
          <a:prstGeom prst="pentagon">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pic>
        <p:nvPicPr>
          <p:cNvPr id="6" name="Imagem 5" descr="ic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84850" y="0"/>
            <a:ext cx="7905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descr="ic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6763" y="1493838"/>
            <a:ext cx="75723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m 7" descr="icon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70850" y="4527550"/>
            <a:ext cx="57626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m 9" descr="icon5.jpg"/>
          <p:cNvPicPr>
            <a:picLocks noChangeAspect="1"/>
          </p:cNvPicPr>
          <p:nvPr/>
        </p:nvPicPr>
        <p:blipFill>
          <a:blip r:embed="rId5">
            <a:extLst>
              <a:ext uri="{28A0092B-C50C-407E-A947-70E740481C1C}">
                <a14:useLocalDpi xmlns:a14="http://schemas.microsoft.com/office/drawing/2010/main" val="0"/>
              </a:ext>
            </a:extLst>
          </a:blip>
          <a:srcRect b="4840"/>
          <a:stretch>
            <a:fillRect/>
          </a:stretch>
        </p:blipFill>
        <p:spPr bwMode="auto">
          <a:xfrm>
            <a:off x="298450" y="4640263"/>
            <a:ext cx="746125"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m 10" descr="icon6.jpg"/>
          <p:cNvPicPr>
            <a:picLocks noChangeAspect="1"/>
          </p:cNvPicPr>
          <p:nvPr/>
        </p:nvPicPr>
        <p:blipFill>
          <a:blip r:embed="rId6">
            <a:extLst>
              <a:ext uri="{28A0092B-C50C-407E-A947-70E740481C1C}">
                <a14:useLocalDpi xmlns:a14="http://schemas.microsoft.com/office/drawing/2010/main" val="0"/>
              </a:ext>
            </a:extLst>
          </a:blip>
          <a:srcRect l="7875"/>
          <a:stretch>
            <a:fillRect/>
          </a:stretch>
        </p:blipFill>
        <p:spPr bwMode="auto">
          <a:xfrm>
            <a:off x="125413" y="1492250"/>
            <a:ext cx="7397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o 49"/>
          <p:cNvGrpSpPr>
            <a:grpSpLocks/>
          </p:cNvGrpSpPr>
          <p:nvPr/>
        </p:nvGrpSpPr>
        <p:grpSpPr bwMode="auto">
          <a:xfrm>
            <a:off x="2941226" y="2017713"/>
            <a:ext cx="3430974" cy="2554287"/>
            <a:chOff x="2941229" y="2017986"/>
            <a:chExt cx="3430974" cy="2554019"/>
          </a:xfrm>
        </p:grpSpPr>
        <p:sp>
          <p:nvSpPr>
            <p:cNvPr id="22" name="Pentágono regular 21"/>
            <p:cNvSpPr/>
            <p:nvPr/>
          </p:nvSpPr>
          <p:spPr>
            <a:xfrm>
              <a:off x="2941229" y="2017986"/>
              <a:ext cx="3430974" cy="2554019"/>
            </a:xfrm>
            <a:prstGeom prst="pentagon">
              <a:avLst/>
            </a:prstGeom>
            <a:solidFill>
              <a:srgbClr val="DAA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b="1" i="1" dirty="0" smtClean="0"/>
                <a:t>INTELLIGENCE  </a:t>
              </a:r>
              <a:r>
                <a:rPr lang="en-US" b="1" i="1" dirty="0"/>
                <a:t>FOR</a:t>
              </a:r>
            </a:p>
            <a:p>
              <a:pPr algn="ctr"/>
              <a:r>
                <a:rPr lang="en-US" b="1" i="1" dirty="0"/>
                <a:t>DECISION- MAKING PROCESS IN </a:t>
              </a:r>
              <a:endParaRPr lang="en-US" b="1" i="1" dirty="0" smtClean="0"/>
            </a:p>
            <a:p>
              <a:pPr algn="ctr"/>
              <a:r>
                <a:rPr lang="en-US" b="1" i="1" dirty="0" smtClean="0"/>
                <a:t>E-HEALTH </a:t>
              </a:r>
              <a:r>
                <a:rPr lang="en-US" b="1" i="1" dirty="0"/>
                <a:t>SYSTEMS</a:t>
              </a:r>
              <a:endParaRPr lang="pt-BR" dirty="0"/>
            </a:p>
          </p:txBody>
        </p:sp>
        <p:pic>
          <p:nvPicPr>
            <p:cNvPr id="8236" name="Imagem 8" descr="incon4.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57688" y="2174875"/>
              <a:ext cx="4349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Seta para baixo 25"/>
          <p:cNvSpPr/>
          <p:nvPr/>
        </p:nvSpPr>
        <p:spPr>
          <a:xfrm>
            <a:off x="4083050" y="1528763"/>
            <a:ext cx="993775" cy="411162"/>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7" name="Seta para baixo 26"/>
          <p:cNvSpPr/>
          <p:nvPr/>
        </p:nvSpPr>
        <p:spPr>
          <a:xfrm rot="5400000">
            <a:off x="5875338" y="2659063"/>
            <a:ext cx="993775" cy="40957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8" name="Seta para baixo 27"/>
          <p:cNvSpPr/>
          <p:nvPr/>
        </p:nvSpPr>
        <p:spPr>
          <a:xfrm rot="8188254">
            <a:off x="5192713" y="4483100"/>
            <a:ext cx="992187" cy="40957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9" name="Seta para baixo 28"/>
          <p:cNvSpPr/>
          <p:nvPr/>
        </p:nvSpPr>
        <p:spPr>
          <a:xfrm rot="13411746" flipH="1">
            <a:off x="3030479" y="4452920"/>
            <a:ext cx="993775" cy="51082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30" name="Seta para baixo 29"/>
          <p:cNvSpPr/>
          <p:nvPr/>
        </p:nvSpPr>
        <p:spPr>
          <a:xfrm rot="16200000" flipH="1">
            <a:off x="2386013" y="2779713"/>
            <a:ext cx="993775" cy="409575"/>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grpSp>
        <p:nvGrpSpPr>
          <p:cNvPr id="3" name="Grupo 48"/>
          <p:cNvGrpSpPr>
            <a:grpSpLocks/>
          </p:cNvGrpSpPr>
          <p:nvPr/>
        </p:nvGrpSpPr>
        <p:grpSpPr bwMode="auto">
          <a:xfrm>
            <a:off x="1828800" y="962025"/>
            <a:ext cx="5581650" cy="4729163"/>
            <a:chOff x="1828800" y="962025"/>
            <a:chExt cx="5581650" cy="4729163"/>
          </a:xfrm>
        </p:grpSpPr>
        <p:sp>
          <p:nvSpPr>
            <p:cNvPr id="31" name="Elipse 30"/>
            <p:cNvSpPr/>
            <p:nvPr/>
          </p:nvSpPr>
          <p:spPr>
            <a:xfrm>
              <a:off x="1828800" y="962025"/>
              <a:ext cx="5581650" cy="4729163"/>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cxnSp>
          <p:nvCxnSpPr>
            <p:cNvPr id="33" name="Conector de seta reta 32"/>
            <p:cNvCxnSpPr>
              <a:stCxn id="31" idx="1"/>
            </p:cNvCxnSpPr>
            <p:nvPr/>
          </p:nvCxnSpPr>
          <p:spPr>
            <a:xfrm flipV="1">
              <a:off x="2646363" y="1525588"/>
              <a:ext cx="161925" cy="128587"/>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35" name="Conector de seta reta 34"/>
            <p:cNvCxnSpPr/>
            <p:nvPr/>
          </p:nvCxnSpPr>
          <p:spPr>
            <a:xfrm flipH="1" flipV="1">
              <a:off x="1989138" y="4121150"/>
              <a:ext cx="65087" cy="142875"/>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38" name="Conector de seta reta 37"/>
            <p:cNvCxnSpPr>
              <a:endCxn id="31" idx="4"/>
            </p:cNvCxnSpPr>
            <p:nvPr/>
          </p:nvCxnSpPr>
          <p:spPr>
            <a:xfrm flipH="1">
              <a:off x="4619625" y="5681663"/>
              <a:ext cx="160338" cy="9525"/>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41" name="Conector de seta reta 40"/>
            <p:cNvCxnSpPr/>
            <p:nvPr/>
          </p:nvCxnSpPr>
          <p:spPr>
            <a:xfrm flipH="1">
              <a:off x="7158038" y="4108450"/>
              <a:ext cx="92075" cy="179388"/>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45" name="Conector de seta reta 44"/>
            <p:cNvCxnSpPr>
              <a:endCxn id="31" idx="7"/>
            </p:cNvCxnSpPr>
            <p:nvPr/>
          </p:nvCxnSpPr>
          <p:spPr>
            <a:xfrm>
              <a:off x="6465888" y="1555750"/>
              <a:ext cx="127000" cy="98425"/>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grpSp>
      <p:sp>
        <p:nvSpPr>
          <p:cNvPr id="12" name="Retângulo de cantos arredondados 11"/>
          <p:cNvSpPr/>
          <p:nvPr/>
        </p:nvSpPr>
        <p:spPr>
          <a:xfrm>
            <a:off x="3547244" y="346828"/>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Knowledge</a:t>
            </a:r>
            <a:endParaRPr lang="pt-BR" dirty="0" smtClean="0">
              <a:latin typeface="Arial Black" pitchFamily="34" charset="0"/>
            </a:endParaRPr>
          </a:p>
          <a:p>
            <a:pPr algn="ctr" eaLnBrk="1" hangingPunct="1">
              <a:defRPr/>
            </a:pPr>
            <a:r>
              <a:rPr lang="pt-BR" dirty="0" smtClean="0">
                <a:latin typeface="Arial Black" pitchFamily="34" charset="0"/>
              </a:rPr>
              <a:t>Management</a:t>
            </a:r>
            <a:endParaRPr lang="pt-BR" dirty="0">
              <a:latin typeface="Arial Black" pitchFamily="34" charset="0"/>
            </a:endParaRPr>
          </a:p>
        </p:txBody>
      </p:sp>
      <p:sp>
        <p:nvSpPr>
          <p:cNvPr id="13" name="Retângulo de cantos arredondados 12"/>
          <p:cNvSpPr/>
          <p:nvPr/>
        </p:nvSpPr>
        <p:spPr>
          <a:xfrm>
            <a:off x="6710873" y="2312284"/>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Normative</a:t>
            </a:r>
            <a:endParaRPr lang="pt-BR" dirty="0">
              <a:latin typeface="Arial Black" pitchFamily="34" charset="0"/>
            </a:endParaRPr>
          </a:p>
        </p:txBody>
      </p:sp>
      <p:sp>
        <p:nvSpPr>
          <p:cNvPr id="14" name="Retângulo de cantos arredondados 13"/>
          <p:cNvSpPr/>
          <p:nvPr/>
        </p:nvSpPr>
        <p:spPr>
          <a:xfrm>
            <a:off x="5707244" y="4855785"/>
            <a:ext cx="2369956"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Clinical</a:t>
            </a:r>
            <a:r>
              <a:rPr lang="pt-BR" dirty="0" smtClean="0">
                <a:latin typeface="Arial Black" pitchFamily="34" charset="0"/>
              </a:rPr>
              <a:t> </a:t>
            </a:r>
            <a:r>
              <a:rPr lang="pt-BR" dirty="0" err="1" smtClean="0">
                <a:latin typeface="Arial Black" pitchFamily="34" charset="0"/>
              </a:rPr>
              <a:t>Epidemiology</a:t>
            </a:r>
            <a:endParaRPr lang="pt-BR" dirty="0">
              <a:latin typeface="Arial Black" pitchFamily="34" charset="0"/>
            </a:endParaRPr>
          </a:p>
        </p:txBody>
      </p:sp>
      <p:sp>
        <p:nvSpPr>
          <p:cNvPr id="19" name="Retângulo de cantos arredondados 18"/>
          <p:cNvSpPr/>
          <p:nvPr/>
        </p:nvSpPr>
        <p:spPr>
          <a:xfrm>
            <a:off x="1087799" y="4855785"/>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Administration</a:t>
            </a:r>
            <a:endParaRPr lang="pt-BR" dirty="0">
              <a:latin typeface="Arial Black" pitchFamily="34" charset="0"/>
            </a:endParaRPr>
          </a:p>
        </p:txBody>
      </p:sp>
      <p:sp>
        <p:nvSpPr>
          <p:cNvPr id="20" name="Retângulo de cantos arredondados 19"/>
          <p:cNvSpPr/>
          <p:nvPr/>
        </p:nvSpPr>
        <p:spPr>
          <a:xfrm>
            <a:off x="436171" y="2312284"/>
            <a:ext cx="2160000" cy="1103586"/>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hangingPunct="1">
              <a:defRPr/>
            </a:pPr>
            <a:r>
              <a:rPr lang="pt-BR" dirty="0" err="1" smtClean="0">
                <a:latin typeface="Arial Black" pitchFamily="34" charset="0"/>
              </a:rPr>
              <a:t>Shared</a:t>
            </a:r>
            <a:endParaRPr lang="pt-BR" dirty="0" smtClean="0">
              <a:latin typeface="Arial Black" pitchFamily="34" charset="0"/>
            </a:endParaRPr>
          </a:p>
          <a:p>
            <a:pPr algn="ctr" eaLnBrk="1" hangingPunct="1">
              <a:defRPr/>
            </a:pPr>
            <a:r>
              <a:rPr lang="pt-BR" dirty="0" err="1" smtClean="0">
                <a:latin typeface="Arial Black" pitchFamily="34" charset="0"/>
              </a:rPr>
              <a:t>Information</a:t>
            </a:r>
            <a:endParaRPr lang="pt-BR" dirty="0">
              <a:latin typeface="Arial Black" pitchFamily="34" charset="0"/>
            </a:endParaRPr>
          </a:p>
        </p:txBody>
      </p:sp>
    </p:spTree>
    <p:extLst>
      <p:ext uri="{BB962C8B-B14F-4D97-AF65-F5344CB8AC3E}">
        <p14:creationId xmlns:p14="http://schemas.microsoft.com/office/powerpoint/2010/main" val="7973222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par>
                          <p:cTn id="25" fill="hold" nodeType="afterGroup">
                            <p:stCondLst>
                              <p:cond delay="500"/>
                            </p:stCondLst>
                            <p:childTnLst>
                              <p:par>
                                <p:cTn id="26" presetID="9"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par>
                          <p:cTn id="29" fill="hold" nodeType="afterGroup">
                            <p:stCondLst>
                              <p:cond delay="1000"/>
                            </p:stCondLst>
                            <p:childTnLst>
                              <p:par>
                                <p:cTn id="30" presetID="9"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par>
                          <p:cTn id="33" fill="hold" nodeType="afterGroup">
                            <p:stCondLst>
                              <p:cond delay="1500"/>
                            </p:stCondLst>
                            <p:childTnLst>
                              <p:par>
                                <p:cTn id="34" presetID="9"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dissolve">
                                      <p:cBhvr>
                                        <p:cTn id="36" dur="500"/>
                                        <p:tgtEl>
                                          <p:spTgt spid="19"/>
                                        </p:tgtEl>
                                      </p:cBhvr>
                                    </p:animEffect>
                                  </p:childTnLst>
                                </p:cTn>
                              </p:par>
                            </p:childTnLst>
                          </p:cTn>
                        </p:par>
                        <p:par>
                          <p:cTn id="37" fill="hold" nodeType="afterGroup">
                            <p:stCondLst>
                              <p:cond delay="2000"/>
                            </p:stCondLst>
                            <p:childTnLst>
                              <p:par>
                                <p:cTn id="38" presetID="9"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500"/>
                                        <p:tgtEl>
                                          <p:spTgt spid="2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49" presetClass="entr" presetSubtype="0" decel="10000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anim calcmode="lin" valueType="num">
                                      <p:cBhvr>
                                        <p:cTn id="47" dur="500" fill="hold"/>
                                        <p:tgtEl>
                                          <p:spTgt spid="3"/>
                                        </p:tgtEl>
                                        <p:attrNameLst>
                                          <p:attrName>style.rotation</p:attrName>
                                        </p:attrNameLst>
                                      </p:cBhvr>
                                      <p:tavLst>
                                        <p:tav tm="0">
                                          <p:val>
                                            <p:fltVal val="360"/>
                                          </p:val>
                                        </p:tav>
                                        <p:tav tm="100000">
                                          <p:val>
                                            <p:fltVal val="0"/>
                                          </p:val>
                                        </p:tav>
                                      </p:tavLst>
                                    </p:anim>
                                    <p:animEffect transition="in" filter="fade">
                                      <p:cBhvr>
                                        <p:cTn id="48" dur="500"/>
                                        <p:tgtEl>
                                          <p:spTgt spid="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childTnLst>
                                </p:cTn>
                              </p:par>
                              <p:par>
                                <p:cTn id="59" presetID="23" presetClass="entr" presetSubtype="1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childTnLst>
                                </p:cTn>
                              </p:par>
                              <p:par>
                                <p:cTn id="63" presetID="23" presetClass="entr" presetSubtype="16"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childTnLst>
                                </p:cTn>
                              </p:par>
                              <p:par>
                                <p:cTn id="67" presetID="23" presetClass="entr" presetSubtype="16"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childTnLst>
                                </p:cTn>
                              </p:par>
                              <p:par>
                                <p:cTn id="71" presetID="23" presetClass="entr" presetSubtype="16" fill="hold" nodeType="with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p:cTn id="73" dur="500" fill="hold"/>
                                        <p:tgtEl>
                                          <p:spTgt spid="2"/>
                                        </p:tgtEl>
                                        <p:attrNameLst>
                                          <p:attrName>ppt_w</p:attrName>
                                        </p:attrNameLst>
                                      </p:cBhvr>
                                      <p:tavLst>
                                        <p:tav tm="0">
                                          <p:val>
                                            <p:fltVal val="0"/>
                                          </p:val>
                                        </p:tav>
                                        <p:tav tm="100000">
                                          <p:val>
                                            <p:strVal val="#ppt_w"/>
                                          </p:val>
                                        </p:tav>
                                      </p:tavLst>
                                    </p:anim>
                                    <p:anim calcmode="lin" valueType="num">
                                      <p:cBhvr>
                                        <p:cTn id="74"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aixaDeTexto 78"/>
          <p:cNvSpPr txBox="1"/>
          <p:nvPr/>
        </p:nvSpPr>
        <p:spPr>
          <a:xfrm>
            <a:off x="7878300" y="3552825"/>
            <a:ext cx="105615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000" smtClean="0"/>
              <a:t>Privacy Policy Manager (PPM)</a:t>
            </a:r>
            <a:endParaRPr lang="en-US" sz="1000"/>
          </a:p>
        </p:txBody>
      </p:sp>
      <p:sp>
        <p:nvSpPr>
          <p:cNvPr id="85" name="CaixaDeTexto 84"/>
          <p:cNvSpPr txBox="1"/>
          <p:nvPr/>
        </p:nvSpPr>
        <p:spPr>
          <a:xfrm rot="18872402">
            <a:off x="2488810" y="985156"/>
            <a:ext cx="2341547" cy="276999"/>
          </a:xfrm>
          <a:prstGeom prst="rect">
            <a:avLst/>
          </a:prstGeom>
          <a:noFill/>
        </p:spPr>
        <p:txBody>
          <a:bodyPr wrap="square" rtlCol="0">
            <a:spAutoFit/>
          </a:bodyPr>
          <a:lstStyle/>
          <a:p>
            <a:r>
              <a:rPr lang="en-US" sz="1200" b="1" smtClean="0">
                <a:solidFill>
                  <a:schemeClr val="bg1"/>
                </a:solidFill>
              </a:rPr>
              <a:t>Systemic Normative</a:t>
            </a:r>
            <a:endParaRPr lang="en-US" sz="1200" b="1">
              <a:solidFill>
                <a:schemeClr val="bg1"/>
              </a:solidFill>
            </a:endParaRPr>
          </a:p>
        </p:txBody>
      </p:sp>
      <p:sp>
        <p:nvSpPr>
          <p:cNvPr id="100" name="CaixaDeTexto 99"/>
          <p:cNvSpPr txBox="1"/>
          <p:nvPr/>
        </p:nvSpPr>
        <p:spPr>
          <a:xfrm rot="18872402">
            <a:off x="3275331" y="987274"/>
            <a:ext cx="2341547" cy="276999"/>
          </a:xfrm>
          <a:prstGeom prst="rect">
            <a:avLst/>
          </a:prstGeom>
          <a:noFill/>
        </p:spPr>
        <p:txBody>
          <a:bodyPr wrap="square" rtlCol="0">
            <a:spAutoFit/>
          </a:bodyPr>
          <a:lstStyle/>
          <a:p>
            <a:r>
              <a:rPr lang="en-US" sz="1200" b="1" smtClean="0">
                <a:solidFill>
                  <a:schemeClr val="bg1"/>
                </a:solidFill>
              </a:rPr>
              <a:t>Clinical &amp; Epidemiology</a:t>
            </a:r>
            <a:endParaRPr lang="en-US" sz="1200" b="1">
              <a:solidFill>
                <a:schemeClr val="bg1"/>
              </a:solidFill>
            </a:endParaRPr>
          </a:p>
        </p:txBody>
      </p:sp>
      <p:sp>
        <p:nvSpPr>
          <p:cNvPr id="101" name="CaixaDeTexto 100"/>
          <p:cNvSpPr txBox="1"/>
          <p:nvPr/>
        </p:nvSpPr>
        <p:spPr>
          <a:xfrm rot="18872402">
            <a:off x="4131518" y="968878"/>
            <a:ext cx="2341547" cy="276999"/>
          </a:xfrm>
          <a:prstGeom prst="rect">
            <a:avLst/>
          </a:prstGeom>
          <a:noFill/>
        </p:spPr>
        <p:txBody>
          <a:bodyPr wrap="square" rtlCol="0">
            <a:spAutoFit/>
          </a:bodyPr>
          <a:lstStyle/>
          <a:p>
            <a:r>
              <a:rPr lang="en-US" sz="1200" b="1" smtClean="0">
                <a:solidFill>
                  <a:schemeClr val="bg1"/>
                </a:solidFill>
              </a:rPr>
              <a:t>Administrative</a:t>
            </a:r>
            <a:endParaRPr lang="en-US" sz="1200" b="1">
              <a:solidFill>
                <a:schemeClr val="bg1"/>
              </a:solidFill>
            </a:endParaRPr>
          </a:p>
        </p:txBody>
      </p:sp>
      <p:sp>
        <p:nvSpPr>
          <p:cNvPr id="102" name="CaixaDeTexto 101"/>
          <p:cNvSpPr txBox="1"/>
          <p:nvPr/>
        </p:nvSpPr>
        <p:spPr>
          <a:xfrm rot="18872402">
            <a:off x="4886736" y="975901"/>
            <a:ext cx="2341547" cy="276999"/>
          </a:xfrm>
          <a:prstGeom prst="rect">
            <a:avLst/>
          </a:prstGeom>
          <a:noFill/>
        </p:spPr>
        <p:txBody>
          <a:bodyPr wrap="square" rtlCol="0">
            <a:spAutoFit/>
          </a:bodyPr>
          <a:lstStyle/>
          <a:p>
            <a:r>
              <a:rPr lang="en-US" sz="1200" b="1" smtClean="0">
                <a:solidFill>
                  <a:schemeClr val="bg1"/>
                </a:solidFill>
              </a:rPr>
              <a:t>Shared Management</a:t>
            </a:r>
            <a:endParaRPr lang="en-US" sz="1200" b="1">
              <a:solidFill>
                <a:schemeClr val="bg1"/>
              </a:solidFill>
            </a:endParaRPr>
          </a:p>
        </p:txBody>
      </p:sp>
      <p:sp>
        <p:nvSpPr>
          <p:cNvPr id="94" name="CaixaDeTexto 93"/>
          <p:cNvSpPr txBox="1"/>
          <p:nvPr/>
        </p:nvSpPr>
        <p:spPr>
          <a:xfrm rot="16200000">
            <a:off x="5229240" y="1811385"/>
            <a:ext cx="2968336" cy="307777"/>
          </a:xfrm>
          <a:prstGeom prst="rect">
            <a:avLst/>
          </a:prstGeom>
          <a:noFill/>
        </p:spPr>
        <p:txBody>
          <a:bodyPr wrap="square" rtlCol="0">
            <a:spAutoFit/>
          </a:bodyPr>
          <a:lstStyle/>
          <a:p>
            <a:r>
              <a:rPr lang="en-US" sz="1400" b="1" smtClean="0">
                <a:solidFill>
                  <a:schemeClr val="bg1"/>
                </a:solidFill>
              </a:rPr>
              <a:t>Context-Aware Service (CAS)</a:t>
            </a:r>
            <a:endParaRPr lang="en-US" sz="1400" b="1">
              <a:solidFill>
                <a:schemeClr val="bg1"/>
              </a:solidFill>
            </a:endParaRPr>
          </a:p>
        </p:txBody>
      </p:sp>
      <p:pic>
        <p:nvPicPr>
          <p:cNvPr id="3" name="Imagem 2"/>
          <p:cNvPicPr>
            <a:picLocks noChangeAspect="1"/>
          </p:cNvPicPr>
          <p:nvPr/>
        </p:nvPicPr>
        <p:blipFill>
          <a:blip r:embed="rId2"/>
          <a:stretch>
            <a:fillRect/>
          </a:stretch>
        </p:blipFill>
        <p:spPr>
          <a:xfrm>
            <a:off x="276225" y="652462"/>
            <a:ext cx="8658225" cy="5800725"/>
          </a:xfrm>
          <a:prstGeom prst="rect">
            <a:avLst/>
          </a:prstGeom>
        </p:spPr>
      </p:pic>
    </p:spTree>
    <p:extLst>
      <p:ext uri="{BB962C8B-B14F-4D97-AF65-F5344CB8AC3E}">
        <p14:creationId xmlns:p14="http://schemas.microsoft.com/office/powerpoint/2010/main" val="36925098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LARII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64" y="0"/>
            <a:ext cx="9094544"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68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rapezoide 72"/>
          <p:cNvSpPr/>
          <p:nvPr/>
        </p:nvSpPr>
        <p:spPr>
          <a:xfrm>
            <a:off x="4636799" y="5150348"/>
            <a:ext cx="1076701" cy="143079"/>
          </a:xfrm>
          <a:prstGeom prst="trapezoi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1" name="Retângulo 30"/>
          <p:cNvSpPr/>
          <p:nvPr/>
        </p:nvSpPr>
        <p:spPr>
          <a:xfrm>
            <a:off x="1023499" y="5125630"/>
            <a:ext cx="2321437" cy="1016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a:p>
        </p:txBody>
      </p:sp>
      <p:sp>
        <p:nvSpPr>
          <p:cNvPr id="4" name="Cubo 3"/>
          <p:cNvSpPr/>
          <p:nvPr/>
        </p:nvSpPr>
        <p:spPr>
          <a:xfrm>
            <a:off x="2434066" y="728918"/>
            <a:ext cx="4449096" cy="3861340"/>
          </a:xfrm>
          <a:prstGeom prst="cube">
            <a:avLst>
              <a:gd name="adj" fmla="val 32323"/>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aixaDeTexto 31"/>
          <p:cNvSpPr txBox="1"/>
          <p:nvPr/>
        </p:nvSpPr>
        <p:spPr>
          <a:xfrm>
            <a:off x="982555" y="5100913"/>
            <a:ext cx="1399933" cy="369332"/>
          </a:xfrm>
          <a:prstGeom prst="rect">
            <a:avLst/>
          </a:prstGeom>
          <a:noFill/>
        </p:spPr>
        <p:txBody>
          <a:bodyPr wrap="square" rtlCol="0">
            <a:spAutoFit/>
          </a:bodyPr>
          <a:lstStyle/>
          <a:p>
            <a:r>
              <a:rPr lang="en-US" sz="900" b="1" smtClean="0">
                <a:solidFill>
                  <a:schemeClr val="bg1"/>
                </a:solidFill>
              </a:rPr>
              <a:t>Health Agent and Users`s Mobile Device (MD)</a:t>
            </a:r>
            <a:endParaRPr lang="en-US" sz="900" b="1">
              <a:solidFill>
                <a:schemeClr val="bg1"/>
              </a:solidFill>
            </a:endParaRPr>
          </a:p>
        </p:txBody>
      </p:sp>
      <p:sp>
        <p:nvSpPr>
          <p:cNvPr id="33" name="CaixaDeTexto 32"/>
          <p:cNvSpPr txBox="1"/>
          <p:nvPr/>
        </p:nvSpPr>
        <p:spPr>
          <a:xfrm>
            <a:off x="2320304" y="5147370"/>
            <a:ext cx="96720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 smtClean="0"/>
              <a:t>Context Provider (CP)</a:t>
            </a:r>
            <a:endParaRPr lang="en-US" sz="900"/>
          </a:p>
        </p:txBody>
      </p:sp>
      <p:cxnSp>
        <p:nvCxnSpPr>
          <p:cNvPr id="37" name="Conector de seta reta 36"/>
          <p:cNvCxnSpPr/>
          <p:nvPr/>
        </p:nvCxnSpPr>
        <p:spPr>
          <a:xfrm flipV="1">
            <a:off x="2470450" y="5516702"/>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ector de seta reta 37"/>
          <p:cNvCxnSpPr/>
          <p:nvPr/>
        </p:nvCxnSpPr>
        <p:spPr>
          <a:xfrm flipV="1">
            <a:off x="2817567" y="5515581"/>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ector de seta reta 38"/>
          <p:cNvCxnSpPr/>
          <p:nvPr/>
        </p:nvCxnSpPr>
        <p:spPr>
          <a:xfrm flipV="1">
            <a:off x="3126970" y="5515581"/>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Elipse 29"/>
          <p:cNvSpPr/>
          <p:nvPr/>
        </p:nvSpPr>
        <p:spPr>
          <a:xfrm>
            <a:off x="2355742" y="5680383"/>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34" name="Elipse 33"/>
          <p:cNvSpPr/>
          <p:nvPr/>
        </p:nvSpPr>
        <p:spPr>
          <a:xfrm>
            <a:off x="2692712" y="5689247"/>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35" name="Elipse 34"/>
          <p:cNvSpPr/>
          <p:nvPr/>
        </p:nvSpPr>
        <p:spPr>
          <a:xfrm>
            <a:off x="3007422" y="5690200"/>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40" name="CaixaDeTexto 39"/>
          <p:cNvSpPr txBox="1"/>
          <p:nvPr/>
        </p:nvSpPr>
        <p:spPr>
          <a:xfrm>
            <a:off x="2183159" y="5899329"/>
            <a:ext cx="1218545" cy="246221"/>
          </a:xfrm>
          <a:prstGeom prst="rect">
            <a:avLst/>
          </a:prstGeom>
          <a:noFill/>
        </p:spPr>
        <p:txBody>
          <a:bodyPr wrap="square" rtlCol="0">
            <a:spAutoFit/>
          </a:bodyPr>
          <a:lstStyle/>
          <a:p>
            <a:pPr algn="ctr"/>
            <a:r>
              <a:rPr lang="en-US" sz="1000" b="1" smtClean="0"/>
              <a:t>Embedded Sensors</a:t>
            </a:r>
            <a:endParaRPr lang="en-US" sz="1000" b="1"/>
          </a:p>
        </p:txBody>
      </p:sp>
      <p:sp>
        <p:nvSpPr>
          <p:cNvPr id="41" name="Fluxograma: Disco magnético 40"/>
          <p:cNvSpPr/>
          <p:nvPr/>
        </p:nvSpPr>
        <p:spPr>
          <a:xfrm>
            <a:off x="1463673" y="5456576"/>
            <a:ext cx="259709" cy="320976"/>
          </a:xfrm>
          <a:prstGeom prst="flowChartMagneticDisk">
            <a:avLst/>
          </a:prstGeom>
          <a:ln>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42" name="CaixaDeTexto 41"/>
          <p:cNvSpPr txBox="1"/>
          <p:nvPr/>
        </p:nvSpPr>
        <p:spPr>
          <a:xfrm>
            <a:off x="1096321" y="5750256"/>
            <a:ext cx="1023631" cy="400110"/>
          </a:xfrm>
          <a:prstGeom prst="rect">
            <a:avLst/>
          </a:prstGeom>
          <a:noFill/>
        </p:spPr>
        <p:txBody>
          <a:bodyPr wrap="square" rtlCol="0">
            <a:spAutoFit/>
          </a:bodyPr>
          <a:lstStyle/>
          <a:p>
            <a:pPr algn="ctr"/>
            <a:r>
              <a:rPr lang="en-US" sz="1000" b="1" smtClean="0"/>
              <a:t>Local Context Repository</a:t>
            </a:r>
            <a:endParaRPr lang="en-US" sz="1000" b="1"/>
          </a:p>
        </p:txBody>
      </p:sp>
      <p:cxnSp>
        <p:nvCxnSpPr>
          <p:cNvPr id="45" name="Conector de seta reta 44"/>
          <p:cNvCxnSpPr/>
          <p:nvPr/>
        </p:nvCxnSpPr>
        <p:spPr>
          <a:xfrm flipV="1">
            <a:off x="2708949" y="4922870"/>
            <a:ext cx="0" cy="22571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ector de seta reta 45"/>
          <p:cNvCxnSpPr/>
          <p:nvPr/>
        </p:nvCxnSpPr>
        <p:spPr>
          <a:xfrm flipV="1">
            <a:off x="2940948" y="4922870"/>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ector de seta reta 46"/>
          <p:cNvCxnSpPr/>
          <p:nvPr/>
        </p:nvCxnSpPr>
        <p:spPr>
          <a:xfrm flipV="1">
            <a:off x="3184633" y="4922870"/>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CaixaDeTexto 47"/>
          <p:cNvSpPr txBox="1"/>
          <p:nvPr/>
        </p:nvSpPr>
        <p:spPr>
          <a:xfrm>
            <a:off x="3430733" y="5145602"/>
            <a:ext cx="107670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 smtClean="0"/>
              <a:t>Context Provider (CP)</a:t>
            </a:r>
            <a:endParaRPr lang="en-US" sz="900"/>
          </a:p>
        </p:txBody>
      </p:sp>
      <p:cxnSp>
        <p:nvCxnSpPr>
          <p:cNvPr id="49" name="Conector de seta reta 48"/>
          <p:cNvCxnSpPr/>
          <p:nvPr/>
        </p:nvCxnSpPr>
        <p:spPr>
          <a:xfrm flipV="1">
            <a:off x="3628963" y="5514934"/>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de seta reta 49"/>
          <p:cNvCxnSpPr/>
          <p:nvPr/>
        </p:nvCxnSpPr>
        <p:spPr>
          <a:xfrm flipV="1">
            <a:off x="3982904" y="5513813"/>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ector de seta reta 50"/>
          <p:cNvCxnSpPr/>
          <p:nvPr/>
        </p:nvCxnSpPr>
        <p:spPr>
          <a:xfrm flipV="1">
            <a:off x="4319603" y="5513813"/>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Elipse 51"/>
          <p:cNvSpPr/>
          <p:nvPr/>
        </p:nvSpPr>
        <p:spPr>
          <a:xfrm>
            <a:off x="3514255" y="5678615"/>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53" name="Elipse 52"/>
          <p:cNvSpPr/>
          <p:nvPr/>
        </p:nvSpPr>
        <p:spPr>
          <a:xfrm>
            <a:off x="3858049" y="5687479"/>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54" name="Elipse 53"/>
          <p:cNvSpPr/>
          <p:nvPr/>
        </p:nvSpPr>
        <p:spPr>
          <a:xfrm>
            <a:off x="4200055" y="5688432"/>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55" name="CaixaDeTexto 54"/>
          <p:cNvSpPr txBox="1"/>
          <p:nvPr/>
        </p:nvSpPr>
        <p:spPr>
          <a:xfrm>
            <a:off x="3393708" y="5909091"/>
            <a:ext cx="1186076" cy="400110"/>
          </a:xfrm>
          <a:prstGeom prst="rect">
            <a:avLst/>
          </a:prstGeom>
          <a:noFill/>
        </p:spPr>
        <p:txBody>
          <a:bodyPr wrap="square" rtlCol="0">
            <a:spAutoFit/>
          </a:bodyPr>
          <a:lstStyle/>
          <a:p>
            <a:pPr algn="ctr"/>
            <a:r>
              <a:rPr lang="en-US" sz="1000" b="1" smtClean="0"/>
              <a:t>Environmental Sensors</a:t>
            </a:r>
            <a:endParaRPr lang="en-US" sz="1000" b="1"/>
          </a:p>
        </p:txBody>
      </p:sp>
      <p:cxnSp>
        <p:nvCxnSpPr>
          <p:cNvPr id="56" name="Conector de seta reta 55"/>
          <p:cNvCxnSpPr/>
          <p:nvPr/>
        </p:nvCxnSpPr>
        <p:spPr>
          <a:xfrm flipV="1">
            <a:off x="3632034" y="4919333"/>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ector de seta reta 56"/>
          <p:cNvCxnSpPr/>
          <p:nvPr/>
        </p:nvCxnSpPr>
        <p:spPr>
          <a:xfrm flipV="1">
            <a:off x="3975342" y="4921102"/>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ector de seta reta 57"/>
          <p:cNvCxnSpPr/>
          <p:nvPr/>
        </p:nvCxnSpPr>
        <p:spPr>
          <a:xfrm flipV="1">
            <a:off x="4322674" y="4921102"/>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CaixaDeTexto 58"/>
          <p:cNvSpPr txBox="1"/>
          <p:nvPr/>
        </p:nvSpPr>
        <p:spPr>
          <a:xfrm>
            <a:off x="4636799" y="5289699"/>
            <a:ext cx="1076701" cy="2308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 smtClean="0"/>
              <a:t>Set Top Box </a:t>
            </a:r>
            <a:endParaRPr lang="en-US" sz="900"/>
          </a:p>
        </p:txBody>
      </p:sp>
      <p:cxnSp>
        <p:nvCxnSpPr>
          <p:cNvPr id="60" name="Conector de seta reta 59"/>
          <p:cNvCxnSpPr/>
          <p:nvPr/>
        </p:nvCxnSpPr>
        <p:spPr>
          <a:xfrm flipV="1">
            <a:off x="4814495" y="5516702"/>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ector de seta reta 60"/>
          <p:cNvCxnSpPr/>
          <p:nvPr/>
        </p:nvCxnSpPr>
        <p:spPr>
          <a:xfrm flipV="1">
            <a:off x="5168436" y="5515581"/>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ector de seta reta 61"/>
          <p:cNvCxnSpPr/>
          <p:nvPr/>
        </p:nvCxnSpPr>
        <p:spPr>
          <a:xfrm flipV="1">
            <a:off x="5505135" y="5515581"/>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Elipse 62"/>
          <p:cNvSpPr/>
          <p:nvPr/>
        </p:nvSpPr>
        <p:spPr>
          <a:xfrm>
            <a:off x="4699787" y="5680383"/>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64" name="Elipse 63"/>
          <p:cNvSpPr/>
          <p:nvPr/>
        </p:nvSpPr>
        <p:spPr>
          <a:xfrm>
            <a:off x="5043581" y="5689247"/>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65" name="Elipse 64"/>
          <p:cNvSpPr/>
          <p:nvPr/>
        </p:nvSpPr>
        <p:spPr>
          <a:xfrm>
            <a:off x="5385587" y="5690200"/>
            <a:ext cx="250682" cy="250682"/>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smtClean="0"/>
              <a:t>S</a:t>
            </a:r>
            <a:endParaRPr lang="en-US" sz="1400"/>
          </a:p>
        </p:txBody>
      </p:sp>
      <p:sp>
        <p:nvSpPr>
          <p:cNvPr id="66" name="CaixaDeTexto 65"/>
          <p:cNvSpPr txBox="1"/>
          <p:nvPr/>
        </p:nvSpPr>
        <p:spPr>
          <a:xfrm>
            <a:off x="4658070" y="5926625"/>
            <a:ext cx="1023631" cy="246221"/>
          </a:xfrm>
          <a:prstGeom prst="rect">
            <a:avLst/>
          </a:prstGeom>
          <a:noFill/>
        </p:spPr>
        <p:txBody>
          <a:bodyPr wrap="square" rtlCol="0">
            <a:spAutoFit/>
          </a:bodyPr>
          <a:lstStyle/>
          <a:p>
            <a:pPr algn="ctr"/>
            <a:r>
              <a:rPr lang="en-US" sz="1000" b="1" smtClean="0"/>
              <a:t>Helath Sensors</a:t>
            </a:r>
            <a:endParaRPr lang="en-US" sz="1000" b="1"/>
          </a:p>
        </p:txBody>
      </p:sp>
      <p:cxnSp>
        <p:nvCxnSpPr>
          <p:cNvPr id="67" name="Conector de seta reta 66"/>
          <p:cNvCxnSpPr/>
          <p:nvPr/>
        </p:nvCxnSpPr>
        <p:spPr>
          <a:xfrm flipV="1">
            <a:off x="4817566" y="4921101"/>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ector de seta reta 67"/>
          <p:cNvCxnSpPr/>
          <p:nvPr/>
        </p:nvCxnSpPr>
        <p:spPr>
          <a:xfrm flipV="1">
            <a:off x="5067750" y="4922870"/>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ector de seta reta 68"/>
          <p:cNvCxnSpPr/>
          <p:nvPr/>
        </p:nvCxnSpPr>
        <p:spPr>
          <a:xfrm flipV="1">
            <a:off x="5309946" y="4922870"/>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Fluxograma: Disco magnético 73"/>
          <p:cNvSpPr/>
          <p:nvPr/>
        </p:nvSpPr>
        <p:spPr>
          <a:xfrm>
            <a:off x="7093643" y="3564528"/>
            <a:ext cx="304800" cy="376704"/>
          </a:xfrm>
          <a:prstGeom prst="flowChartMagneticDisk">
            <a:avLst/>
          </a:prstGeom>
          <a:ln>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75" name="CaixaDeTexto 74"/>
          <p:cNvSpPr txBox="1"/>
          <p:nvPr/>
        </p:nvSpPr>
        <p:spPr>
          <a:xfrm>
            <a:off x="6517277" y="3556494"/>
            <a:ext cx="709678" cy="400110"/>
          </a:xfrm>
          <a:prstGeom prst="rect">
            <a:avLst/>
          </a:prstGeom>
          <a:noFill/>
        </p:spPr>
        <p:txBody>
          <a:bodyPr wrap="square" rtlCol="0">
            <a:spAutoFit/>
          </a:bodyPr>
          <a:lstStyle/>
          <a:p>
            <a:pPr algn="ctr"/>
            <a:r>
              <a:rPr lang="en-US" sz="1000" b="1" smtClean="0"/>
              <a:t>Privacy Policies</a:t>
            </a:r>
            <a:endParaRPr lang="en-US" sz="1000" b="1"/>
          </a:p>
        </p:txBody>
      </p:sp>
      <p:sp>
        <p:nvSpPr>
          <p:cNvPr id="79" name="CaixaDeTexto 78"/>
          <p:cNvSpPr txBox="1"/>
          <p:nvPr/>
        </p:nvSpPr>
        <p:spPr>
          <a:xfrm>
            <a:off x="7878300" y="3552825"/>
            <a:ext cx="105615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000" smtClean="0"/>
              <a:t>Privacy Policy Manager (PPM)</a:t>
            </a:r>
            <a:endParaRPr lang="en-US" sz="1000"/>
          </a:p>
        </p:txBody>
      </p:sp>
      <p:cxnSp>
        <p:nvCxnSpPr>
          <p:cNvPr id="80" name="Conector de seta reta 79"/>
          <p:cNvCxnSpPr/>
          <p:nvPr/>
        </p:nvCxnSpPr>
        <p:spPr>
          <a:xfrm flipH="1">
            <a:off x="7416910" y="3772555"/>
            <a:ext cx="45640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CaixaDeTexto 84"/>
          <p:cNvSpPr txBox="1"/>
          <p:nvPr/>
        </p:nvSpPr>
        <p:spPr>
          <a:xfrm rot="18872402">
            <a:off x="2488810" y="985156"/>
            <a:ext cx="2341547" cy="276999"/>
          </a:xfrm>
          <a:prstGeom prst="rect">
            <a:avLst/>
          </a:prstGeom>
          <a:noFill/>
        </p:spPr>
        <p:txBody>
          <a:bodyPr wrap="square" rtlCol="0">
            <a:spAutoFit/>
          </a:bodyPr>
          <a:lstStyle/>
          <a:p>
            <a:r>
              <a:rPr lang="en-US" sz="1200" b="1" smtClean="0">
                <a:solidFill>
                  <a:schemeClr val="bg1"/>
                </a:solidFill>
              </a:rPr>
              <a:t>Systemic Normative</a:t>
            </a:r>
            <a:endParaRPr lang="en-US" sz="1200" b="1">
              <a:solidFill>
                <a:schemeClr val="bg1"/>
              </a:solidFill>
            </a:endParaRPr>
          </a:p>
        </p:txBody>
      </p:sp>
      <p:cxnSp>
        <p:nvCxnSpPr>
          <p:cNvPr id="91" name="Conector reto 90"/>
          <p:cNvCxnSpPr/>
          <p:nvPr/>
        </p:nvCxnSpPr>
        <p:spPr>
          <a:xfrm flipH="1">
            <a:off x="2434066" y="3554104"/>
            <a:ext cx="320099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Conector reto 95"/>
          <p:cNvCxnSpPr/>
          <p:nvPr/>
        </p:nvCxnSpPr>
        <p:spPr>
          <a:xfrm flipH="1">
            <a:off x="2439566" y="4087504"/>
            <a:ext cx="320099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Conector reto 96"/>
          <p:cNvCxnSpPr/>
          <p:nvPr/>
        </p:nvCxnSpPr>
        <p:spPr>
          <a:xfrm flipH="1">
            <a:off x="2423433" y="2538382"/>
            <a:ext cx="320099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2547298" y="4160872"/>
            <a:ext cx="2968336" cy="338554"/>
          </a:xfrm>
          <a:prstGeom prst="rect">
            <a:avLst/>
          </a:prstGeom>
          <a:noFill/>
        </p:spPr>
        <p:txBody>
          <a:bodyPr wrap="square" rtlCol="0">
            <a:spAutoFit/>
          </a:bodyPr>
          <a:lstStyle/>
          <a:p>
            <a:r>
              <a:rPr lang="en-US" sz="1600" b="1" smtClean="0">
                <a:solidFill>
                  <a:schemeClr val="bg1"/>
                </a:solidFill>
              </a:rPr>
              <a:t>Collect</a:t>
            </a:r>
            <a:endParaRPr lang="en-US" sz="1600" b="1">
              <a:solidFill>
                <a:schemeClr val="bg1"/>
              </a:solidFill>
            </a:endParaRPr>
          </a:p>
        </p:txBody>
      </p:sp>
      <p:sp>
        <p:nvSpPr>
          <p:cNvPr id="76" name="CaixaDeTexto 75"/>
          <p:cNvSpPr txBox="1"/>
          <p:nvPr/>
        </p:nvSpPr>
        <p:spPr>
          <a:xfrm>
            <a:off x="2547298" y="3637494"/>
            <a:ext cx="2968336" cy="338554"/>
          </a:xfrm>
          <a:prstGeom prst="rect">
            <a:avLst/>
          </a:prstGeom>
          <a:noFill/>
        </p:spPr>
        <p:txBody>
          <a:bodyPr wrap="square" rtlCol="0">
            <a:spAutoFit/>
          </a:bodyPr>
          <a:lstStyle/>
          <a:p>
            <a:r>
              <a:rPr lang="en-US" sz="1600" b="1" smtClean="0">
                <a:solidFill>
                  <a:schemeClr val="bg1"/>
                </a:solidFill>
              </a:rPr>
              <a:t>Storage</a:t>
            </a:r>
            <a:endParaRPr lang="en-US" sz="1600" b="1">
              <a:solidFill>
                <a:schemeClr val="bg1"/>
              </a:solidFill>
            </a:endParaRPr>
          </a:p>
        </p:txBody>
      </p:sp>
      <p:sp>
        <p:nvSpPr>
          <p:cNvPr id="78" name="CaixaDeTexto 77"/>
          <p:cNvSpPr txBox="1"/>
          <p:nvPr/>
        </p:nvSpPr>
        <p:spPr>
          <a:xfrm>
            <a:off x="2547298" y="3117742"/>
            <a:ext cx="2968336" cy="338554"/>
          </a:xfrm>
          <a:prstGeom prst="rect">
            <a:avLst/>
          </a:prstGeom>
          <a:noFill/>
        </p:spPr>
        <p:txBody>
          <a:bodyPr wrap="square" rtlCol="0">
            <a:spAutoFit/>
          </a:bodyPr>
          <a:lstStyle/>
          <a:p>
            <a:r>
              <a:rPr lang="en-US" sz="1600" b="1" smtClean="0">
                <a:solidFill>
                  <a:schemeClr val="bg1"/>
                </a:solidFill>
              </a:rPr>
              <a:t>Integration</a:t>
            </a:r>
            <a:endParaRPr lang="en-US" sz="1600" b="1">
              <a:solidFill>
                <a:schemeClr val="bg1"/>
              </a:solidFill>
            </a:endParaRPr>
          </a:p>
        </p:txBody>
      </p:sp>
      <p:sp>
        <p:nvSpPr>
          <p:cNvPr id="81" name="CaixaDeTexto 80"/>
          <p:cNvSpPr txBox="1"/>
          <p:nvPr/>
        </p:nvSpPr>
        <p:spPr>
          <a:xfrm>
            <a:off x="2547298" y="2633246"/>
            <a:ext cx="2968336" cy="338554"/>
          </a:xfrm>
          <a:prstGeom prst="rect">
            <a:avLst/>
          </a:prstGeom>
          <a:noFill/>
        </p:spPr>
        <p:txBody>
          <a:bodyPr wrap="square" rtlCol="0">
            <a:spAutoFit/>
          </a:bodyPr>
          <a:lstStyle/>
          <a:p>
            <a:r>
              <a:rPr lang="en-US" sz="1600" b="1" smtClean="0">
                <a:solidFill>
                  <a:schemeClr val="bg1"/>
                </a:solidFill>
              </a:rPr>
              <a:t>Processing</a:t>
            </a:r>
            <a:endParaRPr lang="en-US" sz="1600" b="1">
              <a:solidFill>
                <a:schemeClr val="bg1"/>
              </a:solidFill>
            </a:endParaRPr>
          </a:p>
        </p:txBody>
      </p:sp>
      <p:cxnSp>
        <p:nvCxnSpPr>
          <p:cNvPr id="84" name="Conector reto 83"/>
          <p:cNvCxnSpPr/>
          <p:nvPr/>
        </p:nvCxnSpPr>
        <p:spPr>
          <a:xfrm>
            <a:off x="5939533" y="1667351"/>
            <a:ext cx="0" cy="26487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CaixaDeTexto 99"/>
          <p:cNvSpPr txBox="1"/>
          <p:nvPr/>
        </p:nvSpPr>
        <p:spPr>
          <a:xfrm rot="18872402">
            <a:off x="3275331" y="987274"/>
            <a:ext cx="2341547" cy="276999"/>
          </a:xfrm>
          <a:prstGeom prst="rect">
            <a:avLst/>
          </a:prstGeom>
          <a:noFill/>
        </p:spPr>
        <p:txBody>
          <a:bodyPr wrap="square" rtlCol="0">
            <a:spAutoFit/>
          </a:bodyPr>
          <a:lstStyle/>
          <a:p>
            <a:r>
              <a:rPr lang="en-US" sz="1200" b="1" smtClean="0">
                <a:solidFill>
                  <a:schemeClr val="bg1"/>
                </a:solidFill>
              </a:rPr>
              <a:t>Clinical &amp; Epidemiology</a:t>
            </a:r>
            <a:endParaRPr lang="en-US" sz="1200" b="1">
              <a:solidFill>
                <a:schemeClr val="bg1"/>
              </a:solidFill>
            </a:endParaRPr>
          </a:p>
        </p:txBody>
      </p:sp>
      <p:sp>
        <p:nvSpPr>
          <p:cNvPr id="101" name="CaixaDeTexto 100"/>
          <p:cNvSpPr txBox="1"/>
          <p:nvPr/>
        </p:nvSpPr>
        <p:spPr>
          <a:xfrm rot="18872402">
            <a:off x="4131518" y="968878"/>
            <a:ext cx="2341547" cy="276999"/>
          </a:xfrm>
          <a:prstGeom prst="rect">
            <a:avLst/>
          </a:prstGeom>
          <a:noFill/>
        </p:spPr>
        <p:txBody>
          <a:bodyPr wrap="square" rtlCol="0">
            <a:spAutoFit/>
          </a:bodyPr>
          <a:lstStyle/>
          <a:p>
            <a:r>
              <a:rPr lang="en-US" sz="1200" b="1" smtClean="0">
                <a:solidFill>
                  <a:schemeClr val="bg1"/>
                </a:solidFill>
              </a:rPr>
              <a:t>Administrative</a:t>
            </a:r>
            <a:endParaRPr lang="en-US" sz="1200" b="1">
              <a:solidFill>
                <a:schemeClr val="bg1"/>
              </a:solidFill>
            </a:endParaRPr>
          </a:p>
        </p:txBody>
      </p:sp>
      <p:sp>
        <p:nvSpPr>
          <p:cNvPr id="102" name="CaixaDeTexto 101"/>
          <p:cNvSpPr txBox="1"/>
          <p:nvPr/>
        </p:nvSpPr>
        <p:spPr>
          <a:xfrm rot="18872402">
            <a:off x="4886736" y="975901"/>
            <a:ext cx="2341547" cy="276999"/>
          </a:xfrm>
          <a:prstGeom prst="rect">
            <a:avLst/>
          </a:prstGeom>
          <a:noFill/>
        </p:spPr>
        <p:txBody>
          <a:bodyPr wrap="square" rtlCol="0">
            <a:spAutoFit/>
          </a:bodyPr>
          <a:lstStyle/>
          <a:p>
            <a:r>
              <a:rPr lang="en-US" sz="1200" b="1" smtClean="0">
                <a:solidFill>
                  <a:schemeClr val="bg1"/>
                </a:solidFill>
              </a:rPr>
              <a:t>Shared Management</a:t>
            </a:r>
            <a:endParaRPr lang="en-US" sz="1200" b="1">
              <a:solidFill>
                <a:schemeClr val="bg1"/>
              </a:solidFill>
            </a:endParaRPr>
          </a:p>
        </p:txBody>
      </p:sp>
      <p:cxnSp>
        <p:nvCxnSpPr>
          <p:cNvPr id="103" name="Conector reto 102"/>
          <p:cNvCxnSpPr>
            <a:stCxn id="4" idx="0"/>
            <a:endCxn id="4" idx="1"/>
          </p:cNvCxnSpPr>
          <p:nvPr/>
        </p:nvCxnSpPr>
        <p:spPr>
          <a:xfrm flipH="1">
            <a:off x="4034564" y="728918"/>
            <a:ext cx="1248100" cy="124810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Conector reto 105"/>
          <p:cNvCxnSpPr/>
          <p:nvPr/>
        </p:nvCxnSpPr>
        <p:spPr>
          <a:xfrm flipH="1">
            <a:off x="4817498" y="734704"/>
            <a:ext cx="1248100" cy="124810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Conector reto 106"/>
          <p:cNvCxnSpPr/>
          <p:nvPr/>
        </p:nvCxnSpPr>
        <p:spPr>
          <a:xfrm flipH="1">
            <a:off x="3198900" y="734704"/>
            <a:ext cx="1248100" cy="124810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Conector de seta reta 108"/>
          <p:cNvCxnSpPr/>
          <p:nvPr/>
        </p:nvCxnSpPr>
        <p:spPr>
          <a:xfrm>
            <a:off x="7237500" y="3306454"/>
            <a:ext cx="0" cy="263857"/>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2" name="CaixaDeTexto 111"/>
          <p:cNvSpPr txBox="1"/>
          <p:nvPr/>
        </p:nvSpPr>
        <p:spPr>
          <a:xfrm rot="16200000">
            <a:off x="5598446" y="2122004"/>
            <a:ext cx="2743200" cy="261610"/>
          </a:xfrm>
          <a:prstGeom prst="rect">
            <a:avLst/>
          </a:prstGeom>
          <a:noFill/>
        </p:spPr>
        <p:txBody>
          <a:bodyPr wrap="square" rtlCol="0">
            <a:spAutoFit/>
          </a:bodyPr>
          <a:lstStyle/>
          <a:p>
            <a:pPr algn="ctr"/>
            <a:r>
              <a:rPr lang="en-US" sz="1100" smtClean="0"/>
              <a:t>Health Context Information</a:t>
            </a:r>
            <a:endParaRPr lang="en-US" sz="1100"/>
          </a:p>
        </p:txBody>
      </p:sp>
      <p:sp>
        <p:nvSpPr>
          <p:cNvPr id="113" name="Fluxograma: Disco magnético 112"/>
          <p:cNvSpPr/>
          <p:nvPr/>
        </p:nvSpPr>
        <p:spPr>
          <a:xfrm>
            <a:off x="1023500" y="3940487"/>
            <a:ext cx="304800" cy="376704"/>
          </a:xfrm>
          <a:prstGeom prst="flowChartMagneticDisk">
            <a:avLst/>
          </a:prstGeom>
          <a:ln>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14" name="CaixaDeTexto 113"/>
          <p:cNvSpPr txBox="1"/>
          <p:nvPr/>
        </p:nvSpPr>
        <p:spPr>
          <a:xfrm>
            <a:off x="867707" y="4305945"/>
            <a:ext cx="634259" cy="553998"/>
          </a:xfrm>
          <a:prstGeom prst="rect">
            <a:avLst/>
          </a:prstGeom>
          <a:noFill/>
        </p:spPr>
        <p:txBody>
          <a:bodyPr wrap="square" rtlCol="0">
            <a:spAutoFit/>
          </a:bodyPr>
          <a:lstStyle/>
          <a:p>
            <a:pPr algn="ctr"/>
            <a:r>
              <a:rPr lang="en-US" sz="1000" b="1" smtClean="0"/>
              <a:t>Health Agent`s Agenda</a:t>
            </a:r>
            <a:endParaRPr lang="en-US" sz="1000" b="1"/>
          </a:p>
        </p:txBody>
      </p:sp>
      <p:sp>
        <p:nvSpPr>
          <p:cNvPr id="115" name="Fluxograma: Disco magnético 114"/>
          <p:cNvSpPr/>
          <p:nvPr/>
        </p:nvSpPr>
        <p:spPr>
          <a:xfrm>
            <a:off x="1676039" y="3957344"/>
            <a:ext cx="304800" cy="376704"/>
          </a:xfrm>
          <a:prstGeom prst="flowChartMagneticDisk">
            <a:avLst/>
          </a:prstGeom>
          <a:ln>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16" name="CaixaDeTexto 115"/>
          <p:cNvSpPr txBox="1"/>
          <p:nvPr/>
        </p:nvSpPr>
        <p:spPr>
          <a:xfrm>
            <a:off x="1447439" y="4322802"/>
            <a:ext cx="786659" cy="553998"/>
          </a:xfrm>
          <a:prstGeom prst="rect">
            <a:avLst/>
          </a:prstGeom>
          <a:noFill/>
        </p:spPr>
        <p:txBody>
          <a:bodyPr wrap="square" rtlCol="0">
            <a:spAutoFit/>
          </a:bodyPr>
          <a:lstStyle/>
          <a:p>
            <a:pPr algn="ctr"/>
            <a:r>
              <a:rPr lang="en-US" sz="1000" b="1" smtClean="0"/>
              <a:t>Health Agent`s Database</a:t>
            </a:r>
            <a:endParaRPr lang="en-US" sz="1000" b="1"/>
          </a:p>
        </p:txBody>
      </p:sp>
      <p:cxnSp>
        <p:nvCxnSpPr>
          <p:cNvPr id="122" name="Conector de seta reta 121"/>
          <p:cNvCxnSpPr/>
          <p:nvPr/>
        </p:nvCxnSpPr>
        <p:spPr>
          <a:xfrm flipV="1">
            <a:off x="2837556" y="4573121"/>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Conector de seta reta 123"/>
          <p:cNvCxnSpPr/>
          <p:nvPr/>
        </p:nvCxnSpPr>
        <p:spPr>
          <a:xfrm flipV="1">
            <a:off x="3647142" y="4572000"/>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Conector de seta reta 125"/>
          <p:cNvCxnSpPr/>
          <p:nvPr/>
        </p:nvCxnSpPr>
        <p:spPr>
          <a:xfrm flipV="1">
            <a:off x="4413963" y="4572000"/>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Conector de seta reta 127"/>
          <p:cNvCxnSpPr/>
          <p:nvPr/>
        </p:nvCxnSpPr>
        <p:spPr>
          <a:xfrm flipV="1">
            <a:off x="5154147" y="4572000"/>
            <a:ext cx="0" cy="22747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1" name="Retângulo 120"/>
          <p:cNvSpPr/>
          <p:nvPr/>
        </p:nvSpPr>
        <p:spPr>
          <a:xfrm>
            <a:off x="2633720" y="4764867"/>
            <a:ext cx="2754143" cy="14734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smtClean="0"/>
              <a:t>Metadata (MTD)</a:t>
            </a:r>
            <a:endParaRPr lang="en-US" sz="1200" b="1"/>
          </a:p>
        </p:txBody>
      </p:sp>
      <p:sp>
        <p:nvSpPr>
          <p:cNvPr id="8" name="Retângulo 7"/>
          <p:cNvSpPr/>
          <p:nvPr/>
        </p:nvSpPr>
        <p:spPr>
          <a:xfrm rot="16200000">
            <a:off x="6169391" y="2107614"/>
            <a:ext cx="2115205" cy="283781"/>
          </a:xfrm>
          <a:prstGeom prst="rect">
            <a:avLst/>
          </a:prstGeom>
          <a:solidFill>
            <a:schemeClr val="tx2">
              <a:lumMod val="20000"/>
              <a:lumOff val="80000"/>
            </a:schemeClr>
          </a:solidFill>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400" b="1"/>
          </a:p>
        </p:txBody>
      </p:sp>
      <p:sp>
        <p:nvSpPr>
          <p:cNvPr id="90" name="Retângulo 89"/>
          <p:cNvSpPr/>
          <p:nvPr/>
        </p:nvSpPr>
        <p:spPr>
          <a:xfrm rot="16200000">
            <a:off x="6775047" y="1777853"/>
            <a:ext cx="2115206" cy="943304"/>
          </a:xfrm>
          <a:prstGeom prst="rect">
            <a:avLst/>
          </a:prstGeom>
          <a:solidFill>
            <a:schemeClr val="tx2">
              <a:lumMod val="20000"/>
              <a:lumOff val="80000"/>
            </a:schemeClr>
          </a:solidFill>
          <a:ln w="12700"/>
        </p:spPr>
        <p:style>
          <a:lnRef idx="2">
            <a:schemeClr val="accent1"/>
          </a:lnRef>
          <a:fillRef idx="1">
            <a:schemeClr val="lt1"/>
          </a:fillRef>
          <a:effectRef idx="0">
            <a:schemeClr val="accent1"/>
          </a:effectRef>
          <a:fontRef idx="minor">
            <a:schemeClr val="dk1"/>
          </a:fontRef>
        </p:style>
        <p:txBody>
          <a:bodyPr rtlCol="0" anchor="t" anchorCtr="0"/>
          <a:lstStyle/>
          <a:p>
            <a:pPr algn="ctr"/>
            <a:endParaRPr lang="en-US" sz="1400" b="1"/>
          </a:p>
        </p:txBody>
      </p:sp>
      <p:sp>
        <p:nvSpPr>
          <p:cNvPr id="92" name="Retângulo 91"/>
          <p:cNvSpPr/>
          <p:nvPr/>
        </p:nvSpPr>
        <p:spPr>
          <a:xfrm rot="16200000">
            <a:off x="6868833" y="2025652"/>
            <a:ext cx="1970871" cy="303365"/>
          </a:xfrm>
          <a:prstGeom prst="rect">
            <a:avLst/>
          </a:prstGeom>
          <a:solidFill>
            <a:schemeClr val="tx2">
              <a:lumMod val="20000"/>
              <a:lumOff val="80000"/>
            </a:schemeClr>
          </a:solidFill>
          <a:ln w="12700"/>
        </p:spPr>
        <p:style>
          <a:lnRef idx="2">
            <a:schemeClr val="accent1"/>
          </a:lnRef>
          <a:fillRef idx="1">
            <a:schemeClr val="lt1"/>
          </a:fillRef>
          <a:effectRef idx="0">
            <a:schemeClr val="accent1"/>
          </a:effectRef>
          <a:fontRef idx="minor">
            <a:schemeClr val="dk1"/>
          </a:fontRef>
        </p:style>
        <p:txBody>
          <a:bodyPr rtlCol="0" anchor="ctr"/>
          <a:lstStyle/>
          <a:p>
            <a:r>
              <a:rPr lang="en-US" sz="1200" b="1" smtClean="0"/>
              <a:t>Context Reasoner (CR)</a:t>
            </a:r>
            <a:endParaRPr lang="en-US" sz="1200" b="1"/>
          </a:p>
        </p:txBody>
      </p:sp>
      <p:sp>
        <p:nvSpPr>
          <p:cNvPr id="93" name="Retângulo 92"/>
          <p:cNvSpPr/>
          <p:nvPr/>
        </p:nvSpPr>
        <p:spPr>
          <a:xfrm rot="16200000">
            <a:off x="7167183" y="2025653"/>
            <a:ext cx="1970871" cy="303365"/>
          </a:xfrm>
          <a:prstGeom prst="rect">
            <a:avLst/>
          </a:prstGeom>
          <a:solidFill>
            <a:schemeClr val="tx2">
              <a:lumMod val="20000"/>
              <a:lumOff val="80000"/>
            </a:schemeClr>
          </a:solidFill>
          <a:ln w="12700"/>
        </p:spPr>
        <p:style>
          <a:lnRef idx="2">
            <a:schemeClr val="accent1"/>
          </a:lnRef>
          <a:fillRef idx="1">
            <a:schemeClr val="lt1"/>
          </a:fillRef>
          <a:effectRef idx="0">
            <a:schemeClr val="accent1"/>
          </a:effectRef>
          <a:fontRef idx="minor">
            <a:schemeClr val="dk1"/>
          </a:fontRef>
        </p:style>
        <p:txBody>
          <a:bodyPr rtlCol="0" anchor="ctr"/>
          <a:lstStyle/>
          <a:p>
            <a:r>
              <a:rPr lang="en-US" sz="1200" b="1" smtClean="0"/>
              <a:t>Context Aggregator (CA)</a:t>
            </a:r>
            <a:endParaRPr lang="en-US" sz="1200" b="1"/>
          </a:p>
        </p:txBody>
      </p:sp>
      <p:sp>
        <p:nvSpPr>
          <p:cNvPr id="94" name="CaixaDeTexto 93"/>
          <p:cNvSpPr txBox="1"/>
          <p:nvPr/>
        </p:nvSpPr>
        <p:spPr>
          <a:xfrm rot="16200000">
            <a:off x="5229240" y="1811385"/>
            <a:ext cx="2968336" cy="307777"/>
          </a:xfrm>
          <a:prstGeom prst="rect">
            <a:avLst/>
          </a:prstGeom>
          <a:noFill/>
        </p:spPr>
        <p:txBody>
          <a:bodyPr wrap="square" rtlCol="0">
            <a:spAutoFit/>
          </a:bodyPr>
          <a:lstStyle/>
          <a:p>
            <a:r>
              <a:rPr lang="en-US" sz="1400" b="1" smtClean="0">
                <a:solidFill>
                  <a:schemeClr val="bg1"/>
                </a:solidFill>
              </a:rPr>
              <a:t>Context-Aware Service (CAS)</a:t>
            </a:r>
            <a:endParaRPr lang="en-US" sz="1400" b="1">
              <a:solidFill>
                <a:schemeClr val="bg1"/>
              </a:solidFill>
            </a:endParaRPr>
          </a:p>
        </p:txBody>
      </p:sp>
      <p:sp>
        <p:nvSpPr>
          <p:cNvPr id="95" name="CaixaDeTexto 94"/>
          <p:cNvSpPr txBox="1"/>
          <p:nvPr/>
        </p:nvSpPr>
        <p:spPr>
          <a:xfrm rot="16200000">
            <a:off x="4905927" y="2159346"/>
            <a:ext cx="2968336" cy="307777"/>
          </a:xfrm>
          <a:prstGeom prst="rect">
            <a:avLst/>
          </a:prstGeom>
          <a:noFill/>
        </p:spPr>
        <p:txBody>
          <a:bodyPr wrap="square" rtlCol="0">
            <a:spAutoFit/>
          </a:bodyPr>
          <a:lstStyle/>
          <a:p>
            <a:r>
              <a:rPr lang="en-US" sz="1400" b="1" smtClean="0">
                <a:solidFill>
                  <a:schemeClr val="bg1"/>
                </a:solidFill>
              </a:rPr>
              <a:t>Inference Rules</a:t>
            </a:r>
            <a:endParaRPr lang="en-US" sz="1400" b="1">
              <a:solidFill>
                <a:schemeClr val="bg1"/>
              </a:solidFill>
            </a:endParaRPr>
          </a:p>
        </p:txBody>
      </p:sp>
      <p:sp>
        <p:nvSpPr>
          <p:cNvPr id="104" name="CaixaDeTexto 103"/>
          <p:cNvSpPr txBox="1"/>
          <p:nvPr/>
        </p:nvSpPr>
        <p:spPr>
          <a:xfrm rot="16200000">
            <a:off x="4589091" y="2466830"/>
            <a:ext cx="2968336" cy="307777"/>
          </a:xfrm>
          <a:prstGeom prst="rect">
            <a:avLst/>
          </a:prstGeom>
          <a:noFill/>
        </p:spPr>
        <p:txBody>
          <a:bodyPr wrap="square" rtlCol="0">
            <a:spAutoFit/>
          </a:bodyPr>
          <a:lstStyle/>
          <a:p>
            <a:r>
              <a:rPr lang="en-US" sz="1400" b="1" smtClean="0">
                <a:solidFill>
                  <a:schemeClr val="bg1"/>
                </a:solidFill>
              </a:rPr>
              <a:t>Knowledge Management (KTA)</a:t>
            </a:r>
            <a:endParaRPr lang="en-US" sz="1400" b="1">
              <a:solidFill>
                <a:schemeClr val="bg1"/>
              </a:solidFill>
            </a:endParaRPr>
          </a:p>
        </p:txBody>
      </p:sp>
      <p:sp>
        <p:nvSpPr>
          <p:cNvPr id="105" name="CaixaDeTexto 104"/>
          <p:cNvSpPr txBox="1"/>
          <p:nvPr/>
        </p:nvSpPr>
        <p:spPr>
          <a:xfrm rot="16200000">
            <a:off x="4291255" y="2706949"/>
            <a:ext cx="2968336" cy="307777"/>
          </a:xfrm>
          <a:prstGeom prst="rect">
            <a:avLst/>
          </a:prstGeom>
          <a:noFill/>
        </p:spPr>
        <p:txBody>
          <a:bodyPr wrap="square" rtlCol="0">
            <a:spAutoFit/>
          </a:bodyPr>
          <a:lstStyle/>
          <a:p>
            <a:r>
              <a:rPr lang="en-US" sz="1400" b="1" smtClean="0">
                <a:solidFill>
                  <a:schemeClr val="bg1"/>
                </a:solidFill>
              </a:rPr>
              <a:t>Artificial Intelligence</a:t>
            </a:r>
            <a:endParaRPr lang="en-US" sz="1400" b="1">
              <a:solidFill>
                <a:schemeClr val="bg1"/>
              </a:solidFill>
            </a:endParaRPr>
          </a:p>
        </p:txBody>
      </p:sp>
      <p:cxnSp>
        <p:nvCxnSpPr>
          <p:cNvPr id="108" name="Conector reto 107"/>
          <p:cNvCxnSpPr/>
          <p:nvPr/>
        </p:nvCxnSpPr>
        <p:spPr>
          <a:xfrm>
            <a:off x="6250905" y="1363029"/>
            <a:ext cx="0" cy="26487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Conector reto 109"/>
          <p:cNvCxnSpPr/>
          <p:nvPr/>
        </p:nvCxnSpPr>
        <p:spPr>
          <a:xfrm>
            <a:off x="6551700" y="1066239"/>
            <a:ext cx="0" cy="26487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1" name="Retângulo 110"/>
          <p:cNvSpPr/>
          <p:nvPr/>
        </p:nvSpPr>
        <p:spPr>
          <a:xfrm>
            <a:off x="7085103" y="734704"/>
            <a:ext cx="1219197" cy="457198"/>
          </a:xfrm>
          <a:prstGeom prst="rect">
            <a:avLst/>
          </a:prstGeom>
          <a:solidFill>
            <a:schemeClr val="tx2">
              <a:lumMod val="20000"/>
              <a:lumOff val="80000"/>
            </a:schemeClr>
          </a:solidFill>
          <a:ln w="127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200" b="1" smtClean="0"/>
              <a:t>Service Adapter (SA)</a:t>
            </a:r>
            <a:endParaRPr lang="en-US" sz="1200" b="1"/>
          </a:p>
        </p:txBody>
      </p:sp>
      <p:cxnSp>
        <p:nvCxnSpPr>
          <p:cNvPr id="118" name="Conector reto 117"/>
          <p:cNvCxnSpPr/>
          <p:nvPr/>
        </p:nvCxnSpPr>
        <p:spPr>
          <a:xfrm flipH="1">
            <a:off x="2436900" y="3048000"/>
            <a:ext cx="320099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9" name="CaixaDeTexto 118"/>
          <p:cNvSpPr txBox="1"/>
          <p:nvPr/>
        </p:nvSpPr>
        <p:spPr>
          <a:xfrm>
            <a:off x="2548356" y="2092656"/>
            <a:ext cx="2968336" cy="338554"/>
          </a:xfrm>
          <a:prstGeom prst="rect">
            <a:avLst/>
          </a:prstGeom>
          <a:noFill/>
        </p:spPr>
        <p:txBody>
          <a:bodyPr wrap="square" rtlCol="0">
            <a:spAutoFit/>
          </a:bodyPr>
          <a:lstStyle/>
          <a:p>
            <a:r>
              <a:rPr lang="en-US" sz="1600" b="1" smtClean="0">
                <a:solidFill>
                  <a:schemeClr val="bg1"/>
                </a:solidFill>
              </a:rPr>
              <a:t>Visualization</a:t>
            </a:r>
            <a:endParaRPr lang="en-US" sz="1600" b="1">
              <a:solidFill>
                <a:schemeClr val="bg1"/>
              </a:solidFill>
            </a:endParaRPr>
          </a:p>
        </p:txBody>
      </p:sp>
      <p:cxnSp>
        <p:nvCxnSpPr>
          <p:cNvPr id="120" name="Conector de seta reta 119"/>
          <p:cNvCxnSpPr/>
          <p:nvPr/>
        </p:nvCxnSpPr>
        <p:spPr>
          <a:xfrm flipH="1">
            <a:off x="6865960" y="3162772"/>
            <a:ext cx="220200" cy="0"/>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3" name="Conector de seta reta 122"/>
          <p:cNvCxnSpPr/>
          <p:nvPr/>
        </p:nvCxnSpPr>
        <p:spPr>
          <a:xfrm flipH="1">
            <a:off x="6866832" y="1339138"/>
            <a:ext cx="220200" cy="0"/>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0" name="Retângulo 19"/>
          <p:cNvSpPr/>
          <p:nvPr/>
        </p:nvSpPr>
        <p:spPr>
          <a:xfrm rot="16200000">
            <a:off x="6480465" y="2290692"/>
            <a:ext cx="1460528" cy="276999"/>
          </a:xfrm>
          <a:prstGeom prst="rect">
            <a:avLst/>
          </a:prstGeom>
        </p:spPr>
        <p:txBody>
          <a:bodyPr wrap="none">
            <a:spAutoFit/>
          </a:bodyPr>
          <a:lstStyle/>
          <a:p>
            <a:r>
              <a:rPr lang="en-US" sz="1200" b="1"/>
              <a:t>Query Adapter (QA)</a:t>
            </a:r>
          </a:p>
        </p:txBody>
      </p:sp>
      <p:sp>
        <p:nvSpPr>
          <p:cNvPr id="22" name="Retângulo 21"/>
          <p:cNvSpPr/>
          <p:nvPr/>
        </p:nvSpPr>
        <p:spPr>
          <a:xfrm rot="16200000">
            <a:off x="6735466" y="2231791"/>
            <a:ext cx="1570173" cy="276999"/>
          </a:xfrm>
          <a:prstGeom prst="rect">
            <a:avLst/>
          </a:prstGeom>
        </p:spPr>
        <p:txBody>
          <a:bodyPr wrap="none">
            <a:spAutoFit/>
          </a:bodyPr>
          <a:lstStyle/>
          <a:p>
            <a:r>
              <a:rPr lang="en-US" sz="1200" b="1"/>
              <a:t>QoC Evaluator (QoCE)</a:t>
            </a:r>
          </a:p>
        </p:txBody>
      </p:sp>
      <p:cxnSp>
        <p:nvCxnSpPr>
          <p:cNvPr id="29" name="Conector angulado 28"/>
          <p:cNvCxnSpPr>
            <a:endCxn id="115" idx="1"/>
          </p:cNvCxnSpPr>
          <p:nvPr/>
        </p:nvCxnSpPr>
        <p:spPr>
          <a:xfrm rot="10800000" flipV="1">
            <a:off x="1828439" y="3797402"/>
            <a:ext cx="594994" cy="159941"/>
          </a:xfrm>
          <a:prstGeom prst="bentConnector2">
            <a:avLst/>
          </a:prstGeom>
          <a:ln w="285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2" name="Conector angulado 71"/>
          <p:cNvCxnSpPr>
            <a:endCxn id="113" idx="1"/>
          </p:cNvCxnSpPr>
          <p:nvPr/>
        </p:nvCxnSpPr>
        <p:spPr>
          <a:xfrm rot="10800000" flipV="1">
            <a:off x="1175900" y="3797401"/>
            <a:ext cx="1263666" cy="143085"/>
          </a:xfrm>
          <a:prstGeom prst="bentConnector2">
            <a:avLst/>
          </a:prstGeom>
          <a:ln w="285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25" name="Fluxograma: Disco magnético 124"/>
          <p:cNvSpPr/>
          <p:nvPr/>
        </p:nvSpPr>
        <p:spPr>
          <a:xfrm>
            <a:off x="408691" y="3962400"/>
            <a:ext cx="304800" cy="376704"/>
          </a:xfrm>
          <a:prstGeom prst="flowChartMagneticDisk">
            <a:avLst/>
          </a:prstGeom>
          <a:ln>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27" name="CaixaDeTexto 126"/>
          <p:cNvSpPr txBox="1"/>
          <p:nvPr/>
        </p:nvSpPr>
        <p:spPr>
          <a:xfrm>
            <a:off x="176698" y="4327858"/>
            <a:ext cx="770601" cy="553998"/>
          </a:xfrm>
          <a:prstGeom prst="rect">
            <a:avLst/>
          </a:prstGeom>
          <a:noFill/>
        </p:spPr>
        <p:txBody>
          <a:bodyPr wrap="square" rtlCol="0">
            <a:spAutoFit/>
          </a:bodyPr>
          <a:lstStyle/>
          <a:p>
            <a:pPr algn="ctr"/>
            <a:r>
              <a:rPr lang="en-US" sz="1000" b="1" smtClean="0"/>
              <a:t>Global Context Repository</a:t>
            </a:r>
            <a:endParaRPr lang="en-US" sz="1000" b="1"/>
          </a:p>
        </p:txBody>
      </p:sp>
      <p:cxnSp>
        <p:nvCxnSpPr>
          <p:cNvPr id="129" name="Conector angulado 128"/>
          <p:cNvCxnSpPr>
            <a:endCxn id="125" idx="1"/>
          </p:cNvCxnSpPr>
          <p:nvPr/>
        </p:nvCxnSpPr>
        <p:spPr>
          <a:xfrm rot="10800000" flipV="1">
            <a:off x="561092" y="3796352"/>
            <a:ext cx="1869873" cy="166048"/>
          </a:xfrm>
          <a:prstGeom prst="bentConnector2">
            <a:avLst/>
          </a:prstGeom>
          <a:ln w="285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1033"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9233" y="4556912"/>
            <a:ext cx="1210817" cy="736515"/>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37" name="Picture 13" descr="http://www.cs.swan.ac.uk/~csowen/InformationRealisationAppendix/ontologies/XMLEntities.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6450" y="4557665"/>
            <a:ext cx="1062783" cy="735587"/>
          </a:xfrm>
          <a:prstGeom prst="rect">
            <a:avLst/>
          </a:prstGeom>
          <a:noFill/>
          <a:ln>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cxnSp>
        <p:nvCxnSpPr>
          <p:cNvPr id="152" name="Conector de seta reta 151"/>
          <p:cNvCxnSpPr/>
          <p:nvPr/>
        </p:nvCxnSpPr>
        <p:spPr>
          <a:xfrm flipH="1">
            <a:off x="5791200" y="4419600"/>
            <a:ext cx="190500" cy="0"/>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25" name="Conector reto 1024"/>
          <p:cNvCxnSpPr/>
          <p:nvPr/>
        </p:nvCxnSpPr>
        <p:spPr>
          <a:xfrm flipV="1">
            <a:off x="6583334" y="4150752"/>
            <a:ext cx="0" cy="155192"/>
          </a:xfrm>
          <a:prstGeom prst="line">
            <a:avLst/>
          </a:prstGeom>
          <a:ln w="28575">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Conector angulado 157"/>
          <p:cNvCxnSpPr/>
          <p:nvPr/>
        </p:nvCxnSpPr>
        <p:spPr>
          <a:xfrm rot="16200000" flipV="1">
            <a:off x="6782151" y="3433926"/>
            <a:ext cx="517422" cy="1272953"/>
          </a:xfrm>
          <a:prstGeom prst="bentConnector3">
            <a:avLst>
              <a:gd name="adj1" fmla="val 33934"/>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1" name="Paralelogramo 130"/>
          <p:cNvSpPr/>
          <p:nvPr/>
        </p:nvSpPr>
        <p:spPr>
          <a:xfrm>
            <a:off x="5869652" y="4305944"/>
            <a:ext cx="2539423" cy="252537"/>
          </a:xfrm>
          <a:prstGeom prst="parallelogram">
            <a:avLst>
              <a:gd name="adj" fmla="val 99602"/>
            </a:avLst>
          </a:prstGeom>
          <a:solidFill>
            <a:schemeClr val="accent3">
              <a:lumMod val="20000"/>
              <a:lumOff val="80000"/>
            </a:schemeClr>
          </a:solidFill>
          <a:ln w="127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43" name="CaixaDeTexto 142"/>
          <p:cNvSpPr txBox="1"/>
          <p:nvPr/>
        </p:nvSpPr>
        <p:spPr>
          <a:xfrm>
            <a:off x="6944099" y="4314825"/>
            <a:ext cx="1456952" cy="261610"/>
          </a:xfrm>
          <a:prstGeom prst="rect">
            <a:avLst/>
          </a:prstGeom>
          <a:noFill/>
        </p:spPr>
        <p:txBody>
          <a:bodyPr wrap="square" rtlCol="0">
            <a:spAutoFit/>
          </a:bodyPr>
          <a:lstStyle/>
          <a:p>
            <a:pPr algn="ctr"/>
            <a:r>
              <a:rPr lang="en-US" sz="1050" smtClean="0"/>
              <a:t>Bayesian Networks</a:t>
            </a:r>
            <a:endParaRPr lang="en-US" sz="1050"/>
          </a:p>
        </p:txBody>
      </p:sp>
      <p:sp>
        <p:nvSpPr>
          <p:cNvPr id="148" name="CaixaDeTexto 147"/>
          <p:cNvSpPr txBox="1"/>
          <p:nvPr/>
        </p:nvSpPr>
        <p:spPr>
          <a:xfrm>
            <a:off x="5800725" y="4319915"/>
            <a:ext cx="1456952" cy="261610"/>
          </a:xfrm>
          <a:prstGeom prst="rect">
            <a:avLst/>
          </a:prstGeom>
          <a:noFill/>
        </p:spPr>
        <p:txBody>
          <a:bodyPr wrap="square" rtlCol="0">
            <a:spAutoFit/>
          </a:bodyPr>
          <a:lstStyle/>
          <a:p>
            <a:pPr algn="ctr"/>
            <a:r>
              <a:rPr lang="en-US" sz="1050" smtClean="0"/>
              <a:t>Ontology</a:t>
            </a:r>
            <a:endParaRPr lang="en-US" sz="1050"/>
          </a:p>
        </p:txBody>
      </p:sp>
      <p:cxnSp>
        <p:nvCxnSpPr>
          <p:cNvPr id="135" name="Conector reto 134"/>
          <p:cNvCxnSpPr/>
          <p:nvPr/>
        </p:nvCxnSpPr>
        <p:spPr>
          <a:xfrm flipH="1">
            <a:off x="6949233" y="4309502"/>
            <a:ext cx="242142" cy="244306"/>
          </a:xfrm>
          <a:prstGeom prst="line">
            <a:avLst/>
          </a:prstGeom>
        </p:spPr>
        <p:style>
          <a:lnRef idx="1">
            <a:schemeClr val="accent1"/>
          </a:lnRef>
          <a:fillRef idx="0">
            <a:schemeClr val="accent1"/>
          </a:fillRef>
          <a:effectRef idx="0">
            <a:schemeClr val="accent1"/>
          </a:effectRef>
          <a:fontRef idx="minor">
            <a:schemeClr val="tx1"/>
          </a:fontRef>
        </p:style>
      </p:cxnSp>
      <p:pic>
        <p:nvPicPr>
          <p:cNvPr id="1039" name="Picture 15" descr="http://upload.wikimedia.org/wikipedia/commons/3/34/LOD_Cloud_Diagram_as_of_September_20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093" y="3074761"/>
            <a:ext cx="691009" cy="457200"/>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
        <p:nvSpPr>
          <p:cNvPr id="1030" name="Retângulo 1029"/>
          <p:cNvSpPr/>
          <p:nvPr/>
        </p:nvSpPr>
        <p:spPr>
          <a:xfrm>
            <a:off x="869732" y="3074761"/>
            <a:ext cx="1316342" cy="457200"/>
          </a:xfrm>
          <a:prstGeom prst="rect">
            <a:avLst/>
          </a:prstGeom>
          <a:solidFill>
            <a:schemeClr val="accent3">
              <a:lumMod val="20000"/>
              <a:lumOff val="80000"/>
            </a:schemeClr>
          </a:solidFill>
          <a:ln w="12700"/>
        </p:spPr>
        <p:style>
          <a:lnRef idx="2">
            <a:schemeClr val="accent5"/>
          </a:lnRef>
          <a:fillRef idx="1">
            <a:schemeClr val="lt1"/>
          </a:fillRef>
          <a:effectRef idx="0">
            <a:schemeClr val="accent5"/>
          </a:effectRef>
          <a:fontRef idx="minor">
            <a:schemeClr val="dk1"/>
          </a:fontRef>
        </p:style>
        <p:txBody>
          <a:bodyPr rtlCol="0" anchor="ctr"/>
          <a:lstStyle/>
          <a:p>
            <a:pPr algn="ctr"/>
            <a:r>
              <a:rPr lang="en-US" sz="1400"/>
              <a:t>Linked </a:t>
            </a:r>
            <a:r>
              <a:rPr lang="en-US" sz="1400" smtClean="0"/>
              <a:t>Data Mashups</a:t>
            </a:r>
            <a:endParaRPr lang="en-US" sz="1400"/>
          </a:p>
        </p:txBody>
      </p:sp>
      <p:cxnSp>
        <p:nvCxnSpPr>
          <p:cNvPr id="174" name="Conector de seta reta 173"/>
          <p:cNvCxnSpPr/>
          <p:nvPr/>
        </p:nvCxnSpPr>
        <p:spPr>
          <a:xfrm>
            <a:off x="2196152" y="3321268"/>
            <a:ext cx="241300" cy="0"/>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6" name="Retângulo 175"/>
          <p:cNvSpPr/>
          <p:nvPr/>
        </p:nvSpPr>
        <p:spPr>
          <a:xfrm>
            <a:off x="867102" y="2559268"/>
            <a:ext cx="1318481" cy="457200"/>
          </a:xfrm>
          <a:prstGeom prst="rect">
            <a:avLst/>
          </a:prstGeom>
          <a:solidFill>
            <a:schemeClr val="accent3">
              <a:lumMod val="20000"/>
              <a:lumOff val="80000"/>
            </a:schemeClr>
          </a:solidFill>
          <a:ln w="12700"/>
        </p:spPr>
        <p:style>
          <a:lnRef idx="2">
            <a:schemeClr val="accent5"/>
          </a:lnRef>
          <a:fillRef idx="1">
            <a:schemeClr val="lt1"/>
          </a:fillRef>
          <a:effectRef idx="0">
            <a:schemeClr val="accent5"/>
          </a:effectRef>
          <a:fontRef idx="minor">
            <a:schemeClr val="dk1"/>
          </a:fontRef>
        </p:style>
        <p:txBody>
          <a:bodyPr rtlCol="0" anchor="ctr"/>
          <a:lstStyle/>
          <a:p>
            <a:pPr algn="ctr"/>
            <a:r>
              <a:rPr lang="en-US" sz="1400" smtClean="0"/>
              <a:t>Geolocation Classifiers</a:t>
            </a:r>
            <a:endParaRPr lang="en-US" sz="1400"/>
          </a:p>
        </p:txBody>
      </p:sp>
      <p:cxnSp>
        <p:nvCxnSpPr>
          <p:cNvPr id="178" name="Conector de seta reta 177"/>
          <p:cNvCxnSpPr/>
          <p:nvPr/>
        </p:nvCxnSpPr>
        <p:spPr>
          <a:xfrm>
            <a:off x="2180386" y="2803634"/>
            <a:ext cx="241300" cy="0"/>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1041" name="Picture 17" descr="http://www.fiazhusyn.com/wp-content/uploads/2014/08/geolocati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7124" y="2559268"/>
            <a:ext cx="662608" cy="457200"/>
          </a:xfrm>
          <a:prstGeom prst="rect">
            <a:avLst/>
          </a:prstGeom>
          <a:noFill/>
          <a:ln w="12700">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16874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98500"/>
            <a:ext cx="7772400" cy="1146175"/>
          </a:xfrm>
        </p:spPr>
        <p:txBody>
          <a:bodyPr lIns="0" tIns="0" rIns="0" bIns="0">
            <a:spAutoFit/>
          </a:bodyPr>
          <a:lstStyle/>
          <a:p>
            <a:pPr eaLnBrk="1" hangingPunct="1"/>
            <a:endParaRPr lang="en-US"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8" name="Text Box 5"/>
          <p:cNvSpPr txBox="1">
            <a:spLocks noChangeArrowheads="1"/>
          </p:cNvSpPr>
          <p:nvPr/>
        </p:nvSpPr>
        <p:spPr bwMode="auto">
          <a:xfrm>
            <a:off x="4355976" y="4045463"/>
            <a:ext cx="28696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smtClean="0">
                <a:solidFill>
                  <a:schemeClr val="bg1"/>
                </a:solidFill>
              </a:rPr>
              <a:t>7. </a:t>
            </a:r>
            <a:r>
              <a:rPr lang="pt-BR" sz="3200" i="1" dirty="0" err="1" smtClean="0">
                <a:solidFill>
                  <a:schemeClr val="bg1"/>
                </a:solidFill>
              </a:rPr>
              <a:t>Conclusion</a:t>
            </a:r>
            <a:endParaRPr lang="pt-BR" sz="3200" i="1" dirty="0">
              <a:solidFill>
                <a:schemeClr val="bg1"/>
              </a:solidFill>
            </a:endParaRPr>
          </a:p>
        </p:txBody>
      </p:sp>
    </p:spTree>
    <p:extLst>
      <p:ext uri="{BB962C8B-B14F-4D97-AF65-F5344CB8AC3E}">
        <p14:creationId xmlns:p14="http://schemas.microsoft.com/office/powerpoint/2010/main" val="6526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5"/>
          <p:cNvSpPr txBox="1">
            <a:spLocks noChangeArrowheads="1"/>
          </p:cNvSpPr>
          <p:nvPr/>
        </p:nvSpPr>
        <p:spPr bwMode="auto">
          <a:xfrm>
            <a:off x="4438608" y="4130675"/>
            <a:ext cx="2383045"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pt-BR" sz="3200" i="1" dirty="0" smtClean="0">
                <a:solidFill>
                  <a:schemeClr val="bg1"/>
                </a:solidFill>
              </a:rPr>
              <a:t>Conclusão</a:t>
            </a:r>
            <a:endParaRPr lang="pt-BR" sz="3200" i="1" dirty="0">
              <a:solidFill>
                <a:schemeClr val="bg1"/>
              </a:solidFill>
            </a:endParaRPr>
          </a:p>
        </p:txBody>
      </p:sp>
      <p:cxnSp>
        <p:nvCxnSpPr>
          <p:cNvPr id="4" name="Conector reto 3"/>
          <p:cNvCxnSpPr/>
          <p:nvPr/>
        </p:nvCxnSpPr>
        <p:spPr>
          <a:xfrm>
            <a:off x="0" y="548680"/>
            <a:ext cx="897057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5" name="Conector reto 4"/>
          <p:cNvCxnSpPr/>
          <p:nvPr/>
        </p:nvCxnSpPr>
        <p:spPr>
          <a:xfrm>
            <a:off x="152400" y="622250"/>
            <a:ext cx="8991600"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Retângulo 2"/>
          <p:cNvSpPr/>
          <p:nvPr/>
        </p:nvSpPr>
        <p:spPr>
          <a:xfrm>
            <a:off x="755575" y="2990535"/>
            <a:ext cx="8280920" cy="3323987"/>
          </a:xfrm>
          <a:prstGeom prst="rect">
            <a:avLst/>
          </a:prstGeom>
        </p:spPr>
        <p:txBody>
          <a:bodyPr wrap="square">
            <a:spAutoFit/>
          </a:bodyPr>
          <a:lstStyle/>
          <a:p>
            <a:r>
              <a:rPr lang="pt-BR" sz="3000" b="1" dirty="0" smtClean="0">
                <a:solidFill>
                  <a:schemeClr val="accent1">
                    <a:lumMod val="75000"/>
                  </a:schemeClr>
                </a:solidFill>
              </a:rPr>
              <a:t>2006 - Diga </a:t>
            </a:r>
            <a:r>
              <a:rPr lang="pt-BR" sz="3000" b="1" dirty="0" err="1">
                <a:solidFill>
                  <a:schemeClr val="accent1">
                    <a:lumMod val="75000"/>
                  </a:schemeClr>
                </a:solidFill>
              </a:rPr>
              <a:t>Saude</a:t>
            </a:r>
            <a:r>
              <a:rPr lang="pt-BR" sz="3000" b="1" dirty="0">
                <a:solidFill>
                  <a:schemeClr val="accent1">
                    <a:lumMod val="75000"/>
                  </a:schemeClr>
                </a:solidFill>
              </a:rPr>
              <a:t> </a:t>
            </a:r>
            <a:r>
              <a:rPr lang="pt-BR" sz="3000" dirty="0" smtClean="0">
                <a:solidFill>
                  <a:schemeClr val="accent1">
                    <a:lumMod val="75000"/>
                  </a:schemeClr>
                </a:solidFill>
                <a:sym typeface="Wingdings" panose="05000000000000000000" pitchFamily="2" charset="2"/>
              </a:rPr>
              <a:t>(FUNCAP)</a:t>
            </a:r>
            <a:r>
              <a:rPr lang="pt-BR" sz="3000" b="1" dirty="0">
                <a:solidFill>
                  <a:schemeClr val="accent1">
                    <a:lumMod val="75000"/>
                  </a:schemeClr>
                </a:solidFill>
              </a:rPr>
              <a:t/>
            </a:r>
            <a:br>
              <a:rPr lang="pt-BR" sz="3000" b="1" dirty="0">
                <a:solidFill>
                  <a:schemeClr val="accent1">
                    <a:lumMod val="75000"/>
                  </a:schemeClr>
                </a:solidFill>
              </a:rPr>
            </a:br>
            <a:r>
              <a:rPr lang="pt-BR" sz="3000" b="1" dirty="0">
                <a:solidFill>
                  <a:schemeClr val="accent1">
                    <a:lumMod val="75000"/>
                  </a:schemeClr>
                </a:solidFill>
                <a:sym typeface="Wingdings" panose="05000000000000000000" pitchFamily="2" charset="2"/>
              </a:rPr>
              <a:t>2010 - LARIISA </a:t>
            </a:r>
            <a:r>
              <a:rPr lang="pt-BR" sz="3000" dirty="0">
                <a:solidFill>
                  <a:schemeClr val="accent1">
                    <a:lumMod val="75000"/>
                  </a:schemeClr>
                </a:solidFill>
                <a:sym typeface="Wingdings" panose="05000000000000000000" pitchFamily="2" charset="2"/>
              </a:rPr>
              <a:t>(CNPq / </a:t>
            </a:r>
            <a:r>
              <a:rPr lang="pt-BR" sz="3000" dirty="0" smtClean="0">
                <a:solidFill>
                  <a:schemeClr val="accent1">
                    <a:lumMod val="75000"/>
                  </a:schemeClr>
                </a:solidFill>
                <a:sym typeface="Wingdings" panose="05000000000000000000" pitchFamily="2" charset="2"/>
              </a:rPr>
              <a:t>CAPES)</a:t>
            </a:r>
          </a:p>
          <a:p>
            <a:r>
              <a:rPr lang="pt-BR" sz="3000" b="1" dirty="0" smtClean="0">
                <a:solidFill>
                  <a:schemeClr val="accent1">
                    <a:lumMod val="75000"/>
                  </a:schemeClr>
                </a:solidFill>
                <a:sym typeface="Wingdings" panose="05000000000000000000" pitchFamily="2" charset="2"/>
              </a:rPr>
              <a:t>2012 - </a:t>
            </a:r>
            <a:r>
              <a:rPr lang="pt-BR" sz="3000" b="1" dirty="0" err="1" smtClean="0">
                <a:solidFill>
                  <a:schemeClr val="accent1">
                    <a:lumMod val="75000"/>
                  </a:schemeClr>
                </a:solidFill>
                <a:sym typeface="Wingdings" panose="05000000000000000000" pitchFamily="2" charset="2"/>
              </a:rPr>
              <a:t>Cloud</a:t>
            </a:r>
            <a:r>
              <a:rPr lang="pt-BR" sz="3000" b="1" dirty="0" smtClean="0">
                <a:solidFill>
                  <a:schemeClr val="accent1">
                    <a:lumMod val="75000"/>
                  </a:schemeClr>
                </a:solidFill>
                <a:sym typeface="Wingdings" panose="05000000000000000000" pitchFamily="2" charset="2"/>
              </a:rPr>
              <a:t> LARIISA </a:t>
            </a:r>
            <a:r>
              <a:rPr lang="pt-BR" sz="3000" dirty="0" smtClean="0">
                <a:solidFill>
                  <a:schemeClr val="accent1">
                    <a:lumMod val="75000"/>
                  </a:schemeClr>
                </a:solidFill>
                <a:sym typeface="Wingdings" panose="05000000000000000000" pitchFamily="2" charset="2"/>
              </a:rPr>
              <a:t>(IFCE)</a:t>
            </a:r>
          </a:p>
          <a:p>
            <a:r>
              <a:rPr lang="pt-BR" sz="3000" b="1" dirty="0" smtClean="0">
                <a:solidFill>
                  <a:schemeClr val="accent1">
                    <a:lumMod val="75000"/>
                  </a:schemeClr>
                </a:solidFill>
              </a:rPr>
              <a:t>2013 - SISA </a:t>
            </a:r>
            <a:r>
              <a:rPr lang="pt-BR" sz="3000" dirty="0" smtClean="0">
                <a:solidFill>
                  <a:schemeClr val="accent1">
                    <a:lumMod val="75000"/>
                  </a:schemeClr>
                </a:solidFill>
              </a:rPr>
              <a:t>(</a:t>
            </a:r>
            <a:r>
              <a:rPr lang="pt-BR" sz="3000" dirty="0" smtClean="0">
                <a:solidFill>
                  <a:schemeClr val="accent1">
                    <a:lumMod val="75000"/>
                  </a:schemeClr>
                </a:solidFill>
                <a:sym typeface="Wingdings" panose="05000000000000000000" pitchFamily="2" charset="2"/>
              </a:rPr>
              <a:t>FIOCRUZ)</a:t>
            </a:r>
          </a:p>
          <a:p>
            <a:r>
              <a:rPr lang="pt-BR" sz="3000" b="1" dirty="0" smtClean="0">
                <a:solidFill>
                  <a:schemeClr val="accent1">
                    <a:lumMod val="75000"/>
                  </a:schemeClr>
                </a:solidFill>
                <a:sym typeface="Wingdings" panose="05000000000000000000" pitchFamily="2" charset="2"/>
              </a:rPr>
              <a:t>2014– </a:t>
            </a:r>
            <a:r>
              <a:rPr lang="pt-BR" sz="3000" b="1" dirty="0" err="1" smtClean="0">
                <a:solidFill>
                  <a:schemeClr val="accent1">
                    <a:lumMod val="75000"/>
                  </a:schemeClr>
                </a:solidFill>
                <a:sym typeface="Wingdings" panose="05000000000000000000" pitchFamily="2" charset="2"/>
              </a:rPr>
              <a:t>NextSAUDE</a:t>
            </a:r>
            <a:r>
              <a:rPr lang="pt-BR" sz="3000" b="1" dirty="0" smtClean="0">
                <a:solidFill>
                  <a:schemeClr val="accent1">
                    <a:lumMod val="75000"/>
                  </a:schemeClr>
                </a:solidFill>
                <a:sym typeface="Wingdings" panose="05000000000000000000" pitchFamily="2" charset="2"/>
              </a:rPr>
              <a:t> (</a:t>
            </a:r>
            <a:r>
              <a:rPr lang="pt-BR" sz="3000" dirty="0" smtClean="0">
                <a:solidFill>
                  <a:schemeClr val="accent1">
                    <a:lumMod val="75000"/>
                  </a:schemeClr>
                </a:solidFill>
                <a:sym typeface="Wingdings" panose="05000000000000000000" pitchFamily="2" charset="2"/>
              </a:rPr>
              <a:t>FUNCAP</a:t>
            </a:r>
            <a:r>
              <a:rPr lang="pt-BR" sz="3000" b="1" dirty="0" smtClean="0">
                <a:solidFill>
                  <a:schemeClr val="accent1">
                    <a:lumMod val="75000"/>
                  </a:schemeClr>
                </a:solidFill>
                <a:sym typeface="Wingdings" panose="05000000000000000000" pitchFamily="2" charset="2"/>
              </a:rPr>
              <a:t>)</a:t>
            </a:r>
            <a:r>
              <a:rPr lang="pt-BR" sz="3000" b="1" dirty="0">
                <a:solidFill>
                  <a:schemeClr val="accent1">
                    <a:lumMod val="75000"/>
                  </a:schemeClr>
                </a:solidFill>
                <a:sym typeface="Wingdings" panose="05000000000000000000" pitchFamily="2" charset="2"/>
              </a:rPr>
              <a:t/>
            </a:r>
            <a:br>
              <a:rPr lang="pt-BR" sz="3000" b="1" dirty="0">
                <a:solidFill>
                  <a:schemeClr val="accent1">
                    <a:lumMod val="75000"/>
                  </a:schemeClr>
                </a:solidFill>
                <a:sym typeface="Wingdings" panose="05000000000000000000" pitchFamily="2" charset="2"/>
              </a:rPr>
            </a:br>
            <a:r>
              <a:rPr lang="pt-BR" sz="3000" b="1" dirty="0" smtClean="0">
                <a:solidFill>
                  <a:schemeClr val="accent1">
                    <a:lumMod val="75000"/>
                  </a:schemeClr>
                </a:solidFill>
              </a:rPr>
              <a:t>2015 - GISSA </a:t>
            </a:r>
            <a:r>
              <a:rPr lang="pt-BR" sz="3000" b="1" dirty="0" smtClean="0">
                <a:solidFill>
                  <a:schemeClr val="accent1">
                    <a:lumMod val="75000"/>
                  </a:schemeClr>
                </a:solidFill>
                <a:sym typeface="Wingdings" panose="05000000000000000000" pitchFamily="2" charset="2"/>
              </a:rPr>
              <a:t>(</a:t>
            </a:r>
            <a:r>
              <a:rPr lang="pt-BR" sz="3000" dirty="0" smtClean="0">
                <a:solidFill>
                  <a:schemeClr val="accent1">
                    <a:lumMod val="75000"/>
                  </a:schemeClr>
                </a:solidFill>
                <a:sym typeface="Wingdings" panose="05000000000000000000" pitchFamily="2" charset="2"/>
              </a:rPr>
              <a:t>FINEP</a:t>
            </a:r>
            <a:r>
              <a:rPr lang="pt-BR" sz="3000" b="1" dirty="0" smtClean="0">
                <a:solidFill>
                  <a:schemeClr val="accent1">
                    <a:lumMod val="75000"/>
                  </a:schemeClr>
                </a:solidFill>
                <a:sym typeface="Wingdings" panose="05000000000000000000" pitchFamily="2" charset="2"/>
              </a:rPr>
              <a:t>)</a:t>
            </a:r>
            <a:r>
              <a:rPr lang="pt-BR" sz="3000" dirty="0">
                <a:solidFill>
                  <a:schemeClr val="accent1">
                    <a:lumMod val="75000"/>
                  </a:schemeClr>
                </a:solidFill>
                <a:sym typeface="Wingdings" panose="05000000000000000000" pitchFamily="2" charset="2"/>
              </a:rPr>
              <a:t/>
            </a:r>
            <a:br>
              <a:rPr lang="pt-BR" sz="3000" dirty="0">
                <a:solidFill>
                  <a:schemeClr val="accent1">
                    <a:lumMod val="75000"/>
                  </a:schemeClr>
                </a:solidFill>
                <a:sym typeface="Wingdings" panose="05000000000000000000" pitchFamily="2" charset="2"/>
              </a:rPr>
            </a:br>
            <a:endParaRPr lang="en-US" sz="3000" dirty="0">
              <a:solidFill>
                <a:schemeClr val="accent1">
                  <a:lumMod val="75000"/>
                </a:schemeClr>
              </a:solidFill>
            </a:endParaRPr>
          </a:p>
        </p:txBody>
      </p:sp>
      <p:pic>
        <p:nvPicPr>
          <p:cNvPr id="30722" name="Picture 2" descr="http://www.uece.br/lfcr/images/stories/funcap.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1554" y="1772816"/>
            <a:ext cx="1400957" cy="936104"/>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http://www.epsjv.fiocruz.br/seminario/sites/default/files/images/logo%20fiocruz.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87569" y="3096099"/>
            <a:ext cx="2148927" cy="831364"/>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http://1.bp.blogspot.com/-46nIohX7gXQ/TtacgP0VHNI/AAAAAAAAAgA/kLz68T4M5cc/s1600/Logo+completa+IFCE+ceara.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87569" y="4221980"/>
            <a:ext cx="2148926" cy="791196"/>
          </a:xfrm>
          <a:prstGeom prst="rect">
            <a:avLst/>
          </a:prstGeom>
          <a:noFill/>
          <a:extLst>
            <a:ext uri="{909E8E84-426E-40DD-AFC4-6F175D3DCCD1}">
              <a14:hiddenFill xmlns:a14="http://schemas.microsoft.com/office/drawing/2010/main">
                <a:solidFill>
                  <a:srgbClr val="FFFFFF"/>
                </a:solidFill>
              </a14:hiddenFill>
            </a:ext>
          </a:extLst>
        </p:spPr>
      </p:pic>
      <p:pic>
        <p:nvPicPr>
          <p:cNvPr id="30728" name="Picture 8" descr="http://2.bp.blogspot.com/-TUfnKORm3Kg/Tw3Me_6gNQI/AAAAAAAAALw/TfDoOVVZjyA/s1600/finep+logo.jp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34869" y="5373216"/>
            <a:ext cx="2016224" cy="79530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ector reto 9"/>
          <p:cNvCxnSpPr/>
          <p:nvPr/>
        </p:nvCxnSpPr>
        <p:spPr>
          <a:xfrm>
            <a:off x="6732240" y="836712"/>
            <a:ext cx="89413" cy="5331809"/>
          </a:xfrm>
          <a:prstGeom prst="line">
            <a:avLst/>
          </a:prstGeom>
        </p:spPr>
        <p:style>
          <a:lnRef idx="2">
            <a:schemeClr val="accent5"/>
          </a:lnRef>
          <a:fillRef idx="0">
            <a:schemeClr val="accent5"/>
          </a:fillRef>
          <a:effectRef idx="1">
            <a:schemeClr val="accent5"/>
          </a:effectRef>
          <a:fontRef idx="minor">
            <a:schemeClr val="tx1"/>
          </a:fontRef>
        </p:style>
      </p:cxnSp>
      <p:sp>
        <p:nvSpPr>
          <p:cNvPr id="17" name="CaixaDeTexto 16"/>
          <p:cNvSpPr txBox="1"/>
          <p:nvPr/>
        </p:nvSpPr>
        <p:spPr>
          <a:xfrm>
            <a:off x="0" y="17328"/>
            <a:ext cx="9143999" cy="523220"/>
          </a:xfrm>
          <a:prstGeom prst="rect">
            <a:avLst/>
          </a:prstGeom>
          <a:noFill/>
        </p:spPr>
        <p:txBody>
          <a:bodyPr wrap="square" rtlCol="0">
            <a:spAutoFit/>
          </a:bodyPr>
          <a:lstStyle/>
          <a:p>
            <a:pPr algn="ctr"/>
            <a:r>
              <a:rPr lang="pt-BR" sz="2800" b="1" dirty="0" err="1" smtClean="0">
                <a:solidFill>
                  <a:schemeClr val="accent1">
                    <a:lumMod val="50000"/>
                  </a:schemeClr>
                </a:solidFill>
              </a:rPr>
              <a:t>Sponsors</a:t>
            </a:r>
            <a:endParaRPr lang="en-US" sz="2800" b="1" dirty="0">
              <a:solidFill>
                <a:schemeClr val="accent1">
                  <a:lumMod val="50000"/>
                </a:schemeClr>
              </a:solidFill>
            </a:endParaRPr>
          </a:p>
        </p:txBody>
      </p:sp>
      <p:sp>
        <p:nvSpPr>
          <p:cNvPr id="2" name="Retângulo 1"/>
          <p:cNvSpPr/>
          <p:nvPr/>
        </p:nvSpPr>
        <p:spPr>
          <a:xfrm>
            <a:off x="66744" y="779518"/>
            <a:ext cx="6579840" cy="1477328"/>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pt-BR" dirty="0" err="1"/>
              <a:t>This</a:t>
            </a:r>
            <a:r>
              <a:rPr lang="pt-BR" dirty="0"/>
              <a:t> </a:t>
            </a:r>
            <a:r>
              <a:rPr lang="pt-BR" dirty="0" err="1"/>
              <a:t>project</a:t>
            </a:r>
            <a:r>
              <a:rPr lang="pt-BR" dirty="0"/>
              <a:t> </a:t>
            </a:r>
            <a:r>
              <a:rPr lang="pt-BR" dirty="0" err="1"/>
              <a:t>is</a:t>
            </a:r>
            <a:r>
              <a:rPr lang="pt-BR" dirty="0"/>
              <a:t> </a:t>
            </a:r>
            <a:r>
              <a:rPr lang="pt-BR" dirty="0" err="1"/>
              <a:t>being</a:t>
            </a:r>
            <a:r>
              <a:rPr lang="pt-BR" dirty="0"/>
              <a:t> </a:t>
            </a:r>
            <a:r>
              <a:rPr lang="pt-BR" dirty="0" err="1"/>
              <a:t>sponsored</a:t>
            </a:r>
            <a:r>
              <a:rPr lang="pt-BR" dirty="0"/>
              <a:t> </a:t>
            </a:r>
            <a:r>
              <a:rPr lang="pt-BR" dirty="0" err="1" smtClean="0"/>
              <a:t>since</a:t>
            </a:r>
            <a:r>
              <a:rPr lang="pt-BR" dirty="0" smtClean="0"/>
              <a:t> 2004 </a:t>
            </a:r>
            <a:r>
              <a:rPr lang="pt-BR" dirty="0" err="1" smtClean="0"/>
              <a:t>by</a:t>
            </a:r>
            <a:r>
              <a:rPr lang="pt-BR" dirty="0" smtClean="0"/>
              <a:t> </a:t>
            </a:r>
            <a:endParaRPr lang="pt-BR" dirty="0"/>
          </a:p>
          <a:p>
            <a:pPr algn="ctr"/>
            <a:r>
              <a:rPr lang="pt-BR" dirty="0" err="1"/>
              <a:t>the</a:t>
            </a:r>
            <a:r>
              <a:rPr lang="pt-BR" dirty="0"/>
              <a:t> </a:t>
            </a:r>
            <a:r>
              <a:rPr lang="pt-BR" b="1" dirty="0" smtClean="0"/>
              <a:t>Science </a:t>
            </a:r>
            <a:r>
              <a:rPr lang="pt-BR" b="1" dirty="0" err="1" smtClean="0"/>
              <a:t>and</a:t>
            </a:r>
            <a:r>
              <a:rPr lang="pt-BR" b="1" dirty="0" smtClean="0"/>
              <a:t> Technology </a:t>
            </a:r>
            <a:r>
              <a:rPr lang="pt-BR" b="1" dirty="0" err="1"/>
              <a:t>Ministry</a:t>
            </a:r>
            <a:r>
              <a:rPr lang="pt-BR" b="1" dirty="0"/>
              <a:t> </a:t>
            </a:r>
            <a:r>
              <a:rPr lang="pt-BR" b="1" dirty="0" err="1" smtClean="0"/>
              <a:t>of</a:t>
            </a:r>
            <a:r>
              <a:rPr lang="pt-BR" b="1" dirty="0" smtClean="0"/>
              <a:t> </a:t>
            </a:r>
            <a:r>
              <a:rPr lang="pt-BR" b="1" dirty="0" err="1" smtClean="0"/>
              <a:t>Brazil</a:t>
            </a:r>
            <a:r>
              <a:rPr lang="pt-BR" b="1" dirty="0" smtClean="0"/>
              <a:t> </a:t>
            </a:r>
            <a:r>
              <a:rPr lang="pt-BR" dirty="0" err="1" smtClean="0"/>
              <a:t>and</a:t>
            </a:r>
            <a:r>
              <a:rPr lang="pt-BR" dirty="0" smtClean="0"/>
              <a:t> </a:t>
            </a:r>
            <a:r>
              <a:rPr lang="pt-BR" dirty="0" err="1"/>
              <a:t>others</a:t>
            </a:r>
            <a:r>
              <a:rPr lang="pt-BR" dirty="0"/>
              <a:t> </a:t>
            </a:r>
            <a:endParaRPr lang="pt-BR" dirty="0" smtClean="0"/>
          </a:p>
          <a:p>
            <a:pPr algn="ctr"/>
            <a:r>
              <a:rPr lang="pt-BR" b="1" dirty="0" err="1" smtClean="0"/>
              <a:t>Brazilian</a:t>
            </a:r>
            <a:r>
              <a:rPr lang="pt-BR" b="1" dirty="0" smtClean="0"/>
              <a:t> </a:t>
            </a:r>
            <a:r>
              <a:rPr lang="pt-BR" b="1" dirty="0" err="1" smtClean="0"/>
              <a:t>Research</a:t>
            </a:r>
            <a:r>
              <a:rPr lang="pt-BR" b="1" dirty="0" smtClean="0"/>
              <a:t> Agencies</a:t>
            </a:r>
          </a:p>
          <a:p>
            <a:pPr algn="ctr"/>
            <a:endParaRPr lang="pt-BR" b="1" dirty="0"/>
          </a:p>
          <a:p>
            <a:pPr algn="ctr"/>
            <a:r>
              <a:rPr lang="pt-BR" dirty="0" smtClean="0"/>
              <a:t>It </a:t>
            </a:r>
            <a:r>
              <a:rPr lang="pt-BR" dirty="0" err="1"/>
              <a:t>will</a:t>
            </a:r>
            <a:r>
              <a:rPr lang="pt-BR" dirty="0"/>
              <a:t> </a:t>
            </a:r>
            <a:r>
              <a:rPr lang="pt-BR" dirty="0" err="1"/>
              <a:t>be</a:t>
            </a:r>
            <a:r>
              <a:rPr lang="pt-BR" dirty="0"/>
              <a:t> </a:t>
            </a:r>
            <a:r>
              <a:rPr lang="pt-BR" dirty="0" err="1"/>
              <a:t>applied</a:t>
            </a:r>
            <a:r>
              <a:rPr lang="pt-BR" dirty="0"/>
              <a:t> </a:t>
            </a:r>
            <a:r>
              <a:rPr lang="pt-BR" dirty="0" err="1"/>
              <a:t>to</a:t>
            </a:r>
            <a:r>
              <a:rPr lang="pt-BR" dirty="0"/>
              <a:t> </a:t>
            </a:r>
            <a:r>
              <a:rPr lang="pt-BR" dirty="0" err="1"/>
              <a:t>the</a:t>
            </a:r>
            <a:r>
              <a:rPr lang="pt-BR" dirty="0"/>
              <a:t> </a:t>
            </a:r>
            <a:r>
              <a:rPr lang="pt-BR" dirty="0" err="1"/>
              <a:t>brazilian</a:t>
            </a:r>
            <a:r>
              <a:rPr lang="pt-BR" dirty="0"/>
              <a:t> </a:t>
            </a:r>
            <a:r>
              <a:rPr lang="pt-BR" dirty="0" err="1"/>
              <a:t>public</a:t>
            </a:r>
            <a:r>
              <a:rPr lang="pt-BR" dirty="0"/>
              <a:t> </a:t>
            </a:r>
            <a:r>
              <a:rPr lang="pt-BR" dirty="0" err="1"/>
              <a:t>health</a:t>
            </a:r>
            <a:r>
              <a:rPr lang="pt-BR" dirty="0"/>
              <a:t> </a:t>
            </a:r>
            <a:r>
              <a:rPr lang="pt-BR" dirty="0" smtClean="0"/>
              <a:t>system (SUS)</a:t>
            </a:r>
            <a:endParaRPr lang="en-US" dirty="0"/>
          </a:p>
        </p:txBody>
      </p:sp>
      <p:sp>
        <p:nvSpPr>
          <p:cNvPr id="7" name="CaixaDeTexto 6"/>
          <p:cNvSpPr txBox="1"/>
          <p:nvPr/>
        </p:nvSpPr>
        <p:spPr>
          <a:xfrm flipH="1">
            <a:off x="7452320" y="1036461"/>
            <a:ext cx="1896362" cy="584775"/>
          </a:xfrm>
          <a:prstGeom prst="rect">
            <a:avLst/>
          </a:prstGeom>
          <a:noFill/>
        </p:spPr>
        <p:txBody>
          <a:bodyPr wrap="square" rtlCol="0">
            <a:spAutoFit/>
          </a:bodyPr>
          <a:lstStyle/>
          <a:p>
            <a:r>
              <a:rPr lang="pt-BR" sz="3200" b="1" i="1" dirty="0" smtClean="0">
                <a:solidFill>
                  <a:schemeClr val="accent1">
                    <a:lumMod val="75000"/>
                  </a:schemeClr>
                </a:solidFill>
              </a:rPr>
              <a:t>CNPq</a:t>
            </a:r>
            <a:endParaRPr lang="pt-BR" sz="3200" i="1" dirty="0"/>
          </a:p>
        </p:txBody>
      </p:sp>
    </p:spTree>
    <p:extLst>
      <p:ext uri="{BB962C8B-B14F-4D97-AF65-F5344CB8AC3E}">
        <p14:creationId xmlns:p14="http://schemas.microsoft.com/office/powerpoint/2010/main" val="394672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p:cNvSpPr/>
          <p:nvPr/>
        </p:nvSpPr>
        <p:spPr>
          <a:xfrm>
            <a:off x="0" y="635436"/>
            <a:ext cx="9144000" cy="316835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2" name="CaixaDeTexto 11"/>
          <p:cNvSpPr txBox="1"/>
          <p:nvPr/>
        </p:nvSpPr>
        <p:spPr>
          <a:xfrm>
            <a:off x="-36512" y="-27384"/>
            <a:ext cx="9180512" cy="6924973"/>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endParaRPr lang="pt-BR" sz="4000" dirty="0" smtClean="0"/>
          </a:p>
          <a:p>
            <a:pPr algn="ctr"/>
            <a:endParaRPr lang="pt-BR" sz="3600" dirty="0" smtClean="0"/>
          </a:p>
          <a:p>
            <a:pPr algn="ctr"/>
            <a:r>
              <a:rPr lang="pt-BR" sz="3600" dirty="0" smtClean="0"/>
              <a:t>The </a:t>
            </a:r>
            <a:r>
              <a:rPr lang="pt-BR" sz="3600" dirty="0" smtClean="0">
                <a:solidFill>
                  <a:srgbClr val="92D050"/>
                </a:solidFill>
              </a:rPr>
              <a:t>CLARIISA</a:t>
            </a:r>
            <a:r>
              <a:rPr lang="pt-BR" sz="3600" dirty="0" smtClean="0"/>
              <a:t> </a:t>
            </a:r>
            <a:r>
              <a:rPr lang="pt-BR" sz="3600" dirty="0" err="1" smtClean="0"/>
              <a:t>project</a:t>
            </a:r>
            <a:r>
              <a:rPr lang="pt-BR" sz="2800" dirty="0" smtClean="0"/>
              <a:t> </a:t>
            </a:r>
            <a:r>
              <a:rPr lang="pt-BR" sz="2800" dirty="0" err="1" smtClean="0"/>
              <a:t>will</a:t>
            </a:r>
            <a:r>
              <a:rPr lang="pt-BR" sz="2800" dirty="0" smtClean="0"/>
              <a:t> </a:t>
            </a:r>
            <a:r>
              <a:rPr lang="pt-BR" sz="2800" dirty="0" err="1" smtClean="0"/>
              <a:t>be</a:t>
            </a:r>
            <a:r>
              <a:rPr lang="pt-BR" sz="2800" dirty="0" smtClean="0"/>
              <a:t> </a:t>
            </a:r>
            <a:r>
              <a:rPr lang="pt-BR" sz="2800" dirty="0" err="1" smtClean="0"/>
              <a:t>applied</a:t>
            </a:r>
            <a:r>
              <a:rPr lang="pt-BR" sz="2800" dirty="0" smtClean="0"/>
              <a:t> </a:t>
            </a:r>
            <a:r>
              <a:rPr lang="pt-BR" sz="2800" dirty="0" err="1" smtClean="0"/>
              <a:t>to</a:t>
            </a:r>
            <a:r>
              <a:rPr lang="pt-BR" sz="2800" dirty="0" smtClean="0"/>
              <a:t> </a:t>
            </a:r>
            <a:r>
              <a:rPr lang="pt-BR" sz="2800" dirty="0" err="1" smtClean="0"/>
              <a:t>the</a:t>
            </a:r>
            <a:r>
              <a:rPr lang="pt-BR" sz="2800" dirty="0" smtClean="0"/>
              <a:t>  </a:t>
            </a:r>
            <a:r>
              <a:rPr lang="pt-BR" sz="3600" b="1" dirty="0" smtClean="0"/>
              <a:t>SUS</a:t>
            </a:r>
            <a:r>
              <a:rPr lang="pt-BR" sz="2800" dirty="0" smtClean="0"/>
              <a:t>, </a:t>
            </a:r>
          </a:p>
          <a:p>
            <a:pPr algn="ctr"/>
            <a:r>
              <a:rPr lang="pt-BR" sz="2800" dirty="0" smtClean="0"/>
              <a:t>The </a:t>
            </a:r>
            <a:r>
              <a:rPr lang="pt-BR" sz="2800" dirty="0" err="1" smtClean="0"/>
              <a:t>brazilian</a:t>
            </a:r>
            <a:r>
              <a:rPr lang="pt-BR" sz="2800" dirty="0" smtClean="0"/>
              <a:t> </a:t>
            </a:r>
            <a:r>
              <a:rPr lang="pt-BR" sz="2800" dirty="0" err="1" smtClean="0"/>
              <a:t>public</a:t>
            </a:r>
            <a:r>
              <a:rPr lang="pt-BR" sz="2800" dirty="0" smtClean="0"/>
              <a:t> </a:t>
            </a:r>
            <a:r>
              <a:rPr lang="pt-BR" sz="2800" dirty="0" err="1" smtClean="0"/>
              <a:t>health</a:t>
            </a:r>
            <a:r>
              <a:rPr lang="pt-BR" sz="2800" dirty="0" smtClean="0"/>
              <a:t> system</a:t>
            </a:r>
          </a:p>
          <a:p>
            <a:pPr algn="ctr"/>
            <a:endParaRPr lang="pt-BR" sz="2800" dirty="0" smtClean="0"/>
          </a:p>
          <a:p>
            <a:pPr algn="ctr"/>
            <a:endParaRPr lang="pt-BR" sz="2800" dirty="0" smtClean="0"/>
          </a:p>
          <a:p>
            <a:pPr algn="ctr"/>
            <a:endParaRPr lang="pt-BR" sz="2800" dirty="0"/>
          </a:p>
          <a:p>
            <a:pPr lvl="1"/>
            <a:r>
              <a:rPr lang="pt-BR" sz="1600" b="1" dirty="0" smtClean="0"/>
              <a:t>ACADEMIC RESULTS</a:t>
            </a:r>
          </a:p>
          <a:p>
            <a:pPr lvl="1"/>
            <a:endParaRPr lang="pt-BR" sz="1600" b="1" dirty="0" smtClean="0"/>
          </a:p>
          <a:p>
            <a:pPr marL="914400" lvl="1" indent="-457200">
              <a:buFont typeface="Arial" pitchFamily="34" charset="0"/>
              <a:buChar char="•"/>
            </a:pPr>
            <a:r>
              <a:rPr lang="pt-BR" sz="1600" dirty="0" smtClean="0">
                <a:solidFill>
                  <a:srgbClr val="92D050"/>
                </a:solidFill>
              </a:rPr>
              <a:t>10 Master </a:t>
            </a:r>
            <a:r>
              <a:rPr lang="pt-BR" sz="1600" dirty="0" err="1" smtClean="0">
                <a:solidFill>
                  <a:srgbClr val="92D050"/>
                </a:solidFill>
              </a:rPr>
              <a:t>of</a:t>
            </a:r>
            <a:r>
              <a:rPr lang="pt-BR" sz="1600" dirty="0" smtClean="0">
                <a:solidFill>
                  <a:srgbClr val="92D050"/>
                </a:solidFill>
              </a:rPr>
              <a:t> Science</a:t>
            </a:r>
          </a:p>
          <a:p>
            <a:pPr marL="914400" lvl="1" indent="-457200">
              <a:buFont typeface="Arial" pitchFamily="34" charset="0"/>
              <a:buChar char="•"/>
            </a:pPr>
            <a:r>
              <a:rPr lang="pt-BR" sz="1600" dirty="0" smtClean="0">
                <a:solidFill>
                  <a:srgbClr val="92D050"/>
                </a:solidFill>
              </a:rPr>
              <a:t>12 </a:t>
            </a:r>
            <a:r>
              <a:rPr lang="pt-BR" sz="1600" dirty="0" err="1" smtClean="0">
                <a:solidFill>
                  <a:srgbClr val="92D050"/>
                </a:solidFill>
              </a:rPr>
              <a:t>papers</a:t>
            </a:r>
            <a:r>
              <a:rPr lang="pt-BR" sz="1600" dirty="0" smtClean="0">
                <a:solidFill>
                  <a:srgbClr val="92D050"/>
                </a:solidFill>
              </a:rPr>
              <a:t> </a:t>
            </a:r>
          </a:p>
          <a:p>
            <a:pPr marL="914400" lvl="1" indent="-457200">
              <a:buFont typeface="Arial" pitchFamily="34" charset="0"/>
              <a:buChar char="•"/>
            </a:pPr>
            <a:r>
              <a:rPr lang="pt-BR" sz="1600" dirty="0" smtClean="0">
                <a:solidFill>
                  <a:srgbClr val="92D050"/>
                </a:solidFill>
              </a:rPr>
              <a:t>03 </a:t>
            </a:r>
            <a:r>
              <a:rPr lang="pt-BR" sz="1600" dirty="0" err="1" smtClean="0">
                <a:solidFill>
                  <a:srgbClr val="92D050"/>
                </a:solidFill>
              </a:rPr>
              <a:t>research</a:t>
            </a:r>
            <a:r>
              <a:rPr lang="pt-BR" sz="1600" dirty="0" smtClean="0">
                <a:solidFill>
                  <a:srgbClr val="92D050"/>
                </a:solidFill>
              </a:rPr>
              <a:t> </a:t>
            </a:r>
            <a:r>
              <a:rPr lang="pt-BR" sz="1600" dirty="0" err="1" smtClean="0">
                <a:solidFill>
                  <a:srgbClr val="92D050"/>
                </a:solidFill>
              </a:rPr>
              <a:t>projects</a:t>
            </a:r>
            <a:r>
              <a:rPr lang="pt-BR" sz="1600" dirty="0" smtClean="0">
                <a:solidFill>
                  <a:srgbClr val="92D050"/>
                </a:solidFill>
              </a:rPr>
              <a:t> </a:t>
            </a:r>
          </a:p>
          <a:p>
            <a:pPr marL="914400" lvl="1" indent="-457200">
              <a:buFont typeface="Arial" pitchFamily="34" charset="0"/>
              <a:buChar char="•"/>
            </a:pPr>
            <a:endParaRPr lang="pt-BR" sz="1600" dirty="0" smtClean="0"/>
          </a:p>
          <a:p>
            <a:pPr marL="914400" lvl="1" indent="-457200">
              <a:buFont typeface="Arial" pitchFamily="34" charset="0"/>
              <a:buChar char="•"/>
            </a:pPr>
            <a:endParaRPr lang="pt-BR" sz="1600" dirty="0"/>
          </a:p>
          <a:p>
            <a:pPr lvl="1"/>
            <a:r>
              <a:rPr lang="pt-BR" sz="1600" b="1" dirty="0" smtClean="0"/>
              <a:t>INOVATION ASPECTS</a:t>
            </a:r>
          </a:p>
          <a:p>
            <a:pPr lvl="1"/>
            <a:endParaRPr lang="pt-BR" sz="1600" b="1" dirty="0" smtClean="0"/>
          </a:p>
          <a:p>
            <a:pPr marL="742950" lvl="1" indent="-285750">
              <a:buFont typeface="Arial" pitchFamily="34" charset="0"/>
              <a:buChar char="•"/>
            </a:pPr>
            <a:r>
              <a:rPr lang="pt-BR" sz="1600" dirty="0" smtClean="0">
                <a:solidFill>
                  <a:srgbClr val="92D050"/>
                </a:solidFill>
              </a:rPr>
              <a:t>A </a:t>
            </a:r>
            <a:r>
              <a:rPr lang="pt-BR" sz="1600" dirty="0" err="1" smtClean="0">
                <a:solidFill>
                  <a:srgbClr val="92D050"/>
                </a:solidFill>
              </a:rPr>
              <a:t>Proof</a:t>
            </a:r>
            <a:r>
              <a:rPr lang="pt-BR" sz="1600" dirty="0" smtClean="0">
                <a:solidFill>
                  <a:srgbClr val="92D050"/>
                </a:solidFill>
              </a:rPr>
              <a:t> </a:t>
            </a:r>
            <a:r>
              <a:rPr lang="pt-BR" sz="1600" dirty="0" err="1" smtClean="0">
                <a:solidFill>
                  <a:srgbClr val="92D050"/>
                </a:solidFill>
              </a:rPr>
              <a:t>of</a:t>
            </a:r>
            <a:r>
              <a:rPr lang="pt-BR" sz="1600" dirty="0" smtClean="0">
                <a:solidFill>
                  <a:srgbClr val="92D050"/>
                </a:solidFill>
              </a:rPr>
              <a:t> </a:t>
            </a:r>
            <a:r>
              <a:rPr lang="pt-BR" sz="1600" dirty="0" err="1" smtClean="0">
                <a:solidFill>
                  <a:srgbClr val="92D050"/>
                </a:solidFill>
              </a:rPr>
              <a:t>Concept</a:t>
            </a:r>
            <a:r>
              <a:rPr lang="pt-BR" sz="1600" dirty="0" smtClean="0">
                <a:solidFill>
                  <a:srgbClr val="92D050"/>
                </a:solidFill>
              </a:rPr>
              <a:t> </a:t>
            </a:r>
            <a:r>
              <a:rPr lang="pt-BR" sz="1600" dirty="0" err="1" smtClean="0">
                <a:solidFill>
                  <a:srgbClr val="92D050"/>
                </a:solidFill>
              </a:rPr>
              <a:t>of</a:t>
            </a:r>
            <a:r>
              <a:rPr lang="pt-BR" sz="1600" dirty="0" smtClean="0">
                <a:solidFill>
                  <a:srgbClr val="92D050"/>
                </a:solidFill>
              </a:rPr>
              <a:t>  </a:t>
            </a:r>
            <a:r>
              <a:rPr lang="pt-BR" sz="1600" dirty="0" err="1" smtClean="0">
                <a:solidFill>
                  <a:srgbClr val="92D050"/>
                </a:solidFill>
              </a:rPr>
              <a:t>the</a:t>
            </a:r>
            <a:r>
              <a:rPr lang="pt-BR" sz="1600" dirty="0" smtClean="0">
                <a:solidFill>
                  <a:srgbClr val="92D050"/>
                </a:solidFill>
              </a:rPr>
              <a:t> LARIISA </a:t>
            </a:r>
            <a:r>
              <a:rPr lang="pt-BR" sz="1600" dirty="0" err="1" smtClean="0">
                <a:solidFill>
                  <a:srgbClr val="92D050"/>
                </a:solidFill>
              </a:rPr>
              <a:t>Applications</a:t>
            </a:r>
            <a:r>
              <a:rPr lang="pt-BR" sz="1600" dirty="0" smtClean="0">
                <a:solidFill>
                  <a:srgbClr val="92D050"/>
                </a:solidFill>
              </a:rPr>
              <a:t> </a:t>
            </a:r>
            <a:r>
              <a:rPr lang="pt-BR" sz="1600" dirty="0" err="1" smtClean="0">
                <a:solidFill>
                  <a:srgbClr val="92D050"/>
                </a:solidFill>
              </a:rPr>
              <a:t>is</a:t>
            </a:r>
            <a:r>
              <a:rPr lang="pt-BR" sz="1600" dirty="0" smtClean="0">
                <a:solidFill>
                  <a:srgbClr val="92D050"/>
                </a:solidFill>
              </a:rPr>
              <a:t> </a:t>
            </a:r>
            <a:r>
              <a:rPr lang="pt-BR" sz="1600" dirty="0" err="1" smtClean="0">
                <a:solidFill>
                  <a:srgbClr val="92D050"/>
                </a:solidFill>
              </a:rPr>
              <a:t>being</a:t>
            </a:r>
            <a:r>
              <a:rPr lang="pt-BR" sz="1600" dirty="0" smtClean="0">
                <a:solidFill>
                  <a:srgbClr val="92D050"/>
                </a:solidFill>
              </a:rPr>
              <a:t> </a:t>
            </a:r>
            <a:r>
              <a:rPr lang="pt-BR" sz="1600" dirty="0" err="1" smtClean="0">
                <a:solidFill>
                  <a:srgbClr val="92D050"/>
                </a:solidFill>
              </a:rPr>
              <a:t>implemented</a:t>
            </a:r>
            <a:r>
              <a:rPr lang="pt-BR" sz="1600" dirty="0" smtClean="0">
                <a:solidFill>
                  <a:srgbClr val="92D050"/>
                </a:solidFill>
              </a:rPr>
              <a:t> </a:t>
            </a:r>
            <a:r>
              <a:rPr lang="pt-BR" sz="1600" dirty="0" err="1" smtClean="0">
                <a:solidFill>
                  <a:srgbClr val="92D050"/>
                </a:solidFill>
              </a:rPr>
              <a:t>by</a:t>
            </a:r>
            <a:r>
              <a:rPr lang="pt-BR" sz="1600" dirty="0" smtClean="0">
                <a:solidFill>
                  <a:srgbClr val="92D050"/>
                </a:solidFill>
              </a:rPr>
              <a:t> </a:t>
            </a:r>
            <a:r>
              <a:rPr lang="pt-BR" sz="1600" dirty="0" err="1" smtClean="0">
                <a:solidFill>
                  <a:srgbClr val="92D050"/>
                </a:solidFill>
              </a:rPr>
              <a:t>the</a:t>
            </a:r>
            <a:r>
              <a:rPr lang="pt-BR" sz="1600" dirty="0" smtClean="0">
                <a:solidFill>
                  <a:srgbClr val="92D050"/>
                </a:solidFill>
              </a:rPr>
              <a:t> IT </a:t>
            </a:r>
            <a:r>
              <a:rPr lang="pt-BR" sz="1600" dirty="0" err="1" smtClean="0">
                <a:solidFill>
                  <a:srgbClr val="92D050"/>
                </a:solidFill>
              </a:rPr>
              <a:t>companies</a:t>
            </a:r>
            <a:r>
              <a:rPr lang="pt-BR" sz="1600" dirty="0" smtClean="0">
                <a:solidFill>
                  <a:srgbClr val="92D050"/>
                </a:solidFill>
              </a:rPr>
              <a:t> in </a:t>
            </a:r>
            <a:r>
              <a:rPr lang="pt-BR" sz="1600" dirty="0" err="1" smtClean="0">
                <a:solidFill>
                  <a:srgbClr val="92D050"/>
                </a:solidFill>
              </a:rPr>
              <a:t>Brazil</a:t>
            </a:r>
            <a:r>
              <a:rPr lang="pt-BR" sz="1600" dirty="0" smtClean="0">
                <a:solidFill>
                  <a:srgbClr val="92D050"/>
                </a:solidFill>
              </a:rPr>
              <a:t> </a:t>
            </a:r>
          </a:p>
          <a:p>
            <a:pPr marL="742950" lvl="1" indent="-285750">
              <a:buFont typeface="Arial" pitchFamily="34" charset="0"/>
              <a:buChar char="•"/>
            </a:pPr>
            <a:r>
              <a:rPr lang="pt-BR" sz="1600" dirty="0" smtClean="0">
                <a:solidFill>
                  <a:srgbClr val="92D050"/>
                </a:solidFill>
              </a:rPr>
              <a:t>The DIGA Saúde  </a:t>
            </a:r>
            <a:r>
              <a:rPr lang="pt-BR" sz="1600" dirty="0" err="1" smtClean="0">
                <a:solidFill>
                  <a:srgbClr val="92D050"/>
                </a:solidFill>
              </a:rPr>
              <a:t>prototype</a:t>
            </a:r>
            <a:r>
              <a:rPr lang="pt-BR" sz="1600" dirty="0" smtClean="0">
                <a:solidFill>
                  <a:srgbClr val="92D050"/>
                </a:solidFill>
              </a:rPr>
              <a:t>  </a:t>
            </a:r>
            <a:r>
              <a:rPr lang="pt-BR" sz="1600" dirty="0" err="1" smtClean="0">
                <a:solidFill>
                  <a:srgbClr val="92D050"/>
                </a:solidFill>
              </a:rPr>
              <a:t>is</a:t>
            </a:r>
            <a:r>
              <a:rPr lang="pt-BR" sz="1600" dirty="0" smtClean="0">
                <a:solidFill>
                  <a:srgbClr val="92D050"/>
                </a:solidFill>
              </a:rPr>
              <a:t> </a:t>
            </a:r>
            <a:r>
              <a:rPr lang="pt-BR" sz="1600" dirty="0" err="1" smtClean="0">
                <a:solidFill>
                  <a:srgbClr val="92D050"/>
                </a:solidFill>
              </a:rPr>
              <a:t>held</a:t>
            </a:r>
            <a:r>
              <a:rPr lang="pt-BR" sz="1600" dirty="0" smtClean="0">
                <a:solidFill>
                  <a:srgbClr val="92D050"/>
                </a:solidFill>
              </a:rPr>
              <a:t> </a:t>
            </a:r>
            <a:r>
              <a:rPr lang="pt-BR" sz="1600" dirty="0" err="1" smtClean="0">
                <a:solidFill>
                  <a:srgbClr val="92D050"/>
                </a:solidFill>
              </a:rPr>
              <a:t>by</a:t>
            </a:r>
            <a:r>
              <a:rPr lang="pt-BR" sz="1600" dirty="0" smtClean="0">
                <a:solidFill>
                  <a:srgbClr val="92D050"/>
                </a:solidFill>
              </a:rPr>
              <a:t> </a:t>
            </a:r>
            <a:r>
              <a:rPr lang="pt-BR" sz="1600" dirty="0" err="1" smtClean="0">
                <a:solidFill>
                  <a:srgbClr val="92D050"/>
                </a:solidFill>
              </a:rPr>
              <a:t>the</a:t>
            </a:r>
            <a:r>
              <a:rPr lang="pt-BR" sz="1600" dirty="0" smtClean="0">
                <a:solidFill>
                  <a:srgbClr val="92D050"/>
                </a:solidFill>
              </a:rPr>
              <a:t> COELCE (</a:t>
            </a:r>
            <a:r>
              <a:rPr lang="pt-BR" sz="1600" dirty="0" err="1" smtClean="0">
                <a:solidFill>
                  <a:srgbClr val="92D050"/>
                </a:solidFill>
              </a:rPr>
              <a:t>Electricity</a:t>
            </a:r>
            <a:r>
              <a:rPr lang="pt-BR" sz="1600" dirty="0" smtClean="0">
                <a:solidFill>
                  <a:srgbClr val="92D050"/>
                </a:solidFill>
              </a:rPr>
              <a:t> </a:t>
            </a:r>
            <a:r>
              <a:rPr lang="pt-BR" sz="1600" dirty="0" err="1" smtClean="0">
                <a:solidFill>
                  <a:srgbClr val="92D050"/>
                </a:solidFill>
              </a:rPr>
              <a:t>Company</a:t>
            </a:r>
            <a:r>
              <a:rPr lang="pt-BR" sz="1600" dirty="0" smtClean="0">
                <a:solidFill>
                  <a:srgbClr val="92D050"/>
                </a:solidFill>
              </a:rPr>
              <a:t> </a:t>
            </a:r>
            <a:r>
              <a:rPr lang="pt-BR" sz="1600" dirty="0" err="1" smtClean="0">
                <a:solidFill>
                  <a:srgbClr val="92D050"/>
                </a:solidFill>
              </a:rPr>
              <a:t>of</a:t>
            </a:r>
            <a:r>
              <a:rPr lang="pt-BR" sz="1600" dirty="0" smtClean="0">
                <a:solidFill>
                  <a:srgbClr val="92D050"/>
                </a:solidFill>
              </a:rPr>
              <a:t> Ceará </a:t>
            </a:r>
            <a:r>
              <a:rPr lang="pt-BR" sz="1600" dirty="0" err="1" smtClean="0">
                <a:solidFill>
                  <a:srgbClr val="92D050"/>
                </a:solidFill>
              </a:rPr>
              <a:t>State</a:t>
            </a:r>
            <a:r>
              <a:rPr lang="pt-BR" sz="1600" dirty="0" smtClean="0">
                <a:solidFill>
                  <a:srgbClr val="92D050"/>
                </a:solidFill>
              </a:rPr>
              <a:t> – </a:t>
            </a:r>
            <a:r>
              <a:rPr lang="pt-BR" sz="1600" dirty="0" err="1" smtClean="0">
                <a:solidFill>
                  <a:srgbClr val="92D050"/>
                </a:solidFill>
              </a:rPr>
              <a:t>Brazil</a:t>
            </a:r>
            <a:r>
              <a:rPr lang="pt-BR" sz="1600" dirty="0" smtClean="0">
                <a:solidFill>
                  <a:srgbClr val="92D050"/>
                </a:solidFill>
              </a:rPr>
              <a:t>)</a:t>
            </a:r>
          </a:p>
          <a:p>
            <a:pPr lvl="1"/>
            <a:endParaRPr lang="en-US" sz="2800" dirty="0"/>
          </a:p>
        </p:txBody>
      </p:sp>
    </p:spTree>
    <p:extLst>
      <p:ext uri="{BB962C8B-B14F-4D97-AF65-F5344CB8AC3E}">
        <p14:creationId xmlns:p14="http://schemas.microsoft.com/office/powerpoint/2010/main" val="2753760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1.gstatic.com/images?q=tbn:ANd9GcT5YNtUux6-6S_HyhXT_MPuSZhqvTjuA-dVzJlZyzUts2sRNDrJw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1296" y="692696"/>
            <a:ext cx="3528392" cy="2191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7223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19530</TotalTime>
  <Words>3518</Words>
  <Application>Microsoft Office PowerPoint</Application>
  <PresentationFormat>Apresentação na tela (4:3)</PresentationFormat>
  <Paragraphs>770</Paragraphs>
  <Slides>73</Slides>
  <Notes>53</Notes>
  <HiddenSlides>0</HiddenSlides>
  <MMClips>0</MMClips>
  <ScaleCrop>false</ScaleCrop>
  <HeadingPairs>
    <vt:vector size="8" baseType="variant">
      <vt:variant>
        <vt:lpstr>Fontes usadas</vt:lpstr>
      </vt:variant>
      <vt:variant>
        <vt:i4>9</vt:i4>
      </vt:variant>
      <vt:variant>
        <vt:lpstr>Tema</vt:lpstr>
      </vt:variant>
      <vt:variant>
        <vt:i4>1</vt:i4>
      </vt:variant>
      <vt:variant>
        <vt:lpstr>Vínculos</vt:lpstr>
      </vt:variant>
      <vt:variant>
        <vt:i4>2</vt:i4>
      </vt:variant>
      <vt:variant>
        <vt:lpstr>Títulos de slides</vt:lpstr>
      </vt:variant>
      <vt:variant>
        <vt:i4>73</vt:i4>
      </vt:variant>
    </vt:vector>
  </HeadingPairs>
  <TitlesOfParts>
    <vt:vector size="85" baseType="lpstr">
      <vt:lpstr>MS Mincho</vt:lpstr>
      <vt:lpstr>ＭＳ Ｐゴシック</vt:lpstr>
      <vt:lpstr>Arial</vt:lpstr>
      <vt:lpstr>Arial Black</vt:lpstr>
      <vt:lpstr>Calibri</vt:lpstr>
      <vt:lpstr>Lucida Sans Unicode</vt:lpstr>
      <vt:lpstr>Times New Roman</vt:lpstr>
      <vt:lpstr>Wide Latin</vt:lpstr>
      <vt:lpstr>Wingdings</vt:lpstr>
      <vt:lpstr>Tema do Office</vt:lpstr>
      <vt:lpstr>Untitled:Users:germanno:Dropbox:Mestrado:MPCOMP_Dissertac%CC%A7a%CC%83o_GermannoTeles_V16.docx!OLE_LINK4</vt:lpstr>
      <vt:lpstr>Untitled:Users:germanno:Dropbox:Mestrado:MPCOMP_Dissertac%CC%A7a%CC%83o_GermannoTeles_V16.docx!OLE_LINK5</vt:lpstr>
      <vt:lpstr>Apresentação do PowerPoint</vt:lpstr>
      <vt:lpstr>Apresentação do PowerPoint</vt:lpstr>
      <vt:lpstr>About this lecture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Why do we need Ontologies in healthcare Aplication? </vt:lpstr>
      <vt:lpstr>Why do we need Ontologies in healthcare Aplication?  </vt:lpstr>
      <vt:lpstr>Why do we need Ontologies in healthcare Aplication? </vt:lpstr>
      <vt:lpstr>Why do we need Ontologies in healthcare Aplication? </vt:lpstr>
      <vt:lpstr>Semantic Distance</vt:lpstr>
      <vt:lpstr>Semantic Distance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Scenario for LARIISA Application CAREGIVER – a voluntary or paid person who helps an impaired person to deal with his/her daily activities.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TrutaGringo</dc:creator>
  <cp:lastModifiedBy>Mauro Oliveira</cp:lastModifiedBy>
  <cp:revision>593</cp:revision>
  <cp:lastPrinted>2013-07-25T05:32:21Z</cp:lastPrinted>
  <dcterms:created xsi:type="dcterms:W3CDTF">2013-07-21T22:23:20Z</dcterms:created>
  <dcterms:modified xsi:type="dcterms:W3CDTF">2015-03-20T23:47:29Z</dcterms:modified>
</cp:coreProperties>
</file>