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2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0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5C030-7549-44B6-97BE-60C14B7A52C5}" type="slidenum">
              <a:rPr lang="en-US"/>
              <a:pPr/>
              <a:t>1</a:t>
            </a:fld>
            <a:endParaRPr lang="en-US"/>
          </a:p>
        </p:txBody>
      </p:sp>
      <p:sp>
        <p:nvSpPr>
          <p:cNvPr id="200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5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5CB625-5EE2-4612-923F-CB252173FF01}" type="slidenum">
              <a:rPr lang="en-US"/>
              <a:pPr/>
              <a:t>2</a:t>
            </a:fld>
            <a:endParaRPr lang="en-US"/>
          </a:p>
        </p:txBody>
      </p:sp>
      <p:sp>
        <p:nvSpPr>
          <p:cNvPr id="201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817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EAAECB-0F12-461E-B691-E038A08A4FF7}" type="slidenum">
              <a:rPr lang="en-US"/>
              <a:pPr/>
              <a:t>3</a:t>
            </a:fld>
            <a:endParaRPr lang="en-US"/>
          </a:p>
        </p:txBody>
      </p:sp>
      <p:sp>
        <p:nvSpPr>
          <p:cNvPr id="202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761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FE80E-850E-4900-9784-A571F7D4C31E}" type="slidenum">
              <a:rPr lang="en-US"/>
              <a:pPr/>
              <a:t>4</a:t>
            </a:fld>
            <a:endParaRPr lang="en-US"/>
          </a:p>
        </p:txBody>
      </p:sp>
      <p:sp>
        <p:nvSpPr>
          <p:cNvPr id="203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168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4883E8-947B-416B-B1C3-8C939E54E356}" type="slidenum">
              <a:rPr lang="en-US"/>
              <a:pPr/>
              <a:t>5</a:t>
            </a:fld>
            <a:endParaRPr lang="en-US"/>
          </a:p>
        </p:txBody>
      </p:sp>
      <p:sp>
        <p:nvSpPr>
          <p:cNvPr id="204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472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61476F-0878-4B45-9086-6A589F8F3461}" type="slidenum">
              <a:rPr lang="en-US"/>
              <a:pPr/>
              <a:t>6</a:t>
            </a:fld>
            <a:endParaRPr lang="en-US"/>
          </a:p>
        </p:txBody>
      </p:sp>
      <p:sp>
        <p:nvSpPr>
          <p:cNvPr id="205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628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7</a:t>
            </a:fld>
            <a:endParaRPr lang="en-US"/>
          </a:p>
        </p:txBody>
      </p:sp>
      <p:sp>
        <p:nvSpPr>
          <p:cNvPr id="206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6162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377E2-E209-4525-A292-2B9259020B7D}" type="slidenum">
              <a:rPr lang="en-US"/>
              <a:pPr/>
              <a:t>8</a:t>
            </a:fld>
            <a:endParaRPr lang="en-US"/>
          </a:p>
        </p:txBody>
      </p:sp>
      <p:sp>
        <p:nvSpPr>
          <p:cNvPr id="207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6804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C3F73-1D7C-4CD1-BC36-EA1A6D483A43}" type="slidenum">
              <a:rPr lang="en-US"/>
              <a:pPr/>
              <a:t>9</a:t>
            </a:fld>
            <a:endParaRPr lang="en-US"/>
          </a:p>
        </p:txBody>
      </p:sp>
      <p:sp>
        <p:nvSpPr>
          <p:cNvPr id="208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997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EEAD0-7460-41B4-B87C-AE80ABED3BDC}" type="slidenum">
              <a:rPr lang="en-US"/>
              <a:pPr/>
              <a:t>10</a:t>
            </a:fld>
            <a:endParaRPr lang="en-US"/>
          </a:p>
        </p:txBody>
      </p:sp>
      <p:sp>
        <p:nvSpPr>
          <p:cNvPr id="209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973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A0C013-C9F2-485D-97B9-E6697F32083B}" type="slidenum">
              <a:rPr lang="en-US"/>
              <a:pPr/>
              <a:t>11</a:t>
            </a:fld>
            <a:endParaRPr lang="en-US"/>
          </a:p>
        </p:txBody>
      </p:sp>
      <p:sp>
        <p:nvSpPr>
          <p:cNvPr id="210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812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90617E-8E29-451A-A8A7-F6BFF60E0069}" type="slidenum">
              <a:rPr lang="en-US"/>
              <a:pPr/>
              <a:t>12</a:t>
            </a:fld>
            <a:endParaRPr lang="en-US"/>
          </a:p>
        </p:txBody>
      </p:sp>
      <p:sp>
        <p:nvSpPr>
          <p:cNvPr id="211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667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94EC-00E2-4942-A3FF-E062879EE610}" type="slidenum">
              <a:rPr lang="en-US"/>
              <a:pPr/>
              <a:t>13</a:t>
            </a:fld>
            <a:endParaRPr lang="en-US"/>
          </a:p>
        </p:txBody>
      </p:sp>
      <p:sp>
        <p:nvSpPr>
          <p:cNvPr id="212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7363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EA289-1F34-488C-B237-F9EF067CE67C}" type="slidenum">
              <a:rPr lang="en-US"/>
              <a:pPr/>
              <a:t>14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178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E17916-A114-49A8-9ABC-144DD68ECDCD}" type="slidenum">
              <a:rPr lang="en-US"/>
              <a:pPr/>
              <a:t>15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15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AB0C31-F62B-4604-A783-8190DE78F896}" type="slidenum">
              <a:rPr lang="en-US"/>
              <a:pPr/>
              <a:t>16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1379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17</a:t>
            </a:fld>
            <a:endParaRPr lang="en-US"/>
          </a:p>
        </p:txBody>
      </p:sp>
      <p:sp>
        <p:nvSpPr>
          <p:cNvPr id="217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9853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B863D0-B6B9-4025-8802-2B84B088E5FD}" type="slidenum">
              <a:rPr lang="en-US"/>
              <a:pPr/>
              <a:t>18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185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842D97-4114-475F-9D60-3CC263D63C75}" type="slidenum">
              <a:rPr lang="en-US"/>
              <a:pPr/>
              <a:t>19</a:t>
            </a:fld>
            <a:endParaRPr lang="en-US"/>
          </a:p>
        </p:txBody>
      </p:sp>
      <p:sp>
        <p:nvSpPr>
          <p:cNvPr id="219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082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20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355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ESPECIFICAÇÃO de </a:t>
            </a:r>
            <a:r>
              <a:rPr lang="pt-BR" b="1" dirty="0" smtClean="0">
                <a:solidFill>
                  <a:srgbClr val="000000"/>
                </a:solidFill>
              </a:rPr>
              <a:t>PROTOCOLOS de TRANSPORTE</a:t>
            </a:r>
            <a:endParaRPr lang="pt-BR" b="1" dirty="0">
              <a:solidFill>
                <a:srgbClr val="000000"/>
              </a:solidFill>
            </a:endParaRPr>
          </a:p>
        </p:txBody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7202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610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Princípios de Transferência confiável de dados (rdt)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67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(rdt): 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12813" y="3113088"/>
            <a:ext cx="10541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send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996113" y="3122613"/>
            <a:ext cx="1565275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receive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227013" y="1460500"/>
            <a:ext cx="4343400" cy="1414463"/>
            <a:chOff x="143" y="920"/>
            <a:chExt cx="2736" cy="891"/>
          </a:xfrm>
        </p:grpSpPr>
        <p:sp>
          <p:nvSpPr>
            <p:cNvPr id="94214" name="Text Box 6"/>
            <p:cNvSpPr txBox="1">
              <a:spLocks noChangeArrowheads="1"/>
            </p:cNvSpPr>
            <p:nvPr/>
          </p:nvSpPr>
          <p:spPr bwMode="auto">
            <a:xfrm>
              <a:off x="143" y="920"/>
              <a:ext cx="2737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de cima, (p.ex.,pela apl.). Dados recebidos p/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entregar à camada sup. do receptor</a:t>
              </a:r>
            </a:p>
          </p:txBody>
        </p:sp>
        <p:grpSp>
          <p:nvGrpSpPr>
            <p:cNvPr id="94215" name="Group 7"/>
            <p:cNvGrpSpPr>
              <a:grpSpLocks/>
            </p:cNvGrpSpPr>
            <p:nvPr/>
          </p:nvGrpSpPr>
          <p:grpSpPr bwMode="auto">
            <a:xfrm>
              <a:off x="249" y="930"/>
              <a:ext cx="2595" cy="881"/>
              <a:chOff x="249" y="930"/>
              <a:chExt cx="2595" cy="881"/>
            </a:xfrm>
          </p:grpSpPr>
          <p:sp>
            <p:nvSpPr>
              <p:cNvPr id="94216" name="Line 8"/>
              <p:cNvSpPr>
                <a:spLocks noChangeShapeType="1"/>
              </p:cNvSpPr>
              <p:nvPr/>
            </p:nvSpPr>
            <p:spPr bwMode="auto">
              <a:xfrm>
                <a:off x="1018" y="1488"/>
                <a:ext cx="190" cy="324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17" name="Rectangle 9"/>
              <p:cNvSpPr>
                <a:spLocks noChangeArrowheads="1"/>
              </p:cNvSpPr>
              <p:nvPr/>
            </p:nvSpPr>
            <p:spPr bwMode="auto">
              <a:xfrm>
                <a:off x="249" y="930"/>
                <a:ext cx="2596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18" name="Group 10"/>
          <p:cNvGrpSpPr>
            <a:grpSpLocks/>
          </p:cNvGrpSpPr>
          <p:nvPr/>
        </p:nvGrpSpPr>
        <p:grpSpPr bwMode="auto">
          <a:xfrm>
            <a:off x="276225" y="4381500"/>
            <a:ext cx="3760788" cy="1862138"/>
            <a:chOff x="174" y="2760"/>
            <a:chExt cx="2369" cy="1173"/>
          </a:xfrm>
        </p:grpSpPr>
        <p:sp>
          <p:nvSpPr>
            <p:cNvPr id="94219" name="Text Box 11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rdt, p/ transferir pacote pelo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canal ñ confiável ao receptor</a:t>
              </a:r>
            </a:p>
          </p:txBody>
        </p:sp>
        <p:grpSp>
          <p:nvGrpSpPr>
            <p:cNvPr id="94220" name="Group 12"/>
            <p:cNvGrpSpPr>
              <a:grpSpLocks/>
            </p:cNvGrpSpPr>
            <p:nvPr/>
          </p:nvGrpSpPr>
          <p:grpSpPr bwMode="auto">
            <a:xfrm>
              <a:off x="174" y="2760"/>
              <a:ext cx="2369" cy="1169"/>
              <a:chOff x="174" y="2760"/>
              <a:chExt cx="2369" cy="1169"/>
            </a:xfrm>
          </p:grpSpPr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882" y="2759"/>
                <a:ext cx="228" cy="60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2" name="Rectangle 14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3" name="Group 15"/>
          <p:cNvGrpSpPr>
            <a:grpSpLocks/>
          </p:cNvGrpSpPr>
          <p:nvPr/>
        </p:nvGrpSpPr>
        <p:grpSpPr bwMode="auto">
          <a:xfrm>
            <a:off x="4922838" y="4362450"/>
            <a:ext cx="3963987" cy="1900238"/>
            <a:chOff x="3101" y="2748"/>
            <a:chExt cx="2497" cy="1197"/>
          </a:xfrm>
        </p:grpSpPr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quando pacote chega no lado receptor do canal</a:t>
              </a:r>
            </a:p>
          </p:txBody>
        </p:sp>
        <p:grpSp>
          <p:nvGrpSpPr>
            <p:cNvPr id="94225" name="Group 17"/>
            <p:cNvGrpSpPr>
              <a:grpSpLocks/>
            </p:cNvGrpSpPr>
            <p:nvPr/>
          </p:nvGrpSpPr>
          <p:grpSpPr bwMode="auto">
            <a:xfrm>
              <a:off x="3162" y="2748"/>
              <a:ext cx="2369" cy="1189"/>
              <a:chOff x="3162" y="2748"/>
              <a:chExt cx="2369" cy="1189"/>
            </a:xfrm>
          </p:grpSpPr>
          <p:sp>
            <p:nvSpPr>
              <p:cNvPr id="94226" name="Line 18"/>
              <p:cNvSpPr>
                <a:spLocks noChangeShapeType="1"/>
              </p:cNvSpPr>
              <p:nvPr/>
            </p:nvSpPr>
            <p:spPr bwMode="auto">
              <a:xfrm flipH="1" flipV="1">
                <a:off x="4595" y="2747"/>
                <a:ext cx="302" cy="632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4981575" y="1470025"/>
            <a:ext cx="3760788" cy="1347788"/>
            <a:chOff x="3138" y="926"/>
            <a:chExt cx="2369" cy="849"/>
          </a:xfrm>
        </p:grpSpPr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</a:t>
              </a:r>
              <a:r>
                <a:rPr lang="en-US" sz="1800" b="1">
                  <a:solidFill>
                    <a:srgbClr val="000000"/>
                  </a:solidFill>
                  <a:latin typeface="Courier New" pitchFamily="49" charset="0"/>
                </a:rPr>
                <a:t>rdt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 p/ entregar dados p/ camada superior</a:t>
              </a:r>
            </a:p>
          </p:txBody>
        </p:sp>
        <p:grpSp>
          <p:nvGrpSpPr>
            <p:cNvPr id="94230" name="Group 22"/>
            <p:cNvGrpSpPr>
              <a:grpSpLocks/>
            </p:cNvGrpSpPr>
            <p:nvPr/>
          </p:nvGrpSpPr>
          <p:grpSpPr bwMode="auto">
            <a:xfrm>
              <a:off x="3138" y="942"/>
              <a:ext cx="2369" cy="833"/>
              <a:chOff x="3138" y="942"/>
              <a:chExt cx="2369" cy="833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 flipH="1">
                <a:off x="4559" y="1508"/>
                <a:ext cx="140" cy="26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32" name="Rectangle 24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61741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14350" y="1304925"/>
            <a:ext cx="725805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Iremos: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desenvolver incrementalmente os lados remetente, receptor do protocolo RDT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considerar apenas fluxo unidirecional de dados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Usar máquinas de estados finitos (FSM)  p/ especificar remetente, receptor 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982913" y="4619625"/>
            <a:ext cx="996950" cy="941388"/>
            <a:chOff x="1879" y="2910"/>
            <a:chExt cx="628" cy="593"/>
          </a:xfrm>
        </p:grpSpPr>
        <p:sp>
          <p:nvSpPr>
            <p:cNvPr id="95236" name="Oval 4"/>
            <p:cNvSpPr>
              <a:spLocks noChangeArrowheads="1"/>
            </p:cNvSpPr>
            <p:nvPr/>
          </p:nvSpPr>
          <p:spPr bwMode="auto">
            <a:xfrm>
              <a:off x="1998" y="2910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7" name="Oval 5"/>
            <p:cNvSpPr>
              <a:spLocks noChangeArrowheads="1"/>
            </p:cNvSpPr>
            <p:nvPr/>
          </p:nvSpPr>
          <p:spPr bwMode="auto">
            <a:xfrm>
              <a:off x="1950" y="2952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8" name="Text Box 6"/>
            <p:cNvSpPr txBox="1">
              <a:spLocks noChangeArrowheads="1"/>
            </p:cNvSpPr>
            <p:nvPr/>
          </p:nvSpPr>
          <p:spPr bwMode="auto">
            <a:xfrm>
              <a:off x="1879" y="3041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95239" name="AutoShape 7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5240" name="Group 8"/>
          <p:cNvGrpSpPr>
            <a:grpSpLocks/>
          </p:cNvGrpSpPr>
          <p:nvPr/>
        </p:nvGrpSpPr>
        <p:grpSpPr bwMode="auto">
          <a:xfrm>
            <a:off x="7735888" y="4724400"/>
            <a:ext cx="996950" cy="941388"/>
            <a:chOff x="4873" y="2976"/>
            <a:chExt cx="628" cy="593"/>
          </a:xfrm>
        </p:grpSpPr>
        <p:sp>
          <p:nvSpPr>
            <p:cNvPr id="95241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2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4873" y="3107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3600450" y="4013200"/>
            <a:ext cx="43926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3765550" y="4308475"/>
            <a:ext cx="41957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ao mudar de estado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4105275" y="4352925"/>
            <a:ext cx="3381375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spcBef>
                <a:spcPts val="45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solidFill>
                  <a:srgbClr val="000000"/>
                </a:solidFill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95248" name="AutoShape 16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49" name="AutoShape 17"/>
          <p:cNvSpPr>
            <a:spLocks/>
          </p:cNvSpPr>
          <p:nvPr/>
        </p:nvSpPr>
        <p:spPr bwMode="auto">
          <a:xfrm flipH="1" flipV="1">
            <a:off x="8523288" y="56007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5251" name="Group 19"/>
          <p:cNvGrpSpPr>
            <a:grpSpLocks/>
          </p:cNvGrpSpPr>
          <p:nvPr/>
        </p:nvGrpSpPr>
        <p:grpSpPr bwMode="auto">
          <a:xfrm>
            <a:off x="4581525" y="5108575"/>
            <a:ext cx="941388" cy="671513"/>
            <a:chOff x="2886" y="3218"/>
            <a:chExt cx="593" cy="423"/>
          </a:xfrm>
        </p:grpSpPr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2897" y="3218"/>
              <a:ext cx="56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</a:p>
          </p:txBody>
        </p:sp>
        <p:sp>
          <p:nvSpPr>
            <p:cNvPr id="95253" name="Text Box 21"/>
            <p:cNvSpPr txBox="1">
              <a:spLocks noChangeArrowheads="1"/>
            </p:cNvSpPr>
            <p:nvPr/>
          </p:nvSpPr>
          <p:spPr bwMode="auto">
            <a:xfrm>
              <a:off x="2955" y="3410"/>
              <a:ext cx="486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</a:p>
          </p:txBody>
        </p:sp>
        <p:sp>
          <p:nvSpPr>
            <p:cNvPr id="95254" name="Line 22"/>
            <p:cNvSpPr>
              <a:spLocks noChangeShapeType="1"/>
            </p:cNvSpPr>
            <p:nvPr/>
          </p:nvSpPr>
          <p:spPr bwMode="auto">
            <a:xfrm>
              <a:off x="2886" y="3438"/>
              <a:ext cx="594" cy="1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686811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Rdt1.0: </a:t>
            </a:r>
            <a:r>
              <a:rPr lang="pt-BR" sz="2400">
                <a:solidFill>
                  <a:srgbClr val="000000"/>
                </a:solidFill>
              </a:rPr>
              <a:t>transferência confiável usando um canal  confiável 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542925" y="1428750"/>
            <a:ext cx="7896225" cy="301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canal subjacente perfeitamente confiável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erros de bits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perda de pacotes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FSMs separadas para remetente e receptor: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envia dados pelo canal subjacente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receptor recebe dados do canal subjacente</a:t>
            </a:r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6261" name="AutoShape 5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packet = make_pkt(data)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udt_send(packet)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2128838" y="4630738"/>
            <a:ext cx="1296987" cy="1587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6268" name="AutoShape 12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6437313" y="4616450"/>
            <a:ext cx="1296987" cy="1588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354763" y="4292600"/>
            <a:ext cx="15335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rdt_rcv(packet)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454150" y="5553075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832475" y="55943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</p:spTree>
    <p:extLst>
      <p:ext uri="{BB962C8B-B14F-4D97-AF65-F5344CB8AC3E}">
        <p14:creationId xmlns:p14="http://schemas.microsoft.com/office/powerpoint/2010/main" val="2299516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61" grpId="0" animBg="1"/>
      <p:bldP spid="96264" grpId="0" animBg="1"/>
      <p:bldP spid="962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Rdt2.0: canal com erros de bits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942975" y="1333500"/>
            <a:ext cx="7896225" cy="444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canal subjacente pode inverter bits no pacote</a:t>
            </a:r>
          </a:p>
          <a:p>
            <a:pPr marL="741363" lvl="1" indent="-284163" algn="l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 i="1">
                <a:solidFill>
                  <a:srgbClr val="000000"/>
                </a:solidFill>
              </a:rPr>
              <a:t>a </a:t>
            </a:r>
            <a:r>
              <a:rPr lang="pt-BR" sz="2000">
                <a:solidFill>
                  <a:srgbClr val="000000"/>
                </a:solidFill>
              </a:rPr>
              <a:t>questão: como recuperar dos erros?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(ACKs):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chegou bem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negativos (NAKs):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tinha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remetente retransmite pacote ao receber um NAK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cenários humanos usando ACKs, NAKs?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novos mecanismos em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rdt2.0</a:t>
            </a:r>
            <a:r>
              <a:rPr lang="pt-BR" sz="2000">
                <a:solidFill>
                  <a:srgbClr val="000000"/>
                </a:solidFill>
              </a:rPr>
              <a:t> (em relação ao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rdt1.0</a:t>
            </a:r>
            <a:r>
              <a:rPr lang="pt-BR" sz="2000">
                <a:solidFill>
                  <a:srgbClr val="000000"/>
                </a:solidFill>
              </a:rPr>
              <a:t>):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detecção de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realimentação pelo receptor: msgs de controle (ACK,NAK) </a:t>
            </a:r>
          </a:p>
          <a:p>
            <a:pPr marL="341313" indent="-341313" algn="l">
              <a:spcBef>
                <a:spcPts val="45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      receptor-&gt;remetente</a:t>
            </a:r>
          </a:p>
        </p:txBody>
      </p:sp>
    </p:spTree>
    <p:extLst>
      <p:ext uri="{BB962C8B-B14F-4D97-AF65-F5344CB8AC3E}">
        <p14:creationId xmlns:p14="http://schemas.microsoft.com/office/powerpoint/2010/main" val="1590274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1004888" y="2009775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1109663" y="20542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1071563" y="4011613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1173163" y="433546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2788" y="2805113"/>
            <a:ext cx="466725" cy="89376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3119438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444750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3119438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1031875" y="1731963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1462088" y="430530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452391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2EC405F-7F2E-4875-A59F-8766C2F5207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rdt2.0: operação sem erros</a:t>
            </a:r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9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0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43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9347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9348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9350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9351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99352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353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9354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9357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99359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0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99362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3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66" name="AutoShape 38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10 h 1928"/>
              <a:gd name="T2" fmla="*/ 1003 w 4219"/>
              <a:gd name="T3" fmla="*/ 0 h 1928"/>
              <a:gd name="T4" fmla="*/ 3387 w 4219"/>
              <a:gd name="T5" fmla="*/ 1928 h 1928"/>
              <a:gd name="T6" fmla="*/ 4219 w 4219"/>
              <a:gd name="T7" fmla="*/ 1928 h 1928"/>
              <a:gd name="T8" fmla="*/ 0 w 4219"/>
              <a:gd name="T9" fmla="*/ 0 h 1928"/>
              <a:gd name="T10" fmla="*/ 4219 w 4219"/>
              <a:gd name="T11" fmla="*/ 1928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67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68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9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0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1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72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73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74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75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6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27348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5" grpId="0" animBg="1"/>
      <p:bldP spid="99366" grpId="0" animBg="1"/>
      <p:bldP spid="99370" grpId="0" animBg="1"/>
      <p:bldP spid="99371" grpId="0" animBg="1"/>
      <p:bldP spid="99372" grpId="0" animBg="1"/>
      <p:bldP spid="99376" grpId="0" animBg="1"/>
      <p:bldP spid="9937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A9EB3E9-E561-438C-B59C-5C01D1DB74D4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cenário com erros</a:t>
            </a: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3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4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0371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100372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100373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100374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0375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100376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377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100378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79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100381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82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100383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4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0385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100386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7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88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0389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0" name="AutoShape 38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10 h 412"/>
              <a:gd name="T2" fmla="*/ 1003 w 4372"/>
              <a:gd name="T3" fmla="*/ 0 h 412"/>
              <a:gd name="T4" fmla="*/ 3508 w 4372"/>
              <a:gd name="T5" fmla="*/ 412 h 412"/>
              <a:gd name="T6" fmla="*/ 4372 w 4372"/>
              <a:gd name="T7" fmla="*/ 412 h 412"/>
              <a:gd name="T8" fmla="*/ 0 w 4372"/>
              <a:gd name="T9" fmla="*/ 0 h 412"/>
              <a:gd name="T10" fmla="*/ 4372 w 4372"/>
              <a:gd name="T11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1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2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3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94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95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6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7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8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9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1" name="Line 49"/>
          <p:cNvSpPr>
            <a:spLocks noChangeShapeType="1"/>
          </p:cNvSpPr>
          <p:nvPr/>
        </p:nvSpPr>
        <p:spPr bwMode="auto">
          <a:xfrm>
            <a:off x="6553200" y="2493963"/>
            <a:ext cx="1588" cy="817562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2" name="AutoShape 50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758 w 2758"/>
              <a:gd name="T1" fmla="*/ 646 h 646"/>
              <a:gd name="T2" fmla="*/ 1763 w 2758"/>
              <a:gd name="T3" fmla="*/ 629 h 646"/>
              <a:gd name="T4" fmla="*/ 1039 w 2758"/>
              <a:gd name="T5" fmla="*/ 0 h 646"/>
              <a:gd name="T6" fmla="*/ 0 w 2758"/>
              <a:gd name="T7" fmla="*/ 0 h 646"/>
              <a:gd name="T8" fmla="*/ 0 w 2758"/>
              <a:gd name="T9" fmla="*/ 0 h 646"/>
              <a:gd name="T10" fmla="*/ 2758 w 2758"/>
              <a:gd name="T11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3" name="Line 51"/>
          <p:cNvSpPr>
            <a:spLocks noChangeShapeType="1"/>
          </p:cNvSpPr>
          <p:nvPr/>
        </p:nvSpPr>
        <p:spPr bwMode="auto">
          <a:xfrm>
            <a:off x="3548063" y="2090738"/>
            <a:ext cx="1587" cy="84613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4" name="AutoShape 52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1013 w 2566"/>
              <a:gd name="T3" fmla="*/ 0 h 1344"/>
              <a:gd name="T4" fmla="*/ 1650 w 2566"/>
              <a:gd name="T5" fmla="*/ 1344 h 1344"/>
              <a:gd name="T6" fmla="*/ 2566 w 2566"/>
              <a:gd name="T7" fmla="*/ 1344 h 1344"/>
              <a:gd name="T8" fmla="*/ 0 w 2566"/>
              <a:gd name="T9" fmla="*/ 0 h 1344"/>
              <a:gd name="T10" fmla="*/ 2566 w 2566"/>
              <a:gd name="T11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5" name="Text Box 53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3314154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100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10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10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1004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7" dur="1000"/>
                                        <p:tgtEl>
                                          <p:spTgt spid="100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52" dur="2000"/>
                                        <p:tgtEl>
                                          <p:spTgt spid="100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10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2" dur="10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9" grpId="0" animBg="1"/>
      <p:bldP spid="100390" grpId="0" animBg="1"/>
      <p:bldP spid="100394" grpId="0" animBg="1"/>
      <p:bldP spid="100395" grpId="0" animBg="1"/>
      <p:bldP spid="100396" grpId="0" animBg="1"/>
      <p:bldP spid="100400" grpId="0" animBg="1"/>
      <p:bldP spid="100400" grpId="1" animBg="1"/>
      <p:bldP spid="100401" grpId="0" animBg="1"/>
      <p:bldP spid="100402" grpId="0" animBg="1"/>
      <p:bldP spid="100403" grpId="0" animBg="1"/>
      <p:bldP spid="10040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EE38E46-40F8-4C42-BBF2-AD6EE8C113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2143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 tem uma falha fatal!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515938" y="1414463"/>
            <a:ext cx="38100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acontece se ACK/NAK com erro?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não sabe o que se passou no receptor!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não se pode apenas retransmitir: possibilidade de pacotes duplicados</a:t>
            </a:r>
          </a:p>
          <a:p>
            <a:pPr marL="341313" indent="-341313" algn="l">
              <a:lnSpc>
                <a:spcPct val="9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fazer?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usa ACKs/NAKs p/ ACK/NAK do receptor? E se perder ACK/NAK do remetente?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retransmitir, mas pode causar retransmissão de pacote recebido certo!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572000" y="1508125"/>
            <a:ext cx="3810000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Lidando c/ duplicação: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inclui </a:t>
            </a:r>
            <a:r>
              <a:rPr lang="pt-BR" sz="2000" i="1">
                <a:solidFill>
                  <a:srgbClr val="3333CC"/>
                </a:solidFill>
              </a:rPr>
              <a:t>número de seqüência</a:t>
            </a:r>
            <a:r>
              <a:rPr lang="pt-BR" sz="2000">
                <a:solidFill>
                  <a:srgbClr val="000000"/>
                </a:solidFill>
              </a:rPr>
              <a:t> p/ cada pacote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retransmite pacote atual se ACK/NAK recebido com erro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descarta (não entrega) pacote duplicado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984750" y="4818063"/>
            <a:ext cx="34813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Remetente envia um pacote,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e então aguarda resposta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do receptor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895850" y="4686300"/>
            <a:ext cx="3467100" cy="1238250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1384" name="Group 8"/>
          <p:cNvGrpSpPr>
            <a:grpSpLocks/>
          </p:cNvGrpSpPr>
          <p:nvPr/>
        </p:nvGrpSpPr>
        <p:grpSpPr bwMode="auto">
          <a:xfrm>
            <a:off x="4975225" y="4522788"/>
            <a:ext cx="1774825" cy="396875"/>
            <a:chOff x="3134" y="2849"/>
            <a:chExt cx="1118" cy="250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3174" y="2892"/>
              <a:ext cx="1038" cy="1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1386" name="Text Box 10"/>
            <p:cNvSpPr txBox="1">
              <a:spLocks noChangeArrowheads="1"/>
            </p:cNvSpPr>
            <p:nvPr/>
          </p:nvSpPr>
          <p:spPr bwMode="auto">
            <a:xfrm>
              <a:off x="3134" y="2849"/>
              <a:ext cx="1119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pára e espera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600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CA89C2B-0E26-45D8-835A-C452BCC36362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33375" y="238125"/>
            <a:ext cx="850106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remetente, trata ACK/NAKs c/ erro</a:t>
            </a:r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Wait for call 0 from above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3255963" y="1630363"/>
            <a:ext cx="2735262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 rot="14580000">
            <a:off x="2179638" y="4605338"/>
            <a:ext cx="9525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4702175" y="2254250"/>
            <a:ext cx="1087438" cy="863600"/>
            <a:chOff x="2962" y="1420"/>
            <a:chExt cx="685" cy="544"/>
          </a:xfrm>
        </p:grpSpPr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3009" y="1420"/>
              <a:ext cx="59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962" y="1458"/>
              <a:ext cx="686" cy="4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0</a:t>
              </a:r>
            </a:p>
          </p:txBody>
        </p:sp>
      </p:grpSp>
      <p:sp>
        <p:nvSpPr>
          <p:cNvPr id="102414" name="AutoShape 14"/>
          <p:cNvSpPr>
            <a:spLocks/>
          </p:cNvSpPr>
          <p:nvPr/>
        </p:nvSpPr>
        <p:spPr bwMode="auto">
          <a:xfrm flipV="1">
            <a:off x="3425825" y="2130425"/>
            <a:ext cx="1482725" cy="22066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 rot="20220000">
            <a:off x="5588000" y="2116138"/>
            <a:ext cx="466725" cy="685800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6045200" y="2717800"/>
            <a:ext cx="1433513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 rot="16200000" flipV="1">
            <a:off x="2203450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 rot="5400000" flipH="1" flipV="1">
            <a:off x="4972050" y="3440113"/>
            <a:ext cx="1363663" cy="2047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3482975" y="5378450"/>
            <a:ext cx="2903538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 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5821363" y="39846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811213" y="5443538"/>
            <a:ext cx="1557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2431" name="Line 31"/>
          <p:cNvSpPr>
            <a:spLocks noChangeShapeType="1"/>
          </p:cNvSpPr>
          <p:nvPr/>
        </p:nvSpPr>
        <p:spPr bwMode="auto">
          <a:xfrm>
            <a:off x="782638" y="3854450"/>
            <a:ext cx="173831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4852988" y="4200525"/>
            <a:ext cx="1116012" cy="822325"/>
            <a:chOff x="3057" y="2646"/>
            <a:chExt cx="703" cy="518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auto">
            <a:xfrm>
              <a:off x="3143" y="2646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4" name="Text Box 34"/>
            <p:cNvSpPr txBox="1">
              <a:spLocks noChangeArrowheads="1"/>
            </p:cNvSpPr>
            <p:nvPr/>
          </p:nvSpPr>
          <p:spPr bwMode="auto">
            <a:xfrm>
              <a:off x="3057" y="2704"/>
              <a:ext cx="7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 call 1 from above</a:t>
              </a:r>
            </a:p>
          </p:txBody>
        </p:sp>
      </p:grpSp>
      <p:grpSp>
        <p:nvGrpSpPr>
          <p:cNvPr id="102435" name="Group 35"/>
          <p:cNvGrpSpPr>
            <a:grpSpLocks/>
          </p:cNvGrpSpPr>
          <p:nvPr/>
        </p:nvGrpSpPr>
        <p:grpSpPr bwMode="auto">
          <a:xfrm>
            <a:off x="2663825" y="4146550"/>
            <a:ext cx="1044575" cy="822325"/>
            <a:chOff x="1678" y="2612"/>
            <a:chExt cx="658" cy="518"/>
          </a:xfrm>
        </p:grpSpPr>
        <p:sp>
          <p:nvSpPr>
            <p:cNvPr id="102436" name="Oval 36"/>
            <p:cNvSpPr>
              <a:spLocks noChangeArrowheads="1"/>
            </p:cNvSpPr>
            <p:nvPr/>
          </p:nvSpPr>
          <p:spPr bwMode="auto">
            <a:xfrm>
              <a:off x="1719" y="2612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1678" y="2665"/>
              <a:ext cx="65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1</a:t>
              </a:r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721658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E9E5D090-0493-45E4-8053-92C4E6F13FA5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19100" y="228600"/>
            <a:ext cx="83248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receptor, trata </a:t>
            </a:r>
            <a:r>
              <a:rPr lang="pt-BR" sz="2800">
                <a:solidFill>
                  <a:srgbClr val="000000"/>
                </a:solidFill>
              </a:rPr>
              <a:t>ACK/NAKs com erro</a:t>
            </a:r>
          </a:p>
        </p:txBody>
      </p:sp>
      <p:grpSp>
        <p:nvGrpSpPr>
          <p:cNvPr id="103428" name="Group 4"/>
          <p:cNvGrpSpPr>
            <a:grpSpLocks/>
          </p:cNvGrpSpPr>
          <p:nvPr/>
        </p:nvGrpSpPr>
        <p:grpSpPr bwMode="auto">
          <a:xfrm>
            <a:off x="3121025" y="3568700"/>
            <a:ext cx="815975" cy="793750"/>
            <a:chOff x="1966" y="2248"/>
            <a:chExt cx="514" cy="500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1966" y="2248"/>
              <a:ext cx="490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30" name="Text Box 6"/>
            <p:cNvSpPr txBox="1">
              <a:spLocks noChangeArrowheads="1"/>
            </p:cNvSpPr>
            <p:nvPr/>
          </p:nvSpPr>
          <p:spPr bwMode="auto">
            <a:xfrm>
              <a:off x="1977" y="227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2" name="AutoShape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has_seq0(rcvpkt)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6" name="AutoShape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has_seq1(rcvpkt)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grpSp>
        <p:nvGrpSpPr>
          <p:cNvPr id="103440" name="Group 16"/>
          <p:cNvGrpSpPr>
            <a:grpSpLocks/>
          </p:cNvGrpSpPr>
          <p:nvPr/>
        </p:nvGrpSpPr>
        <p:grpSpPr bwMode="auto">
          <a:xfrm>
            <a:off x="4819650" y="3603625"/>
            <a:ext cx="823913" cy="795338"/>
            <a:chOff x="3036" y="2270"/>
            <a:chExt cx="519" cy="501"/>
          </a:xfrm>
        </p:grpSpPr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036" y="2270"/>
              <a:ext cx="507" cy="50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2" name="Text Box 18"/>
            <p:cNvSpPr txBox="1">
              <a:spLocks noChangeArrowheads="1"/>
            </p:cNvSpPr>
            <p:nvPr/>
          </p:nvSpPr>
          <p:spPr bwMode="auto">
            <a:xfrm>
              <a:off x="3052" y="230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1 from below</a:t>
              </a:r>
            </a:p>
          </p:txBody>
        </p:sp>
      </p:grpSp>
      <p:sp>
        <p:nvSpPr>
          <p:cNvPr id="103443" name="AutoShape 19"/>
          <p:cNvSpPr>
            <a:spLocks/>
          </p:cNvSpPr>
          <p:nvPr/>
        </p:nvSpPr>
        <p:spPr bwMode="auto">
          <a:xfrm rot="20220000">
            <a:off x="5519738" y="3197225"/>
            <a:ext cx="839787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has_seq0(rcvpkt) </a:t>
            </a: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47" name="AutoShape 23"/>
          <p:cNvSpPr>
            <a:spLocks/>
          </p:cNvSpPr>
          <p:nvPr/>
        </p:nvSpPr>
        <p:spPr bwMode="auto">
          <a:xfrm rot="1020000">
            <a:off x="5543550" y="3919538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has_seq1(rcvpkt)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5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6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7" name="AutoShape 33"/>
          <p:cNvSpPr>
            <a:spLocks/>
          </p:cNvSpPr>
          <p:nvPr/>
        </p:nvSpPr>
        <p:spPr bwMode="auto">
          <a:xfrm rot="20580000" flipH="1">
            <a:off x="2317750" y="3854450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58" name="AutoShape 34"/>
          <p:cNvSpPr>
            <a:spLocks/>
          </p:cNvSpPr>
          <p:nvPr/>
        </p:nvSpPr>
        <p:spPr bwMode="auto">
          <a:xfrm rot="1380000" flipH="1">
            <a:off x="2305050" y="3209925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69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38B0101-D10E-42B8-897F-D3643E62D58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rdt2.1: discussão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3810000" cy="43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Remetente: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no. de seq no pacote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bastam dois nos. de seq. (0,1).  Por quê?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ACK/NAK recebido tinha erro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duplicou o no. de estados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deve “lembrar” se pacote “corrente” tem no. de seq. 0 ou 1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Receptor: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pacote recebido é duplicado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indica se no. de seq. esperado é 0 ou 1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note: receptor não tem como saber se último ACK/NAK foi recebido bem pelo remetente</a:t>
            </a:r>
          </a:p>
        </p:txBody>
      </p:sp>
    </p:spTree>
    <p:extLst>
      <p:ext uri="{BB962C8B-B14F-4D97-AF65-F5344CB8AC3E}">
        <p14:creationId xmlns:p14="http://schemas.microsoft.com/office/powerpoint/2010/main" val="602824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FB7A98E-3ADE-4F09-9532-9FFA0A1588F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rdt2.2: um protocolo sem NAKs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7772400" cy="421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mesma funcionalidade que rdt2.1, só com ACKs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ao invés de NAK, receptor envia ACK p/ último pacote recebido bem</a:t>
            </a:r>
          </a:p>
          <a:p>
            <a:pPr marL="741363" lvl="1" indent="-284163" algn="l">
              <a:lnSpc>
                <a:spcPct val="90000"/>
              </a:lnSpc>
              <a:spcBef>
                <a:spcPts val="7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800">
                <a:solidFill>
                  <a:srgbClr val="000000"/>
                </a:solidFill>
              </a:rPr>
              <a:t>receptor deve incluir </a:t>
            </a:r>
            <a:r>
              <a:rPr lang="pt-BR" sz="2800" i="1">
                <a:solidFill>
                  <a:srgbClr val="000000"/>
                </a:solidFill>
              </a:rPr>
              <a:t>explicitamente </a:t>
            </a:r>
            <a:r>
              <a:rPr lang="pt-BR" sz="2800">
                <a:solidFill>
                  <a:srgbClr val="000000"/>
                </a:solidFill>
              </a:rPr>
              <a:t>no. de seq do pacote reconhecido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ACK duplicado no remetente resulta na mesma ação que o NAK: </a:t>
            </a:r>
            <a:r>
              <a:rPr lang="pt-BR" i="1">
                <a:solidFill>
                  <a:srgbClr val="000000"/>
                </a:solidFill>
              </a:rPr>
              <a:t>retransmite pacote atual</a:t>
            </a:r>
          </a:p>
        </p:txBody>
      </p:sp>
    </p:spTree>
    <p:extLst>
      <p:ext uri="{BB962C8B-B14F-4D97-AF65-F5344CB8AC3E}">
        <p14:creationId xmlns:p14="http://schemas.microsoft.com/office/powerpoint/2010/main" val="2326670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244D6D01-B6E1-4587-9406-D673B384816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49263" y="1730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rdt2.2: fragmentos do transmissor e receptor</a:t>
            </a:r>
          </a:p>
        </p:txBody>
      </p:sp>
      <p:grpSp>
        <p:nvGrpSpPr>
          <p:cNvPr id="106500" name="Group 4"/>
          <p:cNvGrpSpPr>
            <a:grpSpLocks/>
          </p:cNvGrpSpPr>
          <p:nvPr/>
        </p:nvGrpSpPr>
        <p:grpSpPr bwMode="auto">
          <a:xfrm>
            <a:off x="2620963" y="2220913"/>
            <a:ext cx="1060450" cy="836612"/>
            <a:chOff x="1651" y="1399"/>
            <a:chExt cx="668" cy="527"/>
          </a:xfrm>
        </p:grpSpPr>
        <p:sp>
          <p:nvSpPr>
            <p:cNvPr id="106501" name="Oval 5"/>
            <p:cNvSpPr>
              <a:spLocks noChangeArrowheads="1"/>
            </p:cNvSpPr>
            <p:nvPr/>
          </p:nvSpPr>
          <p:spPr bwMode="auto">
            <a:xfrm>
              <a:off x="1693" y="1399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02" name="Text Box 6"/>
            <p:cNvSpPr txBox="1">
              <a:spLocks noChangeArrowheads="1"/>
            </p:cNvSpPr>
            <p:nvPr/>
          </p:nvSpPr>
          <p:spPr bwMode="auto">
            <a:xfrm>
              <a:off x="1651" y="1447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call 0 from above</a:t>
              </a:r>
            </a:p>
          </p:txBody>
        </p:sp>
      </p:grp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957513" y="1519238"/>
            <a:ext cx="37226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2970213" y="1238250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3032125" y="1574800"/>
            <a:ext cx="35528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2427288" y="2084388"/>
            <a:ext cx="419100" cy="230187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7" name="AutoShape 11"/>
          <p:cNvSpPr>
            <a:spLocks/>
          </p:cNvSpPr>
          <p:nvPr/>
        </p:nvSpPr>
        <p:spPr bwMode="auto">
          <a:xfrm flipV="1">
            <a:off x="3327400" y="2019300"/>
            <a:ext cx="1897063" cy="2063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8" name="AutoShape 12"/>
          <p:cNvSpPr>
            <a:spLocks/>
          </p:cNvSpPr>
          <p:nvPr/>
        </p:nvSpPr>
        <p:spPr bwMode="auto">
          <a:xfrm rot="20220000">
            <a:off x="5802313" y="1946275"/>
            <a:ext cx="452437" cy="860425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6315075" y="2651125"/>
            <a:ext cx="21240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6218238" y="1863725"/>
            <a:ext cx="27178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isACK(rcvpkt,1)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)</a:t>
            </a:r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 flipV="1">
            <a:off x="6418263" y="2643188"/>
            <a:ext cx="1420812" cy="4762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12" name="AutoShape 16"/>
          <p:cNvSpPr>
            <a:spLocks/>
          </p:cNvSpPr>
          <p:nvPr/>
        </p:nvSpPr>
        <p:spPr bwMode="auto">
          <a:xfrm>
            <a:off x="5948363" y="2844800"/>
            <a:ext cx="203200" cy="1228725"/>
          </a:xfrm>
          <a:custGeom>
            <a:avLst/>
            <a:gdLst>
              <a:gd name="T0" fmla="*/ 67 w 128"/>
              <a:gd name="T1" fmla="*/ 774 h 774"/>
              <a:gd name="T2" fmla="*/ 0 w 128"/>
              <a:gd name="T3" fmla="*/ 0 h 774"/>
              <a:gd name="T4" fmla="*/ 0 w 128"/>
              <a:gd name="T5" fmla="*/ 0 h 774"/>
              <a:gd name="T6" fmla="*/ 128 w 128"/>
              <a:gd name="T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28" h="774">
                <a:moveTo>
                  <a:pt x="67" y="774"/>
                </a:moveTo>
                <a:cubicBezTo>
                  <a:pt x="128" y="425"/>
                  <a:pt x="81" y="0"/>
                  <a:pt x="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6092825" y="3255963"/>
            <a:ext cx="241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6181725" y="4079875"/>
            <a:ext cx="1863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4976813" y="2166938"/>
            <a:ext cx="1060450" cy="836612"/>
            <a:chOff x="3135" y="1365"/>
            <a:chExt cx="668" cy="527"/>
          </a:xfrm>
        </p:grpSpPr>
        <p:sp>
          <p:nvSpPr>
            <p:cNvPr id="106516" name="Oval 20"/>
            <p:cNvSpPr>
              <a:spLocks noChangeArrowheads="1"/>
            </p:cNvSpPr>
            <p:nvPr/>
          </p:nvSpPr>
          <p:spPr bwMode="auto">
            <a:xfrm>
              <a:off x="3177" y="1365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17" name="Text Box 21"/>
            <p:cNvSpPr txBox="1">
              <a:spLocks noChangeArrowheads="1"/>
            </p:cNvSpPr>
            <p:nvPr/>
          </p:nvSpPr>
          <p:spPr bwMode="auto">
            <a:xfrm>
              <a:off x="3135" y="1413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</a:t>
              </a:r>
            </a:p>
          </p:txBody>
        </p:sp>
      </p:grp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703638" y="2773363"/>
            <a:ext cx="1581150" cy="1312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da FSM do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transmissor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grpSp>
        <p:nvGrpSpPr>
          <p:cNvPr id="106519" name="Group 23"/>
          <p:cNvGrpSpPr>
            <a:grpSpLocks/>
          </p:cNvGrpSpPr>
          <p:nvPr/>
        </p:nvGrpSpPr>
        <p:grpSpPr bwMode="auto">
          <a:xfrm>
            <a:off x="2427288" y="4265613"/>
            <a:ext cx="846137" cy="793750"/>
            <a:chOff x="1529" y="2687"/>
            <a:chExt cx="533" cy="500"/>
          </a:xfrm>
        </p:grpSpPr>
        <p:sp>
          <p:nvSpPr>
            <p:cNvPr id="106520" name="Oval 24"/>
            <p:cNvSpPr>
              <a:spLocks noChangeArrowheads="1"/>
            </p:cNvSpPr>
            <p:nvPr/>
          </p:nvSpPr>
          <p:spPr bwMode="auto">
            <a:xfrm>
              <a:off x="1529" y="2687"/>
              <a:ext cx="534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21" name="Text Box 25"/>
            <p:cNvSpPr txBox="1">
              <a:spLocks noChangeArrowheads="1"/>
            </p:cNvSpPr>
            <p:nvPr/>
          </p:nvSpPr>
          <p:spPr bwMode="auto">
            <a:xfrm>
              <a:off x="1556" y="2709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6522" name="AutoShape 26"/>
          <p:cNvSpPr>
            <a:spLocks/>
          </p:cNvSpPr>
          <p:nvPr/>
        </p:nvSpPr>
        <p:spPr bwMode="auto">
          <a:xfrm>
            <a:off x="3055938" y="4156075"/>
            <a:ext cx="825500" cy="185738"/>
          </a:xfrm>
          <a:custGeom>
            <a:avLst/>
            <a:gdLst>
              <a:gd name="T0" fmla="*/ 0 w 520"/>
              <a:gd name="T1" fmla="*/ 117 h 117"/>
              <a:gd name="T2" fmla="*/ 520 w 520"/>
              <a:gd name="T3" fmla="*/ 17 h 117"/>
              <a:gd name="T4" fmla="*/ 0 w 520"/>
              <a:gd name="T5" fmla="*/ 0 h 117"/>
              <a:gd name="T6" fmla="*/ 520 w 520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20" h="117">
                <a:moveTo>
                  <a:pt x="0" y="117"/>
                </a:moveTo>
                <a:cubicBezTo>
                  <a:pt x="136" y="17"/>
                  <a:pt x="276" y="0"/>
                  <a:pt x="520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3" name="AutoShape 27"/>
          <p:cNvSpPr>
            <a:spLocks/>
          </p:cNvSpPr>
          <p:nvPr/>
        </p:nvSpPr>
        <p:spPr bwMode="auto">
          <a:xfrm>
            <a:off x="3168650" y="4960938"/>
            <a:ext cx="2403475" cy="206375"/>
          </a:xfrm>
          <a:custGeom>
            <a:avLst/>
            <a:gdLst>
              <a:gd name="T0" fmla="*/ 0 w 1514"/>
              <a:gd name="T1" fmla="*/ 0 h 130"/>
              <a:gd name="T2" fmla="*/ 1514 w 1514"/>
              <a:gd name="T3" fmla="*/ 17 h 130"/>
              <a:gd name="T4" fmla="*/ 0 w 1514"/>
              <a:gd name="T5" fmla="*/ 0 h 130"/>
              <a:gd name="T6" fmla="*/ 1514 w 1514"/>
              <a:gd name="T7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14" h="130">
                <a:moveTo>
                  <a:pt x="0" y="0"/>
                </a:moveTo>
                <a:cubicBezTo>
                  <a:pt x="266" y="130"/>
                  <a:pt x="1322" y="113"/>
                  <a:pt x="1514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2935288" y="5106988"/>
            <a:ext cx="39401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&amp;&amp; has_seq1(rcvpkt) 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046413" y="5678488"/>
            <a:ext cx="19145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2903538" y="5664200"/>
            <a:ext cx="4175125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sndpkt = make_pkt(ACK1,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27" name="AutoShape 31"/>
          <p:cNvSpPr>
            <a:spLocks/>
          </p:cNvSpPr>
          <p:nvPr/>
        </p:nvSpPr>
        <p:spPr bwMode="auto">
          <a:xfrm flipH="1">
            <a:off x="1963738" y="3917950"/>
            <a:ext cx="490537" cy="13589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>
            <a:off x="90488" y="4660900"/>
            <a:ext cx="192405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9525" y="3824288"/>
            <a:ext cx="2360613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(corrupt(rcvpkt)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has_seq1(rcvpkt))</a:t>
            </a:r>
          </a:p>
        </p:txBody>
      </p:sp>
      <p:sp>
        <p:nvSpPr>
          <p:cNvPr id="106530" name="Text Box 34"/>
          <p:cNvSpPr txBox="1">
            <a:spLocks noChangeArrowheads="1"/>
          </p:cNvSpPr>
          <p:nvPr/>
        </p:nvSpPr>
        <p:spPr bwMode="auto">
          <a:xfrm>
            <a:off x="0" y="4689475"/>
            <a:ext cx="20383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31" name="Text Box 35"/>
          <p:cNvSpPr txBox="1">
            <a:spLocks noChangeArrowheads="1"/>
          </p:cNvSpPr>
          <p:nvPr/>
        </p:nvSpPr>
        <p:spPr bwMode="auto">
          <a:xfrm>
            <a:off x="3300413" y="4333875"/>
            <a:ext cx="2617787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da FSM do receptor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6854825" y="4103688"/>
            <a:ext cx="37941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11446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C63468F-DEBA-4CF6-B62D-F5E528599F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rdt3.0: canais com erros </a:t>
            </a:r>
            <a:r>
              <a:rPr lang="pt-BR" i="1">
                <a:solidFill>
                  <a:srgbClr val="000000"/>
                </a:solidFill>
              </a:rPr>
              <a:t>e</a:t>
            </a:r>
            <a:r>
              <a:rPr lang="pt-BR">
                <a:solidFill>
                  <a:srgbClr val="000000"/>
                </a:solidFill>
              </a:rPr>
              <a:t> perdas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40386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Nova suposição:</a:t>
            </a:r>
            <a:r>
              <a:rPr lang="pt-BR" sz="2400">
                <a:solidFill>
                  <a:srgbClr val="000000"/>
                </a:solidFill>
              </a:rPr>
              <a:t> canal subjacente também pode perder pacotes (dados ou ACKs)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checksum, no. de seq., ACKs, retransmissões podem ajudar, mas não serão suficientes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>
                <a:solidFill>
                  <a:srgbClr val="000000"/>
                </a:solidFill>
              </a:rPr>
              <a:t> como lidar com perdas?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espera até ter certeza que se perdeu pacote ou ACK, e então retransmite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eca!: desvantagens?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40957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Abordagem:</a:t>
            </a:r>
            <a:r>
              <a:rPr lang="pt-BR" sz="2400">
                <a:solidFill>
                  <a:srgbClr val="000000"/>
                </a:solidFill>
              </a:rPr>
              <a:t> remetente aguarda um tempo “razoável” pelo ACK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retransmite se nenhum ACK for recebido neste intervalo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se pacote (ou ACK) apenas atrasado (e não perdido):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retransmissão será duplicada, mas uso de no. de seq. já cuida disto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deve especificar no. de seq do pacote sendo reconhecido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requer temporizador</a:t>
            </a:r>
          </a:p>
        </p:txBody>
      </p:sp>
    </p:spTree>
    <p:extLst>
      <p:ext uri="{BB962C8B-B14F-4D97-AF65-F5344CB8AC3E}">
        <p14:creationId xmlns:p14="http://schemas.microsoft.com/office/powerpoint/2010/main" val="3083651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306 h 420"/>
              <a:gd name="T2" fmla="*/ 87 w 549"/>
              <a:gd name="T3" fmla="*/ 420 h 420"/>
              <a:gd name="T4" fmla="*/ 0 w 549"/>
              <a:gd name="T5" fmla="*/ 0 h 420"/>
              <a:gd name="T6" fmla="*/ 549 w 549"/>
              <a:gd name="T7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isACK(rcvpkt,1) )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691313" y="1898650"/>
            <a:ext cx="135096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453063" y="4005263"/>
            <a:ext cx="1187450" cy="849312"/>
            <a:chOff x="3435" y="2523"/>
            <a:chExt cx="748" cy="535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435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isACK(rcvpkt,0) )</a:t>
            </a: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>
            <a:off x="1393825" y="5788025"/>
            <a:ext cx="12541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9" name="AutoShape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436 w 436"/>
              <a:gd name="T1" fmla="*/ 101 h 398"/>
              <a:gd name="T2" fmla="*/ 300 w 436"/>
              <a:gd name="T3" fmla="*/ 0 h 398"/>
              <a:gd name="T4" fmla="*/ 0 w 436"/>
              <a:gd name="T5" fmla="*/ 0 h 398"/>
              <a:gd name="T6" fmla="*/ 436 w 436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419350" y="2135188"/>
            <a:ext cx="1187450" cy="849312"/>
            <a:chOff x="1524" y="1345"/>
            <a:chExt cx="748" cy="535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524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7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876963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BCA2BD5B-F5AE-42BD-9DEF-D7C5A3BC3246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485900"/>
            <a:ext cx="8428038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834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A56481D-9DB8-4C7C-8427-FFED9257A1C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1524000"/>
            <a:ext cx="8218488" cy="425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156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413" y="-171450"/>
            <a:ext cx="9144001" cy="730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839788" y="6307138"/>
            <a:ext cx="46529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Diagramme d’état d’un protocole Internet</a:t>
            </a:r>
          </a:p>
        </p:txBody>
      </p:sp>
    </p:spTree>
    <p:extLst>
      <p:ext uri="{BB962C8B-B14F-4D97-AF65-F5344CB8AC3E}">
        <p14:creationId xmlns:p14="http://schemas.microsoft.com/office/powerpoint/2010/main" val="3113639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1418</Words>
  <Application>Microsoft Office PowerPoint</Application>
  <PresentationFormat>Apresentação na tela (4:3)</PresentationFormat>
  <Paragraphs>341</Paragraphs>
  <Slides>20</Slides>
  <Notes>20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Comic Sans MS</vt:lpstr>
      <vt:lpstr>Courier New</vt:lpstr>
      <vt:lpstr>Symbol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5</cp:revision>
  <dcterms:created xsi:type="dcterms:W3CDTF">2013-01-16T22:59:53Z</dcterms:created>
  <dcterms:modified xsi:type="dcterms:W3CDTF">2014-10-13T14:12:05Z</dcterms:modified>
</cp:coreProperties>
</file>