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334" r:id="rId9"/>
    <p:sldId id="270" r:id="rId10"/>
    <p:sldId id="332" r:id="rId11"/>
    <p:sldId id="272" r:id="rId12"/>
    <p:sldId id="273" r:id="rId13"/>
    <p:sldId id="333" r:id="rId14"/>
    <p:sldId id="275" r:id="rId15"/>
    <p:sldId id="277" r:id="rId16"/>
    <p:sldId id="278" r:id="rId17"/>
    <p:sldId id="338" r:id="rId18"/>
    <p:sldId id="279" r:id="rId19"/>
    <p:sldId id="280" r:id="rId20"/>
    <p:sldId id="335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42" d="100"/>
          <a:sy n="42" d="100"/>
        </p:scale>
        <p:origin x="8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2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77541-2E73-49A9-ABFC-0D84664B0BD5}" type="slidenum">
              <a:rPr lang="en-US"/>
              <a:pPr/>
              <a:t>3</a:t>
            </a:fld>
            <a:endParaRPr lang="en-US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0E919-E953-498C-B6B9-D52F90D9F88E}" type="slidenum">
              <a:rPr lang="en-US"/>
              <a:pPr/>
              <a:t>4</a:t>
            </a:fld>
            <a:endParaRPr lang="en-US"/>
          </a:p>
        </p:txBody>
      </p:sp>
      <p:sp>
        <p:nvSpPr>
          <p:cNvPr id="147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5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2FD1BA-75F4-4A67-93CB-3A4AC5CBD6C8}" type="slidenum">
              <a:rPr lang="en-US"/>
              <a:pPr/>
              <a:t>6</a:t>
            </a:fld>
            <a:endParaRPr lang="en-US"/>
          </a:p>
        </p:txBody>
      </p:sp>
      <p:sp>
        <p:nvSpPr>
          <p:cNvPr id="151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7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8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619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9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10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11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12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13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309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14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15</a:t>
            </a:fld>
            <a:endParaRPr lang="en-U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16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17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90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18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19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20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11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21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22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23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24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25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26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27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28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29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30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31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32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33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34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35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36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37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38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39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40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41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42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43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44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45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46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47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48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49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5C030-7549-44B6-97BE-60C14B7A52C5}" type="slidenum">
              <a:rPr lang="en-US"/>
              <a:pPr/>
              <a:t>50</a:t>
            </a:fld>
            <a:endParaRPr lang="en-US"/>
          </a:p>
        </p:txBody>
      </p:sp>
      <p:sp>
        <p:nvSpPr>
          <p:cNvPr id="200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51</a:t>
            </a:fld>
            <a:endParaRPr lang="en-US"/>
          </a:p>
        </p:txBody>
      </p:sp>
      <p:sp>
        <p:nvSpPr>
          <p:cNvPr id="201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52</a:t>
            </a:fld>
            <a:endParaRPr lang="en-US"/>
          </a:p>
        </p:txBody>
      </p:sp>
      <p:sp>
        <p:nvSpPr>
          <p:cNvPr id="202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53</a:t>
            </a:fld>
            <a:endParaRPr lang="en-US"/>
          </a:p>
        </p:txBody>
      </p:sp>
      <p:sp>
        <p:nvSpPr>
          <p:cNvPr id="203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54</a:t>
            </a:fld>
            <a:endParaRPr lang="en-US"/>
          </a:p>
        </p:txBody>
      </p:sp>
      <p:sp>
        <p:nvSpPr>
          <p:cNvPr id="204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55</a:t>
            </a:fld>
            <a:endParaRPr lang="en-US"/>
          </a:p>
        </p:txBody>
      </p:sp>
      <p:sp>
        <p:nvSpPr>
          <p:cNvPr id="205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56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57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58</a:t>
            </a:fld>
            <a:endParaRPr lang="en-US"/>
          </a:p>
        </p:txBody>
      </p:sp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59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60</a:t>
            </a:fld>
            <a:endParaRPr lang="en-US"/>
          </a:p>
        </p:txBody>
      </p:sp>
      <p:sp>
        <p:nvSpPr>
          <p:cNvPr id="210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61</a:t>
            </a:fld>
            <a:endParaRPr lang="en-US"/>
          </a:p>
        </p:txBody>
      </p:sp>
      <p:sp>
        <p:nvSpPr>
          <p:cNvPr id="211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62</a:t>
            </a:fld>
            <a:endParaRPr lang="en-US"/>
          </a:p>
        </p:txBody>
      </p:sp>
      <p:sp>
        <p:nvSpPr>
          <p:cNvPr id="212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63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64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65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66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67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68</a:t>
            </a:fld>
            <a:endParaRPr lang="en-US"/>
          </a:p>
        </p:txBody>
      </p:sp>
      <p:sp>
        <p:nvSpPr>
          <p:cNvPr id="219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69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8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9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0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3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3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35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6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IMPLEMENTAÇÃO de um PROTOCOLO SIMPLES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775575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72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49400" y="-1466850"/>
            <a:ext cx="12192000" cy="975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210050" y="6021388"/>
            <a:ext cx="421322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1">
              <a:solidFill>
                <a:srgbClr val="000000"/>
              </a:solidFill>
              <a:latin typeface="Arial" pitchFamily="34" charset="0"/>
            </a:endParaRPr>
          </a:p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Réception d’un message – hardware</a:t>
            </a:r>
            <a:r>
              <a:rPr lang="fr-FR" sz="18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2018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730250" y="3698751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81013" y="3973388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77800" y="4286126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68275" y="4619501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84450" y="3212976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14956"/>
              </p:ext>
            </p:extLst>
          </p:nvPr>
        </p:nvGraphicFramePr>
        <p:xfrm>
          <a:off x="4068763" y="4203576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4203576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838575" y="3655888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614613" y="3662238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566988" y="3733676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66988" y="4051176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524125" y="3700338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74925" y="4371851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79688" y="46528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579688" y="49290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>
            <a:off x="1011238" y="4643313"/>
            <a:ext cx="1477962" cy="301625"/>
            <a:chOff x="637" y="2746"/>
            <a:chExt cx="931" cy="190"/>
          </a:xfrm>
        </p:grpSpPr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33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4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1279525" y="4344863"/>
            <a:ext cx="1206500" cy="301625"/>
            <a:chOff x="806" y="2558"/>
            <a:chExt cx="760" cy="190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38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1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1582738" y="4036888"/>
            <a:ext cx="889000" cy="301625"/>
            <a:chOff x="997" y="2364"/>
            <a:chExt cx="560" cy="190"/>
          </a:xfrm>
        </p:grpSpPr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1789113" y="3725738"/>
            <a:ext cx="677862" cy="300038"/>
            <a:chOff x="1127" y="2168"/>
            <a:chExt cx="427" cy="189"/>
          </a:xfrm>
        </p:grpSpPr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6716713" y="3228851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895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870092"/>
              </p:ext>
            </p:extLst>
          </p:nvPr>
        </p:nvGraphicFramePr>
        <p:xfrm>
          <a:off x="8120063" y="4159126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4159126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3" name="AutoShape 41"/>
          <p:cNvSpPr>
            <a:spLocks noChangeArrowheads="1"/>
          </p:cNvSpPr>
          <p:nvPr/>
        </p:nvSpPr>
        <p:spPr bwMode="auto">
          <a:xfrm>
            <a:off x="7889875" y="3611438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6665913" y="3617788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6618288" y="3689226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>
            <a:off x="6618288" y="4006726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6626225" y="4327401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6630988" y="46083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>
            <a:off x="6630988" y="48846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60" name="Group 48"/>
          <p:cNvGrpSpPr>
            <a:grpSpLocks/>
          </p:cNvGrpSpPr>
          <p:nvPr/>
        </p:nvGrpSpPr>
        <p:grpSpPr bwMode="auto">
          <a:xfrm>
            <a:off x="5062538" y="4598863"/>
            <a:ext cx="1477962" cy="301625"/>
            <a:chOff x="3189" y="2718"/>
            <a:chExt cx="931" cy="190"/>
          </a:xfrm>
        </p:grpSpPr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66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7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8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69" name="Group 57"/>
          <p:cNvGrpSpPr>
            <a:grpSpLocks/>
          </p:cNvGrpSpPr>
          <p:nvPr/>
        </p:nvGrpSpPr>
        <p:grpSpPr bwMode="auto">
          <a:xfrm>
            <a:off x="5330825" y="4300413"/>
            <a:ext cx="1206500" cy="301625"/>
            <a:chOff x="3358" y="2530"/>
            <a:chExt cx="760" cy="190"/>
          </a:xfrm>
        </p:grpSpPr>
        <p:sp>
          <p:nvSpPr>
            <p:cNvPr id="38970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1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2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73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75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76" name="Group 64"/>
          <p:cNvGrpSpPr>
            <a:grpSpLocks/>
          </p:cNvGrpSpPr>
          <p:nvPr/>
        </p:nvGrpSpPr>
        <p:grpSpPr bwMode="auto">
          <a:xfrm>
            <a:off x="5634038" y="3992438"/>
            <a:ext cx="889000" cy="301625"/>
            <a:chOff x="3549" y="2336"/>
            <a:chExt cx="560" cy="190"/>
          </a:xfrm>
        </p:grpSpPr>
        <p:sp>
          <p:nvSpPr>
            <p:cNvPr id="38977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8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9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81" name="Group 69"/>
          <p:cNvGrpSpPr>
            <a:grpSpLocks/>
          </p:cNvGrpSpPr>
          <p:nvPr/>
        </p:nvGrpSpPr>
        <p:grpSpPr bwMode="auto">
          <a:xfrm>
            <a:off x="5840413" y="3681288"/>
            <a:ext cx="677862" cy="300038"/>
            <a:chOff x="3679" y="2140"/>
            <a:chExt cx="427" cy="189"/>
          </a:xfrm>
        </p:grpSpPr>
        <p:sp>
          <p:nvSpPr>
            <p:cNvPr id="38982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83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6572250" y="3654301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754063" y="838200"/>
            <a:ext cx="7232471" cy="25875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(transferência de um </a:t>
            </a:r>
            <a:r>
              <a:rPr lang="pt-BR" sz="2400" b="1" dirty="0">
                <a:solidFill>
                  <a:srgbClr val="FF0000"/>
                </a:solidFill>
              </a:rPr>
              <a:t>CARACTER</a:t>
            </a:r>
            <a:r>
              <a:rPr lang="pt-BR" sz="2400" b="1" dirty="0">
                <a:solidFill>
                  <a:srgbClr val="000000"/>
                </a:solidFill>
              </a:rPr>
              <a:t>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 dirty="0">
                <a:solidFill>
                  <a:srgbClr val="000000"/>
                </a:solidFill>
              </a:rPr>
              <a:t>Hipóteses</a:t>
            </a:r>
            <a:r>
              <a:rPr lang="pt-BR" sz="2400" dirty="0">
                <a:solidFill>
                  <a:srgbClr val="000000"/>
                </a:solidFill>
              </a:rPr>
              <a:t>: transmissão </a:t>
            </a:r>
            <a:r>
              <a:rPr lang="pt-BR" sz="2400" b="1" dirty="0">
                <a:solidFill>
                  <a:srgbClr val="000000"/>
                </a:solidFill>
              </a:rPr>
              <a:t>simplex</a:t>
            </a:r>
            <a:r>
              <a:rPr lang="pt-BR" sz="2400" dirty="0">
                <a:solidFill>
                  <a:srgbClr val="000000"/>
                </a:solidFill>
              </a:rPr>
              <a:t> em meio </a:t>
            </a:r>
            <a:r>
              <a:rPr lang="pt-BR" sz="2400" b="1" dirty="0">
                <a:solidFill>
                  <a:srgbClr val="000000"/>
                </a:solidFill>
              </a:rPr>
              <a:t>ideal</a:t>
            </a:r>
            <a:r>
              <a:rPr lang="pt-BR" sz="2400" dirty="0">
                <a:solidFill>
                  <a:srgbClr val="000000"/>
                </a:solidFill>
              </a:rPr>
              <a:t>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(sem erro)</a:t>
            </a:r>
            <a:r>
              <a:rPr lang="pt-BR" sz="2400" dirty="0">
                <a:solidFill>
                  <a:srgbClr val="000000"/>
                </a:solidFill>
              </a:rPr>
              <a:t> e buffer </a:t>
            </a:r>
            <a:r>
              <a:rPr lang="pt-BR" sz="2400" b="1" dirty="0">
                <a:solidFill>
                  <a:srgbClr val="000000"/>
                </a:solidFill>
              </a:rPr>
              <a:t>infinito</a:t>
            </a:r>
            <a:r>
              <a:rPr lang="pt-BR" sz="2400" dirty="0">
                <a:solidFill>
                  <a:srgbClr val="000000"/>
                </a:solidFill>
              </a:rPr>
              <a:t> no receptor.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</p:txBody>
      </p:sp>
      <p:sp>
        <p:nvSpPr>
          <p:cNvPr id="38986" name="Line 74"/>
          <p:cNvSpPr>
            <a:spLocks noChangeShapeType="1"/>
          </p:cNvSpPr>
          <p:nvPr/>
        </p:nvSpPr>
        <p:spPr bwMode="auto">
          <a:xfrm>
            <a:off x="3143250" y="4070226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87" name="Line 75"/>
          <p:cNvSpPr>
            <a:spLocks noChangeShapeType="1"/>
          </p:cNvSpPr>
          <p:nvPr/>
        </p:nvSpPr>
        <p:spPr bwMode="auto">
          <a:xfrm flipV="1">
            <a:off x="7072313" y="3997201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5239469" y="5872932"/>
            <a:ext cx="881062" cy="498475"/>
            <a:chOff x="2999" y="3735"/>
            <a:chExt cx="555" cy="314"/>
          </a:xfrm>
        </p:grpSpPr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82" name="Line 81"/>
          <p:cNvSpPr>
            <a:spLocks noChangeShapeType="1"/>
          </p:cNvSpPr>
          <p:nvPr/>
        </p:nvSpPr>
        <p:spPr bwMode="auto">
          <a:xfrm>
            <a:off x="3621806" y="6087244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3" name="Line 82"/>
          <p:cNvSpPr>
            <a:spLocks noChangeShapeType="1"/>
          </p:cNvSpPr>
          <p:nvPr/>
        </p:nvSpPr>
        <p:spPr bwMode="auto">
          <a:xfrm flipV="1">
            <a:off x="6264994" y="6085657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4" name="Line 83"/>
          <p:cNvSpPr>
            <a:spLocks noChangeShapeType="1"/>
          </p:cNvSpPr>
          <p:nvPr/>
        </p:nvSpPr>
        <p:spPr bwMode="auto">
          <a:xfrm>
            <a:off x="3621806" y="5015682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5" name="Line 84"/>
          <p:cNvSpPr>
            <a:spLocks noChangeShapeType="1"/>
          </p:cNvSpPr>
          <p:nvPr/>
        </p:nvSpPr>
        <p:spPr bwMode="auto">
          <a:xfrm flipV="1">
            <a:off x="7622306" y="5014094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78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51520" y="400051"/>
            <a:ext cx="4190777" cy="6050805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1248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Dados: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136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Buffer: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6" name="Group 1"/>
          <p:cNvGrpSpPr>
            <a:grpSpLocks/>
          </p:cNvGrpSpPr>
          <p:nvPr/>
        </p:nvGrpSpPr>
        <p:grpSpPr bwMode="auto">
          <a:xfrm>
            <a:off x="4788024" y="116632"/>
            <a:ext cx="4060929" cy="6244105"/>
            <a:chOff x="590" y="-63"/>
            <a:chExt cx="4416" cy="4234"/>
          </a:xfrm>
        </p:grpSpPr>
        <p:sp>
          <p:nvSpPr>
            <p:cNvPr id="77" name="Rectangle 2"/>
            <p:cNvSpPr>
              <a:spLocks noChangeArrowheads="1"/>
            </p:cNvSpPr>
            <p:nvPr/>
          </p:nvSpPr>
          <p:spPr bwMode="auto">
            <a:xfrm>
              <a:off x="590" y="-63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79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1248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Dados: byte;</a:t>
              </a:r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0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1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2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3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4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7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8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9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0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1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2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3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4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5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6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7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12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4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16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136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Buffer: Dados;</a:t>
              </a:r>
            </a:p>
          </p:txBody>
        </p:sp>
        <p:sp>
          <p:nvSpPr>
            <p:cNvPr id="118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3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25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7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129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58"/>
            <p:cNvSpPr>
              <a:spLocks noChangeArrowheads="1"/>
            </p:cNvSpPr>
            <p:nvPr/>
          </p:nvSpPr>
          <p:spPr bwMode="auto">
            <a:xfrm>
              <a:off x="1791" y="3258"/>
              <a:ext cx="13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De_Cima (Buffer);         </a:t>
              </a:r>
            </a:p>
          </p:txBody>
        </p:sp>
        <p:sp>
          <p:nvSpPr>
            <p:cNvPr id="134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5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7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63"/>
            <p:cNvSpPr>
              <a:spLocks noChangeArrowheads="1"/>
            </p:cNvSpPr>
            <p:nvPr/>
          </p:nvSpPr>
          <p:spPr bwMode="auto">
            <a:xfrm>
              <a:off x="1802" y="3410"/>
              <a:ext cx="10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Pra_Baixo (Buffer);</a:t>
              </a:r>
            </a:p>
          </p:txBody>
        </p:sp>
        <p:sp>
          <p:nvSpPr>
            <p:cNvPr id="139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145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48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07925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580197" y="827881"/>
            <a:ext cx="5472999" cy="5303838"/>
            <a:chOff x="-68" y="576"/>
            <a:chExt cx="5697" cy="3341"/>
          </a:xfrm>
        </p:grpSpPr>
        <p:sp>
          <p:nvSpPr>
            <p:cNvPr id="43010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6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0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1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2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033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4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43035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6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7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8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9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3040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3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3044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5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6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7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9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0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1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6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8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1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3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4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3065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203" name="Group 1"/>
          <p:cNvGrpSpPr>
            <a:grpSpLocks/>
          </p:cNvGrpSpPr>
          <p:nvPr/>
        </p:nvGrpSpPr>
        <p:grpSpPr bwMode="auto">
          <a:xfrm>
            <a:off x="4644008" y="836712"/>
            <a:ext cx="5472999" cy="5303838"/>
            <a:chOff x="-68" y="576"/>
            <a:chExt cx="5697" cy="3341"/>
          </a:xfrm>
        </p:grpSpPr>
        <p:sp>
          <p:nvSpPr>
            <p:cNvPr id="20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206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20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0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2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2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2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4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2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2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2" name="Rectangle 40"/>
            <p:cNvSpPr>
              <a:spLocks noChangeArrowheads="1"/>
            </p:cNvSpPr>
            <p:nvPr/>
          </p:nvSpPr>
          <p:spPr bwMode="auto">
            <a:xfrm>
              <a:off x="1208" y="3014"/>
              <a:ext cx="129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>
                  <a:solidFill>
                    <a:srgbClr val="000000"/>
                  </a:solidFill>
                </a:rPr>
                <a:t>De_Baixo</a:t>
              </a:r>
              <a:r>
                <a:rPr lang="en-US" sz="1600" b="1" dirty="0">
                  <a:solidFill>
                    <a:srgbClr val="000000"/>
                  </a:solidFill>
                </a:rPr>
                <a:t> (Buffer);    </a:t>
              </a:r>
            </a:p>
          </p:txBody>
        </p:sp>
        <p:sp>
          <p:nvSpPr>
            <p:cNvPr id="2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8" name="Rectangle 46"/>
            <p:cNvSpPr>
              <a:spLocks noChangeArrowheads="1"/>
            </p:cNvSpPr>
            <p:nvPr/>
          </p:nvSpPr>
          <p:spPr bwMode="auto">
            <a:xfrm>
              <a:off x="1218" y="3164"/>
              <a:ext cx="68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Pra_Cima</a:t>
              </a:r>
            </a:p>
          </p:txBody>
        </p:sp>
        <p:sp>
          <p:nvSpPr>
            <p:cNvPr id="249" name="Rectangle 47"/>
            <p:cNvSpPr>
              <a:spLocks noChangeArrowheads="1"/>
            </p:cNvSpPr>
            <p:nvPr/>
          </p:nvSpPr>
          <p:spPr bwMode="auto">
            <a:xfrm>
              <a:off x="1945" y="3159"/>
              <a:ext cx="113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    (Buffer);</a:t>
              </a:r>
            </a:p>
          </p:txBody>
        </p:sp>
        <p:sp>
          <p:nvSpPr>
            <p:cNvPr id="2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2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822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7600520" cy="2402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(transferência de uma </a:t>
            </a:r>
            <a:r>
              <a:rPr lang="pt-BR" sz="2400" b="1" dirty="0">
                <a:solidFill>
                  <a:srgbClr val="FF0000"/>
                </a:solidFill>
              </a:rPr>
              <a:t>MENSAGEM</a:t>
            </a:r>
            <a:r>
              <a:rPr lang="pt-BR" sz="2400" b="1" dirty="0">
                <a:solidFill>
                  <a:srgbClr val="000000"/>
                </a:solidFill>
              </a:rPr>
              <a:t>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erro)</a:t>
            </a:r>
            <a:r>
              <a:rPr lang="pt-BR" sz="2800" dirty="0">
                <a:solidFill>
                  <a:srgbClr val="000000"/>
                </a:solidFill>
              </a:rPr>
              <a:t> e buffer </a:t>
            </a:r>
            <a:r>
              <a:rPr lang="pt-BR" sz="2800" b="1" dirty="0">
                <a:solidFill>
                  <a:srgbClr val="000000"/>
                </a:solidFill>
              </a:rPr>
              <a:t>infinito</a:t>
            </a:r>
            <a:r>
              <a:rPr lang="pt-BR" sz="2800" dirty="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0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553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1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5533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 dirty="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296095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-252536" y="547687"/>
            <a:ext cx="6069111" cy="6359525"/>
            <a:chOff x="687" y="144"/>
            <a:chExt cx="4416" cy="4007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3" name="Group 1"/>
          <p:cNvGrpSpPr>
            <a:grpSpLocks/>
          </p:cNvGrpSpPr>
          <p:nvPr/>
        </p:nvGrpSpPr>
        <p:grpSpPr bwMode="auto">
          <a:xfrm>
            <a:off x="4335537" y="525859"/>
            <a:ext cx="6070486" cy="6361113"/>
            <a:chOff x="687" y="144"/>
            <a:chExt cx="4416" cy="4007"/>
          </a:xfrm>
        </p:grpSpPr>
        <p:sp>
          <p:nvSpPr>
            <p:cNvPr id="10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2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2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3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3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4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4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5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6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6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7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8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8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19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0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204" name="Group 76"/>
          <p:cNvGrpSpPr>
            <a:grpSpLocks/>
          </p:cNvGrpSpPr>
          <p:nvPr/>
        </p:nvGrpSpPr>
        <p:grpSpPr bwMode="auto">
          <a:xfrm>
            <a:off x="1561951" y="2132856"/>
            <a:ext cx="2406650" cy="498475"/>
            <a:chOff x="2488" y="3735"/>
            <a:chExt cx="1516" cy="314"/>
          </a:xfrm>
        </p:grpSpPr>
        <p:sp>
          <p:nvSpPr>
            <p:cNvPr id="20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210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1" name="Line 84"/>
          <p:cNvSpPr>
            <a:spLocks noChangeShapeType="1"/>
          </p:cNvSpPr>
          <p:nvPr/>
        </p:nvSpPr>
        <p:spPr bwMode="auto">
          <a:xfrm flipV="1">
            <a:off x="4041626" y="2345581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12" name="Rectangle 87"/>
          <p:cNvSpPr>
            <a:spLocks noChangeArrowheads="1"/>
          </p:cNvSpPr>
          <p:nvPr/>
        </p:nvSpPr>
        <p:spPr bwMode="auto">
          <a:xfrm>
            <a:off x="1547664" y="2204293"/>
            <a:ext cx="1852087" cy="3561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 dirty="0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2" name="Retângulo 1"/>
          <p:cNvSpPr/>
          <p:nvPr/>
        </p:nvSpPr>
        <p:spPr>
          <a:xfrm>
            <a:off x="3536488" y="2203839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omic Sans MS" pitchFamily="66" charset="0"/>
              </a:rPr>
              <a:t>9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-252536" y="547687"/>
            <a:ext cx="6069111" cy="6359525"/>
            <a:chOff x="687" y="144"/>
            <a:chExt cx="4416" cy="4007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Tamanho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: </a:t>
              </a:r>
              <a:r>
                <a:rPr lang="en-US" sz="16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3" name="Group 1"/>
          <p:cNvGrpSpPr>
            <a:grpSpLocks/>
          </p:cNvGrpSpPr>
          <p:nvPr/>
        </p:nvGrpSpPr>
        <p:grpSpPr bwMode="auto">
          <a:xfrm>
            <a:off x="4335537" y="525859"/>
            <a:ext cx="6070486" cy="6361113"/>
            <a:chOff x="687" y="144"/>
            <a:chExt cx="4416" cy="4007"/>
          </a:xfrm>
        </p:grpSpPr>
        <p:sp>
          <p:nvSpPr>
            <p:cNvPr id="10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2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2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3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3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4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4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5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6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6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: </a:t>
              </a:r>
              <a:r>
                <a:rPr lang="en-US" sz="16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7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8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84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RecebeQuadro</a:t>
              </a:r>
              <a:r>
                <a:rPr lang="en-US" sz="1600" b="1" dirty="0">
                  <a:solidFill>
                    <a:srgbClr val="000000"/>
                  </a:solidFill>
                </a:rPr>
                <a:t>  (Buffer);      </a:t>
              </a:r>
            </a:p>
          </p:txBody>
        </p:sp>
        <p:sp>
          <p:nvSpPr>
            <p:cNvPr id="18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18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19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0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0667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-108520" y="956319"/>
            <a:ext cx="5473227" cy="6361113"/>
            <a:chOff x="657" y="164"/>
            <a:chExt cx="4416" cy="4007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385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25" name="Group 1"/>
          <p:cNvGrpSpPr>
            <a:grpSpLocks/>
          </p:cNvGrpSpPr>
          <p:nvPr/>
        </p:nvGrpSpPr>
        <p:grpSpPr bwMode="auto">
          <a:xfrm>
            <a:off x="4355357" y="980728"/>
            <a:ext cx="5473227" cy="6361113"/>
            <a:chOff x="657" y="164"/>
            <a:chExt cx="4416" cy="4007"/>
          </a:xfrm>
        </p:grpSpPr>
        <p:sp>
          <p:nvSpPr>
            <p:cNvPr id="126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7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 err="1">
                  <a:solidFill>
                    <a:srgbClr val="000000"/>
                  </a:solidFill>
                </a:rPr>
                <a:t>Protocolo</a:t>
              </a:r>
              <a:r>
                <a:rPr lang="en-US" sz="2200" b="1" dirty="0">
                  <a:solidFill>
                    <a:srgbClr val="000000"/>
                  </a:solidFill>
                </a:rPr>
                <a:t> de Enlace Simples</a:t>
              </a:r>
            </a:p>
          </p:txBody>
        </p:sp>
        <p:sp>
          <p:nvSpPr>
            <p:cNvPr id="128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9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33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5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37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39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43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45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47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8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55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57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65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68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0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4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75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8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3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85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6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88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9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190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3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194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7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8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9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0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01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3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4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RecebeQuadro</a:t>
              </a:r>
              <a:r>
                <a:rPr lang="en-US" sz="1600" b="1" dirty="0">
                  <a:solidFill>
                    <a:srgbClr val="000000"/>
                  </a:solidFill>
                </a:rPr>
                <a:t> (</a:t>
              </a:r>
              <a:r>
                <a:rPr lang="en-US" sz="1600" b="1" dirty="0" err="1">
                  <a:solidFill>
                    <a:srgbClr val="000000"/>
                  </a:solidFill>
                </a:rPr>
                <a:t>Qrec</a:t>
              </a:r>
              <a:r>
                <a:rPr lang="en-US" sz="1600" b="1" dirty="0">
                  <a:solidFill>
                    <a:srgbClr val="000000"/>
                  </a:solidFill>
                </a:rPr>
                <a:t>);                    </a:t>
              </a:r>
            </a:p>
          </p:txBody>
        </p:sp>
        <p:sp>
          <p:nvSpPr>
            <p:cNvPr id="206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7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8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9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210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1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212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3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4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5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6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7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8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9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0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1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2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3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4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26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7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8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9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0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4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5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6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7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8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9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0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1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2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3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4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5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6" name="Rectangle 122"/>
            <p:cNvSpPr>
              <a:spLocks noChangeArrowheads="1"/>
            </p:cNvSpPr>
            <p:nvPr/>
          </p:nvSpPr>
          <p:spPr bwMode="auto">
            <a:xfrm>
              <a:off x="1050" y="3385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47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553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5533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613990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7693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-252536" y="547687"/>
            <a:ext cx="6069111" cy="6359525"/>
            <a:chOff x="687" y="144"/>
            <a:chExt cx="4416" cy="4007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Tamanho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: </a:t>
              </a:r>
              <a:r>
                <a:rPr lang="en-US" sz="16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3" name="Group 1"/>
          <p:cNvGrpSpPr>
            <a:grpSpLocks/>
          </p:cNvGrpSpPr>
          <p:nvPr/>
        </p:nvGrpSpPr>
        <p:grpSpPr bwMode="auto">
          <a:xfrm>
            <a:off x="4335537" y="525859"/>
            <a:ext cx="6070486" cy="6361113"/>
            <a:chOff x="687" y="144"/>
            <a:chExt cx="4416" cy="4007"/>
          </a:xfrm>
        </p:grpSpPr>
        <p:sp>
          <p:nvSpPr>
            <p:cNvPr id="10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 err="1">
                  <a:solidFill>
                    <a:srgbClr val="000000"/>
                  </a:solidFill>
                </a:rPr>
                <a:t>Protocolo</a:t>
              </a:r>
              <a:r>
                <a:rPr lang="en-US" sz="2200" b="1" dirty="0">
                  <a:solidFill>
                    <a:srgbClr val="000000"/>
                  </a:solidFill>
                </a:rPr>
                <a:t> de Enlace Simples</a:t>
              </a:r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2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2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3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3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4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4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5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6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6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: </a:t>
              </a:r>
              <a:r>
                <a:rPr lang="en-US" sz="16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7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8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84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RecebeQuadro</a:t>
              </a:r>
              <a:r>
                <a:rPr lang="en-US" sz="1600" b="1" dirty="0">
                  <a:solidFill>
                    <a:srgbClr val="000000"/>
                  </a:solidFill>
                </a:rPr>
                <a:t>  (Buffer);      </a:t>
              </a:r>
            </a:p>
          </p:txBody>
        </p:sp>
        <p:sp>
          <p:nvSpPr>
            <p:cNvPr id="18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18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19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0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777677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469959"/>
              </p:ext>
            </p:extLst>
          </p:nvPr>
        </p:nvGraphicFramePr>
        <p:xfrm>
          <a:off x="5938" y="332656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r:id="rId4" imgW="5612760" imgH="5137560" progId="">
                  <p:embed/>
                </p:oleObj>
              </mc:Choice>
              <mc:Fallback>
                <p:oleObj r:id="rId4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" y="332656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642639"/>
              </p:ext>
            </p:extLst>
          </p:nvPr>
        </p:nvGraphicFramePr>
        <p:xfrm>
          <a:off x="3707904" y="341755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r:id="rId6" imgW="5613480" imgH="5095080" progId="">
                  <p:embed/>
                </p:oleObj>
              </mc:Choice>
              <mc:Fallback>
                <p:oleObj r:id="rId6" imgW="5613480" imgH="5095080" progId="">
                  <p:embed/>
                  <p:pic>
                    <p:nvPicPr>
                      <p:cNvPr id="5939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341755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76"/>
          <p:cNvGrpSpPr>
            <a:grpSpLocks/>
          </p:cNvGrpSpPr>
          <p:nvPr/>
        </p:nvGrpSpPr>
        <p:grpSpPr bwMode="auto">
          <a:xfrm>
            <a:off x="1561951" y="2132856"/>
            <a:ext cx="2406650" cy="498475"/>
            <a:chOff x="2488" y="3735"/>
            <a:chExt cx="1516" cy="314"/>
          </a:xfrm>
        </p:grpSpPr>
        <p:sp>
          <p:nvSpPr>
            <p:cNvPr id="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10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Line 84"/>
          <p:cNvSpPr>
            <a:spLocks noChangeShapeType="1"/>
          </p:cNvSpPr>
          <p:nvPr/>
        </p:nvSpPr>
        <p:spPr bwMode="auto">
          <a:xfrm flipV="1">
            <a:off x="4041626" y="2345581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" name="Rectangle 87"/>
          <p:cNvSpPr>
            <a:spLocks noChangeArrowheads="1"/>
          </p:cNvSpPr>
          <p:nvPr/>
        </p:nvSpPr>
        <p:spPr bwMode="auto">
          <a:xfrm>
            <a:off x="1547664" y="2204293"/>
            <a:ext cx="1852087" cy="3561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 dirty="0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536488" y="2203839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omic Sans MS" pitchFamily="66" charset="0"/>
              </a:rPr>
              <a:t>9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834907"/>
              </p:ext>
            </p:extLst>
          </p:nvPr>
        </p:nvGraphicFramePr>
        <p:xfrm>
          <a:off x="-147626" y="800238"/>
          <a:ext cx="5916852" cy="537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r:id="rId4" imgW="5613480" imgH="5095080" progId="">
                  <p:embed/>
                </p:oleObj>
              </mc:Choice>
              <mc:Fallback>
                <p:oleObj r:id="rId4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7626" y="800238"/>
                        <a:ext cx="5916852" cy="537036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354699" y="620688"/>
            <a:ext cx="5761917" cy="5694340"/>
            <a:chOff x="630" y="135"/>
            <a:chExt cx="4512" cy="4009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2691" cy="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 dirty="0" err="1">
                  <a:solidFill>
                    <a:srgbClr val="000000"/>
                  </a:solidFill>
                </a:rPr>
                <a:t>Protocolo</a:t>
              </a:r>
              <a:r>
                <a:rPr lang="en-US" sz="2300" u="sng" dirty="0">
                  <a:solidFill>
                    <a:srgbClr val="000000"/>
                  </a:solidFill>
                </a:rPr>
                <a:t> de Enlace Simples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Quadro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Tamanho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r:id="rId4" imgW="7719120" imgH="6743880" progId="">
                  <p:embed/>
                </p:oleObj>
              </mc:Choice>
              <mc:Fallback>
                <p:oleObj r:id="rId4" imgW="7719120" imgH="6743880" progId="">
                  <p:embed/>
                  <p:pic>
                    <p:nvPicPr>
                      <p:cNvPr id="6041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930023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303292"/>
              </p:ext>
            </p:extLst>
          </p:nvPr>
        </p:nvGraphicFramePr>
        <p:xfrm>
          <a:off x="-180528" y="1122237"/>
          <a:ext cx="6290915" cy="5259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r:id="rId4" imgW="5614560" imgH="3623400" progId="">
                  <p:embed/>
                </p:oleObj>
              </mc:Choice>
              <mc:Fallback>
                <p:oleObj r:id="rId4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528" y="1122237"/>
                        <a:ext cx="6290915" cy="525909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283968" y="1052736"/>
            <a:ext cx="6051201" cy="5256436"/>
            <a:chOff x="429" y="105"/>
            <a:chExt cx="5293" cy="396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1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85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87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89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91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3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7852" y="830556"/>
            <a:ext cx="4464497" cy="5017616"/>
            <a:chOff x="630" y="135"/>
            <a:chExt cx="4512" cy="4009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3565" cy="3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 dirty="0" err="1">
                  <a:solidFill>
                    <a:srgbClr val="000000"/>
                  </a:solidFill>
                </a:rPr>
                <a:t>Protocolo</a:t>
              </a:r>
              <a:r>
                <a:rPr lang="en-US" sz="2300" u="sng" dirty="0">
                  <a:solidFill>
                    <a:srgbClr val="000000"/>
                  </a:solidFill>
                </a:rPr>
                <a:t> de Enlace Simples </a:t>
              </a:r>
              <a:endParaRPr lang="en-US" sz="2300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Quadro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Tamanho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: </a:t>
              </a:r>
              <a:r>
                <a:rPr lang="en-US" sz="17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7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  <p:grpSp>
        <p:nvGrpSpPr>
          <p:cNvPr id="37" name="Group 1"/>
          <p:cNvGrpSpPr>
            <a:grpSpLocks/>
          </p:cNvGrpSpPr>
          <p:nvPr/>
        </p:nvGrpSpPr>
        <p:grpSpPr bwMode="auto">
          <a:xfrm>
            <a:off x="3921346" y="815022"/>
            <a:ext cx="6555310" cy="5235573"/>
            <a:chOff x="630" y="135"/>
            <a:chExt cx="4512" cy="4009"/>
          </a:xfrm>
        </p:grpSpPr>
        <p:sp>
          <p:nvSpPr>
            <p:cNvPr id="38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3837" cy="27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 dirty="0" err="1">
                  <a:solidFill>
                    <a:srgbClr val="000000"/>
                  </a:solidFill>
                </a:rPr>
                <a:t>Protocolo</a:t>
              </a:r>
              <a:r>
                <a:rPr lang="en-US" sz="2300" u="sng" dirty="0">
                  <a:solidFill>
                    <a:srgbClr val="000000"/>
                  </a:solidFill>
                </a:rPr>
                <a:t> de Enlace Simples </a:t>
              </a:r>
              <a:endParaRPr lang="en-US" sz="2300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2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3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Quadro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6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48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 dirty="0" err="1">
                  <a:solidFill>
                    <a:srgbClr val="000000"/>
                  </a:solidFill>
                </a:rPr>
                <a:t>Tamanho</a:t>
              </a:r>
              <a:endParaRPr lang="en-US" sz="1700" b="1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52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5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7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8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9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1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2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3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5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6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7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8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9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70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1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r:id="rId4" imgW="5613480" imgH="5014080" progId="">
                  <p:embed/>
                </p:oleObj>
              </mc:Choice>
              <mc:Fallback>
                <p:oleObj r:id="rId4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r:id="rId4" imgW="5613480" imgH="5014080" progId="">
                  <p:embed/>
                </p:oleObj>
              </mc:Choice>
              <mc:Fallback>
                <p:oleObj r:id="rId4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r:id="rId4" imgW="5613480" imgH="3335040" progId="">
                  <p:embed/>
                </p:oleObj>
              </mc:Choice>
              <mc:Fallback>
                <p:oleObj r:id="rId4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r:id="rId4" imgW="5612760" imgH="3336120" progId="">
                  <p:embed/>
                </p:oleObj>
              </mc:Choice>
              <mc:Fallback>
                <p:oleObj r:id="rId4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r:id="rId4" imgW="5613480" imgH="3695760" progId="">
                  <p:embed/>
                </p:oleObj>
              </mc:Choice>
              <mc:Fallback>
                <p:oleObj r:id="rId4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4001" cy="6042026"/>
            <a:chOff x="0" y="264"/>
            <a:chExt cx="5760" cy="3806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635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3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7" r:id="rId4" imgW="5613480" imgH="6456600" progId="">
                  <p:embed/>
                </p:oleObj>
              </mc:Choice>
              <mc:Fallback>
                <p:oleObj r:id="rId4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r:id="rId4" imgW="5613480" imgH="6456600" progId="">
                  <p:embed/>
                </p:oleObj>
              </mc:Choice>
              <mc:Fallback>
                <p:oleObj r:id="rId4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" r:id="rId4" imgW="5613480" imgH="5207040" progId="">
                  <p:embed/>
                </p:oleObj>
              </mc:Choice>
              <mc:Fallback>
                <p:oleObj r:id="rId4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3" r:id="rId4" imgW="5612760" imgH="2828520" progId="">
                  <p:embed/>
                </p:oleObj>
              </mc:Choice>
              <mc:Fallback>
                <p:oleObj r:id="rId4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9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7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ESPECIFICAÇÃO de PROTOCOLOS</a:t>
            </a: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7202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67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6174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686811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299516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  <p:extLst>
      <p:ext uri="{BB962C8B-B14F-4D97-AF65-F5344CB8AC3E}">
        <p14:creationId xmlns:p14="http://schemas.microsoft.com/office/powerpoint/2010/main" val="1590274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04888" y="2009775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09663" y="20542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071563" y="4011613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73163" y="433546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2788" y="2805113"/>
            <a:ext cx="466725" cy="89376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19438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44750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19438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1031875" y="1731963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1462088" y="430530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5239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27348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331415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60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72165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6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  <p:extLst>
      <p:ext uri="{BB962C8B-B14F-4D97-AF65-F5344CB8AC3E}">
        <p14:creationId xmlns:p14="http://schemas.microsoft.com/office/powerpoint/2010/main" val="602824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  <p:extLst>
      <p:ext uri="{BB962C8B-B14F-4D97-AF65-F5344CB8AC3E}">
        <p14:creationId xmlns:p14="http://schemas.microsoft.com/office/powerpoint/2010/main" val="2326670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03538" y="5664200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sndpkt = make_pkt(ACK1,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11446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  <p:extLst>
      <p:ext uri="{BB962C8B-B14F-4D97-AF65-F5344CB8AC3E}">
        <p14:creationId xmlns:p14="http://schemas.microsoft.com/office/powerpoint/2010/main" val="308365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876963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834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56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71450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  <p:extLst>
      <p:ext uri="{BB962C8B-B14F-4D97-AF65-F5344CB8AC3E}">
        <p14:creationId xmlns:p14="http://schemas.microsoft.com/office/powerpoint/2010/main" val="3496724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4350</Words>
  <Application>Microsoft Office PowerPoint</Application>
  <PresentationFormat>Apresentação na tela (4:3)</PresentationFormat>
  <Paragraphs>2264</Paragraphs>
  <Slides>69</Slides>
  <Notes>69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69</vt:i4>
      </vt:variant>
    </vt:vector>
  </HeadingPairs>
  <TitlesOfParts>
    <vt:vector size="76" baseType="lpstr">
      <vt:lpstr>Arial</vt:lpstr>
      <vt:lpstr>Calibri</vt:lpstr>
      <vt:lpstr>Comic Sans MS</vt:lpstr>
      <vt:lpstr>Courier New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24</cp:revision>
  <dcterms:created xsi:type="dcterms:W3CDTF">2013-01-16T22:59:53Z</dcterms:created>
  <dcterms:modified xsi:type="dcterms:W3CDTF">2016-06-14T20:46:45Z</dcterms:modified>
</cp:coreProperties>
</file>