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45" r:id="rId2"/>
    <p:sldId id="333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13" r:id="rId15"/>
    <p:sldId id="314" r:id="rId16"/>
    <p:sldId id="315" r:id="rId17"/>
    <p:sldId id="316" r:id="rId18"/>
    <p:sldId id="317" r:id="rId19"/>
    <p:sldId id="318" r:id="rId20"/>
    <p:sldId id="347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46" r:id="rId32"/>
    <p:sldId id="329" r:id="rId33"/>
    <p:sldId id="330" r:id="rId34"/>
    <p:sldId id="332" r:id="rId3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49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65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9424-236E-4E9F-893E-B50B74452C4E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9553C-652C-4B1A-A4F5-2DAA53E018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2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1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239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4BA690-A45B-41AB-8B3C-A5B70BF7BE1D}" type="slidenum">
              <a:rPr lang="en-US"/>
              <a:pPr/>
              <a:t>2</a:t>
            </a:fld>
            <a:endParaRPr lang="en-US"/>
          </a:p>
        </p:txBody>
      </p:sp>
      <p:sp>
        <p:nvSpPr>
          <p:cNvPr id="1239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489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506D57-AF3D-464D-9696-11CF89F3782E}" type="slidenum">
              <a:rPr lang="en-US"/>
              <a:pPr/>
              <a:t>3</a:t>
            </a:fld>
            <a:endParaRPr lang="en-US"/>
          </a:p>
        </p:txBody>
      </p:sp>
      <p:sp>
        <p:nvSpPr>
          <p:cNvPr id="1290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733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C65CA6-2A71-49CA-AE76-DB20E8D3A382}" type="slidenum">
              <a:rPr lang="en-US"/>
              <a:pPr/>
              <a:t>4</a:t>
            </a:fld>
            <a:endParaRPr lang="en-US"/>
          </a:p>
        </p:txBody>
      </p:sp>
      <p:sp>
        <p:nvSpPr>
          <p:cNvPr id="1300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659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11DB1A-37D1-476D-A0BA-07595BF8B6CE}" type="slidenum">
              <a:rPr lang="en-US"/>
              <a:pPr/>
              <a:t>5</a:t>
            </a:fld>
            <a:endParaRPr lang="en-US"/>
          </a:p>
        </p:txBody>
      </p:sp>
      <p:sp>
        <p:nvSpPr>
          <p:cNvPr id="1310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45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84E196-2078-448A-B604-EF2A0EB5F8C3}" type="slidenum">
              <a:rPr lang="en-US"/>
              <a:pPr/>
              <a:t>6</a:t>
            </a:fld>
            <a:endParaRPr lang="en-US"/>
          </a:p>
        </p:txBody>
      </p:sp>
      <p:sp>
        <p:nvSpPr>
          <p:cNvPr id="1320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1622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570680-B635-44F9-A962-D51F260C1004}" type="slidenum">
              <a:rPr lang="en-US"/>
              <a:pPr/>
              <a:t>7</a:t>
            </a:fld>
            <a:endParaRPr lang="en-US"/>
          </a:p>
        </p:txBody>
      </p:sp>
      <p:sp>
        <p:nvSpPr>
          <p:cNvPr id="133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999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19FB02-8A7E-441B-A477-6009F6FC3965}" type="slidenum">
              <a:rPr lang="en-US"/>
              <a:pPr/>
              <a:t>8</a:t>
            </a:fld>
            <a:endParaRPr lang="en-US"/>
          </a:p>
        </p:txBody>
      </p:sp>
      <p:sp>
        <p:nvSpPr>
          <p:cNvPr id="134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863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DA6A4-9633-4D74-A316-5D28E04C64CF}" type="slidenum">
              <a:rPr lang="en-US"/>
              <a:pPr/>
              <a:t>9</a:t>
            </a:fld>
            <a:endParaRPr lang="en-US"/>
          </a:p>
        </p:txBody>
      </p:sp>
      <p:sp>
        <p:nvSpPr>
          <p:cNvPr id="135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2045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FE29FC-66D8-478E-B466-5CD7165C2556}" type="slidenum">
              <a:rPr lang="en-US"/>
              <a:pPr/>
              <a:t>10</a:t>
            </a:fld>
            <a:endParaRPr lang="en-US"/>
          </a:p>
        </p:txBody>
      </p:sp>
      <p:sp>
        <p:nvSpPr>
          <p:cNvPr id="136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874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6D6496-0C9F-4F5D-A6F3-D4E7993A3AD8}" type="slidenum">
              <a:rPr lang="en-US"/>
              <a:pPr/>
              <a:t>11</a:t>
            </a:fld>
            <a:endParaRPr lang="en-US"/>
          </a:p>
        </p:txBody>
      </p:sp>
      <p:sp>
        <p:nvSpPr>
          <p:cNvPr id="1372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789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F351CA-6C54-4C13-B792-0B9E0A888BEF}" type="slidenum">
              <a:rPr lang="en-US"/>
              <a:pPr/>
              <a:t>12</a:t>
            </a:fld>
            <a:endParaRPr lang="en-US"/>
          </a:p>
        </p:txBody>
      </p:sp>
      <p:sp>
        <p:nvSpPr>
          <p:cNvPr id="1382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289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AA2FA-39D8-467B-88F8-4BD5245167B9}" type="slidenum">
              <a:rPr lang="en-US"/>
              <a:pPr/>
              <a:t>13</a:t>
            </a:fld>
            <a:endParaRPr lang="en-US"/>
          </a:p>
        </p:txBody>
      </p:sp>
      <p:sp>
        <p:nvSpPr>
          <p:cNvPr id="13926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C7C53F8-5273-4806-9CE6-F19727032C45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9267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834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5CB625-5EE2-4612-923F-CB252173FF01}" type="slidenum">
              <a:rPr lang="en-US"/>
              <a:pPr/>
              <a:t>14</a:t>
            </a:fld>
            <a:endParaRPr lang="en-US"/>
          </a:p>
        </p:txBody>
      </p:sp>
      <p:sp>
        <p:nvSpPr>
          <p:cNvPr id="201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817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EAAECB-0F12-461E-B691-E038A08A4FF7}" type="slidenum">
              <a:rPr lang="en-US"/>
              <a:pPr/>
              <a:t>15</a:t>
            </a:fld>
            <a:endParaRPr lang="en-US"/>
          </a:p>
        </p:txBody>
      </p:sp>
      <p:sp>
        <p:nvSpPr>
          <p:cNvPr id="202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761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FE80E-850E-4900-9784-A571F7D4C31E}" type="slidenum">
              <a:rPr lang="en-US"/>
              <a:pPr/>
              <a:t>16</a:t>
            </a:fld>
            <a:endParaRPr lang="en-US"/>
          </a:p>
        </p:txBody>
      </p:sp>
      <p:sp>
        <p:nvSpPr>
          <p:cNvPr id="203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168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4883E8-947B-416B-B1C3-8C939E54E356}" type="slidenum">
              <a:rPr lang="en-US"/>
              <a:pPr/>
              <a:t>17</a:t>
            </a:fld>
            <a:endParaRPr lang="en-US"/>
          </a:p>
        </p:txBody>
      </p:sp>
      <p:sp>
        <p:nvSpPr>
          <p:cNvPr id="204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472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61476F-0878-4B45-9086-6A589F8F3461}" type="slidenum">
              <a:rPr lang="en-US"/>
              <a:pPr/>
              <a:t>18</a:t>
            </a:fld>
            <a:endParaRPr lang="en-US"/>
          </a:p>
        </p:txBody>
      </p:sp>
      <p:sp>
        <p:nvSpPr>
          <p:cNvPr id="205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8628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338EBF-B556-48E1-BEF0-49C0BA3511AF}" type="slidenum">
              <a:rPr lang="en-US"/>
              <a:pPr/>
              <a:t>19</a:t>
            </a:fld>
            <a:endParaRPr lang="en-US"/>
          </a:p>
        </p:txBody>
      </p:sp>
      <p:sp>
        <p:nvSpPr>
          <p:cNvPr id="206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61626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338EBF-B556-48E1-BEF0-49C0BA3511AF}" type="slidenum">
              <a:rPr lang="en-US"/>
              <a:pPr/>
              <a:t>20</a:t>
            </a:fld>
            <a:endParaRPr lang="en-US"/>
          </a:p>
        </p:txBody>
      </p:sp>
      <p:sp>
        <p:nvSpPr>
          <p:cNvPr id="206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1922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3377E2-E209-4525-A292-2B9259020B7D}" type="slidenum">
              <a:rPr lang="en-US"/>
              <a:pPr/>
              <a:t>21</a:t>
            </a:fld>
            <a:endParaRPr lang="en-US"/>
          </a:p>
        </p:txBody>
      </p:sp>
      <p:sp>
        <p:nvSpPr>
          <p:cNvPr id="207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68046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1C3F73-1D7C-4CD1-BC36-EA1A6D483A43}" type="slidenum">
              <a:rPr lang="en-US"/>
              <a:pPr/>
              <a:t>22</a:t>
            </a:fld>
            <a:endParaRPr lang="en-US"/>
          </a:p>
        </p:txBody>
      </p:sp>
      <p:sp>
        <p:nvSpPr>
          <p:cNvPr id="208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997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7EEAD0-7460-41B4-B87C-AE80ABED3BDC}" type="slidenum">
              <a:rPr lang="en-US"/>
              <a:pPr/>
              <a:t>23</a:t>
            </a:fld>
            <a:endParaRPr lang="en-US"/>
          </a:p>
        </p:txBody>
      </p:sp>
      <p:sp>
        <p:nvSpPr>
          <p:cNvPr id="209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29732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A0C013-C9F2-485D-97B9-E6697F32083B}" type="slidenum">
              <a:rPr lang="en-US"/>
              <a:pPr/>
              <a:t>24</a:t>
            </a:fld>
            <a:endParaRPr lang="en-US"/>
          </a:p>
        </p:txBody>
      </p:sp>
      <p:sp>
        <p:nvSpPr>
          <p:cNvPr id="210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8123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90617E-8E29-451A-A8A7-F6BFF60E0069}" type="slidenum">
              <a:rPr lang="en-US"/>
              <a:pPr/>
              <a:t>25</a:t>
            </a:fld>
            <a:endParaRPr lang="en-US"/>
          </a:p>
        </p:txBody>
      </p:sp>
      <p:sp>
        <p:nvSpPr>
          <p:cNvPr id="211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6673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2594EC-00E2-4942-A3FF-E062879EE610}" type="slidenum">
              <a:rPr lang="en-US"/>
              <a:pPr/>
              <a:t>26</a:t>
            </a:fld>
            <a:endParaRPr lang="en-US"/>
          </a:p>
        </p:txBody>
      </p:sp>
      <p:sp>
        <p:nvSpPr>
          <p:cNvPr id="212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73634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AEA289-1F34-488C-B237-F9EF067CE67C}" type="slidenum">
              <a:rPr lang="en-US"/>
              <a:pPr/>
              <a:t>27</a:t>
            </a:fld>
            <a:endParaRPr lang="en-US"/>
          </a:p>
        </p:txBody>
      </p:sp>
      <p:sp>
        <p:nvSpPr>
          <p:cNvPr id="214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21788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3E17916-A114-49A8-9ABC-144DD68ECDCD}" type="slidenum">
              <a:rPr lang="en-US"/>
              <a:pPr/>
              <a:t>28</a:t>
            </a:fld>
            <a:endParaRPr lang="en-US"/>
          </a:p>
        </p:txBody>
      </p:sp>
      <p:sp>
        <p:nvSpPr>
          <p:cNvPr id="215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155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AB0C31-F62B-4604-A783-8190DE78F896}" type="slidenum">
              <a:rPr lang="en-US"/>
              <a:pPr/>
              <a:t>29</a:t>
            </a:fld>
            <a:endParaRPr lang="en-US"/>
          </a:p>
        </p:txBody>
      </p:sp>
      <p:sp>
        <p:nvSpPr>
          <p:cNvPr id="216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1379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D71B98-BA69-4F86-A13C-18AA532704E2}" type="slidenum">
              <a:rPr lang="en-US"/>
              <a:pPr/>
              <a:t>30</a:t>
            </a:fld>
            <a:endParaRPr lang="en-US"/>
          </a:p>
        </p:txBody>
      </p:sp>
      <p:sp>
        <p:nvSpPr>
          <p:cNvPr id="2170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98530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D71B98-BA69-4F86-A13C-18AA532704E2}" type="slidenum">
              <a:rPr lang="en-US"/>
              <a:pPr/>
              <a:t>31</a:t>
            </a:fld>
            <a:endParaRPr lang="en-US"/>
          </a:p>
        </p:txBody>
      </p:sp>
      <p:sp>
        <p:nvSpPr>
          <p:cNvPr id="2170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32605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B863D0-B6B9-4025-8802-2B84B088E5FD}" type="slidenum">
              <a:rPr lang="en-US"/>
              <a:pPr/>
              <a:t>32</a:t>
            </a:fld>
            <a:endParaRPr lang="en-US"/>
          </a:p>
        </p:txBody>
      </p:sp>
      <p:sp>
        <p:nvSpPr>
          <p:cNvPr id="218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1851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842D97-4114-475F-9D60-3CC263D63C75}" type="slidenum">
              <a:rPr lang="en-US"/>
              <a:pPr/>
              <a:t>33</a:t>
            </a:fld>
            <a:endParaRPr lang="en-US"/>
          </a:p>
        </p:txBody>
      </p:sp>
      <p:sp>
        <p:nvSpPr>
          <p:cNvPr id="2191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0829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DD96C2-2EFB-4CCD-B413-3F5FEA478C84}" type="slidenum">
              <a:rPr lang="en-US"/>
              <a:pPr/>
              <a:t>34</a:t>
            </a:fld>
            <a:endParaRPr lang="en-US"/>
          </a:p>
        </p:txBody>
      </p:sp>
      <p:sp>
        <p:nvSpPr>
          <p:cNvPr id="220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r>
              <a:rPr lang="pt-BR" dirty="0" err="1" smtClean="0"/>
              <a:t>wiresha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5355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80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56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46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32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77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07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6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0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8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251520" y="434181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800" b="1" dirty="0" smtClean="0">
                <a:solidFill>
                  <a:srgbClr val="000000"/>
                </a:solidFill>
              </a:rPr>
              <a:t>Protocolo de Transporte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800" b="1" smtClean="0">
                <a:solidFill>
                  <a:srgbClr val="000000"/>
                </a:solidFill>
              </a:rPr>
              <a:t>AULA 5</a:t>
            </a:r>
            <a:endParaRPr lang="pt-BR" sz="4800" b="1" dirty="0" smtClean="0">
              <a:solidFill>
                <a:srgbClr val="00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8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469196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O que é um protocolo?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8153400" cy="1033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um protocolo humano e um protocolo de rede:</a:t>
            </a:r>
          </a:p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800">
              <a:solidFill>
                <a:srgbClr val="000000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85800" y="5943600"/>
            <a:ext cx="58832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2800" u="sng">
                <a:solidFill>
                  <a:srgbClr val="FF0000"/>
                </a:solidFill>
              </a:rPr>
              <a:t>P:</a:t>
            </a:r>
            <a:r>
              <a:rPr lang="en-US" sz="2800">
                <a:solidFill>
                  <a:srgbClr val="000000"/>
                </a:solidFill>
              </a:rPr>
              <a:t> Apresente outro protocolo humano! 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1257300" y="277177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7173913" y="2917825"/>
            <a:ext cx="354012" cy="931863"/>
            <a:chOff x="4519" y="1838"/>
            <a:chExt cx="223" cy="587"/>
          </a:xfrm>
        </p:grpSpPr>
        <p:sp>
          <p:nvSpPr>
            <p:cNvPr id="15366" name="AutoShape 6"/>
            <p:cNvSpPr>
              <a:spLocks noChangeArrowheads="1"/>
            </p:cNvSpPr>
            <p:nvPr/>
          </p:nvSpPr>
          <p:spPr bwMode="auto">
            <a:xfrm>
              <a:off x="4519" y="2290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4632" y="1842"/>
              <a:ext cx="103" cy="45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4520" y="1970"/>
              <a:ext cx="142" cy="452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9" name="AutoShape 9"/>
            <p:cNvSpPr>
              <a:spLocks noChangeArrowheads="1"/>
            </p:cNvSpPr>
            <p:nvPr/>
          </p:nvSpPr>
          <p:spPr bwMode="auto">
            <a:xfrm>
              <a:off x="4519" y="1838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4743" y="1848"/>
              <a:ext cx="1" cy="44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 flipH="1">
              <a:off x="4660" y="2290"/>
              <a:ext cx="83" cy="13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auto">
            <a:xfrm>
              <a:off x="4538" y="2029"/>
              <a:ext cx="94" cy="26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4552" y="2108"/>
              <a:ext cx="71" cy="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2632075"/>
            <a:ext cx="622300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613" y="2376488"/>
            <a:ext cx="561975" cy="693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8963" y="2771775"/>
            <a:ext cx="676275" cy="690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1700213" y="2484438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V="1">
            <a:off x="971550" y="3351213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690688" y="3141663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933450" y="3762375"/>
            <a:ext cx="2162175" cy="4381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1165225" y="3694113"/>
            <a:ext cx="1404938" cy="701675"/>
            <a:chOff x="734" y="2327"/>
            <a:chExt cx="885" cy="442"/>
          </a:xfrm>
        </p:grpSpPr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882" y="2370"/>
              <a:ext cx="588" cy="3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734" y="2327"/>
              <a:ext cx="886" cy="4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Que horas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são?</a:t>
              </a:r>
            </a:p>
          </p:txBody>
        </p:sp>
      </p:grpSp>
      <p:sp>
        <p:nvSpPr>
          <p:cNvPr id="15384" name="Line 24"/>
          <p:cNvSpPr>
            <a:spLocks noChangeShapeType="1"/>
          </p:cNvSpPr>
          <p:nvPr/>
        </p:nvSpPr>
        <p:spPr bwMode="auto">
          <a:xfrm flipV="1">
            <a:off x="1095375" y="4332288"/>
            <a:ext cx="1952625" cy="3365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5" name="Group 25"/>
          <p:cNvGrpSpPr>
            <a:grpSpLocks/>
          </p:cNvGrpSpPr>
          <p:nvPr/>
        </p:nvGrpSpPr>
        <p:grpSpPr bwMode="auto">
          <a:xfrm>
            <a:off x="1433513" y="4360863"/>
            <a:ext cx="828675" cy="458787"/>
            <a:chOff x="903" y="2747"/>
            <a:chExt cx="522" cy="289"/>
          </a:xfrm>
        </p:grpSpPr>
        <p:sp>
          <p:nvSpPr>
            <p:cNvPr id="15386" name="Rectangle 26"/>
            <p:cNvSpPr>
              <a:spLocks noChangeArrowheads="1"/>
            </p:cNvSpPr>
            <p:nvPr/>
          </p:nvSpPr>
          <p:spPr bwMode="auto">
            <a:xfrm>
              <a:off x="960" y="2796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7" name="Text Box 27"/>
            <p:cNvSpPr txBox="1">
              <a:spLocks noChangeArrowheads="1"/>
            </p:cNvSpPr>
            <p:nvPr/>
          </p:nvSpPr>
          <p:spPr bwMode="auto">
            <a:xfrm>
              <a:off x="903" y="2747"/>
              <a:ext cx="523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2:00</a:t>
              </a:r>
            </a:p>
          </p:txBody>
        </p:sp>
      </p:grpSp>
      <p:sp>
        <p:nvSpPr>
          <p:cNvPr id="15388" name="Text Box 28"/>
          <p:cNvSpPr txBox="1">
            <a:spLocks noChangeArrowheads="1"/>
          </p:cNvSpPr>
          <p:nvPr/>
        </p:nvSpPr>
        <p:spPr bwMode="auto">
          <a:xfrm>
            <a:off x="5175250" y="2655888"/>
            <a:ext cx="1976438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TCP connection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 req.</a:t>
            </a:r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 flipV="1">
            <a:off x="4943475" y="4646613"/>
            <a:ext cx="2343150" cy="4318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5219700" y="298132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 flipV="1">
            <a:off x="4895850" y="3475038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2" name="Group 32"/>
          <p:cNvGrpSpPr>
            <a:grpSpLocks/>
          </p:cNvGrpSpPr>
          <p:nvPr/>
        </p:nvGrpSpPr>
        <p:grpSpPr bwMode="auto">
          <a:xfrm>
            <a:off x="5156200" y="3408363"/>
            <a:ext cx="1974850" cy="701675"/>
            <a:chOff x="3248" y="2147"/>
            <a:chExt cx="1244" cy="442"/>
          </a:xfrm>
        </p:grpSpPr>
        <p:sp>
          <p:nvSpPr>
            <p:cNvPr id="15393" name="Rectangle 33"/>
            <p:cNvSpPr>
              <a:spLocks noChangeArrowheads="1"/>
            </p:cNvSpPr>
            <p:nvPr/>
          </p:nvSpPr>
          <p:spPr bwMode="auto">
            <a:xfrm>
              <a:off x="3306" y="2190"/>
              <a:ext cx="906" cy="1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4" name="Text Box 34"/>
            <p:cNvSpPr txBox="1">
              <a:spLocks noChangeArrowheads="1"/>
            </p:cNvSpPr>
            <p:nvPr/>
          </p:nvSpPr>
          <p:spPr bwMode="auto">
            <a:xfrm>
              <a:off x="3248" y="2147"/>
              <a:ext cx="124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TCP connection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reply.</a:t>
              </a:r>
            </a:p>
          </p:txBody>
        </p:sp>
      </p:grpSp>
      <p:sp>
        <p:nvSpPr>
          <p:cNvPr id="15395" name="Line 35"/>
          <p:cNvSpPr>
            <a:spLocks noChangeShapeType="1"/>
          </p:cNvSpPr>
          <p:nvPr/>
        </p:nvSpPr>
        <p:spPr bwMode="auto">
          <a:xfrm>
            <a:off x="4943475" y="4086225"/>
            <a:ext cx="2400300" cy="419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6" name="Group 36"/>
          <p:cNvGrpSpPr>
            <a:grpSpLocks/>
          </p:cNvGrpSpPr>
          <p:nvPr/>
        </p:nvGrpSpPr>
        <p:grpSpPr bwMode="auto">
          <a:xfrm>
            <a:off x="5156200" y="4151313"/>
            <a:ext cx="3792538" cy="304800"/>
            <a:chOff x="3248" y="2615"/>
            <a:chExt cx="2389" cy="192"/>
          </a:xfrm>
        </p:grpSpPr>
        <p:sp>
          <p:nvSpPr>
            <p:cNvPr id="15397" name="Rectangle 37"/>
            <p:cNvSpPr>
              <a:spLocks noChangeArrowheads="1"/>
            </p:cNvSpPr>
            <p:nvPr/>
          </p:nvSpPr>
          <p:spPr bwMode="auto">
            <a:xfrm>
              <a:off x="3288" y="2646"/>
              <a:ext cx="2100" cy="1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8" name="Text Box 38"/>
            <p:cNvSpPr txBox="1">
              <a:spLocks noChangeArrowheads="1"/>
            </p:cNvSpPr>
            <p:nvPr/>
          </p:nvSpPr>
          <p:spPr bwMode="auto">
            <a:xfrm>
              <a:off x="3248" y="2615"/>
              <a:ext cx="2390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FF0000"/>
                  </a:solidFill>
                  <a:latin typeface="Comic Sans MS" pitchFamily="66" charset="0"/>
                </a:rPr>
                <a:t>Get http://gaia.cs.umass.edu/index.htm</a:t>
              </a:r>
            </a:p>
          </p:txBody>
        </p:sp>
      </p:grpSp>
      <p:grpSp>
        <p:nvGrpSpPr>
          <p:cNvPr id="15399" name="Group 39"/>
          <p:cNvGrpSpPr>
            <a:grpSpLocks/>
          </p:cNvGrpSpPr>
          <p:nvPr/>
        </p:nvGrpSpPr>
        <p:grpSpPr bwMode="auto">
          <a:xfrm>
            <a:off x="5454650" y="4656138"/>
            <a:ext cx="1422400" cy="458787"/>
            <a:chOff x="3436" y="2933"/>
            <a:chExt cx="896" cy="289"/>
          </a:xfrm>
        </p:grpSpPr>
        <p:sp>
          <p:nvSpPr>
            <p:cNvPr id="15400" name="Rectangle 40"/>
            <p:cNvSpPr>
              <a:spLocks noChangeArrowheads="1"/>
            </p:cNvSpPr>
            <p:nvPr/>
          </p:nvSpPr>
          <p:spPr bwMode="auto">
            <a:xfrm>
              <a:off x="3493" y="2982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1" name="Text Box 41"/>
            <p:cNvSpPr txBox="1">
              <a:spLocks noChangeArrowheads="1"/>
            </p:cNvSpPr>
            <p:nvPr/>
          </p:nvSpPr>
          <p:spPr bwMode="auto">
            <a:xfrm>
              <a:off x="3436" y="2933"/>
              <a:ext cx="897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&lt;arquivo&gt;</a:t>
              </a:r>
            </a:p>
          </p:txBody>
        </p:sp>
      </p:grpSp>
      <p:sp>
        <p:nvSpPr>
          <p:cNvPr id="15402" name="Line 42"/>
          <p:cNvSpPr>
            <a:spLocks noChangeShapeType="1"/>
          </p:cNvSpPr>
          <p:nvPr/>
        </p:nvSpPr>
        <p:spPr bwMode="auto">
          <a:xfrm>
            <a:off x="4057650" y="1962150"/>
            <a:ext cx="1588" cy="3857625"/>
          </a:xfrm>
          <a:prstGeom prst="line">
            <a:avLst/>
          </a:prstGeom>
          <a:noFill/>
          <a:ln w="38160">
            <a:solidFill>
              <a:srgbClr val="3333C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403" name="Group 43"/>
          <p:cNvGrpSpPr>
            <a:grpSpLocks/>
          </p:cNvGrpSpPr>
          <p:nvPr/>
        </p:nvGrpSpPr>
        <p:grpSpPr bwMode="auto">
          <a:xfrm>
            <a:off x="3524250" y="5094288"/>
            <a:ext cx="1049338" cy="458787"/>
            <a:chOff x="2220" y="3209"/>
            <a:chExt cx="661" cy="289"/>
          </a:xfrm>
        </p:grpSpPr>
        <p:sp>
          <p:nvSpPr>
            <p:cNvPr id="15404" name="Rectangle 44"/>
            <p:cNvSpPr>
              <a:spLocks noChangeArrowheads="1"/>
            </p:cNvSpPr>
            <p:nvPr/>
          </p:nvSpPr>
          <p:spPr bwMode="auto">
            <a:xfrm>
              <a:off x="2265" y="3270"/>
              <a:ext cx="408" cy="1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5" name="Text Box 45"/>
            <p:cNvSpPr txBox="1">
              <a:spLocks noChangeArrowheads="1"/>
            </p:cNvSpPr>
            <p:nvPr/>
          </p:nvSpPr>
          <p:spPr bwMode="auto">
            <a:xfrm>
              <a:off x="2220" y="3209"/>
              <a:ext cx="662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3333CC"/>
                  </a:solidFill>
                  <a:latin typeface="Comic Sans MS" pitchFamily="66" charset="0"/>
                </a:rPr>
                <a:t>tempo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8088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578600" y="1714500"/>
            <a:ext cx="1892300" cy="3530600"/>
          </a:xfrm>
          <a:prstGeom prst="rect">
            <a:avLst/>
          </a:prstGeom>
          <a:solidFill>
            <a:srgbClr val="3333CC"/>
          </a:solidFill>
          <a:ln w="38160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Pilha de protocolos Internet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71500" y="1924050"/>
            <a:ext cx="57150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aplicação:</a:t>
            </a:r>
            <a:r>
              <a:rPr lang="pt-BR" sz="2000">
                <a:solidFill>
                  <a:srgbClr val="000000"/>
                </a:solidFill>
              </a:rPr>
              <a:t> dá suporte a aplicações de rede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FTP, SMTP, HTTP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transporte:</a:t>
            </a:r>
            <a:r>
              <a:rPr lang="pt-BR" sz="2000">
                <a:solidFill>
                  <a:srgbClr val="000000"/>
                </a:solidFill>
              </a:rPr>
              <a:t> transferência de dados host-a-host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TCP, UDP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rede:</a:t>
            </a:r>
            <a:r>
              <a:rPr lang="pt-BR" sz="2000">
                <a:solidFill>
                  <a:srgbClr val="000000"/>
                </a:solidFill>
              </a:rPr>
              <a:t> roteamento de datagramas da origem até o destino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IP, protocolos de roteamento 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enlace:</a:t>
            </a:r>
            <a:r>
              <a:rPr lang="pt-BR" sz="2000">
                <a:solidFill>
                  <a:srgbClr val="000000"/>
                </a:solidFill>
              </a:rPr>
              <a:t> transferência de dados entre elementos de rede vizinhos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PPP, Ethernet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física:</a:t>
            </a:r>
            <a:r>
              <a:rPr lang="pt-BR" sz="2000">
                <a:solidFill>
                  <a:srgbClr val="000000"/>
                </a:solidFill>
              </a:rPr>
              <a:t> bits “no fio”</a:t>
            </a:r>
          </a:p>
          <a:p>
            <a:pPr marL="341313" indent="-341313" algn="l"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6508750" y="1828800"/>
            <a:ext cx="1897063" cy="3529013"/>
            <a:chOff x="4100" y="1152"/>
            <a:chExt cx="1195" cy="2223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4104" y="1152"/>
              <a:ext cx="1192" cy="2224"/>
            </a:xfrm>
            <a:prstGeom prst="rect">
              <a:avLst/>
            </a:prstGeom>
            <a:solidFill>
              <a:srgbClr val="FFFFFF"/>
            </a:solidFill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4170" y="1213"/>
              <a:ext cx="1080" cy="2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0487" name="Line 7"/>
            <p:cNvSpPr>
              <a:spLocks noChangeShapeType="1"/>
            </p:cNvSpPr>
            <p:nvPr/>
          </p:nvSpPr>
          <p:spPr bwMode="auto">
            <a:xfrm>
              <a:off x="4100" y="158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8" name="Line 8"/>
            <p:cNvSpPr>
              <a:spLocks noChangeShapeType="1"/>
            </p:cNvSpPr>
            <p:nvPr/>
          </p:nvSpPr>
          <p:spPr bwMode="auto">
            <a:xfrm>
              <a:off x="4100" y="2032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>
              <a:off x="4100" y="2480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90" name="Line 10"/>
            <p:cNvSpPr>
              <a:spLocks noChangeShapeType="1"/>
            </p:cNvSpPr>
            <p:nvPr/>
          </p:nvSpPr>
          <p:spPr bwMode="auto">
            <a:xfrm>
              <a:off x="4100" y="292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6104849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lógica</a:t>
            </a:r>
          </a:p>
        </p:txBody>
      </p:sp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3001963" y="1601788"/>
            <a:ext cx="5942012" cy="4449762"/>
            <a:chOff x="1891" y="1009"/>
            <a:chExt cx="3743" cy="2803"/>
          </a:xfrm>
        </p:grpSpPr>
        <p:sp>
          <p:nvSpPr>
            <p:cNvPr id="21507" name="AutoShape 3"/>
            <p:cNvSpPr>
              <a:spLocks noChangeArrowheads="1"/>
            </p:cNvSpPr>
            <p:nvPr/>
          </p:nvSpPr>
          <p:spPr bwMode="auto">
            <a:xfrm>
              <a:off x="1891" y="1009"/>
              <a:ext cx="3744" cy="2804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1508" name="Group 4"/>
            <p:cNvGrpSpPr>
              <a:grpSpLocks/>
            </p:cNvGrpSpPr>
            <p:nvPr/>
          </p:nvGrpSpPr>
          <p:grpSpPr bwMode="auto">
            <a:xfrm>
              <a:off x="2117" y="1229"/>
              <a:ext cx="1469" cy="561"/>
              <a:chOff x="2117" y="1229"/>
              <a:chExt cx="1469" cy="561"/>
            </a:xfrm>
          </p:grpSpPr>
          <p:pic>
            <p:nvPicPr>
              <p:cNvPr id="21509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1229"/>
                <a:ext cx="834" cy="56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0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1438"/>
                <a:ext cx="560" cy="32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1" name="Line 7"/>
              <p:cNvSpPr>
                <a:spLocks noChangeShapeType="1"/>
              </p:cNvSpPr>
              <p:nvPr/>
            </p:nvSpPr>
            <p:spPr bwMode="auto">
              <a:xfrm flipV="1">
                <a:off x="2932" y="1654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2" name="Group 8"/>
            <p:cNvGrpSpPr>
              <a:grpSpLocks/>
            </p:cNvGrpSpPr>
            <p:nvPr/>
          </p:nvGrpSpPr>
          <p:grpSpPr bwMode="auto">
            <a:xfrm>
              <a:off x="2117" y="2280"/>
              <a:ext cx="1469" cy="562"/>
              <a:chOff x="2117" y="2280"/>
              <a:chExt cx="1469" cy="562"/>
            </a:xfrm>
          </p:grpSpPr>
          <p:pic>
            <p:nvPicPr>
              <p:cNvPr id="21513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2280"/>
                <a:ext cx="834" cy="56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4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2488"/>
                <a:ext cx="560" cy="3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5" name="Line 11"/>
              <p:cNvSpPr>
                <a:spLocks noChangeShapeType="1"/>
              </p:cNvSpPr>
              <p:nvPr/>
            </p:nvSpPr>
            <p:spPr bwMode="auto">
              <a:xfrm flipV="1">
                <a:off x="2932" y="2705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6" name="Group 12"/>
            <p:cNvGrpSpPr>
              <a:grpSpLocks/>
            </p:cNvGrpSpPr>
            <p:nvPr/>
          </p:nvGrpSpPr>
          <p:grpSpPr bwMode="auto">
            <a:xfrm>
              <a:off x="3189" y="1887"/>
              <a:ext cx="103" cy="376"/>
              <a:chOff x="3189" y="1887"/>
              <a:chExt cx="103" cy="376"/>
            </a:xfrm>
          </p:grpSpPr>
          <p:sp>
            <p:nvSpPr>
              <p:cNvPr id="21517" name="Oval 13"/>
              <p:cNvSpPr>
                <a:spLocks noChangeArrowheads="1"/>
              </p:cNvSpPr>
              <p:nvPr/>
            </p:nvSpPr>
            <p:spPr bwMode="auto">
              <a:xfrm>
                <a:off x="3189" y="1887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8" name="Oval 14"/>
              <p:cNvSpPr>
                <a:spLocks noChangeArrowheads="1"/>
              </p:cNvSpPr>
              <p:nvPr/>
            </p:nvSpPr>
            <p:spPr bwMode="auto">
              <a:xfrm>
                <a:off x="3193" y="2022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9" name="Oval 15"/>
              <p:cNvSpPr>
                <a:spLocks noChangeArrowheads="1"/>
              </p:cNvSpPr>
              <p:nvPr/>
            </p:nvSpPr>
            <p:spPr bwMode="auto">
              <a:xfrm>
                <a:off x="3197" y="2158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0" name="Group 16"/>
            <p:cNvGrpSpPr>
              <a:grpSpLocks/>
            </p:cNvGrpSpPr>
            <p:nvPr/>
          </p:nvGrpSpPr>
          <p:grpSpPr bwMode="auto">
            <a:xfrm>
              <a:off x="3815" y="2792"/>
              <a:ext cx="419" cy="696"/>
              <a:chOff x="3815" y="2792"/>
              <a:chExt cx="419" cy="696"/>
            </a:xfrm>
          </p:grpSpPr>
          <p:sp>
            <p:nvSpPr>
              <p:cNvPr id="21521" name="AutoShape 17"/>
              <p:cNvSpPr>
                <a:spLocks noChangeArrowheads="1"/>
              </p:cNvSpPr>
              <p:nvPr/>
            </p:nvSpPr>
            <p:spPr bwMode="auto">
              <a:xfrm>
                <a:off x="3815" y="3328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2" name="Rectangle 18"/>
              <p:cNvSpPr>
                <a:spLocks noChangeArrowheads="1"/>
              </p:cNvSpPr>
              <p:nvPr/>
            </p:nvSpPr>
            <p:spPr bwMode="auto">
              <a:xfrm>
                <a:off x="4027" y="2797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3" name="Rectangle 19"/>
              <p:cNvSpPr>
                <a:spLocks noChangeArrowheads="1"/>
              </p:cNvSpPr>
              <p:nvPr/>
            </p:nvSpPr>
            <p:spPr bwMode="auto">
              <a:xfrm>
                <a:off x="3817" y="2949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4" name="AutoShape 20"/>
              <p:cNvSpPr>
                <a:spLocks noChangeArrowheads="1"/>
              </p:cNvSpPr>
              <p:nvPr/>
            </p:nvSpPr>
            <p:spPr bwMode="auto">
              <a:xfrm>
                <a:off x="3815" y="2792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5" name="Line 21"/>
              <p:cNvSpPr>
                <a:spLocks noChangeShapeType="1"/>
              </p:cNvSpPr>
              <p:nvPr/>
            </p:nvSpPr>
            <p:spPr bwMode="auto">
              <a:xfrm>
                <a:off x="4235" y="2803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6" name="Line 22"/>
              <p:cNvSpPr>
                <a:spLocks noChangeShapeType="1"/>
              </p:cNvSpPr>
              <p:nvPr/>
            </p:nvSpPr>
            <p:spPr bwMode="auto">
              <a:xfrm flipH="1">
                <a:off x="4082" y="3328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7" name="Rectangle 23"/>
              <p:cNvSpPr>
                <a:spLocks noChangeArrowheads="1"/>
              </p:cNvSpPr>
              <p:nvPr/>
            </p:nvSpPr>
            <p:spPr bwMode="auto">
              <a:xfrm>
                <a:off x="3851" y="3019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8" name="Rectangle 24"/>
              <p:cNvSpPr>
                <a:spLocks noChangeArrowheads="1"/>
              </p:cNvSpPr>
              <p:nvPr/>
            </p:nvSpPr>
            <p:spPr bwMode="auto">
              <a:xfrm>
                <a:off x="3876" y="3112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9" name="Group 25"/>
            <p:cNvGrpSpPr>
              <a:grpSpLocks/>
            </p:cNvGrpSpPr>
            <p:nvPr/>
          </p:nvGrpSpPr>
          <p:grpSpPr bwMode="auto">
            <a:xfrm>
              <a:off x="4288" y="3064"/>
              <a:ext cx="467" cy="142"/>
              <a:chOff x="4288" y="3064"/>
              <a:chExt cx="467" cy="142"/>
            </a:xfrm>
          </p:grpSpPr>
          <p:sp>
            <p:nvSpPr>
              <p:cNvPr id="21530" name="Oval 26"/>
              <p:cNvSpPr>
                <a:spLocks noChangeArrowheads="1"/>
              </p:cNvSpPr>
              <p:nvPr/>
            </p:nvSpPr>
            <p:spPr bwMode="auto">
              <a:xfrm rot="16200000">
                <a:off x="4287" y="3077"/>
                <a:ext cx="131" cy="132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1" name="Oval 27"/>
              <p:cNvSpPr>
                <a:spLocks noChangeArrowheads="1"/>
              </p:cNvSpPr>
              <p:nvPr/>
            </p:nvSpPr>
            <p:spPr bwMode="auto">
              <a:xfrm rot="16200000">
                <a:off x="4457" y="3071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2" name="Oval 28"/>
              <p:cNvSpPr>
                <a:spLocks noChangeArrowheads="1"/>
              </p:cNvSpPr>
              <p:nvPr/>
            </p:nvSpPr>
            <p:spPr bwMode="auto">
              <a:xfrm rot="16200000">
                <a:off x="4625" y="3065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1533" name="Line 29"/>
            <p:cNvSpPr>
              <a:spLocks noChangeShapeType="1"/>
            </p:cNvSpPr>
            <p:nvPr/>
          </p:nvSpPr>
          <p:spPr bwMode="auto">
            <a:xfrm>
              <a:off x="4088" y="2630"/>
              <a:ext cx="993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4" name="Line 30"/>
            <p:cNvSpPr>
              <a:spLocks noChangeShapeType="1"/>
            </p:cNvSpPr>
            <p:nvPr/>
          </p:nvSpPr>
          <p:spPr bwMode="auto">
            <a:xfrm>
              <a:off x="4095" y="2624"/>
              <a:ext cx="3" cy="1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5" name="Line 31"/>
            <p:cNvSpPr>
              <a:spLocks noChangeShapeType="1"/>
            </p:cNvSpPr>
            <p:nvPr/>
          </p:nvSpPr>
          <p:spPr bwMode="auto">
            <a:xfrm>
              <a:off x="5088" y="2621"/>
              <a:ext cx="3" cy="1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6" name="Line 32"/>
            <p:cNvSpPr>
              <a:spLocks noChangeShapeType="1"/>
            </p:cNvSpPr>
            <p:nvPr/>
          </p:nvSpPr>
          <p:spPr bwMode="auto">
            <a:xfrm>
              <a:off x="3487" y="1677"/>
              <a:ext cx="579" cy="4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7" name="Line 33"/>
            <p:cNvSpPr>
              <a:spLocks noChangeShapeType="1"/>
            </p:cNvSpPr>
            <p:nvPr/>
          </p:nvSpPr>
          <p:spPr bwMode="auto">
            <a:xfrm flipV="1">
              <a:off x="3512" y="2180"/>
              <a:ext cx="554" cy="5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8" name="Line 34"/>
            <p:cNvSpPr>
              <a:spLocks noChangeShapeType="1"/>
            </p:cNvSpPr>
            <p:nvPr/>
          </p:nvSpPr>
          <p:spPr bwMode="auto">
            <a:xfrm flipV="1">
              <a:off x="4569" y="2332"/>
              <a:ext cx="3" cy="2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1539" name="Group 35"/>
            <p:cNvGrpSpPr>
              <a:grpSpLocks/>
            </p:cNvGrpSpPr>
            <p:nvPr/>
          </p:nvGrpSpPr>
          <p:grpSpPr bwMode="auto">
            <a:xfrm>
              <a:off x="4827" y="2770"/>
              <a:ext cx="419" cy="696"/>
              <a:chOff x="4827" y="2770"/>
              <a:chExt cx="419" cy="696"/>
            </a:xfrm>
          </p:grpSpPr>
          <p:sp>
            <p:nvSpPr>
              <p:cNvPr id="21540" name="AutoShape 36"/>
              <p:cNvSpPr>
                <a:spLocks noChangeArrowheads="1"/>
              </p:cNvSpPr>
              <p:nvPr/>
            </p:nvSpPr>
            <p:spPr bwMode="auto">
              <a:xfrm>
                <a:off x="4827" y="3306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1" name="Rectangle 37"/>
              <p:cNvSpPr>
                <a:spLocks noChangeArrowheads="1"/>
              </p:cNvSpPr>
              <p:nvPr/>
            </p:nvSpPr>
            <p:spPr bwMode="auto">
              <a:xfrm>
                <a:off x="5040" y="2774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2" name="Rectangle 38"/>
              <p:cNvSpPr>
                <a:spLocks noChangeArrowheads="1"/>
              </p:cNvSpPr>
              <p:nvPr/>
            </p:nvSpPr>
            <p:spPr bwMode="auto">
              <a:xfrm>
                <a:off x="4830" y="2926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3" name="AutoShape 39"/>
              <p:cNvSpPr>
                <a:spLocks noChangeArrowheads="1"/>
              </p:cNvSpPr>
              <p:nvPr/>
            </p:nvSpPr>
            <p:spPr bwMode="auto">
              <a:xfrm>
                <a:off x="4827" y="2770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4" name="Line 40"/>
              <p:cNvSpPr>
                <a:spLocks noChangeShapeType="1"/>
              </p:cNvSpPr>
              <p:nvPr/>
            </p:nvSpPr>
            <p:spPr bwMode="auto">
              <a:xfrm>
                <a:off x="5247" y="2781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5" name="Line 41"/>
              <p:cNvSpPr>
                <a:spLocks noChangeShapeType="1"/>
              </p:cNvSpPr>
              <p:nvPr/>
            </p:nvSpPr>
            <p:spPr bwMode="auto">
              <a:xfrm flipH="1">
                <a:off x="5095" y="3306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6" name="Rectangle 42"/>
              <p:cNvSpPr>
                <a:spLocks noChangeArrowheads="1"/>
              </p:cNvSpPr>
              <p:nvPr/>
            </p:nvSpPr>
            <p:spPr bwMode="auto">
              <a:xfrm>
                <a:off x="4863" y="2997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7" name="Rectangle 43"/>
              <p:cNvSpPr>
                <a:spLocks noChangeArrowheads="1"/>
              </p:cNvSpPr>
              <p:nvPr/>
            </p:nvSpPr>
            <p:spPr bwMode="auto">
              <a:xfrm>
                <a:off x="4889" y="3090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48" name="Group 44"/>
            <p:cNvGrpSpPr>
              <a:grpSpLocks/>
            </p:cNvGrpSpPr>
            <p:nvPr/>
          </p:nvGrpSpPr>
          <p:grpSpPr bwMode="auto">
            <a:xfrm>
              <a:off x="4037" y="1938"/>
              <a:ext cx="1005" cy="410"/>
              <a:chOff x="4037" y="1938"/>
              <a:chExt cx="1005" cy="410"/>
            </a:xfrm>
          </p:grpSpPr>
          <p:sp>
            <p:nvSpPr>
              <p:cNvPr id="21549" name="Oval 45"/>
              <p:cNvSpPr>
                <a:spLocks noChangeArrowheads="1"/>
              </p:cNvSpPr>
              <p:nvPr/>
            </p:nvSpPr>
            <p:spPr bwMode="auto">
              <a:xfrm>
                <a:off x="4045" y="2122"/>
                <a:ext cx="998" cy="22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0" name="Line 46"/>
              <p:cNvSpPr>
                <a:spLocks noChangeShapeType="1"/>
              </p:cNvSpPr>
              <p:nvPr/>
            </p:nvSpPr>
            <p:spPr bwMode="auto">
              <a:xfrm>
                <a:off x="4045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1" name="Line 47"/>
              <p:cNvSpPr>
                <a:spLocks noChangeShapeType="1"/>
              </p:cNvSpPr>
              <p:nvPr/>
            </p:nvSpPr>
            <p:spPr bwMode="auto">
              <a:xfrm>
                <a:off x="5043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2" name="Rectangle 48"/>
              <p:cNvSpPr>
                <a:spLocks noChangeArrowheads="1"/>
              </p:cNvSpPr>
              <p:nvPr/>
            </p:nvSpPr>
            <p:spPr bwMode="auto">
              <a:xfrm>
                <a:off x="4045" y="2102"/>
                <a:ext cx="989" cy="13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3" name="Oval 49"/>
              <p:cNvSpPr>
                <a:spLocks noChangeArrowheads="1"/>
              </p:cNvSpPr>
              <p:nvPr/>
            </p:nvSpPr>
            <p:spPr bwMode="auto">
              <a:xfrm>
                <a:off x="4037" y="1938"/>
                <a:ext cx="997" cy="26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554" name="Group 50"/>
              <p:cNvGrpSpPr>
                <a:grpSpLocks/>
              </p:cNvGrpSpPr>
              <p:nvPr/>
            </p:nvGrpSpPr>
            <p:grpSpPr bwMode="auto">
              <a:xfrm>
                <a:off x="4277" y="1997"/>
                <a:ext cx="493" cy="154"/>
                <a:chOff x="4277" y="1997"/>
                <a:chExt cx="493" cy="154"/>
              </a:xfrm>
            </p:grpSpPr>
            <p:sp>
              <p:nvSpPr>
                <p:cNvPr id="2155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4277" y="1996"/>
                  <a:ext cx="176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6" name="Line 52"/>
                <p:cNvSpPr>
                  <a:spLocks noChangeShapeType="1"/>
                </p:cNvSpPr>
                <p:nvPr/>
              </p:nvSpPr>
              <p:spPr bwMode="auto">
                <a:xfrm>
                  <a:off x="4616" y="2152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7" name="Line 53"/>
                <p:cNvSpPr>
                  <a:spLocks noChangeShapeType="1"/>
                </p:cNvSpPr>
                <p:nvPr/>
              </p:nvSpPr>
              <p:spPr bwMode="auto">
                <a:xfrm>
                  <a:off x="4440" y="2000"/>
                  <a:ext cx="183" cy="152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1558" name="Group 54"/>
              <p:cNvGrpSpPr>
                <a:grpSpLocks/>
              </p:cNvGrpSpPr>
              <p:nvPr/>
            </p:nvGrpSpPr>
            <p:grpSpPr bwMode="auto">
              <a:xfrm>
                <a:off x="4277" y="1995"/>
                <a:ext cx="493" cy="154"/>
                <a:chOff x="4277" y="1995"/>
                <a:chExt cx="493" cy="154"/>
              </a:xfrm>
            </p:grpSpPr>
            <p:sp>
              <p:nvSpPr>
                <p:cNvPr id="21559" name="Line 55"/>
                <p:cNvSpPr>
                  <a:spLocks noChangeShapeType="1"/>
                </p:cNvSpPr>
                <p:nvPr/>
              </p:nvSpPr>
              <p:spPr bwMode="auto">
                <a:xfrm>
                  <a:off x="4277" y="2147"/>
                  <a:ext cx="17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0" name="Line 56"/>
                <p:cNvSpPr>
                  <a:spLocks noChangeShapeType="1"/>
                </p:cNvSpPr>
                <p:nvPr/>
              </p:nvSpPr>
              <p:spPr bwMode="auto">
                <a:xfrm>
                  <a:off x="4616" y="1995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1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4440" y="1994"/>
                  <a:ext cx="183" cy="1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1562" name="Group 58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1563" name="Group 59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1564" name="Rectangle 60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5" name="Rectangle 61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6" name="Text Box 62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67" name="Line 63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8" name="Line 64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9" name="Line 65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0" name="Line 66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1" name="Group 67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1572" name="Rectangle 68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3" name="Rectangle 69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4" name="Text Box 70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75" name="Line 71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6" name="Line 72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7" name="Line 73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8" name="Line 74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9" name="Group 75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1580" name="Rectangle 76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1" name="Rectangle 77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2" name="Text Box 78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83" name="Line 79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4" name="Line 80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5" name="Line 81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6" name="Line 82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87" name="Group 83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1588" name="Rectangle 84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9" name="Rectangle 85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0" name="Text Box 86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1" name="Line 87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2" name="Line 88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3" name="Line 89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4" name="Line 90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95" name="Group 91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1596" name="Rectangle 92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7" name="Rectangle 93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8" name="Text Box 94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9" name="Line 95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600" name="Line 96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1601" name="Text Box 97"/>
          <p:cNvSpPr txBox="1">
            <a:spLocks noChangeArrowheads="1"/>
          </p:cNvSpPr>
          <p:nvPr/>
        </p:nvSpPr>
        <p:spPr bwMode="auto">
          <a:xfrm>
            <a:off x="254000" y="1397000"/>
            <a:ext cx="2743200" cy="470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Cada camada: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distribuída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“entidades” implementam as funções das camadas em cada nó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entidades executam ações, trocam mensagens entre parceiras</a:t>
            </a:r>
          </a:p>
        </p:txBody>
      </p:sp>
    </p:spTree>
    <p:extLst>
      <p:ext uri="{BB962C8B-B14F-4D97-AF65-F5344CB8AC3E}">
        <p14:creationId xmlns:p14="http://schemas.microsoft.com/office/powerpoint/2010/main" val="16117893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física</a:t>
            </a:r>
          </a:p>
        </p:txBody>
      </p:sp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1731963" y="1670050"/>
            <a:ext cx="5980112" cy="4495800"/>
            <a:chOff x="1091" y="1052"/>
            <a:chExt cx="3767" cy="2832"/>
          </a:xfrm>
        </p:grpSpPr>
        <p:sp>
          <p:nvSpPr>
            <p:cNvPr id="22531" name="AutoShape 3"/>
            <p:cNvSpPr>
              <a:spLocks noChangeArrowheads="1"/>
            </p:cNvSpPr>
            <p:nvPr/>
          </p:nvSpPr>
          <p:spPr bwMode="auto">
            <a:xfrm>
              <a:off x="1091" y="1052"/>
              <a:ext cx="3768" cy="2833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532" name="Group 4"/>
            <p:cNvGrpSpPr>
              <a:grpSpLocks/>
            </p:cNvGrpSpPr>
            <p:nvPr/>
          </p:nvGrpSpPr>
          <p:grpSpPr bwMode="auto">
            <a:xfrm>
              <a:off x="1319" y="1275"/>
              <a:ext cx="1478" cy="567"/>
              <a:chOff x="1319" y="1275"/>
              <a:chExt cx="1478" cy="567"/>
            </a:xfrm>
          </p:grpSpPr>
          <p:pic>
            <p:nvPicPr>
              <p:cNvPr id="22533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1275"/>
                <a:ext cx="840" cy="56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4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1485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5" name="Line 7"/>
              <p:cNvSpPr>
                <a:spLocks noChangeShapeType="1"/>
              </p:cNvSpPr>
              <p:nvPr/>
            </p:nvSpPr>
            <p:spPr bwMode="auto">
              <a:xfrm flipV="1">
                <a:off x="2139" y="1704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36" name="Group 8"/>
            <p:cNvGrpSpPr>
              <a:grpSpLocks/>
            </p:cNvGrpSpPr>
            <p:nvPr/>
          </p:nvGrpSpPr>
          <p:grpSpPr bwMode="auto">
            <a:xfrm>
              <a:off x="1319" y="2336"/>
              <a:ext cx="1478" cy="568"/>
              <a:chOff x="1319" y="2336"/>
              <a:chExt cx="1478" cy="568"/>
            </a:xfrm>
          </p:grpSpPr>
          <p:pic>
            <p:nvPicPr>
              <p:cNvPr id="22537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2336"/>
                <a:ext cx="840" cy="56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8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2547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9" name="Line 11"/>
              <p:cNvSpPr>
                <a:spLocks noChangeShapeType="1"/>
              </p:cNvSpPr>
              <p:nvPr/>
            </p:nvSpPr>
            <p:spPr bwMode="auto">
              <a:xfrm flipV="1">
                <a:off x="2139" y="2766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40" name="Group 12"/>
            <p:cNvGrpSpPr>
              <a:grpSpLocks/>
            </p:cNvGrpSpPr>
            <p:nvPr/>
          </p:nvGrpSpPr>
          <p:grpSpPr bwMode="auto">
            <a:xfrm>
              <a:off x="2397" y="1939"/>
              <a:ext cx="103" cy="380"/>
              <a:chOff x="2397" y="1939"/>
              <a:chExt cx="103" cy="380"/>
            </a:xfrm>
          </p:grpSpPr>
          <p:sp>
            <p:nvSpPr>
              <p:cNvPr id="22541" name="Oval 13"/>
              <p:cNvSpPr>
                <a:spLocks noChangeArrowheads="1"/>
              </p:cNvSpPr>
              <p:nvPr/>
            </p:nvSpPr>
            <p:spPr bwMode="auto">
              <a:xfrm>
                <a:off x="2397" y="1939"/>
                <a:ext cx="96" cy="10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2" name="Oval 14"/>
              <p:cNvSpPr>
                <a:spLocks noChangeArrowheads="1"/>
              </p:cNvSpPr>
              <p:nvPr/>
            </p:nvSpPr>
            <p:spPr bwMode="auto">
              <a:xfrm>
                <a:off x="2401" y="2076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3" name="Oval 15"/>
              <p:cNvSpPr>
                <a:spLocks noChangeArrowheads="1"/>
              </p:cNvSpPr>
              <p:nvPr/>
            </p:nvSpPr>
            <p:spPr bwMode="auto">
              <a:xfrm>
                <a:off x="2405" y="2213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44" name="Group 16"/>
            <p:cNvGrpSpPr>
              <a:grpSpLocks/>
            </p:cNvGrpSpPr>
            <p:nvPr/>
          </p:nvGrpSpPr>
          <p:grpSpPr bwMode="auto">
            <a:xfrm>
              <a:off x="3027" y="2854"/>
              <a:ext cx="422" cy="704"/>
              <a:chOff x="3027" y="2854"/>
              <a:chExt cx="422" cy="704"/>
            </a:xfrm>
          </p:grpSpPr>
          <p:sp>
            <p:nvSpPr>
              <p:cNvPr id="22545" name="AutoShape 17"/>
              <p:cNvSpPr>
                <a:spLocks noChangeArrowheads="1"/>
              </p:cNvSpPr>
              <p:nvPr/>
            </p:nvSpPr>
            <p:spPr bwMode="auto">
              <a:xfrm>
                <a:off x="3027" y="3396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6" name="Rectangle 18"/>
              <p:cNvSpPr>
                <a:spLocks noChangeArrowheads="1"/>
              </p:cNvSpPr>
              <p:nvPr/>
            </p:nvSpPr>
            <p:spPr bwMode="auto">
              <a:xfrm>
                <a:off x="3241" y="2858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7" name="Rectangle 19"/>
              <p:cNvSpPr>
                <a:spLocks noChangeArrowheads="1"/>
              </p:cNvSpPr>
              <p:nvPr/>
            </p:nvSpPr>
            <p:spPr bwMode="auto">
              <a:xfrm>
                <a:off x="3029" y="3012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8" name="AutoShape 20"/>
              <p:cNvSpPr>
                <a:spLocks noChangeArrowheads="1"/>
              </p:cNvSpPr>
              <p:nvPr/>
            </p:nvSpPr>
            <p:spPr bwMode="auto">
              <a:xfrm>
                <a:off x="3027" y="2854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9" name="Line 21"/>
              <p:cNvSpPr>
                <a:spLocks noChangeShapeType="1"/>
              </p:cNvSpPr>
              <p:nvPr/>
            </p:nvSpPr>
            <p:spPr bwMode="auto">
              <a:xfrm>
                <a:off x="3450" y="2865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0" name="Line 22"/>
              <p:cNvSpPr>
                <a:spLocks noChangeShapeType="1"/>
              </p:cNvSpPr>
              <p:nvPr/>
            </p:nvSpPr>
            <p:spPr bwMode="auto">
              <a:xfrm flipH="1">
                <a:off x="3296" y="3396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1" name="Rectangle 23"/>
              <p:cNvSpPr>
                <a:spLocks noChangeArrowheads="1"/>
              </p:cNvSpPr>
              <p:nvPr/>
            </p:nvSpPr>
            <p:spPr bwMode="auto">
              <a:xfrm>
                <a:off x="3063" y="3083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2" name="Rectangle 24"/>
              <p:cNvSpPr>
                <a:spLocks noChangeArrowheads="1"/>
              </p:cNvSpPr>
              <p:nvPr/>
            </p:nvSpPr>
            <p:spPr bwMode="auto">
              <a:xfrm>
                <a:off x="3089" y="3178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53" name="Group 25"/>
            <p:cNvGrpSpPr>
              <a:grpSpLocks/>
            </p:cNvGrpSpPr>
            <p:nvPr/>
          </p:nvGrpSpPr>
          <p:grpSpPr bwMode="auto">
            <a:xfrm>
              <a:off x="3503" y="3129"/>
              <a:ext cx="472" cy="143"/>
              <a:chOff x="3503" y="3129"/>
              <a:chExt cx="472" cy="143"/>
            </a:xfrm>
          </p:grpSpPr>
          <p:sp>
            <p:nvSpPr>
              <p:cNvPr id="22554" name="Oval 26"/>
              <p:cNvSpPr>
                <a:spLocks noChangeArrowheads="1"/>
              </p:cNvSpPr>
              <p:nvPr/>
            </p:nvSpPr>
            <p:spPr bwMode="auto">
              <a:xfrm rot="16200000">
                <a:off x="3503" y="3140"/>
                <a:ext cx="132" cy="134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5" name="Oval 27"/>
              <p:cNvSpPr>
                <a:spLocks noChangeArrowheads="1"/>
              </p:cNvSpPr>
              <p:nvPr/>
            </p:nvSpPr>
            <p:spPr bwMode="auto">
              <a:xfrm rot="16200000">
                <a:off x="3674" y="3134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6" name="Oval 28"/>
              <p:cNvSpPr>
                <a:spLocks noChangeArrowheads="1"/>
              </p:cNvSpPr>
              <p:nvPr/>
            </p:nvSpPr>
            <p:spPr bwMode="auto">
              <a:xfrm rot="16200000">
                <a:off x="3844" y="3128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2557" name="Line 29"/>
            <p:cNvSpPr>
              <a:spLocks noChangeShapeType="1"/>
            </p:cNvSpPr>
            <p:nvPr/>
          </p:nvSpPr>
          <p:spPr bwMode="auto">
            <a:xfrm>
              <a:off x="3302" y="2690"/>
              <a:ext cx="1000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8" name="Line 30"/>
            <p:cNvSpPr>
              <a:spLocks noChangeShapeType="1"/>
            </p:cNvSpPr>
            <p:nvPr/>
          </p:nvSpPr>
          <p:spPr bwMode="auto">
            <a:xfrm>
              <a:off x="3309" y="2684"/>
              <a:ext cx="3" cy="17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9" name="Line 31"/>
            <p:cNvSpPr>
              <a:spLocks noChangeShapeType="1"/>
            </p:cNvSpPr>
            <p:nvPr/>
          </p:nvSpPr>
          <p:spPr bwMode="auto">
            <a:xfrm>
              <a:off x="4309" y="2681"/>
              <a:ext cx="3" cy="1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0" name="Line 32"/>
            <p:cNvSpPr>
              <a:spLocks noChangeShapeType="1"/>
            </p:cNvSpPr>
            <p:nvPr/>
          </p:nvSpPr>
          <p:spPr bwMode="auto">
            <a:xfrm>
              <a:off x="2697" y="1727"/>
              <a:ext cx="583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1" name="Line 33"/>
            <p:cNvSpPr>
              <a:spLocks noChangeShapeType="1"/>
            </p:cNvSpPr>
            <p:nvPr/>
          </p:nvSpPr>
          <p:spPr bwMode="auto">
            <a:xfrm flipV="1">
              <a:off x="2722" y="2236"/>
              <a:ext cx="558" cy="5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2" name="Line 34"/>
            <p:cNvSpPr>
              <a:spLocks noChangeShapeType="1"/>
            </p:cNvSpPr>
            <p:nvPr/>
          </p:nvSpPr>
          <p:spPr bwMode="auto">
            <a:xfrm flipV="1">
              <a:off x="3786" y="2389"/>
              <a:ext cx="3" cy="29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2563" name="Group 35"/>
            <p:cNvGrpSpPr>
              <a:grpSpLocks/>
            </p:cNvGrpSpPr>
            <p:nvPr/>
          </p:nvGrpSpPr>
          <p:grpSpPr bwMode="auto">
            <a:xfrm>
              <a:off x="4046" y="2831"/>
              <a:ext cx="421" cy="704"/>
              <a:chOff x="4046" y="2831"/>
              <a:chExt cx="421" cy="704"/>
            </a:xfrm>
          </p:grpSpPr>
          <p:sp>
            <p:nvSpPr>
              <p:cNvPr id="22564" name="AutoShape 36"/>
              <p:cNvSpPr>
                <a:spLocks noChangeArrowheads="1"/>
              </p:cNvSpPr>
              <p:nvPr/>
            </p:nvSpPr>
            <p:spPr bwMode="auto">
              <a:xfrm>
                <a:off x="4046" y="3373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5" name="Rectangle 37"/>
              <p:cNvSpPr>
                <a:spLocks noChangeArrowheads="1"/>
              </p:cNvSpPr>
              <p:nvPr/>
            </p:nvSpPr>
            <p:spPr bwMode="auto">
              <a:xfrm>
                <a:off x="4260" y="2836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6" name="Rectangle 38"/>
              <p:cNvSpPr>
                <a:spLocks noChangeArrowheads="1"/>
              </p:cNvSpPr>
              <p:nvPr/>
            </p:nvSpPr>
            <p:spPr bwMode="auto">
              <a:xfrm>
                <a:off x="4049" y="2989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7" name="AutoShape 39"/>
              <p:cNvSpPr>
                <a:spLocks noChangeArrowheads="1"/>
              </p:cNvSpPr>
              <p:nvPr/>
            </p:nvSpPr>
            <p:spPr bwMode="auto">
              <a:xfrm>
                <a:off x="4046" y="2831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8" name="Line 40"/>
              <p:cNvSpPr>
                <a:spLocks noChangeShapeType="1"/>
              </p:cNvSpPr>
              <p:nvPr/>
            </p:nvSpPr>
            <p:spPr bwMode="auto">
              <a:xfrm>
                <a:off x="4469" y="2842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69" name="Line 41"/>
              <p:cNvSpPr>
                <a:spLocks noChangeShapeType="1"/>
              </p:cNvSpPr>
              <p:nvPr/>
            </p:nvSpPr>
            <p:spPr bwMode="auto">
              <a:xfrm flipH="1">
                <a:off x="4315" y="3373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0" name="Rectangle 42"/>
              <p:cNvSpPr>
                <a:spLocks noChangeArrowheads="1"/>
              </p:cNvSpPr>
              <p:nvPr/>
            </p:nvSpPr>
            <p:spPr bwMode="auto">
              <a:xfrm>
                <a:off x="4082" y="3061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1" name="Rectangle 43"/>
              <p:cNvSpPr>
                <a:spLocks noChangeArrowheads="1"/>
              </p:cNvSpPr>
              <p:nvPr/>
            </p:nvSpPr>
            <p:spPr bwMode="auto">
              <a:xfrm>
                <a:off x="4108" y="3155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72" name="Group 44"/>
            <p:cNvGrpSpPr>
              <a:grpSpLocks/>
            </p:cNvGrpSpPr>
            <p:nvPr/>
          </p:nvGrpSpPr>
          <p:grpSpPr bwMode="auto">
            <a:xfrm>
              <a:off x="3251" y="1991"/>
              <a:ext cx="1012" cy="414"/>
              <a:chOff x="3251" y="1991"/>
              <a:chExt cx="1012" cy="414"/>
            </a:xfrm>
          </p:grpSpPr>
          <p:sp>
            <p:nvSpPr>
              <p:cNvPr id="22573" name="Oval 45"/>
              <p:cNvSpPr>
                <a:spLocks noChangeArrowheads="1"/>
              </p:cNvSpPr>
              <p:nvPr/>
            </p:nvSpPr>
            <p:spPr bwMode="auto">
              <a:xfrm>
                <a:off x="3259" y="2176"/>
                <a:ext cx="1004" cy="23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4" name="Line 46"/>
              <p:cNvSpPr>
                <a:spLocks noChangeShapeType="1"/>
              </p:cNvSpPr>
              <p:nvPr/>
            </p:nvSpPr>
            <p:spPr bwMode="auto">
              <a:xfrm>
                <a:off x="3259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5" name="Line 47"/>
              <p:cNvSpPr>
                <a:spLocks noChangeShapeType="1"/>
              </p:cNvSpPr>
              <p:nvPr/>
            </p:nvSpPr>
            <p:spPr bwMode="auto">
              <a:xfrm>
                <a:off x="4264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6" name="Rectangle 48"/>
              <p:cNvSpPr>
                <a:spLocks noChangeArrowheads="1"/>
              </p:cNvSpPr>
              <p:nvPr/>
            </p:nvSpPr>
            <p:spPr bwMode="auto">
              <a:xfrm>
                <a:off x="3259" y="2157"/>
                <a:ext cx="995" cy="14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7" name="Oval 49"/>
              <p:cNvSpPr>
                <a:spLocks noChangeArrowheads="1"/>
              </p:cNvSpPr>
              <p:nvPr/>
            </p:nvSpPr>
            <p:spPr bwMode="auto">
              <a:xfrm>
                <a:off x="3251" y="1991"/>
                <a:ext cx="1003" cy="26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578" name="Group 50"/>
              <p:cNvGrpSpPr>
                <a:grpSpLocks/>
              </p:cNvGrpSpPr>
              <p:nvPr/>
            </p:nvGrpSpPr>
            <p:grpSpPr bwMode="auto">
              <a:xfrm>
                <a:off x="3493" y="2050"/>
                <a:ext cx="496" cy="155"/>
                <a:chOff x="3493" y="2050"/>
                <a:chExt cx="496" cy="155"/>
              </a:xfrm>
            </p:grpSpPr>
            <p:sp>
              <p:nvSpPr>
                <p:cNvPr id="22579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3493" y="2049"/>
                  <a:ext cx="177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0" name="Line 52"/>
                <p:cNvSpPr>
                  <a:spLocks noChangeShapeType="1"/>
                </p:cNvSpPr>
                <p:nvPr/>
              </p:nvSpPr>
              <p:spPr bwMode="auto">
                <a:xfrm>
                  <a:off x="3833" y="2207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1" name="Line 53"/>
                <p:cNvSpPr>
                  <a:spLocks noChangeShapeType="1"/>
                </p:cNvSpPr>
                <p:nvPr/>
              </p:nvSpPr>
              <p:spPr bwMode="auto">
                <a:xfrm>
                  <a:off x="3656" y="2053"/>
                  <a:ext cx="185" cy="15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2582" name="Group 54"/>
              <p:cNvGrpSpPr>
                <a:grpSpLocks/>
              </p:cNvGrpSpPr>
              <p:nvPr/>
            </p:nvGrpSpPr>
            <p:grpSpPr bwMode="auto">
              <a:xfrm>
                <a:off x="3493" y="2048"/>
                <a:ext cx="496" cy="155"/>
                <a:chOff x="3493" y="2048"/>
                <a:chExt cx="496" cy="155"/>
              </a:xfrm>
            </p:grpSpPr>
            <p:sp>
              <p:nvSpPr>
                <p:cNvPr id="22583" name="Line 55"/>
                <p:cNvSpPr>
                  <a:spLocks noChangeShapeType="1"/>
                </p:cNvSpPr>
                <p:nvPr/>
              </p:nvSpPr>
              <p:spPr bwMode="auto">
                <a:xfrm>
                  <a:off x="3493" y="2201"/>
                  <a:ext cx="177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4" name="Line 56"/>
                <p:cNvSpPr>
                  <a:spLocks noChangeShapeType="1"/>
                </p:cNvSpPr>
                <p:nvPr/>
              </p:nvSpPr>
              <p:spPr bwMode="auto">
                <a:xfrm>
                  <a:off x="3833" y="2048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5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3656" y="2047"/>
                  <a:ext cx="185" cy="1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2586" name="Group 58"/>
          <p:cNvGrpSpPr>
            <a:grpSpLocks/>
          </p:cNvGrpSpPr>
          <p:nvPr/>
        </p:nvGrpSpPr>
        <p:grpSpPr bwMode="auto">
          <a:xfrm>
            <a:off x="2109788" y="1427163"/>
            <a:ext cx="1349375" cy="1511300"/>
            <a:chOff x="1329" y="899"/>
            <a:chExt cx="850" cy="952"/>
          </a:xfrm>
        </p:grpSpPr>
        <p:sp>
          <p:nvSpPr>
            <p:cNvPr id="22587" name="Rectangle 59"/>
            <p:cNvSpPr>
              <a:spLocks noChangeArrowheads="1"/>
            </p:cNvSpPr>
            <p:nvPr/>
          </p:nvSpPr>
          <p:spPr bwMode="auto">
            <a:xfrm>
              <a:off x="1382" y="89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8" name="Rectangle 60"/>
            <p:cNvSpPr>
              <a:spLocks noChangeArrowheads="1"/>
            </p:cNvSpPr>
            <p:nvPr/>
          </p:nvSpPr>
          <p:spPr bwMode="auto">
            <a:xfrm>
              <a:off x="1352" y="93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9" name="Text Box 61"/>
            <p:cNvSpPr txBox="1">
              <a:spLocks noChangeArrowheads="1"/>
            </p:cNvSpPr>
            <p:nvPr/>
          </p:nvSpPr>
          <p:spPr bwMode="auto">
            <a:xfrm>
              <a:off x="1329" y="92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0" name="Line 62"/>
            <p:cNvSpPr>
              <a:spLocks noChangeShapeType="1"/>
            </p:cNvSpPr>
            <p:nvPr/>
          </p:nvSpPr>
          <p:spPr bwMode="auto">
            <a:xfrm flipV="1">
              <a:off x="1349" y="113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1" name="Line 63"/>
            <p:cNvSpPr>
              <a:spLocks noChangeShapeType="1"/>
            </p:cNvSpPr>
            <p:nvPr/>
          </p:nvSpPr>
          <p:spPr bwMode="auto">
            <a:xfrm flipV="1">
              <a:off x="1361" y="13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2" name="Line 64"/>
            <p:cNvSpPr>
              <a:spLocks noChangeShapeType="1"/>
            </p:cNvSpPr>
            <p:nvPr/>
          </p:nvSpPr>
          <p:spPr bwMode="auto">
            <a:xfrm flipV="1">
              <a:off x="1361" y="148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3" name="Line 65"/>
            <p:cNvSpPr>
              <a:spLocks noChangeShapeType="1"/>
            </p:cNvSpPr>
            <p:nvPr/>
          </p:nvSpPr>
          <p:spPr bwMode="auto">
            <a:xfrm flipV="1">
              <a:off x="1346" y="165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594" name="Group 66"/>
          <p:cNvGrpSpPr>
            <a:grpSpLocks/>
          </p:cNvGrpSpPr>
          <p:nvPr/>
        </p:nvGrpSpPr>
        <p:grpSpPr bwMode="auto">
          <a:xfrm>
            <a:off x="2032000" y="3154363"/>
            <a:ext cx="1349375" cy="1511300"/>
            <a:chOff x="1280" y="1987"/>
            <a:chExt cx="850" cy="952"/>
          </a:xfrm>
        </p:grpSpPr>
        <p:sp>
          <p:nvSpPr>
            <p:cNvPr id="22595" name="Rectangle 67"/>
            <p:cNvSpPr>
              <a:spLocks noChangeArrowheads="1"/>
            </p:cNvSpPr>
            <p:nvPr/>
          </p:nvSpPr>
          <p:spPr bwMode="auto">
            <a:xfrm>
              <a:off x="1333" y="1987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6" name="Rectangle 68"/>
            <p:cNvSpPr>
              <a:spLocks noChangeArrowheads="1"/>
            </p:cNvSpPr>
            <p:nvPr/>
          </p:nvSpPr>
          <p:spPr bwMode="auto">
            <a:xfrm>
              <a:off x="1303" y="2026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7" name="Text Box 69"/>
            <p:cNvSpPr txBox="1">
              <a:spLocks noChangeArrowheads="1"/>
            </p:cNvSpPr>
            <p:nvPr/>
          </p:nvSpPr>
          <p:spPr bwMode="auto">
            <a:xfrm>
              <a:off x="1280" y="2017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8" name="Line 70"/>
            <p:cNvSpPr>
              <a:spLocks noChangeShapeType="1"/>
            </p:cNvSpPr>
            <p:nvPr/>
          </p:nvSpPr>
          <p:spPr bwMode="auto">
            <a:xfrm flipV="1">
              <a:off x="1300" y="222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9" name="Line 71"/>
            <p:cNvSpPr>
              <a:spLocks noChangeShapeType="1"/>
            </p:cNvSpPr>
            <p:nvPr/>
          </p:nvSpPr>
          <p:spPr bwMode="auto">
            <a:xfrm flipV="1">
              <a:off x="1312" y="240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0" name="Line 72"/>
            <p:cNvSpPr>
              <a:spLocks noChangeShapeType="1"/>
            </p:cNvSpPr>
            <p:nvPr/>
          </p:nvSpPr>
          <p:spPr bwMode="auto">
            <a:xfrm flipV="1">
              <a:off x="1312" y="256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1" name="Line 73"/>
            <p:cNvSpPr>
              <a:spLocks noChangeShapeType="1"/>
            </p:cNvSpPr>
            <p:nvPr/>
          </p:nvSpPr>
          <p:spPr bwMode="auto">
            <a:xfrm flipV="1">
              <a:off x="1297" y="2745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02" name="Group 74"/>
          <p:cNvGrpSpPr>
            <a:grpSpLocks/>
          </p:cNvGrpSpPr>
          <p:nvPr/>
        </p:nvGrpSpPr>
        <p:grpSpPr bwMode="auto">
          <a:xfrm>
            <a:off x="4449763" y="4418013"/>
            <a:ext cx="1349375" cy="1511300"/>
            <a:chOff x="2803" y="2783"/>
            <a:chExt cx="850" cy="952"/>
          </a:xfrm>
        </p:grpSpPr>
        <p:sp>
          <p:nvSpPr>
            <p:cNvPr id="22603" name="Rectangle 75"/>
            <p:cNvSpPr>
              <a:spLocks noChangeArrowheads="1"/>
            </p:cNvSpPr>
            <p:nvPr/>
          </p:nvSpPr>
          <p:spPr bwMode="auto">
            <a:xfrm>
              <a:off x="2856" y="2783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4" name="Rectangle 76"/>
            <p:cNvSpPr>
              <a:spLocks noChangeArrowheads="1"/>
            </p:cNvSpPr>
            <p:nvPr/>
          </p:nvSpPr>
          <p:spPr bwMode="auto">
            <a:xfrm>
              <a:off x="2826" y="2822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5" name="Text Box 77"/>
            <p:cNvSpPr txBox="1">
              <a:spLocks noChangeArrowheads="1"/>
            </p:cNvSpPr>
            <p:nvPr/>
          </p:nvSpPr>
          <p:spPr bwMode="auto">
            <a:xfrm>
              <a:off x="2803" y="2813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06" name="Line 78"/>
            <p:cNvSpPr>
              <a:spLocks noChangeShapeType="1"/>
            </p:cNvSpPr>
            <p:nvPr/>
          </p:nvSpPr>
          <p:spPr bwMode="auto">
            <a:xfrm flipV="1">
              <a:off x="2823" y="302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7" name="Line 79"/>
            <p:cNvSpPr>
              <a:spLocks noChangeShapeType="1"/>
            </p:cNvSpPr>
            <p:nvPr/>
          </p:nvSpPr>
          <p:spPr bwMode="auto">
            <a:xfrm flipV="1">
              <a:off x="2835" y="320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8" name="Line 80"/>
            <p:cNvSpPr>
              <a:spLocks noChangeShapeType="1"/>
            </p:cNvSpPr>
            <p:nvPr/>
          </p:nvSpPr>
          <p:spPr bwMode="auto">
            <a:xfrm flipV="1">
              <a:off x="2835" y="3364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9" name="Line 81"/>
            <p:cNvSpPr>
              <a:spLocks noChangeShapeType="1"/>
            </p:cNvSpPr>
            <p:nvPr/>
          </p:nvSpPr>
          <p:spPr bwMode="auto">
            <a:xfrm flipV="1">
              <a:off x="2820" y="3541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0" name="Group 82"/>
          <p:cNvGrpSpPr>
            <a:grpSpLocks/>
          </p:cNvGrpSpPr>
          <p:nvPr/>
        </p:nvGrpSpPr>
        <p:grpSpPr bwMode="auto">
          <a:xfrm>
            <a:off x="6232525" y="4411663"/>
            <a:ext cx="1349375" cy="1511300"/>
            <a:chOff x="3926" y="2779"/>
            <a:chExt cx="850" cy="952"/>
          </a:xfrm>
        </p:grpSpPr>
        <p:sp>
          <p:nvSpPr>
            <p:cNvPr id="22611" name="Rectangle 83"/>
            <p:cNvSpPr>
              <a:spLocks noChangeArrowheads="1"/>
            </p:cNvSpPr>
            <p:nvPr/>
          </p:nvSpPr>
          <p:spPr bwMode="auto">
            <a:xfrm>
              <a:off x="3979" y="277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2" name="Rectangle 84"/>
            <p:cNvSpPr>
              <a:spLocks noChangeArrowheads="1"/>
            </p:cNvSpPr>
            <p:nvPr/>
          </p:nvSpPr>
          <p:spPr bwMode="auto">
            <a:xfrm>
              <a:off x="3949" y="281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3" name="Text Box 85"/>
            <p:cNvSpPr txBox="1">
              <a:spLocks noChangeArrowheads="1"/>
            </p:cNvSpPr>
            <p:nvPr/>
          </p:nvSpPr>
          <p:spPr bwMode="auto">
            <a:xfrm>
              <a:off x="3926" y="280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14" name="Line 86"/>
            <p:cNvSpPr>
              <a:spLocks noChangeShapeType="1"/>
            </p:cNvSpPr>
            <p:nvPr/>
          </p:nvSpPr>
          <p:spPr bwMode="auto">
            <a:xfrm flipV="1">
              <a:off x="3946" y="30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5" name="Line 87"/>
            <p:cNvSpPr>
              <a:spLocks noChangeShapeType="1"/>
            </p:cNvSpPr>
            <p:nvPr/>
          </p:nvSpPr>
          <p:spPr bwMode="auto">
            <a:xfrm flipV="1">
              <a:off x="3958" y="319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V="1">
              <a:off x="3958" y="336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7" name="Line 89"/>
            <p:cNvSpPr>
              <a:spLocks noChangeShapeType="1"/>
            </p:cNvSpPr>
            <p:nvPr/>
          </p:nvSpPr>
          <p:spPr bwMode="auto">
            <a:xfrm flipV="1">
              <a:off x="3943" y="353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8" name="Group 90"/>
          <p:cNvGrpSpPr>
            <a:grpSpLocks/>
          </p:cNvGrpSpPr>
          <p:nvPr/>
        </p:nvGrpSpPr>
        <p:grpSpPr bwMode="auto">
          <a:xfrm>
            <a:off x="5287963" y="2884488"/>
            <a:ext cx="1319212" cy="963612"/>
            <a:chOff x="3331" y="1817"/>
            <a:chExt cx="831" cy="607"/>
          </a:xfrm>
        </p:grpSpPr>
        <p:sp>
          <p:nvSpPr>
            <p:cNvPr id="22619" name="Rectangle 91"/>
            <p:cNvSpPr>
              <a:spLocks noChangeArrowheads="1"/>
            </p:cNvSpPr>
            <p:nvPr/>
          </p:nvSpPr>
          <p:spPr bwMode="auto">
            <a:xfrm>
              <a:off x="3365" y="1817"/>
              <a:ext cx="798" cy="58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0" name="Rectangle 92"/>
            <p:cNvSpPr>
              <a:spLocks noChangeArrowheads="1"/>
            </p:cNvSpPr>
            <p:nvPr/>
          </p:nvSpPr>
          <p:spPr bwMode="auto">
            <a:xfrm>
              <a:off x="3331" y="1856"/>
              <a:ext cx="798" cy="56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1" name="Text Box 93"/>
            <p:cNvSpPr txBox="1">
              <a:spLocks noChangeArrowheads="1"/>
            </p:cNvSpPr>
            <p:nvPr/>
          </p:nvSpPr>
          <p:spPr bwMode="auto">
            <a:xfrm>
              <a:off x="3464" y="1847"/>
              <a:ext cx="53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22" name="Line 94"/>
            <p:cNvSpPr>
              <a:spLocks noChangeShapeType="1"/>
            </p:cNvSpPr>
            <p:nvPr/>
          </p:nvSpPr>
          <p:spPr bwMode="auto">
            <a:xfrm flipV="1">
              <a:off x="3332" y="205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23" name="Line 95"/>
            <p:cNvSpPr>
              <a:spLocks noChangeShapeType="1"/>
            </p:cNvSpPr>
            <p:nvPr/>
          </p:nvSpPr>
          <p:spPr bwMode="auto">
            <a:xfrm flipV="1">
              <a:off x="3344" y="223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624" name="Line 96"/>
          <p:cNvSpPr>
            <a:spLocks noChangeShapeType="1"/>
          </p:cNvSpPr>
          <p:nvPr/>
        </p:nvSpPr>
        <p:spPr bwMode="auto">
          <a:xfrm>
            <a:off x="2940050" y="1638300"/>
            <a:ext cx="6350" cy="10287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5" name="Line 97"/>
          <p:cNvSpPr>
            <a:spLocks noChangeShapeType="1"/>
          </p:cNvSpPr>
          <p:nvPr/>
        </p:nvSpPr>
        <p:spPr bwMode="auto">
          <a:xfrm>
            <a:off x="6165850" y="3048000"/>
            <a:ext cx="6350" cy="27305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6" name="Line 98"/>
          <p:cNvSpPr>
            <a:spLocks noChangeShapeType="1"/>
          </p:cNvSpPr>
          <p:nvPr/>
        </p:nvSpPr>
        <p:spPr bwMode="auto">
          <a:xfrm flipV="1">
            <a:off x="5549900" y="3014663"/>
            <a:ext cx="1588" cy="6191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7" name="Line 99"/>
          <p:cNvSpPr>
            <a:spLocks noChangeShapeType="1"/>
          </p:cNvSpPr>
          <p:nvPr/>
        </p:nvSpPr>
        <p:spPr bwMode="auto">
          <a:xfrm>
            <a:off x="5543550" y="3035300"/>
            <a:ext cx="625475" cy="31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8" name="Line 100"/>
          <p:cNvSpPr>
            <a:spLocks noChangeShapeType="1"/>
          </p:cNvSpPr>
          <p:nvPr/>
        </p:nvSpPr>
        <p:spPr bwMode="auto">
          <a:xfrm>
            <a:off x="6165850" y="5765800"/>
            <a:ext cx="787400" cy="95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9" name="Line 101"/>
          <p:cNvSpPr>
            <a:spLocks noChangeShapeType="1"/>
          </p:cNvSpPr>
          <p:nvPr/>
        </p:nvSpPr>
        <p:spPr bwMode="auto">
          <a:xfrm flipV="1">
            <a:off x="6953250" y="4605338"/>
            <a:ext cx="12700" cy="11715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0" name="Line 102"/>
          <p:cNvSpPr>
            <a:spLocks noChangeShapeType="1"/>
          </p:cNvSpPr>
          <p:nvPr/>
        </p:nvSpPr>
        <p:spPr bwMode="auto">
          <a:xfrm flipV="1">
            <a:off x="2971800" y="2681288"/>
            <a:ext cx="1403350" cy="317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1" name="Line 103"/>
          <p:cNvSpPr>
            <a:spLocks noChangeShapeType="1"/>
          </p:cNvSpPr>
          <p:nvPr/>
        </p:nvSpPr>
        <p:spPr bwMode="auto">
          <a:xfrm>
            <a:off x="4346575" y="2698750"/>
            <a:ext cx="1212850" cy="9652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2632" name="Group 104"/>
          <p:cNvGrpSpPr>
            <a:grpSpLocks/>
          </p:cNvGrpSpPr>
          <p:nvPr/>
        </p:nvGrpSpPr>
        <p:grpSpPr bwMode="auto">
          <a:xfrm>
            <a:off x="6616700" y="4178300"/>
            <a:ext cx="796925" cy="382588"/>
            <a:chOff x="4168" y="2632"/>
            <a:chExt cx="502" cy="241"/>
          </a:xfrm>
        </p:grpSpPr>
        <p:sp>
          <p:nvSpPr>
            <p:cNvPr id="22633" name="Rectangle 105"/>
            <p:cNvSpPr>
              <a:spLocks noChangeArrowheads="1"/>
            </p:cNvSpPr>
            <p:nvPr/>
          </p:nvSpPr>
          <p:spPr bwMode="auto">
            <a:xfrm>
              <a:off x="4196" y="263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4" name="Text Box 106"/>
            <p:cNvSpPr txBox="1">
              <a:spLocks noChangeArrowheads="1"/>
            </p:cNvSpPr>
            <p:nvPr/>
          </p:nvSpPr>
          <p:spPr bwMode="auto">
            <a:xfrm>
              <a:off x="4168" y="264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2635" name="Group 107"/>
          <p:cNvGrpSpPr>
            <a:grpSpLocks/>
          </p:cNvGrpSpPr>
          <p:nvPr/>
        </p:nvGrpSpPr>
        <p:grpSpPr bwMode="auto">
          <a:xfrm>
            <a:off x="2565400" y="1257300"/>
            <a:ext cx="796925" cy="382588"/>
            <a:chOff x="1616" y="792"/>
            <a:chExt cx="502" cy="241"/>
          </a:xfrm>
        </p:grpSpPr>
        <p:sp>
          <p:nvSpPr>
            <p:cNvPr id="22636" name="Rectangle 108"/>
            <p:cNvSpPr>
              <a:spLocks noChangeArrowheads="1"/>
            </p:cNvSpPr>
            <p:nvPr/>
          </p:nvSpPr>
          <p:spPr bwMode="auto">
            <a:xfrm>
              <a:off x="1644" y="79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7" name="Text Box 109"/>
            <p:cNvSpPr txBox="1">
              <a:spLocks noChangeArrowheads="1"/>
            </p:cNvSpPr>
            <p:nvPr/>
          </p:nvSpPr>
          <p:spPr bwMode="auto">
            <a:xfrm>
              <a:off x="1616" y="80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3836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25" dur="500"/>
                                        <p:tgtEl>
                                          <p:spTgt spid="22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4" dur="500"/>
                                        <p:tgtEl>
                                          <p:spTgt spid="2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24" grpId="0" animBg="1"/>
      <p:bldP spid="22625" grpId="0" animBg="1"/>
      <p:bldP spid="22626" grpId="0" animBg="1"/>
      <p:bldP spid="22627" grpId="0" animBg="1"/>
      <p:bldP spid="22628" grpId="0" animBg="1"/>
      <p:bldP spid="22629" grpId="0" animBg="1"/>
      <p:bldP spid="22630" grpId="0" animBg="1"/>
      <p:bldP spid="226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7BED574-6491-433C-BF16-C075B08221CA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Processos em comunicação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3400" y="1544638"/>
            <a:ext cx="41306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Processo:</a:t>
            </a:r>
            <a:r>
              <a:rPr lang="pt-BR" sz="2400">
                <a:solidFill>
                  <a:srgbClr val="000000"/>
                </a:solidFill>
              </a:rPr>
              <a:t> programa que executa num hospedeiro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no mesmo hospedeiro se comunicam usando </a:t>
            </a:r>
            <a:r>
              <a:rPr lang="pt-BR" sz="2400">
                <a:solidFill>
                  <a:srgbClr val="FF0000"/>
                </a:solidFill>
              </a:rPr>
              <a:t>comunicação entre processos</a:t>
            </a:r>
            <a:r>
              <a:rPr lang="pt-BR" sz="2400">
                <a:solidFill>
                  <a:srgbClr val="3333CC"/>
                </a:solidFill>
              </a:rPr>
              <a:t> </a:t>
            </a:r>
            <a:r>
              <a:rPr lang="pt-BR" sz="2400">
                <a:solidFill>
                  <a:srgbClr val="000000"/>
                </a:solidFill>
              </a:rPr>
              <a:t>definida pelo sistema operacional (SO)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em hospedeiros distintos se comunicam trocando </a:t>
            </a:r>
            <a:r>
              <a:rPr lang="pt-BR" sz="2400">
                <a:solidFill>
                  <a:srgbClr val="FF0000"/>
                </a:solidFill>
              </a:rPr>
              <a:t>mensagens através da rede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903788" y="2251075"/>
            <a:ext cx="3810000" cy="32480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cliente:</a:t>
            </a:r>
            <a:r>
              <a:rPr lang="pt-BR" sz="2400">
                <a:solidFill>
                  <a:srgbClr val="000000"/>
                </a:solidFill>
              </a:rPr>
              <a:t> processo que inicia a comunicação</a:t>
            </a: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servidor:</a:t>
            </a:r>
            <a:r>
              <a:rPr lang="pt-BR" sz="2400">
                <a:solidFill>
                  <a:srgbClr val="000000"/>
                </a:solidFill>
              </a:rPr>
              <a:t> processo que espera para ser contatado</a:t>
            </a:r>
          </a:p>
          <a:p>
            <a:pPr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7125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A3B2ADB-97D3-4896-AAE7-788DC248F5B9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90500" y="238125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cliente-servidor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09588" y="1470025"/>
            <a:ext cx="42957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 algn="l">
              <a:spcBef>
                <a:spcPts val="5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Servidor: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Sempre ligado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Endereço IP permanente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Escalabilidade com </a:t>
            </a:r>
            <a:r>
              <a:rPr lang="pt-BR" sz="2000" i="1">
                <a:solidFill>
                  <a:srgbClr val="000000"/>
                </a:solidFill>
                <a:latin typeface="Comic Sans MS" pitchFamily="66" charset="0"/>
              </a:rPr>
              <a:t>server farms</a:t>
            </a: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Cliente: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Comunica-se com o servidor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estar conectado intermitentemente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ter endereços IP dinâmicos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Não se comunica diretamente com outros clientes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4924425" y="1738313"/>
            <a:ext cx="3676650" cy="3668712"/>
            <a:chOff x="3102" y="1095"/>
            <a:chExt cx="2316" cy="2311"/>
          </a:xfrm>
        </p:grpSpPr>
        <p:pic>
          <p:nvPicPr>
            <p:cNvPr id="24582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47" y="2217"/>
              <a:ext cx="822" cy="6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583" name="AutoShape 7"/>
            <p:cNvSpPr>
              <a:spLocks noChangeArrowheads="1"/>
            </p:cNvSpPr>
            <p:nvPr/>
          </p:nvSpPr>
          <p:spPr bwMode="auto">
            <a:xfrm>
              <a:off x="4286" y="1185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4" name="AutoShape 8"/>
            <p:cNvSpPr>
              <a:spLocks noChangeArrowheads="1"/>
            </p:cNvSpPr>
            <p:nvPr/>
          </p:nvSpPr>
          <p:spPr bwMode="auto">
            <a:xfrm>
              <a:off x="3102" y="1095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5" name="AutoShape 9"/>
            <p:cNvSpPr>
              <a:spLocks noChangeArrowheads="1"/>
            </p:cNvSpPr>
            <p:nvPr/>
          </p:nvSpPr>
          <p:spPr bwMode="auto">
            <a:xfrm>
              <a:off x="3334" y="2009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586" name="Group 10"/>
            <p:cNvGrpSpPr>
              <a:grpSpLocks/>
            </p:cNvGrpSpPr>
            <p:nvPr/>
          </p:nvGrpSpPr>
          <p:grpSpPr bwMode="auto">
            <a:xfrm>
              <a:off x="3176" y="1180"/>
              <a:ext cx="461" cy="200"/>
              <a:chOff x="3176" y="1180"/>
              <a:chExt cx="461" cy="200"/>
            </a:xfrm>
          </p:grpSpPr>
          <p:pic>
            <p:nvPicPr>
              <p:cNvPr id="24587" name="Picture 1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180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88" name="Picture 1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254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89" name="Line 13"/>
              <p:cNvSpPr>
                <a:spLocks noChangeShapeType="1"/>
              </p:cNvSpPr>
              <p:nvPr/>
            </p:nvSpPr>
            <p:spPr bwMode="auto">
              <a:xfrm flipV="1">
                <a:off x="3432" y="1331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0" name="Group 14"/>
            <p:cNvGrpSpPr>
              <a:grpSpLocks/>
            </p:cNvGrpSpPr>
            <p:nvPr/>
          </p:nvGrpSpPr>
          <p:grpSpPr bwMode="auto">
            <a:xfrm>
              <a:off x="3176" y="1555"/>
              <a:ext cx="461" cy="200"/>
              <a:chOff x="3176" y="1555"/>
              <a:chExt cx="461" cy="200"/>
            </a:xfrm>
          </p:grpSpPr>
          <p:pic>
            <p:nvPicPr>
              <p:cNvPr id="24591" name="Picture 1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555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92" name="Picture 1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629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93" name="Line 17"/>
              <p:cNvSpPr>
                <a:spLocks noChangeShapeType="1"/>
              </p:cNvSpPr>
              <p:nvPr/>
            </p:nvSpPr>
            <p:spPr bwMode="auto">
              <a:xfrm flipV="1">
                <a:off x="3432" y="1706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4" name="Group 18"/>
            <p:cNvGrpSpPr>
              <a:grpSpLocks/>
            </p:cNvGrpSpPr>
            <p:nvPr/>
          </p:nvGrpSpPr>
          <p:grpSpPr bwMode="auto">
            <a:xfrm>
              <a:off x="3413" y="1421"/>
              <a:ext cx="43" cy="134"/>
              <a:chOff x="3413" y="1421"/>
              <a:chExt cx="43" cy="134"/>
            </a:xfrm>
          </p:grpSpPr>
          <p:sp>
            <p:nvSpPr>
              <p:cNvPr id="24595" name="Oval 19"/>
              <p:cNvSpPr>
                <a:spLocks noChangeArrowheads="1"/>
              </p:cNvSpPr>
              <p:nvPr/>
            </p:nvSpPr>
            <p:spPr bwMode="auto">
              <a:xfrm>
                <a:off x="3413" y="1421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6" name="Oval 20"/>
              <p:cNvSpPr>
                <a:spLocks noChangeArrowheads="1"/>
              </p:cNvSpPr>
              <p:nvPr/>
            </p:nvSpPr>
            <p:spPr bwMode="auto">
              <a:xfrm>
                <a:off x="3415" y="1469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7" name="Oval 21"/>
              <p:cNvSpPr>
                <a:spLocks noChangeArrowheads="1"/>
              </p:cNvSpPr>
              <p:nvPr/>
            </p:nvSpPr>
            <p:spPr bwMode="auto">
              <a:xfrm>
                <a:off x="3416" y="151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598" name="Group 22"/>
            <p:cNvGrpSpPr>
              <a:grpSpLocks/>
            </p:cNvGrpSpPr>
            <p:nvPr/>
          </p:nvGrpSpPr>
          <p:grpSpPr bwMode="auto">
            <a:xfrm>
              <a:off x="3709" y="1738"/>
              <a:ext cx="131" cy="248"/>
              <a:chOff x="3709" y="1738"/>
              <a:chExt cx="131" cy="248"/>
            </a:xfrm>
          </p:grpSpPr>
          <p:sp>
            <p:nvSpPr>
              <p:cNvPr id="24599" name="AutoShape 23"/>
              <p:cNvSpPr>
                <a:spLocks noChangeArrowheads="1"/>
              </p:cNvSpPr>
              <p:nvPr/>
            </p:nvSpPr>
            <p:spPr bwMode="auto">
              <a:xfrm>
                <a:off x="3709" y="1929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0" name="Rectangle 24"/>
              <p:cNvSpPr>
                <a:spLocks noChangeArrowheads="1"/>
              </p:cNvSpPr>
              <p:nvPr/>
            </p:nvSpPr>
            <p:spPr bwMode="auto">
              <a:xfrm>
                <a:off x="3776" y="1740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1" name="Rectangle 25"/>
              <p:cNvSpPr>
                <a:spLocks noChangeArrowheads="1"/>
              </p:cNvSpPr>
              <p:nvPr/>
            </p:nvSpPr>
            <p:spPr bwMode="auto">
              <a:xfrm>
                <a:off x="3710" y="1794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2" name="AutoShape 26"/>
              <p:cNvSpPr>
                <a:spLocks noChangeArrowheads="1"/>
              </p:cNvSpPr>
              <p:nvPr/>
            </p:nvSpPr>
            <p:spPr bwMode="auto">
              <a:xfrm>
                <a:off x="3709" y="1738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3" name="Line 27"/>
              <p:cNvSpPr>
                <a:spLocks noChangeShapeType="1"/>
              </p:cNvSpPr>
              <p:nvPr/>
            </p:nvSpPr>
            <p:spPr bwMode="auto">
              <a:xfrm>
                <a:off x="3841" y="1742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4" name="Line 28"/>
              <p:cNvSpPr>
                <a:spLocks noChangeShapeType="1"/>
              </p:cNvSpPr>
              <p:nvPr/>
            </p:nvSpPr>
            <p:spPr bwMode="auto">
              <a:xfrm flipH="1">
                <a:off x="3793" y="1929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5" name="Rectangle 29"/>
              <p:cNvSpPr>
                <a:spLocks noChangeArrowheads="1"/>
              </p:cNvSpPr>
              <p:nvPr/>
            </p:nvSpPr>
            <p:spPr bwMode="auto">
              <a:xfrm>
                <a:off x="3720" y="1819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6" name="Rectangle 30"/>
              <p:cNvSpPr>
                <a:spLocks noChangeArrowheads="1"/>
              </p:cNvSpPr>
              <p:nvPr/>
            </p:nvSpPr>
            <p:spPr bwMode="auto">
              <a:xfrm>
                <a:off x="3728" y="1852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07" name="Group 31"/>
            <p:cNvGrpSpPr>
              <a:grpSpLocks/>
            </p:cNvGrpSpPr>
            <p:nvPr/>
          </p:nvGrpSpPr>
          <p:grpSpPr bwMode="auto">
            <a:xfrm>
              <a:off x="3848" y="1838"/>
              <a:ext cx="166" cy="44"/>
              <a:chOff x="3848" y="1838"/>
              <a:chExt cx="166" cy="44"/>
            </a:xfrm>
          </p:grpSpPr>
          <p:sp>
            <p:nvSpPr>
              <p:cNvPr id="24608" name="Oval 32"/>
              <p:cNvSpPr>
                <a:spLocks noChangeArrowheads="1"/>
              </p:cNvSpPr>
              <p:nvPr/>
            </p:nvSpPr>
            <p:spPr bwMode="auto">
              <a:xfrm rot="16200000">
                <a:off x="3850" y="1840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9" name="Oval 33"/>
              <p:cNvSpPr>
                <a:spLocks noChangeArrowheads="1"/>
              </p:cNvSpPr>
              <p:nvPr/>
            </p:nvSpPr>
            <p:spPr bwMode="auto">
              <a:xfrm rot="16200000">
                <a:off x="3910" y="1838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0" name="Oval 34"/>
              <p:cNvSpPr>
                <a:spLocks noChangeArrowheads="1"/>
              </p:cNvSpPr>
              <p:nvPr/>
            </p:nvSpPr>
            <p:spPr bwMode="auto">
              <a:xfrm rot="16200000">
                <a:off x="3970" y="1836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11" name="Line 35"/>
            <p:cNvSpPr>
              <a:spLocks noChangeShapeType="1"/>
            </p:cNvSpPr>
            <p:nvPr/>
          </p:nvSpPr>
          <p:spPr bwMode="auto">
            <a:xfrm>
              <a:off x="3795" y="1680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2" name="Line 36"/>
            <p:cNvSpPr>
              <a:spLocks noChangeShapeType="1"/>
            </p:cNvSpPr>
            <p:nvPr/>
          </p:nvSpPr>
          <p:spPr bwMode="auto">
            <a:xfrm>
              <a:off x="3797" y="1678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3" name="Line 37"/>
            <p:cNvSpPr>
              <a:spLocks noChangeShapeType="1"/>
            </p:cNvSpPr>
            <p:nvPr/>
          </p:nvSpPr>
          <p:spPr bwMode="auto">
            <a:xfrm>
              <a:off x="4109" y="1677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4" name="Line 38"/>
            <p:cNvSpPr>
              <a:spLocks noChangeShapeType="1"/>
            </p:cNvSpPr>
            <p:nvPr/>
          </p:nvSpPr>
          <p:spPr bwMode="auto">
            <a:xfrm>
              <a:off x="3606" y="1340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5" name="Line 39"/>
            <p:cNvSpPr>
              <a:spLocks noChangeShapeType="1"/>
            </p:cNvSpPr>
            <p:nvPr/>
          </p:nvSpPr>
          <p:spPr bwMode="auto">
            <a:xfrm flipV="1">
              <a:off x="3614" y="1519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6" name="Line 40"/>
            <p:cNvSpPr>
              <a:spLocks noChangeShapeType="1"/>
            </p:cNvSpPr>
            <p:nvPr/>
          </p:nvSpPr>
          <p:spPr bwMode="auto">
            <a:xfrm flipV="1">
              <a:off x="3946" y="1573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17" name="Group 41"/>
            <p:cNvGrpSpPr>
              <a:grpSpLocks/>
            </p:cNvGrpSpPr>
            <p:nvPr/>
          </p:nvGrpSpPr>
          <p:grpSpPr bwMode="auto">
            <a:xfrm>
              <a:off x="4021" y="1724"/>
              <a:ext cx="131" cy="248"/>
              <a:chOff x="4021" y="1724"/>
              <a:chExt cx="131" cy="248"/>
            </a:xfrm>
          </p:grpSpPr>
          <p:sp>
            <p:nvSpPr>
              <p:cNvPr id="24618" name="AutoShape 42"/>
              <p:cNvSpPr>
                <a:spLocks noChangeArrowheads="1"/>
              </p:cNvSpPr>
              <p:nvPr/>
            </p:nvSpPr>
            <p:spPr bwMode="auto">
              <a:xfrm>
                <a:off x="4021" y="191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9" name="Rectangle 43"/>
              <p:cNvSpPr>
                <a:spLocks noChangeArrowheads="1"/>
              </p:cNvSpPr>
              <p:nvPr/>
            </p:nvSpPr>
            <p:spPr bwMode="auto">
              <a:xfrm>
                <a:off x="4088" y="1726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0" name="Rectangle 44"/>
              <p:cNvSpPr>
                <a:spLocks noChangeArrowheads="1"/>
              </p:cNvSpPr>
              <p:nvPr/>
            </p:nvSpPr>
            <p:spPr bwMode="auto">
              <a:xfrm>
                <a:off x="4022" y="1780"/>
                <a:ext cx="84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1" name="AutoShape 45"/>
              <p:cNvSpPr>
                <a:spLocks noChangeArrowheads="1"/>
              </p:cNvSpPr>
              <p:nvPr/>
            </p:nvSpPr>
            <p:spPr bwMode="auto">
              <a:xfrm>
                <a:off x="4021" y="1724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2" name="Line 46"/>
              <p:cNvSpPr>
                <a:spLocks noChangeShapeType="1"/>
              </p:cNvSpPr>
              <p:nvPr/>
            </p:nvSpPr>
            <p:spPr bwMode="auto">
              <a:xfrm>
                <a:off x="4153" y="1728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3" name="Line 47"/>
              <p:cNvSpPr>
                <a:spLocks noChangeShapeType="1"/>
              </p:cNvSpPr>
              <p:nvPr/>
            </p:nvSpPr>
            <p:spPr bwMode="auto">
              <a:xfrm flipH="1">
                <a:off x="4105" y="1915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4" name="Rectangle 48"/>
              <p:cNvSpPr>
                <a:spLocks noChangeArrowheads="1"/>
              </p:cNvSpPr>
              <p:nvPr/>
            </p:nvSpPr>
            <p:spPr bwMode="auto">
              <a:xfrm>
                <a:off x="4032" y="1805"/>
                <a:ext cx="56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5" name="Rectangle 49"/>
              <p:cNvSpPr>
                <a:spLocks noChangeArrowheads="1"/>
              </p:cNvSpPr>
              <p:nvPr/>
            </p:nvSpPr>
            <p:spPr bwMode="auto">
              <a:xfrm>
                <a:off x="4040" y="1838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26" name="Group 50"/>
            <p:cNvGrpSpPr>
              <a:grpSpLocks/>
            </p:cNvGrpSpPr>
            <p:nvPr/>
          </p:nvGrpSpPr>
          <p:grpSpPr bwMode="auto">
            <a:xfrm>
              <a:off x="3418" y="2114"/>
              <a:ext cx="301" cy="582"/>
              <a:chOff x="3418" y="2114"/>
              <a:chExt cx="301" cy="582"/>
            </a:xfrm>
          </p:grpSpPr>
          <p:pic>
            <p:nvPicPr>
              <p:cNvPr id="24627" name="Picture 5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114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28" name="Line 52"/>
              <p:cNvSpPr>
                <a:spLocks noChangeShapeType="1"/>
              </p:cNvSpPr>
              <p:nvPr/>
            </p:nvSpPr>
            <p:spPr bwMode="auto">
              <a:xfrm flipV="1">
                <a:off x="3674" y="2268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4629" name="Picture 5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489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30" name="Line 54"/>
              <p:cNvSpPr>
                <a:spLocks noChangeShapeType="1"/>
              </p:cNvSpPr>
              <p:nvPr/>
            </p:nvSpPr>
            <p:spPr bwMode="auto">
              <a:xfrm flipV="1">
                <a:off x="3674" y="2645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4631" name="Group 55"/>
              <p:cNvGrpSpPr>
                <a:grpSpLocks/>
              </p:cNvGrpSpPr>
              <p:nvPr/>
            </p:nvGrpSpPr>
            <p:grpSpPr bwMode="auto">
              <a:xfrm>
                <a:off x="3497" y="2329"/>
                <a:ext cx="43" cy="139"/>
                <a:chOff x="3497" y="2329"/>
                <a:chExt cx="43" cy="139"/>
              </a:xfrm>
            </p:grpSpPr>
            <p:sp>
              <p:nvSpPr>
                <p:cNvPr id="24632" name="Oval 56"/>
                <p:cNvSpPr>
                  <a:spLocks noChangeArrowheads="1"/>
                </p:cNvSpPr>
                <p:nvPr/>
              </p:nvSpPr>
              <p:spPr bwMode="auto">
                <a:xfrm>
                  <a:off x="3497" y="232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3" name="Oval 57"/>
                <p:cNvSpPr>
                  <a:spLocks noChangeArrowheads="1"/>
                </p:cNvSpPr>
                <p:nvPr/>
              </p:nvSpPr>
              <p:spPr bwMode="auto">
                <a:xfrm>
                  <a:off x="3498" y="237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4" name="Oval 58"/>
                <p:cNvSpPr>
                  <a:spLocks noChangeArrowheads="1"/>
                </p:cNvSpPr>
                <p:nvPr/>
              </p:nvSpPr>
              <p:spPr bwMode="auto">
                <a:xfrm>
                  <a:off x="3500" y="2430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4635" name="Line 59"/>
              <p:cNvSpPr>
                <a:spLocks noChangeShapeType="1"/>
              </p:cNvSpPr>
              <p:nvPr/>
            </p:nvSpPr>
            <p:spPr bwMode="auto">
              <a:xfrm>
                <a:off x="3716" y="2267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4636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8" y="2743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37" name="Oval 61"/>
            <p:cNvSpPr>
              <a:spLocks noChangeArrowheads="1"/>
            </p:cNvSpPr>
            <p:nvPr/>
          </p:nvSpPr>
          <p:spPr bwMode="auto">
            <a:xfrm rot="16200000">
              <a:off x="3841" y="2808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8" name="Oval 62"/>
            <p:cNvSpPr>
              <a:spLocks noChangeArrowheads="1"/>
            </p:cNvSpPr>
            <p:nvPr/>
          </p:nvSpPr>
          <p:spPr bwMode="auto">
            <a:xfrm rot="16200000">
              <a:off x="3893" y="2807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9" name="Oval 63"/>
            <p:cNvSpPr>
              <a:spLocks noChangeArrowheads="1"/>
            </p:cNvSpPr>
            <p:nvPr/>
          </p:nvSpPr>
          <p:spPr bwMode="auto">
            <a:xfrm rot="16200000">
              <a:off x="3942" y="2811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40" name="Line 64"/>
            <p:cNvSpPr>
              <a:spLocks noChangeShapeType="1"/>
            </p:cNvSpPr>
            <p:nvPr/>
          </p:nvSpPr>
          <p:spPr bwMode="auto">
            <a:xfrm flipV="1">
              <a:off x="4125" y="2715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1" name="Line 65"/>
            <p:cNvSpPr>
              <a:spLocks noChangeShapeType="1"/>
            </p:cNvSpPr>
            <p:nvPr/>
          </p:nvSpPr>
          <p:spPr bwMode="auto">
            <a:xfrm flipV="1">
              <a:off x="3732" y="2708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2" name="Line 66"/>
            <p:cNvSpPr>
              <a:spLocks noChangeShapeType="1"/>
            </p:cNvSpPr>
            <p:nvPr/>
          </p:nvSpPr>
          <p:spPr bwMode="auto">
            <a:xfrm flipH="1">
              <a:off x="3732" y="2713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3" name="Line 67"/>
            <p:cNvSpPr>
              <a:spLocks noChangeShapeType="1"/>
            </p:cNvSpPr>
            <p:nvPr/>
          </p:nvSpPr>
          <p:spPr bwMode="auto">
            <a:xfrm flipV="1">
              <a:off x="3720" y="2476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4" name="Line 68"/>
            <p:cNvSpPr>
              <a:spLocks noChangeShapeType="1"/>
            </p:cNvSpPr>
            <p:nvPr/>
          </p:nvSpPr>
          <p:spPr bwMode="auto">
            <a:xfrm>
              <a:off x="4099" y="2506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5" name="Line 69"/>
            <p:cNvSpPr>
              <a:spLocks noChangeShapeType="1"/>
            </p:cNvSpPr>
            <p:nvPr/>
          </p:nvSpPr>
          <p:spPr bwMode="auto">
            <a:xfrm flipH="1">
              <a:off x="4599" y="2504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4646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2" y="2222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4647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70" y="2273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48" name="AutoShape 72"/>
            <p:cNvSpPr>
              <a:spLocks noChangeArrowheads="1"/>
            </p:cNvSpPr>
            <p:nvPr/>
          </p:nvSpPr>
          <p:spPr bwMode="auto">
            <a:xfrm>
              <a:off x="3921" y="2131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649" name="Group 73"/>
            <p:cNvGrpSpPr>
              <a:grpSpLocks/>
            </p:cNvGrpSpPr>
            <p:nvPr/>
          </p:nvGrpSpPr>
          <p:grpSpPr bwMode="auto">
            <a:xfrm>
              <a:off x="4089" y="3027"/>
              <a:ext cx="255" cy="268"/>
              <a:chOff x="4089" y="3027"/>
              <a:chExt cx="255" cy="268"/>
            </a:xfrm>
          </p:grpSpPr>
          <p:pic>
            <p:nvPicPr>
              <p:cNvPr id="24650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89" y="302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1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27" y="309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2" name="Group 76"/>
            <p:cNvGrpSpPr>
              <a:grpSpLocks/>
            </p:cNvGrpSpPr>
            <p:nvPr/>
          </p:nvGrpSpPr>
          <p:grpSpPr bwMode="auto">
            <a:xfrm>
              <a:off x="4579" y="3047"/>
              <a:ext cx="255" cy="268"/>
              <a:chOff x="4579" y="3047"/>
              <a:chExt cx="255" cy="268"/>
            </a:xfrm>
          </p:grpSpPr>
          <p:pic>
            <p:nvPicPr>
              <p:cNvPr id="24653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79" y="304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4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17" y="311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5" name="Group 79"/>
            <p:cNvGrpSpPr>
              <a:grpSpLocks/>
            </p:cNvGrpSpPr>
            <p:nvPr/>
          </p:nvGrpSpPr>
          <p:grpSpPr bwMode="auto">
            <a:xfrm>
              <a:off x="4318" y="2868"/>
              <a:ext cx="238" cy="236"/>
              <a:chOff x="4318" y="2868"/>
              <a:chExt cx="238" cy="236"/>
            </a:xfrm>
          </p:grpSpPr>
          <p:pic>
            <p:nvPicPr>
              <p:cNvPr id="24656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18" y="2868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57" name="Rectangle 81"/>
              <p:cNvSpPr>
                <a:spLocks noChangeArrowheads="1"/>
              </p:cNvSpPr>
              <p:nvPr/>
            </p:nvSpPr>
            <p:spPr bwMode="auto">
              <a:xfrm>
                <a:off x="4387" y="2951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58" name="Line 82"/>
            <p:cNvSpPr>
              <a:spLocks noChangeShapeType="1"/>
            </p:cNvSpPr>
            <p:nvPr/>
          </p:nvSpPr>
          <p:spPr bwMode="auto">
            <a:xfrm>
              <a:off x="4511" y="2807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59" name="Group 83"/>
            <p:cNvGrpSpPr>
              <a:grpSpLocks/>
            </p:cNvGrpSpPr>
            <p:nvPr/>
          </p:nvGrpSpPr>
          <p:grpSpPr bwMode="auto">
            <a:xfrm>
              <a:off x="4965" y="2444"/>
              <a:ext cx="130" cy="257"/>
              <a:chOff x="4965" y="2444"/>
              <a:chExt cx="130" cy="257"/>
            </a:xfrm>
          </p:grpSpPr>
          <p:sp>
            <p:nvSpPr>
              <p:cNvPr id="24660" name="AutoShape 84"/>
              <p:cNvSpPr>
                <a:spLocks noChangeArrowheads="1"/>
              </p:cNvSpPr>
              <p:nvPr/>
            </p:nvSpPr>
            <p:spPr bwMode="auto">
              <a:xfrm>
                <a:off x="4965" y="264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1" name="Rectangle 85"/>
              <p:cNvSpPr>
                <a:spLocks noChangeArrowheads="1"/>
              </p:cNvSpPr>
              <p:nvPr/>
            </p:nvSpPr>
            <p:spPr bwMode="auto">
              <a:xfrm>
                <a:off x="5031" y="244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2" name="Rectangle 86"/>
              <p:cNvSpPr>
                <a:spLocks noChangeArrowheads="1"/>
              </p:cNvSpPr>
              <p:nvPr/>
            </p:nvSpPr>
            <p:spPr bwMode="auto">
              <a:xfrm>
                <a:off x="4966" y="250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3" name="AutoShape 87"/>
              <p:cNvSpPr>
                <a:spLocks noChangeArrowheads="1"/>
              </p:cNvSpPr>
              <p:nvPr/>
            </p:nvSpPr>
            <p:spPr bwMode="auto">
              <a:xfrm>
                <a:off x="4965" y="244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4" name="Line 88"/>
              <p:cNvSpPr>
                <a:spLocks noChangeShapeType="1"/>
              </p:cNvSpPr>
              <p:nvPr/>
            </p:nvSpPr>
            <p:spPr bwMode="auto">
              <a:xfrm>
                <a:off x="5096" y="244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5" name="Line 89"/>
              <p:cNvSpPr>
                <a:spLocks noChangeShapeType="1"/>
              </p:cNvSpPr>
              <p:nvPr/>
            </p:nvSpPr>
            <p:spPr bwMode="auto">
              <a:xfrm flipH="1">
                <a:off x="5048" y="264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6" name="Rectangle 90"/>
              <p:cNvSpPr>
                <a:spLocks noChangeArrowheads="1"/>
              </p:cNvSpPr>
              <p:nvPr/>
            </p:nvSpPr>
            <p:spPr bwMode="auto">
              <a:xfrm>
                <a:off x="4976" y="252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7" name="Rectangle 91"/>
              <p:cNvSpPr>
                <a:spLocks noChangeArrowheads="1"/>
              </p:cNvSpPr>
              <p:nvPr/>
            </p:nvSpPr>
            <p:spPr bwMode="auto">
              <a:xfrm>
                <a:off x="4984" y="256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68" name="Group 92"/>
            <p:cNvGrpSpPr>
              <a:grpSpLocks/>
            </p:cNvGrpSpPr>
            <p:nvPr/>
          </p:nvGrpSpPr>
          <p:grpSpPr bwMode="auto">
            <a:xfrm>
              <a:off x="4957" y="2724"/>
              <a:ext cx="130" cy="257"/>
              <a:chOff x="4957" y="2724"/>
              <a:chExt cx="130" cy="257"/>
            </a:xfrm>
          </p:grpSpPr>
          <p:sp>
            <p:nvSpPr>
              <p:cNvPr id="24669" name="AutoShape 93"/>
              <p:cNvSpPr>
                <a:spLocks noChangeArrowheads="1"/>
              </p:cNvSpPr>
              <p:nvPr/>
            </p:nvSpPr>
            <p:spPr bwMode="auto">
              <a:xfrm>
                <a:off x="4957" y="292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0" name="Rectangle 94"/>
              <p:cNvSpPr>
                <a:spLocks noChangeArrowheads="1"/>
              </p:cNvSpPr>
              <p:nvPr/>
            </p:nvSpPr>
            <p:spPr bwMode="auto">
              <a:xfrm>
                <a:off x="5023" y="272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1" name="Rectangle 95"/>
              <p:cNvSpPr>
                <a:spLocks noChangeArrowheads="1"/>
              </p:cNvSpPr>
              <p:nvPr/>
            </p:nvSpPr>
            <p:spPr bwMode="auto">
              <a:xfrm>
                <a:off x="4958" y="278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2" name="AutoShape 96"/>
              <p:cNvSpPr>
                <a:spLocks noChangeArrowheads="1"/>
              </p:cNvSpPr>
              <p:nvPr/>
            </p:nvSpPr>
            <p:spPr bwMode="auto">
              <a:xfrm>
                <a:off x="4957" y="272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3" name="Line 97"/>
              <p:cNvSpPr>
                <a:spLocks noChangeShapeType="1"/>
              </p:cNvSpPr>
              <p:nvPr/>
            </p:nvSpPr>
            <p:spPr bwMode="auto">
              <a:xfrm>
                <a:off x="5088" y="272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4" name="Line 98"/>
              <p:cNvSpPr>
                <a:spLocks noChangeShapeType="1"/>
              </p:cNvSpPr>
              <p:nvPr/>
            </p:nvSpPr>
            <p:spPr bwMode="auto">
              <a:xfrm flipH="1">
                <a:off x="5040" y="292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5" name="Rectangle 99"/>
              <p:cNvSpPr>
                <a:spLocks noChangeArrowheads="1"/>
              </p:cNvSpPr>
              <p:nvPr/>
            </p:nvSpPr>
            <p:spPr bwMode="auto">
              <a:xfrm>
                <a:off x="4968" y="280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6" name="Rectangle 100"/>
              <p:cNvSpPr>
                <a:spLocks noChangeArrowheads="1"/>
              </p:cNvSpPr>
              <p:nvPr/>
            </p:nvSpPr>
            <p:spPr bwMode="auto">
              <a:xfrm>
                <a:off x="4976" y="284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77" name="Line 101"/>
            <p:cNvSpPr>
              <a:spLocks noChangeShapeType="1"/>
            </p:cNvSpPr>
            <p:nvPr/>
          </p:nvSpPr>
          <p:spPr bwMode="auto">
            <a:xfrm flipV="1">
              <a:off x="4914" y="2486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8" name="Line 102"/>
            <p:cNvSpPr>
              <a:spLocks noChangeShapeType="1"/>
            </p:cNvSpPr>
            <p:nvPr/>
          </p:nvSpPr>
          <p:spPr bwMode="auto">
            <a:xfrm>
              <a:off x="4912" y="2871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9" name="Line 103"/>
            <p:cNvSpPr>
              <a:spLocks noChangeShapeType="1"/>
            </p:cNvSpPr>
            <p:nvPr/>
          </p:nvSpPr>
          <p:spPr bwMode="auto">
            <a:xfrm>
              <a:off x="4910" y="2571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0" name="Line 104"/>
            <p:cNvSpPr>
              <a:spLocks noChangeShapeType="1"/>
            </p:cNvSpPr>
            <p:nvPr/>
          </p:nvSpPr>
          <p:spPr bwMode="auto">
            <a:xfrm flipV="1">
              <a:off x="4106" y="1371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1" name="Line 105"/>
            <p:cNvSpPr>
              <a:spLocks noChangeShapeType="1"/>
            </p:cNvSpPr>
            <p:nvPr/>
          </p:nvSpPr>
          <p:spPr bwMode="auto">
            <a:xfrm>
              <a:off x="4695" y="1362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2" name="Line 106"/>
            <p:cNvSpPr>
              <a:spLocks noChangeShapeType="1"/>
            </p:cNvSpPr>
            <p:nvPr/>
          </p:nvSpPr>
          <p:spPr bwMode="auto">
            <a:xfrm flipH="1">
              <a:off x="5021" y="1574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3" name="Line 107"/>
            <p:cNvSpPr>
              <a:spLocks noChangeShapeType="1"/>
            </p:cNvSpPr>
            <p:nvPr/>
          </p:nvSpPr>
          <p:spPr bwMode="auto">
            <a:xfrm>
              <a:off x="4537" y="1433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4" name="Line 108"/>
            <p:cNvSpPr>
              <a:spLocks noChangeShapeType="1"/>
            </p:cNvSpPr>
            <p:nvPr/>
          </p:nvSpPr>
          <p:spPr bwMode="auto">
            <a:xfrm>
              <a:off x="4553" y="1841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5" name="Line 109"/>
            <p:cNvSpPr>
              <a:spLocks noChangeShapeType="1"/>
            </p:cNvSpPr>
            <p:nvPr/>
          </p:nvSpPr>
          <p:spPr bwMode="auto">
            <a:xfrm flipH="1">
              <a:off x="4842" y="2134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6" name="Line 110"/>
            <p:cNvSpPr>
              <a:spLocks noChangeShapeType="1"/>
            </p:cNvSpPr>
            <p:nvPr/>
          </p:nvSpPr>
          <p:spPr bwMode="auto">
            <a:xfrm flipH="1">
              <a:off x="4699" y="1554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7" name="Line 111"/>
            <p:cNvSpPr>
              <a:spLocks noChangeShapeType="1"/>
            </p:cNvSpPr>
            <p:nvPr/>
          </p:nvSpPr>
          <p:spPr bwMode="auto">
            <a:xfrm flipH="1">
              <a:off x="4705" y="1201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8" name="Line 112"/>
            <p:cNvSpPr>
              <a:spLocks noChangeShapeType="1"/>
            </p:cNvSpPr>
            <p:nvPr/>
          </p:nvSpPr>
          <p:spPr bwMode="auto">
            <a:xfrm flipH="1">
              <a:off x="5157" y="1312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89" name="Group 113"/>
            <p:cNvGrpSpPr>
              <a:grpSpLocks/>
            </p:cNvGrpSpPr>
            <p:nvPr/>
          </p:nvGrpSpPr>
          <p:grpSpPr bwMode="auto">
            <a:xfrm>
              <a:off x="3779" y="1433"/>
              <a:ext cx="315" cy="146"/>
              <a:chOff x="3779" y="1433"/>
              <a:chExt cx="315" cy="146"/>
            </a:xfrm>
          </p:grpSpPr>
          <p:sp>
            <p:nvSpPr>
              <p:cNvPr id="24690" name="Oval 114"/>
              <p:cNvSpPr>
                <a:spLocks noChangeArrowheads="1"/>
              </p:cNvSpPr>
              <p:nvPr/>
            </p:nvSpPr>
            <p:spPr bwMode="auto">
              <a:xfrm>
                <a:off x="3781" y="149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1" name="Line 115"/>
              <p:cNvSpPr>
                <a:spLocks noChangeShapeType="1"/>
              </p:cNvSpPr>
              <p:nvPr/>
            </p:nvSpPr>
            <p:spPr bwMode="auto">
              <a:xfrm>
                <a:off x="3781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2" name="Line 116"/>
              <p:cNvSpPr>
                <a:spLocks noChangeShapeType="1"/>
              </p:cNvSpPr>
              <p:nvPr/>
            </p:nvSpPr>
            <p:spPr bwMode="auto">
              <a:xfrm>
                <a:off x="4095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3" name="Rectangle 117"/>
              <p:cNvSpPr>
                <a:spLocks noChangeArrowheads="1"/>
              </p:cNvSpPr>
              <p:nvPr/>
            </p:nvSpPr>
            <p:spPr bwMode="auto">
              <a:xfrm>
                <a:off x="3781" y="1491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4" name="Oval 118"/>
              <p:cNvSpPr>
                <a:spLocks noChangeArrowheads="1"/>
              </p:cNvSpPr>
              <p:nvPr/>
            </p:nvSpPr>
            <p:spPr bwMode="auto">
              <a:xfrm>
                <a:off x="3779" y="143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695" name="Group 119"/>
              <p:cNvGrpSpPr>
                <a:grpSpLocks/>
              </p:cNvGrpSpPr>
              <p:nvPr/>
            </p:nvGrpSpPr>
            <p:grpSpPr bwMode="auto">
              <a:xfrm>
                <a:off x="3854" y="1454"/>
                <a:ext cx="154" cy="55"/>
                <a:chOff x="3854" y="1454"/>
                <a:chExt cx="154" cy="55"/>
              </a:xfrm>
            </p:grpSpPr>
            <p:sp>
              <p:nvSpPr>
                <p:cNvPr id="24696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54" y="145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7" name="Line 121"/>
                <p:cNvSpPr>
                  <a:spLocks noChangeShapeType="1"/>
                </p:cNvSpPr>
                <p:nvPr/>
              </p:nvSpPr>
              <p:spPr bwMode="auto">
                <a:xfrm>
                  <a:off x="3961" y="15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8" name="Line 122"/>
                <p:cNvSpPr>
                  <a:spLocks noChangeShapeType="1"/>
                </p:cNvSpPr>
                <p:nvPr/>
              </p:nvSpPr>
              <p:spPr bwMode="auto">
                <a:xfrm>
                  <a:off x="3905" y="145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699" name="Group 123"/>
              <p:cNvGrpSpPr>
                <a:grpSpLocks/>
              </p:cNvGrpSpPr>
              <p:nvPr/>
            </p:nvGrpSpPr>
            <p:grpSpPr bwMode="auto">
              <a:xfrm>
                <a:off x="3854" y="1453"/>
                <a:ext cx="154" cy="55"/>
                <a:chOff x="3854" y="1453"/>
                <a:chExt cx="154" cy="55"/>
              </a:xfrm>
            </p:grpSpPr>
            <p:sp>
              <p:nvSpPr>
                <p:cNvPr id="24700" name="Line 124"/>
                <p:cNvSpPr>
                  <a:spLocks noChangeShapeType="1"/>
                </p:cNvSpPr>
                <p:nvPr/>
              </p:nvSpPr>
              <p:spPr bwMode="auto">
                <a:xfrm>
                  <a:off x="3854" y="15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1" name="Line 125"/>
                <p:cNvSpPr>
                  <a:spLocks noChangeShapeType="1"/>
                </p:cNvSpPr>
                <p:nvPr/>
              </p:nvSpPr>
              <p:spPr bwMode="auto">
                <a:xfrm>
                  <a:off x="3961" y="145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2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905" y="145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03" name="Group 127"/>
            <p:cNvGrpSpPr>
              <a:grpSpLocks/>
            </p:cNvGrpSpPr>
            <p:nvPr/>
          </p:nvGrpSpPr>
          <p:grpSpPr bwMode="auto">
            <a:xfrm>
              <a:off x="4379" y="1289"/>
              <a:ext cx="315" cy="146"/>
              <a:chOff x="4379" y="1289"/>
              <a:chExt cx="315" cy="146"/>
            </a:xfrm>
          </p:grpSpPr>
          <p:sp>
            <p:nvSpPr>
              <p:cNvPr id="24704" name="Oval 128"/>
              <p:cNvSpPr>
                <a:spLocks noChangeArrowheads="1"/>
              </p:cNvSpPr>
              <p:nvPr/>
            </p:nvSpPr>
            <p:spPr bwMode="auto">
              <a:xfrm>
                <a:off x="4381" y="13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5" name="Line 129"/>
              <p:cNvSpPr>
                <a:spLocks noChangeShapeType="1"/>
              </p:cNvSpPr>
              <p:nvPr/>
            </p:nvSpPr>
            <p:spPr bwMode="auto">
              <a:xfrm>
                <a:off x="4381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6" name="Line 130"/>
              <p:cNvSpPr>
                <a:spLocks noChangeShapeType="1"/>
              </p:cNvSpPr>
              <p:nvPr/>
            </p:nvSpPr>
            <p:spPr bwMode="auto">
              <a:xfrm>
                <a:off x="4695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7" name="Rectangle 131"/>
              <p:cNvSpPr>
                <a:spLocks noChangeArrowheads="1"/>
              </p:cNvSpPr>
              <p:nvPr/>
            </p:nvSpPr>
            <p:spPr bwMode="auto">
              <a:xfrm>
                <a:off x="4381" y="1347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8" name="Oval 132"/>
              <p:cNvSpPr>
                <a:spLocks noChangeArrowheads="1"/>
              </p:cNvSpPr>
              <p:nvPr/>
            </p:nvSpPr>
            <p:spPr bwMode="auto">
              <a:xfrm>
                <a:off x="4379" y="12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09" name="Group 133"/>
              <p:cNvGrpSpPr>
                <a:grpSpLocks/>
              </p:cNvGrpSpPr>
              <p:nvPr/>
            </p:nvGrpSpPr>
            <p:grpSpPr bwMode="auto">
              <a:xfrm>
                <a:off x="4454" y="1310"/>
                <a:ext cx="154" cy="55"/>
                <a:chOff x="4454" y="1310"/>
                <a:chExt cx="154" cy="55"/>
              </a:xfrm>
            </p:grpSpPr>
            <p:sp>
              <p:nvSpPr>
                <p:cNvPr id="24710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54" y="1309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1" name="Line 135"/>
                <p:cNvSpPr>
                  <a:spLocks noChangeShapeType="1"/>
                </p:cNvSpPr>
                <p:nvPr/>
              </p:nvSpPr>
              <p:spPr bwMode="auto">
                <a:xfrm>
                  <a:off x="4561" y="13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2" name="Line 136"/>
                <p:cNvSpPr>
                  <a:spLocks noChangeShapeType="1"/>
                </p:cNvSpPr>
                <p:nvPr/>
              </p:nvSpPr>
              <p:spPr bwMode="auto">
                <a:xfrm>
                  <a:off x="4505" y="13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13" name="Group 137"/>
              <p:cNvGrpSpPr>
                <a:grpSpLocks/>
              </p:cNvGrpSpPr>
              <p:nvPr/>
            </p:nvGrpSpPr>
            <p:grpSpPr bwMode="auto">
              <a:xfrm>
                <a:off x="4454" y="1309"/>
                <a:ext cx="154" cy="55"/>
                <a:chOff x="4454" y="1309"/>
                <a:chExt cx="154" cy="55"/>
              </a:xfrm>
            </p:grpSpPr>
            <p:sp>
              <p:nvSpPr>
                <p:cNvPr id="24714" name="Line 138"/>
                <p:cNvSpPr>
                  <a:spLocks noChangeShapeType="1"/>
                </p:cNvSpPr>
                <p:nvPr/>
              </p:nvSpPr>
              <p:spPr bwMode="auto">
                <a:xfrm>
                  <a:off x="4454" y="136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5" name="Line 139"/>
                <p:cNvSpPr>
                  <a:spLocks noChangeShapeType="1"/>
                </p:cNvSpPr>
                <p:nvPr/>
              </p:nvSpPr>
              <p:spPr bwMode="auto">
                <a:xfrm>
                  <a:off x="4561" y="13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6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505" y="1308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17" name="Group 141"/>
            <p:cNvGrpSpPr>
              <a:grpSpLocks/>
            </p:cNvGrpSpPr>
            <p:nvPr/>
          </p:nvGrpSpPr>
          <p:grpSpPr bwMode="auto">
            <a:xfrm>
              <a:off x="4390" y="1703"/>
              <a:ext cx="315" cy="146"/>
              <a:chOff x="4390" y="1703"/>
              <a:chExt cx="315" cy="146"/>
            </a:xfrm>
          </p:grpSpPr>
          <p:sp>
            <p:nvSpPr>
              <p:cNvPr id="24718" name="Oval 142"/>
              <p:cNvSpPr>
                <a:spLocks noChangeArrowheads="1"/>
              </p:cNvSpPr>
              <p:nvPr/>
            </p:nvSpPr>
            <p:spPr bwMode="auto">
              <a:xfrm>
                <a:off x="4393" y="176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19" name="Line 143"/>
              <p:cNvSpPr>
                <a:spLocks noChangeShapeType="1"/>
              </p:cNvSpPr>
              <p:nvPr/>
            </p:nvSpPr>
            <p:spPr bwMode="auto">
              <a:xfrm>
                <a:off x="4393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0" name="Line 144"/>
              <p:cNvSpPr>
                <a:spLocks noChangeShapeType="1"/>
              </p:cNvSpPr>
              <p:nvPr/>
            </p:nvSpPr>
            <p:spPr bwMode="auto">
              <a:xfrm>
                <a:off x="4706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1" name="Rectangle 145"/>
              <p:cNvSpPr>
                <a:spLocks noChangeArrowheads="1"/>
              </p:cNvSpPr>
              <p:nvPr/>
            </p:nvSpPr>
            <p:spPr bwMode="auto">
              <a:xfrm>
                <a:off x="4393" y="176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22" name="Oval 146"/>
              <p:cNvSpPr>
                <a:spLocks noChangeArrowheads="1"/>
              </p:cNvSpPr>
              <p:nvPr/>
            </p:nvSpPr>
            <p:spPr bwMode="auto">
              <a:xfrm>
                <a:off x="4390" y="170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23" name="Group 147"/>
              <p:cNvGrpSpPr>
                <a:grpSpLocks/>
              </p:cNvGrpSpPr>
              <p:nvPr/>
            </p:nvGrpSpPr>
            <p:grpSpPr bwMode="auto">
              <a:xfrm>
                <a:off x="4465" y="1724"/>
                <a:ext cx="154" cy="55"/>
                <a:chOff x="4465" y="1724"/>
                <a:chExt cx="154" cy="55"/>
              </a:xfrm>
            </p:grpSpPr>
            <p:sp>
              <p:nvSpPr>
                <p:cNvPr id="24724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65" y="172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5" name="Line 149"/>
                <p:cNvSpPr>
                  <a:spLocks noChangeShapeType="1"/>
                </p:cNvSpPr>
                <p:nvPr/>
              </p:nvSpPr>
              <p:spPr bwMode="auto">
                <a:xfrm>
                  <a:off x="4572" y="177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6" name="Line 150"/>
                <p:cNvSpPr>
                  <a:spLocks noChangeShapeType="1"/>
                </p:cNvSpPr>
                <p:nvPr/>
              </p:nvSpPr>
              <p:spPr bwMode="auto">
                <a:xfrm>
                  <a:off x="4516" y="172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27" name="Group 151"/>
              <p:cNvGrpSpPr>
                <a:grpSpLocks/>
              </p:cNvGrpSpPr>
              <p:nvPr/>
            </p:nvGrpSpPr>
            <p:grpSpPr bwMode="auto">
              <a:xfrm>
                <a:off x="4465" y="1723"/>
                <a:ext cx="154" cy="55"/>
                <a:chOff x="4465" y="1723"/>
                <a:chExt cx="154" cy="55"/>
              </a:xfrm>
            </p:grpSpPr>
            <p:sp>
              <p:nvSpPr>
                <p:cNvPr id="24728" name="Line 152"/>
                <p:cNvSpPr>
                  <a:spLocks noChangeShapeType="1"/>
                </p:cNvSpPr>
                <p:nvPr/>
              </p:nvSpPr>
              <p:spPr bwMode="auto">
                <a:xfrm>
                  <a:off x="4465" y="177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9" name="Line 153"/>
                <p:cNvSpPr>
                  <a:spLocks noChangeShapeType="1"/>
                </p:cNvSpPr>
                <p:nvPr/>
              </p:nvSpPr>
              <p:spPr bwMode="auto">
                <a:xfrm>
                  <a:off x="4572" y="172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0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16" y="172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31" name="Group 155"/>
            <p:cNvGrpSpPr>
              <a:grpSpLocks/>
            </p:cNvGrpSpPr>
            <p:nvPr/>
          </p:nvGrpSpPr>
          <p:grpSpPr bwMode="auto">
            <a:xfrm>
              <a:off x="5001" y="1420"/>
              <a:ext cx="314" cy="146"/>
              <a:chOff x="5001" y="1420"/>
              <a:chExt cx="314" cy="146"/>
            </a:xfrm>
          </p:grpSpPr>
          <p:sp>
            <p:nvSpPr>
              <p:cNvPr id="24732" name="Oval 156"/>
              <p:cNvSpPr>
                <a:spLocks noChangeArrowheads="1"/>
              </p:cNvSpPr>
              <p:nvPr/>
            </p:nvSpPr>
            <p:spPr bwMode="auto">
              <a:xfrm>
                <a:off x="5003" y="148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3" name="Line 157"/>
              <p:cNvSpPr>
                <a:spLocks noChangeShapeType="1"/>
              </p:cNvSpPr>
              <p:nvPr/>
            </p:nvSpPr>
            <p:spPr bwMode="auto">
              <a:xfrm>
                <a:off x="5003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4" name="Line 158"/>
              <p:cNvSpPr>
                <a:spLocks noChangeShapeType="1"/>
              </p:cNvSpPr>
              <p:nvPr/>
            </p:nvSpPr>
            <p:spPr bwMode="auto">
              <a:xfrm>
                <a:off x="5316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5" name="Rectangle 159"/>
              <p:cNvSpPr>
                <a:spLocks noChangeArrowheads="1"/>
              </p:cNvSpPr>
              <p:nvPr/>
            </p:nvSpPr>
            <p:spPr bwMode="auto">
              <a:xfrm>
                <a:off x="5003" y="147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6" name="Oval 160"/>
              <p:cNvSpPr>
                <a:spLocks noChangeArrowheads="1"/>
              </p:cNvSpPr>
              <p:nvPr/>
            </p:nvSpPr>
            <p:spPr bwMode="auto">
              <a:xfrm>
                <a:off x="5001" y="1420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37" name="Group 161"/>
              <p:cNvGrpSpPr>
                <a:grpSpLocks/>
              </p:cNvGrpSpPr>
              <p:nvPr/>
            </p:nvGrpSpPr>
            <p:grpSpPr bwMode="auto">
              <a:xfrm>
                <a:off x="5076" y="1441"/>
                <a:ext cx="154" cy="55"/>
                <a:chOff x="5076" y="1441"/>
                <a:chExt cx="154" cy="55"/>
              </a:xfrm>
            </p:grpSpPr>
            <p:sp>
              <p:nvSpPr>
                <p:cNvPr id="24738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76" y="14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9" name="Line 163"/>
                <p:cNvSpPr>
                  <a:spLocks noChangeShapeType="1"/>
                </p:cNvSpPr>
                <p:nvPr/>
              </p:nvSpPr>
              <p:spPr bwMode="auto">
                <a:xfrm>
                  <a:off x="5182" y="14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0" name="Line 164"/>
                <p:cNvSpPr>
                  <a:spLocks noChangeShapeType="1"/>
                </p:cNvSpPr>
                <p:nvPr/>
              </p:nvSpPr>
              <p:spPr bwMode="auto">
                <a:xfrm>
                  <a:off x="5127" y="1442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41" name="Group 165"/>
              <p:cNvGrpSpPr>
                <a:grpSpLocks/>
              </p:cNvGrpSpPr>
              <p:nvPr/>
            </p:nvGrpSpPr>
            <p:grpSpPr bwMode="auto">
              <a:xfrm>
                <a:off x="5076" y="1440"/>
                <a:ext cx="154" cy="55"/>
                <a:chOff x="5076" y="1440"/>
                <a:chExt cx="154" cy="55"/>
              </a:xfrm>
            </p:grpSpPr>
            <p:sp>
              <p:nvSpPr>
                <p:cNvPr id="24742" name="Line 166"/>
                <p:cNvSpPr>
                  <a:spLocks noChangeShapeType="1"/>
                </p:cNvSpPr>
                <p:nvPr/>
              </p:nvSpPr>
              <p:spPr bwMode="auto">
                <a:xfrm>
                  <a:off x="5076" y="14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3" name="Line 167"/>
                <p:cNvSpPr>
                  <a:spLocks noChangeShapeType="1"/>
                </p:cNvSpPr>
                <p:nvPr/>
              </p:nvSpPr>
              <p:spPr bwMode="auto">
                <a:xfrm>
                  <a:off x="5182" y="14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4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27" y="1439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45" name="Group 169"/>
            <p:cNvGrpSpPr>
              <a:grpSpLocks/>
            </p:cNvGrpSpPr>
            <p:nvPr/>
          </p:nvGrpSpPr>
          <p:grpSpPr bwMode="auto">
            <a:xfrm>
              <a:off x="4879" y="1985"/>
              <a:ext cx="315" cy="146"/>
              <a:chOff x="4879" y="1985"/>
              <a:chExt cx="315" cy="146"/>
            </a:xfrm>
          </p:grpSpPr>
          <p:sp>
            <p:nvSpPr>
              <p:cNvPr id="24746" name="Oval 170"/>
              <p:cNvSpPr>
                <a:spLocks noChangeArrowheads="1"/>
              </p:cNvSpPr>
              <p:nvPr/>
            </p:nvSpPr>
            <p:spPr bwMode="auto">
              <a:xfrm>
                <a:off x="4881" y="2050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47" name="Line 171"/>
              <p:cNvSpPr>
                <a:spLocks noChangeShapeType="1"/>
              </p:cNvSpPr>
              <p:nvPr/>
            </p:nvSpPr>
            <p:spPr bwMode="auto">
              <a:xfrm>
                <a:off x="4881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8" name="Line 172"/>
              <p:cNvSpPr>
                <a:spLocks noChangeShapeType="1"/>
              </p:cNvSpPr>
              <p:nvPr/>
            </p:nvSpPr>
            <p:spPr bwMode="auto">
              <a:xfrm>
                <a:off x="5195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9" name="Rectangle 173"/>
              <p:cNvSpPr>
                <a:spLocks noChangeArrowheads="1"/>
              </p:cNvSpPr>
              <p:nvPr/>
            </p:nvSpPr>
            <p:spPr bwMode="auto">
              <a:xfrm>
                <a:off x="4881" y="2044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50" name="Oval 174"/>
              <p:cNvSpPr>
                <a:spLocks noChangeArrowheads="1"/>
              </p:cNvSpPr>
              <p:nvPr/>
            </p:nvSpPr>
            <p:spPr bwMode="auto">
              <a:xfrm>
                <a:off x="4879" y="198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51" name="Group 175"/>
              <p:cNvGrpSpPr>
                <a:grpSpLocks/>
              </p:cNvGrpSpPr>
              <p:nvPr/>
            </p:nvGrpSpPr>
            <p:grpSpPr bwMode="auto">
              <a:xfrm>
                <a:off x="4954" y="2006"/>
                <a:ext cx="154" cy="55"/>
                <a:chOff x="4954" y="2006"/>
                <a:chExt cx="154" cy="55"/>
              </a:xfrm>
            </p:grpSpPr>
            <p:sp>
              <p:nvSpPr>
                <p:cNvPr id="24752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54" y="2005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3" name="Line 177"/>
                <p:cNvSpPr>
                  <a:spLocks noChangeShapeType="1"/>
                </p:cNvSpPr>
                <p:nvPr/>
              </p:nvSpPr>
              <p:spPr bwMode="auto">
                <a:xfrm>
                  <a:off x="5061" y="206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4" name="Line 178"/>
                <p:cNvSpPr>
                  <a:spLocks noChangeShapeType="1"/>
                </p:cNvSpPr>
                <p:nvPr/>
              </p:nvSpPr>
              <p:spPr bwMode="auto">
                <a:xfrm>
                  <a:off x="5005" y="200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55" name="Group 179"/>
              <p:cNvGrpSpPr>
                <a:grpSpLocks/>
              </p:cNvGrpSpPr>
              <p:nvPr/>
            </p:nvGrpSpPr>
            <p:grpSpPr bwMode="auto">
              <a:xfrm>
                <a:off x="4954" y="2005"/>
                <a:ext cx="154" cy="55"/>
                <a:chOff x="4954" y="2005"/>
                <a:chExt cx="154" cy="55"/>
              </a:xfrm>
            </p:grpSpPr>
            <p:sp>
              <p:nvSpPr>
                <p:cNvPr id="24756" name="Line 180"/>
                <p:cNvSpPr>
                  <a:spLocks noChangeShapeType="1"/>
                </p:cNvSpPr>
                <p:nvPr/>
              </p:nvSpPr>
              <p:spPr bwMode="auto">
                <a:xfrm>
                  <a:off x="4954" y="2060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7" name="Line 181"/>
                <p:cNvSpPr>
                  <a:spLocks noChangeShapeType="1"/>
                </p:cNvSpPr>
                <p:nvPr/>
              </p:nvSpPr>
              <p:spPr bwMode="auto">
                <a:xfrm>
                  <a:off x="5061" y="200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8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5005" y="2004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59" name="Group 183"/>
            <p:cNvGrpSpPr>
              <a:grpSpLocks/>
            </p:cNvGrpSpPr>
            <p:nvPr/>
          </p:nvGrpSpPr>
          <p:grpSpPr bwMode="auto">
            <a:xfrm>
              <a:off x="4669" y="2353"/>
              <a:ext cx="315" cy="147"/>
              <a:chOff x="4669" y="2353"/>
              <a:chExt cx="315" cy="147"/>
            </a:xfrm>
          </p:grpSpPr>
          <p:sp>
            <p:nvSpPr>
              <p:cNvPr id="24760" name="Oval 184"/>
              <p:cNvSpPr>
                <a:spLocks noChangeArrowheads="1"/>
              </p:cNvSpPr>
              <p:nvPr/>
            </p:nvSpPr>
            <p:spPr bwMode="auto">
              <a:xfrm>
                <a:off x="4671" y="2419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1" name="Line 185"/>
              <p:cNvSpPr>
                <a:spLocks noChangeShapeType="1"/>
              </p:cNvSpPr>
              <p:nvPr/>
            </p:nvSpPr>
            <p:spPr bwMode="auto">
              <a:xfrm>
                <a:off x="4671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2" name="Line 186"/>
              <p:cNvSpPr>
                <a:spLocks noChangeShapeType="1"/>
              </p:cNvSpPr>
              <p:nvPr/>
            </p:nvSpPr>
            <p:spPr bwMode="auto">
              <a:xfrm>
                <a:off x="4985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3" name="Rectangle 187"/>
              <p:cNvSpPr>
                <a:spLocks noChangeArrowheads="1"/>
              </p:cNvSpPr>
              <p:nvPr/>
            </p:nvSpPr>
            <p:spPr bwMode="auto">
              <a:xfrm>
                <a:off x="4671" y="241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4" name="Oval 188"/>
              <p:cNvSpPr>
                <a:spLocks noChangeArrowheads="1"/>
              </p:cNvSpPr>
              <p:nvPr/>
            </p:nvSpPr>
            <p:spPr bwMode="auto">
              <a:xfrm>
                <a:off x="4669" y="235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65" name="Group 189"/>
              <p:cNvGrpSpPr>
                <a:grpSpLocks/>
              </p:cNvGrpSpPr>
              <p:nvPr/>
            </p:nvGrpSpPr>
            <p:grpSpPr bwMode="auto">
              <a:xfrm>
                <a:off x="4744" y="2374"/>
                <a:ext cx="154" cy="55"/>
                <a:chOff x="4744" y="2374"/>
                <a:chExt cx="154" cy="55"/>
              </a:xfrm>
            </p:grpSpPr>
            <p:sp>
              <p:nvSpPr>
                <p:cNvPr id="24766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44" y="237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7" name="Line 191"/>
                <p:cNvSpPr>
                  <a:spLocks noChangeShapeType="1"/>
                </p:cNvSpPr>
                <p:nvPr/>
              </p:nvSpPr>
              <p:spPr bwMode="auto">
                <a:xfrm>
                  <a:off x="4851" y="243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8" name="Line 192"/>
                <p:cNvSpPr>
                  <a:spLocks noChangeShapeType="1"/>
                </p:cNvSpPr>
                <p:nvPr/>
              </p:nvSpPr>
              <p:spPr bwMode="auto">
                <a:xfrm>
                  <a:off x="4795" y="2375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69" name="Group 193"/>
              <p:cNvGrpSpPr>
                <a:grpSpLocks/>
              </p:cNvGrpSpPr>
              <p:nvPr/>
            </p:nvGrpSpPr>
            <p:grpSpPr bwMode="auto">
              <a:xfrm>
                <a:off x="4744" y="2373"/>
                <a:ext cx="154" cy="55"/>
                <a:chOff x="4744" y="2373"/>
                <a:chExt cx="154" cy="55"/>
              </a:xfrm>
            </p:grpSpPr>
            <p:sp>
              <p:nvSpPr>
                <p:cNvPr id="24770" name="Line 194"/>
                <p:cNvSpPr>
                  <a:spLocks noChangeShapeType="1"/>
                </p:cNvSpPr>
                <p:nvPr/>
              </p:nvSpPr>
              <p:spPr bwMode="auto">
                <a:xfrm>
                  <a:off x="4744" y="242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1" name="Line 195"/>
                <p:cNvSpPr>
                  <a:spLocks noChangeShapeType="1"/>
                </p:cNvSpPr>
                <p:nvPr/>
              </p:nvSpPr>
              <p:spPr bwMode="auto">
                <a:xfrm>
                  <a:off x="4851" y="237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2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95" y="237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73" name="Group 197"/>
            <p:cNvGrpSpPr>
              <a:grpSpLocks/>
            </p:cNvGrpSpPr>
            <p:nvPr/>
          </p:nvGrpSpPr>
          <p:grpSpPr bwMode="auto">
            <a:xfrm>
              <a:off x="4285" y="2661"/>
              <a:ext cx="314" cy="146"/>
              <a:chOff x="4285" y="2661"/>
              <a:chExt cx="314" cy="146"/>
            </a:xfrm>
          </p:grpSpPr>
          <p:sp>
            <p:nvSpPr>
              <p:cNvPr id="24774" name="Oval 198"/>
              <p:cNvSpPr>
                <a:spLocks noChangeArrowheads="1"/>
              </p:cNvSpPr>
              <p:nvPr/>
            </p:nvSpPr>
            <p:spPr bwMode="auto">
              <a:xfrm>
                <a:off x="4288" y="272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5" name="Line 199"/>
              <p:cNvSpPr>
                <a:spLocks noChangeShapeType="1"/>
              </p:cNvSpPr>
              <p:nvPr/>
            </p:nvSpPr>
            <p:spPr bwMode="auto">
              <a:xfrm>
                <a:off x="4288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6" name="Line 200"/>
              <p:cNvSpPr>
                <a:spLocks noChangeShapeType="1"/>
              </p:cNvSpPr>
              <p:nvPr/>
            </p:nvSpPr>
            <p:spPr bwMode="auto">
              <a:xfrm>
                <a:off x="4600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7" name="Rectangle 201"/>
              <p:cNvSpPr>
                <a:spLocks noChangeArrowheads="1"/>
              </p:cNvSpPr>
              <p:nvPr/>
            </p:nvSpPr>
            <p:spPr bwMode="auto">
              <a:xfrm>
                <a:off x="4288" y="2720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8" name="Oval 202"/>
              <p:cNvSpPr>
                <a:spLocks noChangeArrowheads="1"/>
              </p:cNvSpPr>
              <p:nvPr/>
            </p:nvSpPr>
            <p:spPr bwMode="auto">
              <a:xfrm>
                <a:off x="4285" y="2661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79" name="Group 203"/>
              <p:cNvGrpSpPr>
                <a:grpSpLocks/>
              </p:cNvGrpSpPr>
              <p:nvPr/>
            </p:nvGrpSpPr>
            <p:grpSpPr bwMode="auto">
              <a:xfrm>
                <a:off x="4360" y="2682"/>
                <a:ext cx="154" cy="55"/>
                <a:chOff x="4360" y="2682"/>
                <a:chExt cx="154" cy="55"/>
              </a:xfrm>
            </p:grpSpPr>
            <p:sp>
              <p:nvSpPr>
                <p:cNvPr id="24780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60" y="268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1" name="Line 205"/>
                <p:cNvSpPr>
                  <a:spLocks noChangeShapeType="1"/>
                </p:cNvSpPr>
                <p:nvPr/>
              </p:nvSpPr>
              <p:spPr bwMode="auto">
                <a:xfrm>
                  <a:off x="4466" y="273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2" name="Line 206"/>
                <p:cNvSpPr>
                  <a:spLocks noChangeShapeType="1"/>
                </p:cNvSpPr>
                <p:nvPr/>
              </p:nvSpPr>
              <p:spPr bwMode="auto">
                <a:xfrm>
                  <a:off x="4411" y="2683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83" name="Group 207"/>
              <p:cNvGrpSpPr>
                <a:grpSpLocks/>
              </p:cNvGrpSpPr>
              <p:nvPr/>
            </p:nvGrpSpPr>
            <p:grpSpPr bwMode="auto">
              <a:xfrm>
                <a:off x="4360" y="2681"/>
                <a:ext cx="154" cy="55"/>
                <a:chOff x="4360" y="2681"/>
                <a:chExt cx="154" cy="55"/>
              </a:xfrm>
            </p:grpSpPr>
            <p:sp>
              <p:nvSpPr>
                <p:cNvPr id="24784" name="Line 208"/>
                <p:cNvSpPr>
                  <a:spLocks noChangeShapeType="1"/>
                </p:cNvSpPr>
                <p:nvPr/>
              </p:nvSpPr>
              <p:spPr bwMode="auto">
                <a:xfrm>
                  <a:off x="4360" y="273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5" name="Line 209"/>
                <p:cNvSpPr>
                  <a:spLocks noChangeShapeType="1"/>
                </p:cNvSpPr>
                <p:nvPr/>
              </p:nvSpPr>
              <p:spPr bwMode="auto">
                <a:xfrm>
                  <a:off x="4466" y="268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6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11" y="2680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87" name="Group 211"/>
            <p:cNvGrpSpPr>
              <a:grpSpLocks/>
            </p:cNvGrpSpPr>
            <p:nvPr/>
          </p:nvGrpSpPr>
          <p:grpSpPr bwMode="auto">
            <a:xfrm>
              <a:off x="3779" y="2424"/>
              <a:ext cx="315" cy="146"/>
              <a:chOff x="3779" y="2424"/>
              <a:chExt cx="315" cy="146"/>
            </a:xfrm>
          </p:grpSpPr>
          <p:sp>
            <p:nvSpPr>
              <p:cNvPr id="24788" name="Oval 212"/>
              <p:cNvSpPr>
                <a:spLocks noChangeArrowheads="1"/>
              </p:cNvSpPr>
              <p:nvPr/>
            </p:nvSpPr>
            <p:spPr bwMode="auto">
              <a:xfrm>
                <a:off x="3781" y="248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89" name="Line 213"/>
              <p:cNvSpPr>
                <a:spLocks noChangeShapeType="1"/>
              </p:cNvSpPr>
              <p:nvPr/>
            </p:nvSpPr>
            <p:spPr bwMode="auto">
              <a:xfrm>
                <a:off x="3781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0" name="Line 214"/>
              <p:cNvSpPr>
                <a:spLocks noChangeShapeType="1"/>
              </p:cNvSpPr>
              <p:nvPr/>
            </p:nvSpPr>
            <p:spPr bwMode="auto">
              <a:xfrm>
                <a:off x="4095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1" name="Rectangle 215"/>
              <p:cNvSpPr>
                <a:spLocks noChangeArrowheads="1"/>
              </p:cNvSpPr>
              <p:nvPr/>
            </p:nvSpPr>
            <p:spPr bwMode="auto">
              <a:xfrm>
                <a:off x="3781" y="2482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92" name="Oval 216"/>
              <p:cNvSpPr>
                <a:spLocks noChangeArrowheads="1"/>
              </p:cNvSpPr>
              <p:nvPr/>
            </p:nvSpPr>
            <p:spPr bwMode="auto">
              <a:xfrm>
                <a:off x="3779" y="2424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93" name="Group 217"/>
              <p:cNvGrpSpPr>
                <a:grpSpLocks/>
              </p:cNvGrpSpPr>
              <p:nvPr/>
            </p:nvGrpSpPr>
            <p:grpSpPr bwMode="auto">
              <a:xfrm>
                <a:off x="3854" y="2445"/>
                <a:ext cx="154" cy="55"/>
                <a:chOff x="3854" y="2445"/>
                <a:chExt cx="154" cy="55"/>
              </a:xfrm>
            </p:grpSpPr>
            <p:sp>
              <p:nvSpPr>
                <p:cNvPr id="24794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54" y="2444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5" name="Line 219"/>
                <p:cNvSpPr>
                  <a:spLocks noChangeShapeType="1"/>
                </p:cNvSpPr>
                <p:nvPr/>
              </p:nvSpPr>
              <p:spPr bwMode="auto">
                <a:xfrm>
                  <a:off x="3961" y="250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6" name="Line 220"/>
                <p:cNvSpPr>
                  <a:spLocks noChangeShapeType="1"/>
                </p:cNvSpPr>
                <p:nvPr/>
              </p:nvSpPr>
              <p:spPr bwMode="auto">
                <a:xfrm>
                  <a:off x="3905" y="2446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97" name="Group 221"/>
              <p:cNvGrpSpPr>
                <a:grpSpLocks/>
              </p:cNvGrpSpPr>
              <p:nvPr/>
            </p:nvGrpSpPr>
            <p:grpSpPr bwMode="auto">
              <a:xfrm>
                <a:off x="3854" y="2444"/>
                <a:ext cx="154" cy="55"/>
                <a:chOff x="3854" y="2444"/>
                <a:chExt cx="154" cy="55"/>
              </a:xfrm>
            </p:grpSpPr>
            <p:sp>
              <p:nvSpPr>
                <p:cNvPr id="24798" name="Line 222"/>
                <p:cNvSpPr>
                  <a:spLocks noChangeShapeType="1"/>
                </p:cNvSpPr>
                <p:nvPr/>
              </p:nvSpPr>
              <p:spPr bwMode="auto">
                <a:xfrm>
                  <a:off x="3854" y="249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9" name="Line 223"/>
                <p:cNvSpPr>
                  <a:spLocks noChangeShapeType="1"/>
                </p:cNvSpPr>
                <p:nvPr/>
              </p:nvSpPr>
              <p:spPr bwMode="auto">
                <a:xfrm>
                  <a:off x="3961" y="24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800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905" y="2443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4801" name="Line 225"/>
            <p:cNvSpPr>
              <a:spLocks noChangeShapeType="1"/>
            </p:cNvSpPr>
            <p:nvPr/>
          </p:nvSpPr>
          <p:spPr bwMode="auto">
            <a:xfrm flipV="1">
              <a:off x="3940" y="2557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2" name="Line 226"/>
            <p:cNvSpPr>
              <a:spLocks noChangeShapeType="1"/>
            </p:cNvSpPr>
            <p:nvPr/>
          </p:nvSpPr>
          <p:spPr bwMode="auto">
            <a:xfrm>
              <a:off x="3390" y="1287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3" name="Line 227"/>
            <p:cNvSpPr>
              <a:spLocks noChangeShapeType="1"/>
            </p:cNvSpPr>
            <p:nvPr/>
          </p:nvSpPr>
          <p:spPr bwMode="auto">
            <a:xfrm>
              <a:off x="3390" y="1191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4" name="Line 228"/>
            <p:cNvSpPr>
              <a:spLocks noChangeShapeType="1"/>
            </p:cNvSpPr>
            <p:nvPr/>
          </p:nvSpPr>
          <p:spPr bwMode="auto">
            <a:xfrm flipV="1">
              <a:off x="4254" y="2918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5" name="Line 229"/>
            <p:cNvSpPr>
              <a:spLocks noChangeShapeType="1"/>
            </p:cNvSpPr>
            <p:nvPr/>
          </p:nvSpPr>
          <p:spPr bwMode="auto">
            <a:xfrm flipV="1">
              <a:off x="4302" y="2966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5174770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9C4B70-5782-4BAD-A6C9-9F0C1456FCCE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38150" y="1400175"/>
            <a:ext cx="4373563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que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Executam em diferentes sistemas finais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Comunicam-se através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p.ex., Cliente Web &amp; Servidor Web </a:t>
            </a:r>
          </a:p>
          <a:p>
            <a:pPr marL="741363" lvl="1" indent="-284163" algn="l">
              <a:spcBef>
                <a:spcPts val="4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não relacionados ao núcleo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Dispositivos do núcleo da rede não executam aplicações de usuários</a:t>
            </a:r>
          </a:p>
        </p:txBody>
      </p:sp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4908550" y="1876425"/>
            <a:ext cx="3676650" cy="3668713"/>
            <a:chOff x="3092" y="1182"/>
            <a:chExt cx="2316" cy="2311"/>
          </a:xfrm>
        </p:grpSpPr>
        <p:sp>
          <p:nvSpPr>
            <p:cNvPr id="25606" name="AutoShape 6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7" name="AutoShape 7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8" name="AutoShape 8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09" name="Group 9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5610" name="Picture 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1" name="Picture 1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2" name="Line 12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3" name="Group 13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5614" name="Picture 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5" name="Picture 15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6" name="Line 16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7" name="Group 17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5618" name="Oval 18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19" name="Oval 19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0" name="Oval 20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21" name="Group 21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5622" name="AutoShape 22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3" name="Rectangle 23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4" name="Rectangle 24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5" name="AutoShape 25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6" name="Line 26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7" name="Line 27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8" name="Rectangle 28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9" name="Rectangle 29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30" name="Group 30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5631" name="Oval 31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2" name="Oval 32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3" name="Oval 33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34" name="Line 34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5" name="Line 35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7" name="Line 37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9" name="Line 39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40" name="Group 40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5641" name="AutoShape 41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2" name="Rectangle 42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3" name="Rectangle 43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4" name="AutoShape 44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5" name="Line 45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6" name="Line 46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7" name="Rectangle 47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8" name="Rectangle 48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49" name="Group 49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5650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1" name="Line 51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5652" name="Picture 5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3" name="Line 53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5654" name="Group 54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5655" name="Oval 55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6" name="Oval 56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7" name="Oval 57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5658" name="Line 58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5659" name="Picture 5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60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61" name="Oval 61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2" name="Oval 62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3" name="Oval 63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4" name="Line 64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5" name="Line 65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6" name="Line 66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7" name="Line 67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8" name="Line 68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9" name="Line 69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5670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71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72" name="AutoShape 72"/>
            <p:cNvSpPr>
              <a:spLocks noChangeArrowheads="1"/>
            </p:cNvSpPr>
            <p:nvPr/>
          </p:nvSpPr>
          <p:spPr bwMode="auto">
            <a:xfrm>
              <a:off x="3911" y="2218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73" name="Group 73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5674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5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6" name="Group 76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5677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8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9" name="Group 79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5680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81" name="Rectangle 81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82" name="Line 82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83" name="Group 83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5684" name="AutoShape 84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5" name="Rectangle 85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6" name="Rectangle 86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7" name="AutoShape 87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8" name="Line 88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89" name="Line 89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0" name="Rectangle 90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1" name="Rectangle 91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92" name="Group 92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5693" name="AutoShape 93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4" name="Rectangle 94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5" name="Rectangle 95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6" name="AutoShape 96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7" name="Line 97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8" name="Line 98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9" name="Rectangle 99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00" name="Rectangle 100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701" name="Line 101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2" name="Line 102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3" name="Line 103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4" name="Line 104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5" name="Line 105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6" name="Line 106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7" name="Line 107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8" name="Line 108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9" name="Line 109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0" name="Line 110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1" name="Line 111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2" name="Line 112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713" name="Group 113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5714" name="Oval 114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5" name="Line 115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6" name="Line 116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7" name="Rectangle 117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8" name="Oval 118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19" name="Group 119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5720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1" name="Line 121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2" name="Line 122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23" name="Group 123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5724" name="Line 124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5" name="Line 125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6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27" name="Group 127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5728" name="Oval 128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29" name="Line 129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0" name="Line 130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1" name="Rectangle 131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32" name="Oval 132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33" name="Group 133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5734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5" name="Line 135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6" name="Line 136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37" name="Group 137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5738" name="Line 138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9" name="Line 139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0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41" name="Group 141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5742" name="Oval 142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3" name="Line 143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4" name="Line 144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5" name="Rectangle 145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6" name="Oval 146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47" name="Group 147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5748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9" name="Line 149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0" name="Line 150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51" name="Group 151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5752" name="Line 152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3" name="Line 153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4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55" name="Group 155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5756" name="Oval 156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57" name="Line 157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8" name="Line 158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9" name="Rectangle 159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60" name="Oval 160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61" name="Group 161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5762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3" name="Line 163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4" name="Line 164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65" name="Group 165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5766" name="Line 166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7" name="Line 167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8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69" name="Group 169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5770" name="Oval 170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1" name="Line 171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2" name="Line 172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3" name="Rectangle 173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4" name="Oval 174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75" name="Group 175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5776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7" name="Line 177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8" name="Line 178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79" name="Group 179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5780" name="Line 180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1" name="Line 181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2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83" name="Group 183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5784" name="Oval 184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5" name="Line 185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6" name="Line 186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7" name="Rectangle 187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8" name="Oval 188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89" name="Group 189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5790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1" name="Line 191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2" name="Line 192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93" name="Group 193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5794" name="Line 194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5" name="Line 195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6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97" name="Group 197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5798" name="Oval 198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99" name="Line 199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0" name="Line 200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1" name="Rectangle 201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02" name="Oval 202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03" name="Group 203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5804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5" name="Line 205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6" name="Line 206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07" name="Group 207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5808" name="Line 208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9" name="Line 209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0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811" name="Group 211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5812" name="Oval 212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3" name="Line 213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4" name="Line 214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5" name="Rectangle 215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6" name="Oval 216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17" name="Group 217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5818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9" name="Line 219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0" name="Line 220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21" name="Group 221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5822" name="Line 222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3" name="Line 223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4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5825" name="Line 225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826" name="Group 226"/>
          <p:cNvGrpSpPr>
            <a:grpSpLocks/>
          </p:cNvGrpSpPr>
          <p:nvPr/>
        </p:nvGrpSpPr>
        <p:grpSpPr bwMode="auto">
          <a:xfrm>
            <a:off x="4740275" y="1500188"/>
            <a:ext cx="3798888" cy="3830637"/>
            <a:chOff x="2986" y="945"/>
            <a:chExt cx="2393" cy="2413"/>
          </a:xfrm>
        </p:grpSpPr>
        <p:grpSp>
          <p:nvGrpSpPr>
            <p:cNvPr id="25827" name="Group 227"/>
            <p:cNvGrpSpPr>
              <a:grpSpLocks/>
            </p:cNvGrpSpPr>
            <p:nvPr/>
          </p:nvGrpSpPr>
          <p:grpSpPr bwMode="auto">
            <a:xfrm>
              <a:off x="2986" y="945"/>
              <a:ext cx="538" cy="541"/>
              <a:chOff x="2986" y="945"/>
              <a:chExt cx="538" cy="541"/>
            </a:xfrm>
          </p:grpSpPr>
          <p:sp>
            <p:nvSpPr>
              <p:cNvPr id="25828" name="Rectangle 228"/>
              <p:cNvSpPr>
                <a:spLocks noChangeArrowheads="1"/>
              </p:cNvSpPr>
              <p:nvPr/>
            </p:nvSpPr>
            <p:spPr bwMode="auto">
              <a:xfrm>
                <a:off x="3051" y="945"/>
                <a:ext cx="44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29" name="Rectangle 229"/>
              <p:cNvSpPr>
                <a:spLocks noChangeArrowheads="1"/>
              </p:cNvSpPr>
              <p:nvPr/>
            </p:nvSpPr>
            <p:spPr bwMode="auto">
              <a:xfrm>
                <a:off x="3029" y="960"/>
                <a:ext cx="457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0" name="Rectangle 230"/>
              <p:cNvSpPr>
                <a:spLocks noChangeArrowheads="1"/>
              </p:cNvSpPr>
              <p:nvPr/>
            </p:nvSpPr>
            <p:spPr bwMode="auto">
              <a:xfrm>
                <a:off x="3032" y="963"/>
                <a:ext cx="447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1" name="Text Box 231"/>
              <p:cNvSpPr txBox="1">
                <a:spLocks noChangeArrowheads="1"/>
              </p:cNvSpPr>
              <p:nvPr/>
            </p:nvSpPr>
            <p:spPr bwMode="auto">
              <a:xfrm>
                <a:off x="2986" y="948"/>
                <a:ext cx="53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32" name="Line 232"/>
              <p:cNvSpPr>
                <a:spLocks noChangeShapeType="1"/>
              </p:cNvSpPr>
              <p:nvPr/>
            </p:nvSpPr>
            <p:spPr bwMode="auto">
              <a:xfrm>
                <a:off x="3029" y="1176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3" name="Line 233"/>
              <p:cNvSpPr>
                <a:spLocks noChangeShapeType="1"/>
              </p:cNvSpPr>
              <p:nvPr/>
            </p:nvSpPr>
            <p:spPr bwMode="auto">
              <a:xfrm>
                <a:off x="3035" y="1263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4" name="Line 234"/>
              <p:cNvSpPr>
                <a:spLocks noChangeShapeType="1"/>
              </p:cNvSpPr>
              <p:nvPr/>
            </p:nvSpPr>
            <p:spPr bwMode="auto">
              <a:xfrm>
                <a:off x="3035" y="1350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35" name="Group 235"/>
            <p:cNvGrpSpPr>
              <a:grpSpLocks/>
            </p:cNvGrpSpPr>
            <p:nvPr/>
          </p:nvGrpSpPr>
          <p:grpSpPr bwMode="auto">
            <a:xfrm>
              <a:off x="4828" y="2751"/>
              <a:ext cx="551" cy="541"/>
              <a:chOff x="4828" y="2751"/>
              <a:chExt cx="551" cy="541"/>
            </a:xfrm>
          </p:grpSpPr>
          <p:sp>
            <p:nvSpPr>
              <p:cNvPr id="25836" name="Rectangle 236"/>
              <p:cNvSpPr>
                <a:spLocks noChangeArrowheads="1"/>
              </p:cNvSpPr>
              <p:nvPr/>
            </p:nvSpPr>
            <p:spPr bwMode="auto">
              <a:xfrm>
                <a:off x="4894" y="2751"/>
                <a:ext cx="45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7" name="Rectangle 237"/>
              <p:cNvSpPr>
                <a:spLocks noChangeArrowheads="1"/>
              </p:cNvSpPr>
              <p:nvPr/>
            </p:nvSpPr>
            <p:spPr bwMode="auto">
              <a:xfrm>
                <a:off x="4872" y="2766"/>
                <a:ext cx="468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8" name="Rectangle 238"/>
              <p:cNvSpPr>
                <a:spLocks noChangeArrowheads="1"/>
              </p:cNvSpPr>
              <p:nvPr/>
            </p:nvSpPr>
            <p:spPr bwMode="auto">
              <a:xfrm>
                <a:off x="4875" y="2769"/>
                <a:ext cx="458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9" name="Text Box 239"/>
              <p:cNvSpPr txBox="1">
                <a:spLocks noChangeArrowheads="1"/>
              </p:cNvSpPr>
              <p:nvPr/>
            </p:nvSpPr>
            <p:spPr bwMode="auto">
              <a:xfrm>
                <a:off x="4828" y="2754"/>
                <a:ext cx="552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0" name="Line 240"/>
              <p:cNvSpPr>
                <a:spLocks noChangeShapeType="1"/>
              </p:cNvSpPr>
              <p:nvPr/>
            </p:nvSpPr>
            <p:spPr bwMode="auto">
              <a:xfrm>
                <a:off x="4872" y="2982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1" name="Line 241"/>
              <p:cNvSpPr>
                <a:spLocks noChangeShapeType="1"/>
              </p:cNvSpPr>
              <p:nvPr/>
            </p:nvSpPr>
            <p:spPr bwMode="auto">
              <a:xfrm>
                <a:off x="4878" y="3069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2" name="Line 242"/>
              <p:cNvSpPr>
                <a:spLocks noChangeShapeType="1"/>
              </p:cNvSpPr>
              <p:nvPr/>
            </p:nvSpPr>
            <p:spPr bwMode="auto">
              <a:xfrm>
                <a:off x="4878" y="3156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43" name="Group 243"/>
            <p:cNvGrpSpPr>
              <a:grpSpLocks/>
            </p:cNvGrpSpPr>
            <p:nvPr/>
          </p:nvGrpSpPr>
          <p:grpSpPr bwMode="auto">
            <a:xfrm>
              <a:off x="3320" y="2817"/>
              <a:ext cx="570" cy="541"/>
              <a:chOff x="3320" y="2817"/>
              <a:chExt cx="570" cy="541"/>
            </a:xfrm>
          </p:grpSpPr>
          <p:sp>
            <p:nvSpPr>
              <p:cNvPr id="25844" name="Rectangle 244"/>
              <p:cNvSpPr>
                <a:spLocks noChangeArrowheads="1"/>
              </p:cNvSpPr>
              <p:nvPr/>
            </p:nvSpPr>
            <p:spPr bwMode="auto">
              <a:xfrm>
                <a:off x="3389" y="2817"/>
                <a:ext cx="474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5" name="Rectangle 245"/>
              <p:cNvSpPr>
                <a:spLocks noChangeArrowheads="1"/>
              </p:cNvSpPr>
              <p:nvPr/>
            </p:nvSpPr>
            <p:spPr bwMode="auto">
              <a:xfrm>
                <a:off x="3366" y="2832"/>
                <a:ext cx="484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6" name="Rectangle 246"/>
              <p:cNvSpPr>
                <a:spLocks noChangeArrowheads="1"/>
              </p:cNvSpPr>
              <p:nvPr/>
            </p:nvSpPr>
            <p:spPr bwMode="auto">
              <a:xfrm>
                <a:off x="3369" y="2835"/>
                <a:ext cx="474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7" name="Text Box 247"/>
              <p:cNvSpPr txBox="1">
                <a:spLocks noChangeArrowheads="1"/>
              </p:cNvSpPr>
              <p:nvPr/>
            </p:nvSpPr>
            <p:spPr bwMode="auto">
              <a:xfrm>
                <a:off x="3320" y="2820"/>
                <a:ext cx="571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8" name="Line 248"/>
              <p:cNvSpPr>
                <a:spLocks noChangeShapeType="1"/>
              </p:cNvSpPr>
              <p:nvPr/>
            </p:nvSpPr>
            <p:spPr bwMode="auto">
              <a:xfrm>
                <a:off x="3366" y="3048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9" name="Line 249"/>
              <p:cNvSpPr>
                <a:spLocks noChangeShapeType="1"/>
              </p:cNvSpPr>
              <p:nvPr/>
            </p:nvSpPr>
            <p:spPr bwMode="auto">
              <a:xfrm>
                <a:off x="3372" y="3135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50" name="Line 250"/>
              <p:cNvSpPr>
                <a:spLocks noChangeShapeType="1"/>
              </p:cNvSpPr>
              <p:nvPr/>
            </p:nvSpPr>
            <p:spPr bwMode="auto">
              <a:xfrm>
                <a:off x="3372" y="3222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5851" name="Line 251"/>
            <p:cNvSpPr>
              <a:spLocks noChangeShapeType="1"/>
            </p:cNvSpPr>
            <p:nvPr/>
          </p:nvSpPr>
          <p:spPr bwMode="auto">
            <a:xfrm>
              <a:off x="3480" y="1020"/>
              <a:ext cx="1450" cy="1794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852" name="Line 252"/>
            <p:cNvSpPr>
              <a:spLocks noChangeShapeType="1"/>
            </p:cNvSpPr>
            <p:nvPr/>
          </p:nvSpPr>
          <p:spPr bwMode="auto">
            <a:xfrm flipV="1">
              <a:off x="3846" y="2849"/>
              <a:ext cx="1053" cy="38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0107130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04800" y="13335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 de Transporte</a:t>
            </a: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3001963" y="1601788"/>
            <a:ext cx="5943600" cy="4451350"/>
          </a:xfrm>
          <a:custGeom>
            <a:avLst/>
            <a:gdLst>
              <a:gd name="T0" fmla="*/ 2147483647 w 1340"/>
              <a:gd name="T1" fmla="*/ 586692408 h 1191"/>
              <a:gd name="T2" fmla="*/ 1613257121 w 1340"/>
              <a:gd name="T3" fmla="*/ 838128174 h 1191"/>
              <a:gd name="T4" fmla="*/ 1141082351 w 1340"/>
              <a:gd name="T5" fmla="*/ 2147483647 h 1191"/>
              <a:gd name="T6" fmla="*/ 550869641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586692408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66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325" y="1952625"/>
            <a:ext cx="1323975" cy="89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4654550" y="2627313"/>
            <a:ext cx="363538" cy="11112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3362325" y="3619500"/>
            <a:ext cx="1654175" cy="892175"/>
            <a:chOff x="2118" y="2280"/>
            <a:chExt cx="1042" cy="562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8" y="2280"/>
              <a:ext cx="834" cy="5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2932" y="2706"/>
              <a:ext cx="229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5062538" y="2995613"/>
            <a:ext cx="161925" cy="596900"/>
            <a:chOff x="3189" y="1887"/>
            <a:chExt cx="102" cy="37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3189" y="1887"/>
              <a:ext cx="95" cy="10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193" y="2023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197" y="2158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6056313" y="4433888"/>
            <a:ext cx="665162" cy="1104900"/>
            <a:chOff x="3815" y="2793"/>
            <a:chExt cx="419" cy="696"/>
          </a:xfrm>
        </p:grpSpPr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815" y="3329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027" y="2797"/>
              <a:ext cx="193" cy="535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817" y="2949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AutoShape 16"/>
            <p:cNvSpPr>
              <a:spLocks noChangeArrowheads="1"/>
            </p:cNvSpPr>
            <p:nvPr/>
          </p:nvSpPr>
          <p:spPr bwMode="auto">
            <a:xfrm>
              <a:off x="3815" y="2793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4235" y="2804"/>
              <a:ext cx="1" cy="5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>
              <a:off x="4083" y="3329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3851" y="3020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3876" y="3113"/>
              <a:ext cx="134" cy="1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6808788" y="4864100"/>
            <a:ext cx="739775" cy="225425"/>
            <a:chOff x="4289" y="3064"/>
            <a:chExt cx="466" cy="142"/>
          </a:xfrm>
        </p:grpSpPr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 rot="16200000">
              <a:off x="4288" y="3077"/>
              <a:ext cx="131" cy="13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 rot="16200000">
              <a:off x="4457" y="3071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 rot="16200000">
              <a:off x="4625" y="3066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6489700" y="4175125"/>
            <a:ext cx="1577975" cy="3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6500813" y="4165600"/>
            <a:ext cx="4762" cy="2682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8078788" y="4160838"/>
            <a:ext cx="3175" cy="2317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5535613" y="2662238"/>
            <a:ext cx="919162" cy="7429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V="1">
            <a:off x="5575300" y="3462338"/>
            <a:ext cx="879475" cy="9271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V="1">
            <a:off x="7253288" y="3702050"/>
            <a:ext cx="4762" cy="460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7662863" y="4397375"/>
            <a:ext cx="665162" cy="1106488"/>
            <a:chOff x="4827" y="2770"/>
            <a:chExt cx="419" cy="697"/>
          </a:xfrm>
        </p:grpSpPr>
        <p:sp>
          <p:nvSpPr>
            <p:cNvPr id="26656" name="AutoShape 32"/>
            <p:cNvSpPr>
              <a:spLocks noChangeArrowheads="1"/>
            </p:cNvSpPr>
            <p:nvPr/>
          </p:nvSpPr>
          <p:spPr bwMode="auto">
            <a:xfrm>
              <a:off x="4827" y="3306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5040" y="2775"/>
              <a:ext cx="193" cy="5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4830" y="2926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9" name="AutoShape 35"/>
            <p:cNvSpPr>
              <a:spLocks noChangeArrowheads="1"/>
            </p:cNvSpPr>
            <p:nvPr/>
          </p:nvSpPr>
          <p:spPr bwMode="auto">
            <a:xfrm>
              <a:off x="4827" y="2770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0" name="Line 36"/>
            <p:cNvSpPr>
              <a:spLocks noChangeShapeType="1"/>
            </p:cNvSpPr>
            <p:nvPr/>
          </p:nvSpPr>
          <p:spPr bwMode="auto">
            <a:xfrm>
              <a:off x="5247" y="2781"/>
              <a:ext cx="1" cy="52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 flipH="1">
              <a:off x="5095" y="3306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863" y="2997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3" name="Rectangle 39"/>
            <p:cNvSpPr>
              <a:spLocks noChangeArrowheads="1"/>
            </p:cNvSpPr>
            <p:nvPr/>
          </p:nvSpPr>
          <p:spPr bwMode="auto">
            <a:xfrm>
              <a:off x="4889" y="3090"/>
              <a:ext cx="134" cy="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6408738" y="3076575"/>
            <a:ext cx="1597025" cy="652463"/>
            <a:chOff x="4037" y="1938"/>
            <a:chExt cx="1006" cy="411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4045" y="2122"/>
              <a:ext cx="998" cy="228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45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>
              <a:off x="5044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045" y="2102"/>
              <a:ext cx="989" cy="139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4037" y="1938"/>
              <a:ext cx="998" cy="26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6670" name="Group 46"/>
            <p:cNvGrpSpPr>
              <a:grpSpLocks/>
            </p:cNvGrpSpPr>
            <p:nvPr/>
          </p:nvGrpSpPr>
          <p:grpSpPr bwMode="auto">
            <a:xfrm>
              <a:off x="4277" y="1997"/>
              <a:ext cx="493" cy="154"/>
              <a:chOff x="4277" y="1997"/>
              <a:chExt cx="493" cy="154"/>
            </a:xfrm>
          </p:grpSpPr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V="1">
                <a:off x="4277" y="1996"/>
                <a:ext cx="176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4616" y="2152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4440" y="2000"/>
                <a:ext cx="183" cy="15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74" name="Group 50"/>
            <p:cNvGrpSpPr>
              <a:grpSpLocks/>
            </p:cNvGrpSpPr>
            <p:nvPr/>
          </p:nvGrpSpPr>
          <p:grpSpPr bwMode="auto">
            <a:xfrm>
              <a:off x="4277" y="1994"/>
              <a:ext cx="493" cy="154"/>
              <a:chOff x="4277" y="1994"/>
              <a:chExt cx="493" cy="154"/>
            </a:xfrm>
          </p:grpSpPr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4277" y="2146"/>
                <a:ext cx="176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4616" y="1994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7" name="Line 53"/>
              <p:cNvSpPr>
                <a:spLocks noChangeShapeType="1"/>
              </p:cNvSpPr>
              <p:nvPr/>
            </p:nvSpPr>
            <p:spPr bwMode="auto">
              <a:xfrm flipV="1">
                <a:off x="4440" y="1993"/>
                <a:ext cx="183" cy="1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6688" name="Rectangle 64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9" name="Rectangle 65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1" name="Line 67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2" name="Line 68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3" name="Line 69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4" name="Line 70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6696" name="Rectangle 72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7" name="Rectangle 73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8" name="Text Box 74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03" name="Group 79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6704" name="Rectangle 80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5" name="Rectangle 81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07" name="Line 83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8" name="Line 84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9" name="Line 85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0" name="Line 86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6712" name="Rectangle 88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3" name="Rectangle 89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4" name="Text Box 90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6717" name="AutoShape 93"/>
          <p:cNvSpPr>
            <a:spLocks/>
          </p:cNvSpPr>
          <p:nvPr/>
        </p:nvSpPr>
        <p:spPr bwMode="auto">
          <a:xfrm>
            <a:off x="3829050" y="1514475"/>
            <a:ext cx="3724275" cy="3162300"/>
          </a:xfrm>
          <a:custGeom>
            <a:avLst/>
            <a:gdLst>
              <a:gd name="T0" fmla="*/ 30241875 w 2346"/>
              <a:gd name="T1" fmla="*/ 0 h 1992"/>
              <a:gd name="T2" fmla="*/ 0 w 2346"/>
              <a:gd name="T3" fmla="*/ 725805021 h 1992"/>
              <a:gd name="T4" fmla="*/ 2147483647 w 2346"/>
              <a:gd name="T5" fmla="*/ 2147483647 h 1992"/>
              <a:gd name="T6" fmla="*/ 2147483647 w 2346"/>
              <a:gd name="T7" fmla="*/ 2147483647 h 1992"/>
              <a:gd name="T8" fmla="*/ 0 w 2346"/>
              <a:gd name="T9" fmla="*/ 0 h 1992"/>
              <a:gd name="T10" fmla="*/ 2346 w 2346"/>
              <a:gd name="T11" fmla="*/ 1992 h 1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6" h="1992">
                <a:moveTo>
                  <a:pt x="12" y="0"/>
                </a:moveTo>
                <a:lnTo>
                  <a:pt x="0" y="288"/>
                </a:lnTo>
                <a:lnTo>
                  <a:pt x="2112" y="1812"/>
                </a:lnTo>
                <a:lnTo>
                  <a:pt x="2346" y="199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7921625" y="4046538"/>
            <a:ext cx="796925" cy="382587"/>
            <a:chOff x="4990" y="2549"/>
            <a:chExt cx="502" cy="241"/>
          </a:xfrm>
        </p:grpSpPr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5018" y="2549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0" name="Text Box 96"/>
            <p:cNvSpPr txBox="1">
              <a:spLocks noChangeArrowheads="1"/>
            </p:cNvSpPr>
            <p:nvPr/>
          </p:nvSpPr>
          <p:spPr bwMode="auto">
            <a:xfrm>
              <a:off x="4990" y="2559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1" name="Group 97"/>
          <p:cNvGrpSpPr>
            <a:grpSpLocks/>
          </p:cNvGrpSpPr>
          <p:nvPr/>
        </p:nvGrpSpPr>
        <p:grpSpPr bwMode="auto">
          <a:xfrm>
            <a:off x="3405188" y="1114425"/>
            <a:ext cx="796925" cy="382588"/>
            <a:chOff x="2145" y="702"/>
            <a:chExt cx="502" cy="241"/>
          </a:xfrm>
        </p:grpSpPr>
        <p:sp>
          <p:nvSpPr>
            <p:cNvPr id="26722" name="Rectangle 98"/>
            <p:cNvSpPr>
              <a:spLocks noChangeArrowheads="1"/>
            </p:cNvSpPr>
            <p:nvPr/>
          </p:nvSpPr>
          <p:spPr bwMode="auto">
            <a:xfrm>
              <a:off x="2174" y="702"/>
              <a:ext cx="442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3" name="Text Box 99"/>
            <p:cNvSpPr txBox="1">
              <a:spLocks noChangeArrowheads="1"/>
            </p:cNvSpPr>
            <p:nvPr/>
          </p:nvSpPr>
          <p:spPr bwMode="auto">
            <a:xfrm>
              <a:off x="2145" y="71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4" name="Text Box 100"/>
          <p:cNvSpPr txBox="1">
            <a:spLocks noChangeArrowheads="1"/>
          </p:cNvSpPr>
          <p:nvPr/>
        </p:nvSpPr>
        <p:spPr bwMode="auto">
          <a:xfrm>
            <a:off x="254000" y="1397000"/>
            <a:ext cx="28130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recebe dados da aplicação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adiciona endereço e verificação de erro para formar o “datagrama”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envia o datagrama para a parceira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espera que a parceira acuse o recebimento (ack)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analogia: correio</a:t>
            </a:r>
          </a:p>
        </p:txBody>
      </p: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5264150" y="3408363"/>
            <a:ext cx="796925" cy="382587"/>
            <a:chOff x="3316" y="2147"/>
            <a:chExt cx="502" cy="241"/>
          </a:xfrm>
        </p:grpSpPr>
        <p:sp>
          <p:nvSpPr>
            <p:cNvPr id="26726" name="Rectangle 102"/>
            <p:cNvSpPr>
              <a:spLocks noChangeArrowheads="1"/>
            </p:cNvSpPr>
            <p:nvPr/>
          </p:nvSpPr>
          <p:spPr bwMode="auto">
            <a:xfrm>
              <a:off x="3344" y="214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3316" y="2157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8" name="Line 104"/>
          <p:cNvSpPr>
            <a:spLocks noChangeShapeType="1"/>
          </p:cNvSpPr>
          <p:nvPr/>
        </p:nvSpPr>
        <p:spPr bwMode="auto">
          <a:xfrm>
            <a:off x="6019800" y="3752850"/>
            <a:ext cx="285750" cy="2190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29" name="Line 105"/>
          <p:cNvSpPr>
            <a:spLocks noChangeShapeType="1"/>
          </p:cNvSpPr>
          <p:nvPr/>
        </p:nvSpPr>
        <p:spPr bwMode="auto">
          <a:xfrm flipH="1" flipV="1">
            <a:off x="5446713" y="2789238"/>
            <a:ext cx="203200" cy="165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7524750" y="471487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3438525" y="176212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2" name="AutoShape 108"/>
          <p:cNvSpPr>
            <a:spLocks/>
          </p:cNvSpPr>
          <p:nvPr/>
        </p:nvSpPr>
        <p:spPr bwMode="auto">
          <a:xfrm>
            <a:off x="8439150" y="4419600"/>
            <a:ext cx="9525" cy="361950"/>
          </a:xfrm>
          <a:custGeom>
            <a:avLst/>
            <a:gdLst>
              <a:gd name="T0" fmla="*/ 15120939 w 6"/>
              <a:gd name="T1" fmla="*/ 574595670 h 228"/>
              <a:gd name="T2" fmla="*/ 0 w 6"/>
              <a:gd name="T3" fmla="*/ 0 h 228"/>
              <a:gd name="T4" fmla="*/ 0 w 6"/>
              <a:gd name="T5" fmla="*/ 0 h 228"/>
              <a:gd name="T6" fmla="*/ 6 w 6"/>
              <a:gd name="T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" h="228">
                <a:moveTo>
                  <a:pt x="6" y="228"/>
                </a:moveTo>
                <a:lnTo>
                  <a:pt x="0" y="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3" name="AutoShape 109"/>
          <p:cNvSpPr>
            <a:spLocks noChangeArrowheads="1"/>
          </p:cNvSpPr>
          <p:nvPr/>
        </p:nvSpPr>
        <p:spPr bwMode="auto">
          <a:xfrm>
            <a:off x="4824413" y="2206625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4" name="AutoShape 110"/>
          <p:cNvSpPr>
            <a:spLocks/>
          </p:cNvSpPr>
          <p:nvPr/>
        </p:nvSpPr>
        <p:spPr bwMode="auto">
          <a:xfrm>
            <a:off x="4495800" y="2047875"/>
            <a:ext cx="3822700" cy="2892425"/>
          </a:xfrm>
          <a:custGeom>
            <a:avLst/>
            <a:gdLst>
              <a:gd name="T0" fmla="*/ 0 w 2408"/>
              <a:gd name="T1" fmla="*/ 0 h 1822"/>
              <a:gd name="T2" fmla="*/ 15120938 w 2408"/>
              <a:gd name="T3" fmla="*/ 317539702 h 1822"/>
              <a:gd name="T4" fmla="*/ 2147483647 w 2408"/>
              <a:gd name="T5" fmla="*/ 2147483647 h 1822"/>
              <a:gd name="T6" fmla="*/ 0 w 2408"/>
              <a:gd name="T7" fmla="*/ 0 h 1822"/>
              <a:gd name="T8" fmla="*/ 2408 w 2408"/>
              <a:gd name="T9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408" h="1822">
                <a:moveTo>
                  <a:pt x="0" y="0"/>
                </a:moveTo>
                <a:lnTo>
                  <a:pt x="6" y="126"/>
                </a:lnTo>
                <a:lnTo>
                  <a:pt x="2408" y="182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35" name="Group 111"/>
          <p:cNvGrpSpPr>
            <a:grpSpLocks/>
          </p:cNvGrpSpPr>
          <p:nvPr/>
        </p:nvGrpSpPr>
        <p:grpSpPr bwMode="auto">
          <a:xfrm>
            <a:off x="5670550" y="2836863"/>
            <a:ext cx="698500" cy="382587"/>
            <a:chOff x="3572" y="1787"/>
            <a:chExt cx="440" cy="241"/>
          </a:xfrm>
        </p:grpSpPr>
        <p:sp>
          <p:nvSpPr>
            <p:cNvPr id="26736" name="Rectangle 112"/>
            <p:cNvSpPr>
              <a:spLocks noChangeArrowheads="1"/>
            </p:cNvSpPr>
            <p:nvPr/>
          </p:nvSpPr>
          <p:spPr bwMode="auto">
            <a:xfrm>
              <a:off x="3572" y="178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37" name="Text Box 113"/>
            <p:cNvSpPr txBox="1">
              <a:spLocks noChangeArrowheads="1"/>
            </p:cNvSpPr>
            <p:nvPr/>
          </p:nvSpPr>
          <p:spPr bwMode="auto">
            <a:xfrm>
              <a:off x="3587" y="1797"/>
              <a:ext cx="339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ack</a:t>
              </a:r>
            </a:p>
          </p:txBody>
        </p:sp>
      </p:grpSp>
      <p:sp>
        <p:nvSpPr>
          <p:cNvPr id="26738" name="AutoShape 114"/>
          <p:cNvSpPr>
            <a:spLocks noChangeArrowheads="1"/>
          </p:cNvSpPr>
          <p:nvPr/>
        </p:nvSpPr>
        <p:spPr bwMode="auto">
          <a:xfrm>
            <a:off x="4843463" y="3911600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72826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Serviços e protocolos de transporte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0862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provê</a:t>
            </a:r>
            <a:r>
              <a:rPr lang="pt-BR" sz="1800" i="1">
                <a:solidFill>
                  <a:srgbClr val="FF0000"/>
                </a:solidFill>
              </a:rPr>
              <a:t> comunicação lógica </a:t>
            </a:r>
            <a:r>
              <a:rPr lang="pt-BR" sz="1800">
                <a:solidFill>
                  <a:srgbClr val="000000"/>
                </a:solidFill>
              </a:rPr>
              <a:t>entre processos de aplicação executando em hospedeiros diferentes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protocolos de transporte executam em sistemas finais: 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transmissor: quebra as mensagens das aplicações em </a:t>
            </a:r>
            <a:r>
              <a:rPr lang="pt-BR" sz="1800">
                <a:solidFill>
                  <a:srgbClr val="FF0000"/>
                </a:solidFill>
              </a:rPr>
              <a:t>segmentos</a:t>
            </a:r>
            <a:r>
              <a:rPr lang="pt-BR" sz="1800">
                <a:solidFill>
                  <a:srgbClr val="000000"/>
                </a:solidFill>
              </a:rPr>
              <a:t>, repassa-os para a camada de rede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receptor: remonta as mensagens a partir dos segmentos, repassa-as para a camada de aplicação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existem mais de um protocolo de transporte disponível para as aplicações</a:t>
            </a:r>
          </a:p>
          <a:p>
            <a:pPr marL="741363" lvl="1" indent="-284163" algn="l">
              <a:lnSpc>
                <a:spcPct val="90000"/>
              </a:lnSpc>
              <a:spcBef>
                <a:spcPts val="4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600">
                <a:solidFill>
                  <a:srgbClr val="000000"/>
                </a:solidFill>
              </a:rPr>
              <a:t>Internet: TCP e UDP</a:t>
            </a: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7652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3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4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7655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7656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57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58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59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7660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61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62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63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7664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5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6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67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7668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9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0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1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2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3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4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5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76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7677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8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9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680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1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2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3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4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686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7687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8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9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0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1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2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3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4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95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7696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7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7698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9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7700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7701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2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3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7704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7705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06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7707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8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9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10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1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2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3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4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5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7716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17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7718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7719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0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1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7722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3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4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7725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726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27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28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7729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0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1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2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3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4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5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6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737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7738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9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0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1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2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3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4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5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46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7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8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9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0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1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2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3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4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5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6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7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58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7759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0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1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2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3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64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7765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6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7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68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7769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0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1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72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7773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4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5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6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7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78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7779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0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1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82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7783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4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5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86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7787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88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89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90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91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92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7793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4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5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96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7797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8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9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00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7801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2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3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4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5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06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7807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8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9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10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7811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2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3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14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7815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6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7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8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9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20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7821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2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3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24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7825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6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7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28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7829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0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1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2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3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34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7835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6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7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38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7839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0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1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42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7843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4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5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6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7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48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7849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0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1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52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7853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4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5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56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7857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58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59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60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61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62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7863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4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5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66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7867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8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9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7870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871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7872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3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4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5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76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7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8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79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7880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1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2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83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84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85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7886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7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8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9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0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1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2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3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7894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5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6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7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8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9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7900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1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2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3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04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05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7906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7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8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9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0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1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7912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3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4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15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6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7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7918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9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7920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21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29219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Protocolos da camada de transporte Internet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39719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confiável, ordenada (TCP)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congestionamento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fluxo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estabelecimento de conexão (“setup”)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não confiável, não ordenada: UDP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extensão sem “frescuras” do “melhor esforço” do IP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serviços não disponíveis: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atraso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largura de banda</a:t>
            </a: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8676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7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8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8679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8680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1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2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3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8684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5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6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7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8688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89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0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691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8692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3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4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5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6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7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8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9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00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8701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2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3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6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7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8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9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10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8711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2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3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4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5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6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7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8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19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8720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1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8722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3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8724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8725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6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7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8728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8729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30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8731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2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3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4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5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6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7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8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9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8740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41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8742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8743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4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5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8746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7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8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8749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50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51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52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8753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4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5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6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7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8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9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0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61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8762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3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4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5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6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7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8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9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70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1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2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3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4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5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6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7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8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9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0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1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82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8783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4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5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6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7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788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8789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0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1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792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8793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4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5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796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8797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98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99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00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01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02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8803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4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5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06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8807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8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9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10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8811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2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3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4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5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16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8817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8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9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20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8821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2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3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24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8825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6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7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8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9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30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8831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2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3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34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8835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6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7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38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8839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0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1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2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3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44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8845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6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7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48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8849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0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1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52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8853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4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5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6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7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58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8859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0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1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62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8863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4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5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66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8867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68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69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70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71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72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8873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4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5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76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8877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8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9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80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8881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2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3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4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5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86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8887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8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9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90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8891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2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3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8894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895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8896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7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8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9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0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1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2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3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8904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5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6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7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8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9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8910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1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2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3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14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5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6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17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8918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9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0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1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2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3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8924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5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6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7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8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9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8930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1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2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3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34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35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8936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7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8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9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40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41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8942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3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8944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5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12858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Camadas de Transporte X Rede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rede:</a:t>
            </a:r>
            <a:r>
              <a:rPr lang="pt-BR" sz="2400">
                <a:solidFill>
                  <a:srgbClr val="000000"/>
                </a:solidFill>
              </a:rPr>
              <a:t> comunicação lógica entre hospedeiros</a:t>
            </a:r>
          </a:p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transporte:</a:t>
            </a:r>
            <a:r>
              <a:rPr lang="pt-BR" sz="2400">
                <a:solidFill>
                  <a:srgbClr val="000000"/>
                </a:solidFill>
              </a:rPr>
              <a:t> comunicação lógica entre processos 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depende de, estende serviços da camada de rede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760913" y="1524000"/>
            <a:ext cx="3810000" cy="4176713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Analogia doméstica: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i="1">
                <a:solidFill>
                  <a:srgbClr val="000000"/>
                </a:solidFill>
              </a:rPr>
              <a:t>12 crianças enviando cartas para 12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processos =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mensagens da apl. = cartas nos envelopes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hospedeiros = casas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de transporte = Ann e Bill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da camada de rede = serviço postal</a:t>
            </a:r>
          </a:p>
        </p:txBody>
      </p:sp>
    </p:spTree>
    <p:extLst>
      <p:ext uri="{BB962C8B-B14F-4D97-AF65-F5344CB8AC3E}">
        <p14:creationId xmlns:p14="http://schemas.microsoft.com/office/powerpoint/2010/main" val="31899120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rede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375150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transporta segmentos da estação  remetente à receptora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remetente, encapsula segmentos dentro de datagramas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receptor, entrega os segmentos para a camada de transporte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protocolos da camada de rede em todos os sistemas finais e roteadores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roteadores examinam campos de cabeçalho de todos os datagramas IP que passam por eles</a:t>
            </a: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6788150" y="2019300"/>
            <a:ext cx="1798638" cy="167481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w 1292"/>
              <a:gd name="T25" fmla="*/ 0 h 1255"/>
              <a:gd name="T26" fmla="*/ 1292 w 1292"/>
              <a:gd name="T27" fmla="*/ 1255 h 1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4908550" y="1876425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5276850" y="3327400"/>
            <a:ext cx="2974975" cy="2219325"/>
          </a:xfrm>
          <a:custGeom>
            <a:avLst/>
            <a:gdLst>
              <a:gd name="T0" fmla="*/ 27 w 2135"/>
              <a:gd name="T1" fmla="*/ 652 h 1662"/>
              <a:gd name="T2" fmla="*/ 105 w 2135"/>
              <a:gd name="T3" fmla="*/ 76 h 1662"/>
              <a:gd name="T4" fmla="*/ 657 w 2135"/>
              <a:gd name="T5" fmla="*/ 196 h 1662"/>
              <a:gd name="T6" fmla="*/ 1209 w 2135"/>
              <a:gd name="T7" fmla="*/ 100 h 1662"/>
              <a:gd name="T8" fmla="*/ 2001 w 2135"/>
              <a:gd name="T9" fmla="*/ 406 h 1662"/>
              <a:gd name="T10" fmla="*/ 2013 w 2135"/>
              <a:gd name="T11" fmla="*/ 1144 h 1662"/>
              <a:gd name="T12" fmla="*/ 1581 w 2135"/>
              <a:gd name="T13" fmla="*/ 1600 h 1662"/>
              <a:gd name="T14" fmla="*/ 813 w 2135"/>
              <a:gd name="T15" fmla="*/ 1516 h 1662"/>
              <a:gd name="T16" fmla="*/ 501 w 2135"/>
              <a:gd name="T17" fmla="*/ 1270 h 1662"/>
              <a:gd name="T18" fmla="*/ 183 w 2135"/>
              <a:gd name="T19" fmla="*/ 1066 h 1662"/>
              <a:gd name="T20" fmla="*/ 27 w 2135"/>
              <a:gd name="T21" fmla="*/ 652 h 1662"/>
              <a:gd name="T22" fmla="*/ 0 w 2135"/>
              <a:gd name="T23" fmla="*/ 0 h 1662"/>
              <a:gd name="T24" fmla="*/ 2135 w 2135"/>
              <a:gd name="T25" fmla="*/ 1662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5026025" y="2011363"/>
            <a:ext cx="731838" cy="317500"/>
            <a:chOff x="3166" y="1267"/>
            <a:chExt cx="461" cy="200"/>
          </a:xfrm>
        </p:grpSpPr>
        <p:pic>
          <p:nvPicPr>
            <p:cNvPr id="30727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267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28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341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 flipV="1">
              <a:off x="3422" y="1418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0" name="Group 10"/>
          <p:cNvGrpSpPr>
            <a:grpSpLocks/>
          </p:cNvGrpSpPr>
          <p:nvPr/>
        </p:nvGrpSpPr>
        <p:grpSpPr bwMode="auto">
          <a:xfrm>
            <a:off x="5026025" y="2606675"/>
            <a:ext cx="731838" cy="317500"/>
            <a:chOff x="3166" y="1642"/>
            <a:chExt cx="461" cy="200"/>
          </a:xfrm>
        </p:grpSpPr>
        <p:pic>
          <p:nvPicPr>
            <p:cNvPr id="30731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642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32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716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V="1">
              <a:off x="3422" y="1793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4" name="Group 14"/>
          <p:cNvGrpSpPr>
            <a:grpSpLocks/>
          </p:cNvGrpSpPr>
          <p:nvPr/>
        </p:nvGrpSpPr>
        <p:grpSpPr bwMode="auto">
          <a:xfrm>
            <a:off x="5402263" y="2393950"/>
            <a:ext cx="68262" cy="212725"/>
            <a:chOff x="3403" y="1508"/>
            <a:chExt cx="43" cy="134"/>
          </a:xfrm>
        </p:grpSpPr>
        <p:sp>
          <p:nvSpPr>
            <p:cNvPr id="30735" name="Oval 15"/>
            <p:cNvSpPr>
              <a:spLocks noChangeArrowheads="1"/>
            </p:cNvSpPr>
            <p:nvPr/>
          </p:nvSpPr>
          <p:spPr bwMode="auto">
            <a:xfrm>
              <a:off x="3403" y="1508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6" name="Oval 16"/>
            <p:cNvSpPr>
              <a:spLocks noChangeArrowheads="1"/>
            </p:cNvSpPr>
            <p:nvPr/>
          </p:nvSpPr>
          <p:spPr bwMode="auto">
            <a:xfrm>
              <a:off x="3405" y="1557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7" name="Oval 17"/>
            <p:cNvSpPr>
              <a:spLocks noChangeArrowheads="1"/>
            </p:cNvSpPr>
            <p:nvPr/>
          </p:nvSpPr>
          <p:spPr bwMode="auto">
            <a:xfrm>
              <a:off x="3406" y="1605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38" name="Group 18"/>
          <p:cNvGrpSpPr>
            <a:grpSpLocks/>
          </p:cNvGrpSpPr>
          <p:nvPr/>
        </p:nvGrpSpPr>
        <p:grpSpPr bwMode="auto">
          <a:xfrm>
            <a:off x="5872163" y="2897188"/>
            <a:ext cx="207962" cy="393700"/>
            <a:chOff x="3699" y="1825"/>
            <a:chExt cx="131" cy="248"/>
          </a:xfrm>
        </p:grpSpPr>
        <p:sp>
          <p:nvSpPr>
            <p:cNvPr id="30739" name="AutoShape 19"/>
            <p:cNvSpPr>
              <a:spLocks noChangeArrowheads="1"/>
            </p:cNvSpPr>
            <p:nvPr/>
          </p:nvSpPr>
          <p:spPr bwMode="auto">
            <a:xfrm>
              <a:off x="3699" y="2016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0" name="Rectangle 20"/>
            <p:cNvSpPr>
              <a:spLocks noChangeArrowheads="1"/>
            </p:cNvSpPr>
            <p:nvPr/>
          </p:nvSpPr>
          <p:spPr bwMode="auto">
            <a:xfrm>
              <a:off x="3766" y="1827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3700" y="1881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2" name="AutoShape 22"/>
            <p:cNvSpPr>
              <a:spLocks noChangeArrowheads="1"/>
            </p:cNvSpPr>
            <p:nvPr/>
          </p:nvSpPr>
          <p:spPr bwMode="auto">
            <a:xfrm>
              <a:off x="3699" y="1825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3" name="Line 23"/>
            <p:cNvSpPr>
              <a:spLocks noChangeShapeType="1"/>
            </p:cNvSpPr>
            <p:nvPr/>
          </p:nvSpPr>
          <p:spPr bwMode="auto">
            <a:xfrm>
              <a:off x="3831" y="1829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4" name="Line 24"/>
            <p:cNvSpPr>
              <a:spLocks noChangeShapeType="1"/>
            </p:cNvSpPr>
            <p:nvPr/>
          </p:nvSpPr>
          <p:spPr bwMode="auto">
            <a:xfrm flipH="1">
              <a:off x="3783" y="2016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5" name="Rectangle 25"/>
            <p:cNvSpPr>
              <a:spLocks noChangeArrowheads="1"/>
            </p:cNvSpPr>
            <p:nvPr/>
          </p:nvSpPr>
          <p:spPr bwMode="auto">
            <a:xfrm>
              <a:off x="3710" y="1906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6" name="Rectangle 26"/>
            <p:cNvSpPr>
              <a:spLocks noChangeArrowheads="1"/>
            </p:cNvSpPr>
            <p:nvPr/>
          </p:nvSpPr>
          <p:spPr bwMode="auto">
            <a:xfrm>
              <a:off x="3718" y="1939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47" name="Group 27"/>
          <p:cNvGrpSpPr>
            <a:grpSpLocks/>
          </p:cNvGrpSpPr>
          <p:nvPr/>
        </p:nvGrpSpPr>
        <p:grpSpPr bwMode="auto">
          <a:xfrm>
            <a:off x="6092825" y="3055938"/>
            <a:ext cx="263525" cy="69850"/>
            <a:chOff x="3838" y="1925"/>
            <a:chExt cx="166" cy="44"/>
          </a:xfrm>
        </p:grpSpPr>
        <p:sp>
          <p:nvSpPr>
            <p:cNvPr id="30748" name="Oval 28"/>
            <p:cNvSpPr>
              <a:spLocks noChangeArrowheads="1"/>
            </p:cNvSpPr>
            <p:nvPr/>
          </p:nvSpPr>
          <p:spPr bwMode="auto">
            <a:xfrm rot="16200000">
              <a:off x="3840" y="1927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9" name="Oval 29"/>
            <p:cNvSpPr>
              <a:spLocks noChangeArrowheads="1"/>
            </p:cNvSpPr>
            <p:nvPr/>
          </p:nvSpPr>
          <p:spPr bwMode="auto">
            <a:xfrm rot="16200000">
              <a:off x="3900" y="1925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0" name="Oval 30"/>
            <p:cNvSpPr>
              <a:spLocks noChangeArrowheads="1"/>
            </p:cNvSpPr>
            <p:nvPr/>
          </p:nvSpPr>
          <p:spPr bwMode="auto">
            <a:xfrm rot="16200000">
              <a:off x="3960" y="1923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6008688" y="2805113"/>
            <a:ext cx="495300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6011863" y="2801938"/>
            <a:ext cx="1587" cy="952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6507163" y="2800350"/>
            <a:ext cx="1587" cy="825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>
            <a:off x="5708650" y="2265363"/>
            <a:ext cx="288925" cy="265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 flipV="1">
            <a:off x="5721350" y="2549525"/>
            <a:ext cx="276225" cy="333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 flipV="1">
            <a:off x="6248400" y="2635250"/>
            <a:ext cx="1588" cy="1666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57" name="Group 37"/>
          <p:cNvGrpSpPr>
            <a:grpSpLocks/>
          </p:cNvGrpSpPr>
          <p:nvPr/>
        </p:nvGrpSpPr>
        <p:grpSpPr bwMode="auto">
          <a:xfrm>
            <a:off x="6367463" y="2874963"/>
            <a:ext cx="207962" cy="393700"/>
            <a:chOff x="4011" y="1811"/>
            <a:chExt cx="131" cy="248"/>
          </a:xfrm>
        </p:grpSpPr>
        <p:sp>
          <p:nvSpPr>
            <p:cNvPr id="30758" name="AutoShape 38"/>
            <p:cNvSpPr>
              <a:spLocks noChangeArrowheads="1"/>
            </p:cNvSpPr>
            <p:nvPr/>
          </p:nvSpPr>
          <p:spPr bwMode="auto">
            <a:xfrm>
              <a:off x="4011" y="2002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9" name="Rectangle 39"/>
            <p:cNvSpPr>
              <a:spLocks noChangeArrowheads="1"/>
            </p:cNvSpPr>
            <p:nvPr/>
          </p:nvSpPr>
          <p:spPr bwMode="auto">
            <a:xfrm>
              <a:off x="4078" y="1813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0" name="Rectangle 40"/>
            <p:cNvSpPr>
              <a:spLocks noChangeArrowheads="1"/>
            </p:cNvSpPr>
            <p:nvPr/>
          </p:nvSpPr>
          <p:spPr bwMode="auto">
            <a:xfrm>
              <a:off x="4012" y="1867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1" name="AutoShape 41"/>
            <p:cNvSpPr>
              <a:spLocks noChangeArrowheads="1"/>
            </p:cNvSpPr>
            <p:nvPr/>
          </p:nvSpPr>
          <p:spPr bwMode="auto">
            <a:xfrm>
              <a:off x="4011" y="1811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2" name="Line 42"/>
            <p:cNvSpPr>
              <a:spLocks noChangeShapeType="1"/>
            </p:cNvSpPr>
            <p:nvPr/>
          </p:nvSpPr>
          <p:spPr bwMode="auto">
            <a:xfrm>
              <a:off x="4143" y="1815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3" name="Line 43"/>
            <p:cNvSpPr>
              <a:spLocks noChangeShapeType="1"/>
            </p:cNvSpPr>
            <p:nvPr/>
          </p:nvSpPr>
          <p:spPr bwMode="auto">
            <a:xfrm flipH="1">
              <a:off x="4094" y="2002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4" name="Rectangle 44"/>
            <p:cNvSpPr>
              <a:spLocks noChangeArrowheads="1"/>
            </p:cNvSpPr>
            <p:nvPr/>
          </p:nvSpPr>
          <p:spPr bwMode="auto">
            <a:xfrm>
              <a:off x="4022" y="1892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5" name="Rectangle 45"/>
            <p:cNvSpPr>
              <a:spLocks noChangeArrowheads="1"/>
            </p:cNvSpPr>
            <p:nvPr/>
          </p:nvSpPr>
          <p:spPr bwMode="auto">
            <a:xfrm>
              <a:off x="4030" y="1925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66" name="Group 46"/>
          <p:cNvGrpSpPr>
            <a:grpSpLocks/>
          </p:cNvGrpSpPr>
          <p:nvPr/>
        </p:nvGrpSpPr>
        <p:grpSpPr bwMode="auto">
          <a:xfrm>
            <a:off x="5410200" y="3494088"/>
            <a:ext cx="477838" cy="923925"/>
            <a:chOff x="3408" y="2201"/>
            <a:chExt cx="301" cy="582"/>
          </a:xfrm>
        </p:grpSpPr>
        <p:pic>
          <p:nvPicPr>
            <p:cNvPr id="30767" name="Picture 4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201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68" name="Line 48"/>
            <p:cNvSpPr>
              <a:spLocks noChangeShapeType="1"/>
            </p:cNvSpPr>
            <p:nvPr/>
          </p:nvSpPr>
          <p:spPr bwMode="auto">
            <a:xfrm flipV="1">
              <a:off x="3664" y="2355"/>
              <a:ext cx="46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0769" name="Picture 4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576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70" name="Line 50"/>
            <p:cNvSpPr>
              <a:spLocks noChangeShapeType="1"/>
            </p:cNvSpPr>
            <p:nvPr/>
          </p:nvSpPr>
          <p:spPr bwMode="auto">
            <a:xfrm flipV="1">
              <a:off x="3664" y="2732"/>
              <a:ext cx="46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0771" name="Group 51"/>
            <p:cNvGrpSpPr>
              <a:grpSpLocks/>
            </p:cNvGrpSpPr>
            <p:nvPr/>
          </p:nvGrpSpPr>
          <p:grpSpPr bwMode="auto">
            <a:xfrm>
              <a:off x="3487" y="2416"/>
              <a:ext cx="43" cy="139"/>
              <a:chOff x="3487" y="2416"/>
              <a:chExt cx="43" cy="139"/>
            </a:xfrm>
          </p:grpSpPr>
          <p:sp>
            <p:nvSpPr>
              <p:cNvPr id="30772" name="Oval 52"/>
              <p:cNvSpPr>
                <a:spLocks noChangeArrowheads="1"/>
              </p:cNvSpPr>
              <p:nvPr/>
            </p:nvSpPr>
            <p:spPr bwMode="auto">
              <a:xfrm>
                <a:off x="3487" y="241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3" name="Oval 53"/>
              <p:cNvSpPr>
                <a:spLocks noChangeArrowheads="1"/>
              </p:cNvSpPr>
              <p:nvPr/>
            </p:nvSpPr>
            <p:spPr bwMode="auto">
              <a:xfrm>
                <a:off x="3488" y="246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4" name="Oval 54"/>
              <p:cNvSpPr>
                <a:spLocks noChangeArrowheads="1"/>
              </p:cNvSpPr>
              <p:nvPr/>
            </p:nvSpPr>
            <p:spPr bwMode="auto">
              <a:xfrm>
                <a:off x="3490" y="2517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0775" name="Line 55"/>
            <p:cNvSpPr>
              <a:spLocks noChangeShapeType="1"/>
            </p:cNvSpPr>
            <p:nvPr/>
          </p:nvSpPr>
          <p:spPr bwMode="auto">
            <a:xfrm>
              <a:off x="3706" y="2355"/>
              <a:ext cx="1" cy="3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30776" name="Picture 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8563" y="4503738"/>
            <a:ext cx="417512" cy="33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77" name="Picture 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4200" y="4492625"/>
            <a:ext cx="415925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78" name="Oval 58"/>
          <p:cNvSpPr>
            <a:spLocks noChangeArrowheads="1"/>
          </p:cNvSpPr>
          <p:nvPr/>
        </p:nvSpPr>
        <p:spPr bwMode="auto">
          <a:xfrm rot="16200000">
            <a:off x="6080919" y="4596606"/>
            <a:ext cx="63500" cy="65088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79" name="Oval 59"/>
          <p:cNvSpPr>
            <a:spLocks noChangeArrowheads="1"/>
          </p:cNvSpPr>
          <p:nvPr/>
        </p:nvSpPr>
        <p:spPr bwMode="auto">
          <a:xfrm rot="16200000">
            <a:off x="6164263" y="4594225"/>
            <a:ext cx="63500" cy="66675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0" name="Oval 60"/>
          <p:cNvSpPr>
            <a:spLocks noChangeArrowheads="1"/>
          </p:cNvSpPr>
          <p:nvPr/>
        </p:nvSpPr>
        <p:spPr bwMode="auto">
          <a:xfrm rot="16200000">
            <a:off x="6242051" y="4600575"/>
            <a:ext cx="61912" cy="65087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1" name="Line 61"/>
          <p:cNvSpPr>
            <a:spLocks noChangeShapeType="1"/>
          </p:cNvSpPr>
          <p:nvPr/>
        </p:nvSpPr>
        <p:spPr bwMode="auto">
          <a:xfrm flipV="1">
            <a:off x="6532563" y="4448175"/>
            <a:ext cx="1587" cy="63500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2" name="Line 62"/>
          <p:cNvSpPr>
            <a:spLocks noChangeShapeType="1"/>
          </p:cNvSpPr>
          <p:nvPr/>
        </p:nvSpPr>
        <p:spPr bwMode="auto">
          <a:xfrm flipV="1">
            <a:off x="5908675" y="4437063"/>
            <a:ext cx="1588" cy="66675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3" name="Line 63"/>
          <p:cNvSpPr>
            <a:spLocks noChangeShapeType="1"/>
          </p:cNvSpPr>
          <p:nvPr/>
        </p:nvSpPr>
        <p:spPr bwMode="auto">
          <a:xfrm flipH="1">
            <a:off x="5908675" y="4445000"/>
            <a:ext cx="63023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4" name="Line 64"/>
          <p:cNvSpPr>
            <a:spLocks noChangeShapeType="1"/>
          </p:cNvSpPr>
          <p:nvPr/>
        </p:nvSpPr>
        <p:spPr bwMode="auto">
          <a:xfrm flipV="1">
            <a:off x="5889625" y="4068763"/>
            <a:ext cx="93663" cy="63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5" name="Line 65"/>
          <p:cNvSpPr>
            <a:spLocks noChangeShapeType="1"/>
          </p:cNvSpPr>
          <p:nvPr/>
        </p:nvSpPr>
        <p:spPr bwMode="auto">
          <a:xfrm>
            <a:off x="6491288" y="4116388"/>
            <a:ext cx="303212" cy="3857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6" name="Line 66"/>
          <p:cNvSpPr>
            <a:spLocks noChangeShapeType="1"/>
          </p:cNvSpPr>
          <p:nvPr/>
        </p:nvSpPr>
        <p:spPr bwMode="auto">
          <a:xfrm flipH="1">
            <a:off x="7285038" y="4113213"/>
            <a:ext cx="282575" cy="392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30787" name="Picture 6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4425" y="3665538"/>
            <a:ext cx="203200" cy="24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88" name="Picture 6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27750" y="3746500"/>
            <a:ext cx="203200" cy="239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30789" name="Group 69"/>
          <p:cNvGrpSpPr>
            <a:grpSpLocks/>
          </p:cNvGrpSpPr>
          <p:nvPr/>
        </p:nvGrpSpPr>
        <p:grpSpPr bwMode="auto">
          <a:xfrm>
            <a:off x="6475413" y="4943475"/>
            <a:ext cx="404812" cy="425450"/>
            <a:chOff x="4079" y="3114"/>
            <a:chExt cx="255" cy="268"/>
          </a:xfrm>
        </p:grpSpPr>
        <p:pic>
          <p:nvPicPr>
            <p:cNvPr id="30790" name="Picture 7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79" y="311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1" name="Picture 7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117" y="318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2" name="Group 72"/>
          <p:cNvGrpSpPr>
            <a:grpSpLocks/>
          </p:cNvGrpSpPr>
          <p:nvPr/>
        </p:nvGrpSpPr>
        <p:grpSpPr bwMode="auto">
          <a:xfrm>
            <a:off x="7253288" y="4975225"/>
            <a:ext cx="404812" cy="425450"/>
            <a:chOff x="4569" y="3134"/>
            <a:chExt cx="255" cy="268"/>
          </a:xfrm>
        </p:grpSpPr>
        <p:pic>
          <p:nvPicPr>
            <p:cNvPr id="30793" name="Picture 7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569" y="313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4" name="Picture 7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07" y="320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5" name="Group 75"/>
          <p:cNvGrpSpPr>
            <a:grpSpLocks/>
          </p:cNvGrpSpPr>
          <p:nvPr/>
        </p:nvGrpSpPr>
        <p:grpSpPr bwMode="auto">
          <a:xfrm>
            <a:off x="6838950" y="4691063"/>
            <a:ext cx="377825" cy="374650"/>
            <a:chOff x="4308" y="2955"/>
            <a:chExt cx="238" cy="236"/>
          </a:xfrm>
        </p:grpSpPr>
        <p:pic>
          <p:nvPicPr>
            <p:cNvPr id="30796" name="Picture 7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308" y="2955"/>
              <a:ext cx="239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97" name="Rectangle 77"/>
            <p:cNvSpPr>
              <a:spLocks noChangeArrowheads="1"/>
            </p:cNvSpPr>
            <p:nvPr/>
          </p:nvSpPr>
          <p:spPr bwMode="auto">
            <a:xfrm>
              <a:off x="4377" y="3038"/>
              <a:ext cx="168" cy="154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98" name="Line 78"/>
          <p:cNvSpPr>
            <a:spLocks noChangeShapeType="1"/>
          </p:cNvSpPr>
          <p:nvPr/>
        </p:nvSpPr>
        <p:spPr bwMode="auto">
          <a:xfrm>
            <a:off x="7145338" y="4594225"/>
            <a:ext cx="1587" cy="2286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99" name="Group 79"/>
          <p:cNvGrpSpPr>
            <a:grpSpLocks/>
          </p:cNvGrpSpPr>
          <p:nvPr/>
        </p:nvGrpSpPr>
        <p:grpSpPr bwMode="auto">
          <a:xfrm>
            <a:off x="7866063" y="4017963"/>
            <a:ext cx="206375" cy="407987"/>
            <a:chOff x="4955" y="2531"/>
            <a:chExt cx="130" cy="257"/>
          </a:xfrm>
        </p:grpSpPr>
        <p:sp>
          <p:nvSpPr>
            <p:cNvPr id="30800" name="AutoShape 80"/>
            <p:cNvSpPr>
              <a:spLocks noChangeArrowheads="1"/>
            </p:cNvSpPr>
            <p:nvPr/>
          </p:nvSpPr>
          <p:spPr bwMode="auto">
            <a:xfrm>
              <a:off x="4955" y="2729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1" name="Rectangle 81"/>
            <p:cNvSpPr>
              <a:spLocks noChangeArrowheads="1"/>
            </p:cNvSpPr>
            <p:nvPr/>
          </p:nvSpPr>
          <p:spPr bwMode="auto">
            <a:xfrm>
              <a:off x="5021" y="253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2" name="Rectangle 82"/>
            <p:cNvSpPr>
              <a:spLocks noChangeArrowheads="1"/>
            </p:cNvSpPr>
            <p:nvPr/>
          </p:nvSpPr>
          <p:spPr bwMode="auto">
            <a:xfrm>
              <a:off x="4956" y="258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3" name="AutoShape 83"/>
            <p:cNvSpPr>
              <a:spLocks noChangeArrowheads="1"/>
            </p:cNvSpPr>
            <p:nvPr/>
          </p:nvSpPr>
          <p:spPr bwMode="auto">
            <a:xfrm>
              <a:off x="4955" y="2531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4" name="Line 84"/>
            <p:cNvSpPr>
              <a:spLocks noChangeShapeType="1"/>
            </p:cNvSpPr>
            <p:nvPr/>
          </p:nvSpPr>
          <p:spPr bwMode="auto">
            <a:xfrm>
              <a:off x="5086" y="253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5" name="Line 85"/>
            <p:cNvSpPr>
              <a:spLocks noChangeShapeType="1"/>
            </p:cNvSpPr>
            <p:nvPr/>
          </p:nvSpPr>
          <p:spPr bwMode="auto">
            <a:xfrm flipH="1">
              <a:off x="5038" y="272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6" name="Rectangle 86"/>
            <p:cNvSpPr>
              <a:spLocks noChangeArrowheads="1"/>
            </p:cNvSpPr>
            <p:nvPr/>
          </p:nvSpPr>
          <p:spPr bwMode="auto">
            <a:xfrm>
              <a:off x="4966" y="261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7" name="Rectangle 87"/>
            <p:cNvSpPr>
              <a:spLocks noChangeArrowheads="1"/>
            </p:cNvSpPr>
            <p:nvPr/>
          </p:nvSpPr>
          <p:spPr bwMode="auto">
            <a:xfrm>
              <a:off x="4974" y="264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808" name="Group 88"/>
          <p:cNvGrpSpPr>
            <a:grpSpLocks/>
          </p:cNvGrpSpPr>
          <p:nvPr/>
        </p:nvGrpSpPr>
        <p:grpSpPr bwMode="auto">
          <a:xfrm>
            <a:off x="7853363" y="4462463"/>
            <a:ext cx="206375" cy="407987"/>
            <a:chOff x="4947" y="2811"/>
            <a:chExt cx="130" cy="257"/>
          </a:xfrm>
        </p:grpSpPr>
        <p:sp>
          <p:nvSpPr>
            <p:cNvPr id="30809" name="AutoShape 89"/>
            <p:cNvSpPr>
              <a:spLocks noChangeArrowheads="1"/>
            </p:cNvSpPr>
            <p:nvPr/>
          </p:nvSpPr>
          <p:spPr bwMode="auto">
            <a:xfrm>
              <a:off x="4947" y="3009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0" name="Rectangle 90"/>
            <p:cNvSpPr>
              <a:spLocks noChangeArrowheads="1"/>
            </p:cNvSpPr>
            <p:nvPr/>
          </p:nvSpPr>
          <p:spPr bwMode="auto">
            <a:xfrm>
              <a:off x="5013" y="281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1" name="Rectangle 91"/>
            <p:cNvSpPr>
              <a:spLocks noChangeArrowheads="1"/>
            </p:cNvSpPr>
            <p:nvPr/>
          </p:nvSpPr>
          <p:spPr bwMode="auto">
            <a:xfrm>
              <a:off x="4948" y="286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2" name="AutoShape 92"/>
            <p:cNvSpPr>
              <a:spLocks noChangeArrowheads="1"/>
            </p:cNvSpPr>
            <p:nvPr/>
          </p:nvSpPr>
          <p:spPr bwMode="auto">
            <a:xfrm>
              <a:off x="4947" y="2811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3" name="Line 93"/>
            <p:cNvSpPr>
              <a:spLocks noChangeShapeType="1"/>
            </p:cNvSpPr>
            <p:nvPr/>
          </p:nvSpPr>
          <p:spPr bwMode="auto">
            <a:xfrm>
              <a:off x="5078" y="281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4" name="Line 94"/>
            <p:cNvSpPr>
              <a:spLocks noChangeShapeType="1"/>
            </p:cNvSpPr>
            <p:nvPr/>
          </p:nvSpPr>
          <p:spPr bwMode="auto">
            <a:xfrm flipH="1">
              <a:off x="5030" y="300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5" name="Rectangle 95"/>
            <p:cNvSpPr>
              <a:spLocks noChangeArrowheads="1"/>
            </p:cNvSpPr>
            <p:nvPr/>
          </p:nvSpPr>
          <p:spPr bwMode="auto">
            <a:xfrm>
              <a:off x="4958" y="289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6" name="Rectangle 96"/>
            <p:cNvSpPr>
              <a:spLocks noChangeArrowheads="1"/>
            </p:cNvSpPr>
            <p:nvPr/>
          </p:nvSpPr>
          <p:spPr bwMode="auto">
            <a:xfrm>
              <a:off x="4966" y="292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817" name="Line 97"/>
          <p:cNvSpPr>
            <a:spLocks noChangeShapeType="1"/>
          </p:cNvSpPr>
          <p:nvPr/>
        </p:nvSpPr>
        <p:spPr bwMode="auto">
          <a:xfrm flipV="1">
            <a:off x="7785100" y="4084638"/>
            <a:ext cx="1588" cy="614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8" name="Line 98"/>
          <p:cNvSpPr>
            <a:spLocks noChangeShapeType="1"/>
          </p:cNvSpPr>
          <p:nvPr/>
        </p:nvSpPr>
        <p:spPr bwMode="auto">
          <a:xfrm>
            <a:off x="7781925" y="4695825"/>
            <a:ext cx="10318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9" name="Line 99"/>
          <p:cNvSpPr>
            <a:spLocks noChangeShapeType="1"/>
          </p:cNvSpPr>
          <p:nvPr/>
        </p:nvSpPr>
        <p:spPr bwMode="auto">
          <a:xfrm>
            <a:off x="7778750" y="4219575"/>
            <a:ext cx="889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0" name="Line 100"/>
          <p:cNvSpPr>
            <a:spLocks noChangeShapeType="1"/>
          </p:cNvSpPr>
          <p:nvPr/>
        </p:nvSpPr>
        <p:spPr bwMode="auto">
          <a:xfrm flipV="1">
            <a:off x="6502400" y="2314575"/>
            <a:ext cx="458788" cy="21113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1" name="Line 101"/>
          <p:cNvSpPr>
            <a:spLocks noChangeShapeType="1"/>
          </p:cNvSpPr>
          <p:nvPr/>
        </p:nvSpPr>
        <p:spPr bwMode="auto">
          <a:xfrm>
            <a:off x="7437438" y="2300288"/>
            <a:ext cx="485775" cy="2079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2" name="Line 102"/>
          <p:cNvSpPr>
            <a:spLocks noChangeShapeType="1"/>
          </p:cNvSpPr>
          <p:nvPr/>
        </p:nvSpPr>
        <p:spPr bwMode="auto">
          <a:xfrm flipH="1">
            <a:off x="7954963" y="2636838"/>
            <a:ext cx="244475" cy="68103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3" name="Line 103"/>
          <p:cNvSpPr>
            <a:spLocks noChangeShapeType="1"/>
          </p:cNvSpPr>
          <p:nvPr/>
        </p:nvSpPr>
        <p:spPr bwMode="auto">
          <a:xfrm>
            <a:off x="7186613" y="2413000"/>
            <a:ext cx="1587" cy="4318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4" name="Line 104"/>
          <p:cNvSpPr>
            <a:spLocks noChangeShapeType="1"/>
          </p:cNvSpPr>
          <p:nvPr/>
        </p:nvSpPr>
        <p:spPr bwMode="auto">
          <a:xfrm>
            <a:off x="7212013" y="3060700"/>
            <a:ext cx="534987" cy="3683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5" name="Line 105"/>
          <p:cNvSpPr>
            <a:spLocks noChangeShapeType="1"/>
          </p:cNvSpPr>
          <p:nvPr/>
        </p:nvSpPr>
        <p:spPr bwMode="auto">
          <a:xfrm flipH="1">
            <a:off x="7670800" y="3525838"/>
            <a:ext cx="269875" cy="360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6" name="Line 106"/>
          <p:cNvSpPr>
            <a:spLocks noChangeShapeType="1"/>
          </p:cNvSpPr>
          <p:nvPr/>
        </p:nvSpPr>
        <p:spPr bwMode="auto">
          <a:xfrm flipH="1">
            <a:off x="7443788" y="2605088"/>
            <a:ext cx="563562" cy="384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7" name="Line 107"/>
          <p:cNvSpPr>
            <a:spLocks noChangeShapeType="1"/>
          </p:cNvSpPr>
          <p:nvPr/>
        </p:nvSpPr>
        <p:spPr bwMode="auto">
          <a:xfrm flipH="1">
            <a:off x="7453313" y="2044700"/>
            <a:ext cx="354012" cy="255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8" name="Line 108"/>
          <p:cNvSpPr>
            <a:spLocks noChangeShapeType="1"/>
          </p:cNvSpPr>
          <p:nvPr/>
        </p:nvSpPr>
        <p:spPr bwMode="auto">
          <a:xfrm flipH="1">
            <a:off x="8170863" y="2220913"/>
            <a:ext cx="204787" cy="1762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829" name="Group 109"/>
          <p:cNvGrpSpPr>
            <a:grpSpLocks/>
          </p:cNvGrpSpPr>
          <p:nvPr/>
        </p:nvGrpSpPr>
        <p:grpSpPr bwMode="auto">
          <a:xfrm>
            <a:off x="5983288" y="2413000"/>
            <a:ext cx="500062" cy="231775"/>
            <a:chOff x="3769" y="1520"/>
            <a:chExt cx="315" cy="146"/>
          </a:xfrm>
        </p:grpSpPr>
        <p:sp>
          <p:nvSpPr>
            <p:cNvPr id="30830" name="Oval 110"/>
            <p:cNvSpPr>
              <a:spLocks noChangeArrowheads="1"/>
            </p:cNvSpPr>
            <p:nvPr/>
          </p:nvSpPr>
          <p:spPr bwMode="auto">
            <a:xfrm>
              <a:off x="3771" y="1586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1" name="Line 111"/>
            <p:cNvSpPr>
              <a:spLocks noChangeShapeType="1"/>
            </p:cNvSpPr>
            <p:nvPr/>
          </p:nvSpPr>
          <p:spPr bwMode="auto">
            <a:xfrm>
              <a:off x="3771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2" name="Line 112"/>
            <p:cNvSpPr>
              <a:spLocks noChangeShapeType="1"/>
            </p:cNvSpPr>
            <p:nvPr/>
          </p:nvSpPr>
          <p:spPr bwMode="auto">
            <a:xfrm>
              <a:off x="4085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3" name="Rectangle 113"/>
            <p:cNvSpPr>
              <a:spLocks noChangeArrowheads="1"/>
            </p:cNvSpPr>
            <p:nvPr/>
          </p:nvSpPr>
          <p:spPr bwMode="auto">
            <a:xfrm>
              <a:off x="3771" y="1579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4" name="Oval 114"/>
            <p:cNvSpPr>
              <a:spLocks noChangeArrowheads="1"/>
            </p:cNvSpPr>
            <p:nvPr/>
          </p:nvSpPr>
          <p:spPr bwMode="auto">
            <a:xfrm>
              <a:off x="3769" y="152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35" name="Group 115"/>
            <p:cNvGrpSpPr>
              <a:grpSpLocks/>
            </p:cNvGrpSpPr>
            <p:nvPr/>
          </p:nvGrpSpPr>
          <p:grpSpPr bwMode="auto">
            <a:xfrm>
              <a:off x="3844" y="1541"/>
              <a:ext cx="154" cy="55"/>
              <a:chOff x="3844" y="1541"/>
              <a:chExt cx="154" cy="55"/>
            </a:xfrm>
          </p:grpSpPr>
          <p:sp>
            <p:nvSpPr>
              <p:cNvPr id="30836" name="Line 116"/>
              <p:cNvSpPr>
                <a:spLocks noChangeShapeType="1"/>
              </p:cNvSpPr>
              <p:nvPr/>
            </p:nvSpPr>
            <p:spPr bwMode="auto">
              <a:xfrm flipV="1">
                <a:off x="3844" y="154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7" name="Line 117"/>
              <p:cNvSpPr>
                <a:spLocks noChangeShapeType="1"/>
              </p:cNvSpPr>
              <p:nvPr/>
            </p:nvSpPr>
            <p:spPr bwMode="auto">
              <a:xfrm>
                <a:off x="3951" y="15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8" name="Line 118"/>
              <p:cNvSpPr>
                <a:spLocks noChangeShapeType="1"/>
              </p:cNvSpPr>
              <p:nvPr/>
            </p:nvSpPr>
            <p:spPr bwMode="auto">
              <a:xfrm>
                <a:off x="3895" y="154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39" name="Group 119"/>
            <p:cNvGrpSpPr>
              <a:grpSpLocks/>
            </p:cNvGrpSpPr>
            <p:nvPr/>
          </p:nvGrpSpPr>
          <p:grpSpPr bwMode="auto">
            <a:xfrm>
              <a:off x="3844" y="1540"/>
              <a:ext cx="154" cy="55"/>
              <a:chOff x="3844" y="1540"/>
              <a:chExt cx="154" cy="55"/>
            </a:xfrm>
          </p:grpSpPr>
          <p:sp>
            <p:nvSpPr>
              <p:cNvPr id="30840" name="Line 120"/>
              <p:cNvSpPr>
                <a:spLocks noChangeShapeType="1"/>
              </p:cNvSpPr>
              <p:nvPr/>
            </p:nvSpPr>
            <p:spPr bwMode="auto">
              <a:xfrm>
                <a:off x="3844" y="159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1" name="Line 121"/>
              <p:cNvSpPr>
                <a:spLocks noChangeShapeType="1"/>
              </p:cNvSpPr>
              <p:nvPr/>
            </p:nvSpPr>
            <p:spPr bwMode="auto">
              <a:xfrm>
                <a:off x="3951" y="154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2" name="Line 122"/>
              <p:cNvSpPr>
                <a:spLocks noChangeShapeType="1"/>
              </p:cNvSpPr>
              <p:nvPr/>
            </p:nvSpPr>
            <p:spPr bwMode="auto">
              <a:xfrm flipV="1">
                <a:off x="3895" y="153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43" name="Group 123"/>
          <p:cNvGrpSpPr>
            <a:grpSpLocks/>
          </p:cNvGrpSpPr>
          <p:nvPr/>
        </p:nvGrpSpPr>
        <p:grpSpPr bwMode="auto">
          <a:xfrm>
            <a:off x="6935788" y="2184400"/>
            <a:ext cx="500062" cy="231775"/>
            <a:chOff x="4369" y="1376"/>
            <a:chExt cx="315" cy="146"/>
          </a:xfrm>
        </p:grpSpPr>
        <p:sp>
          <p:nvSpPr>
            <p:cNvPr id="30844" name="Oval 124"/>
            <p:cNvSpPr>
              <a:spLocks noChangeArrowheads="1"/>
            </p:cNvSpPr>
            <p:nvPr/>
          </p:nvSpPr>
          <p:spPr bwMode="auto">
            <a:xfrm>
              <a:off x="4371" y="1442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5" name="Line 125"/>
            <p:cNvSpPr>
              <a:spLocks noChangeShapeType="1"/>
            </p:cNvSpPr>
            <p:nvPr/>
          </p:nvSpPr>
          <p:spPr bwMode="auto">
            <a:xfrm>
              <a:off x="4371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6" name="Line 126"/>
            <p:cNvSpPr>
              <a:spLocks noChangeShapeType="1"/>
            </p:cNvSpPr>
            <p:nvPr/>
          </p:nvSpPr>
          <p:spPr bwMode="auto">
            <a:xfrm>
              <a:off x="4685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7" name="Rectangle 127"/>
            <p:cNvSpPr>
              <a:spLocks noChangeArrowheads="1"/>
            </p:cNvSpPr>
            <p:nvPr/>
          </p:nvSpPr>
          <p:spPr bwMode="auto">
            <a:xfrm>
              <a:off x="4371" y="1435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8" name="Oval 128"/>
            <p:cNvSpPr>
              <a:spLocks noChangeArrowheads="1"/>
            </p:cNvSpPr>
            <p:nvPr/>
          </p:nvSpPr>
          <p:spPr bwMode="auto">
            <a:xfrm>
              <a:off x="4369" y="1376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49" name="Group 129"/>
            <p:cNvGrpSpPr>
              <a:grpSpLocks/>
            </p:cNvGrpSpPr>
            <p:nvPr/>
          </p:nvGrpSpPr>
          <p:grpSpPr bwMode="auto">
            <a:xfrm>
              <a:off x="4444" y="1397"/>
              <a:ext cx="154" cy="55"/>
              <a:chOff x="4444" y="1397"/>
              <a:chExt cx="154" cy="55"/>
            </a:xfrm>
          </p:grpSpPr>
          <p:sp>
            <p:nvSpPr>
              <p:cNvPr id="30850" name="Line 130"/>
              <p:cNvSpPr>
                <a:spLocks noChangeShapeType="1"/>
              </p:cNvSpPr>
              <p:nvPr/>
            </p:nvSpPr>
            <p:spPr bwMode="auto">
              <a:xfrm flipV="1">
                <a:off x="4444" y="1396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1" name="Line 131"/>
              <p:cNvSpPr>
                <a:spLocks noChangeShapeType="1"/>
              </p:cNvSpPr>
              <p:nvPr/>
            </p:nvSpPr>
            <p:spPr bwMode="auto">
              <a:xfrm>
                <a:off x="4551" y="145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2" name="Line 132"/>
              <p:cNvSpPr>
                <a:spLocks noChangeShapeType="1"/>
              </p:cNvSpPr>
              <p:nvPr/>
            </p:nvSpPr>
            <p:spPr bwMode="auto">
              <a:xfrm>
                <a:off x="4495" y="1398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53" name="Group 133"/>
            <p:cNvGrpSpPr>
              <a:grpSpLocks/>
            </p:cNvGrpSpPr>
            <p:nvPr/>
          </p:nvGrpSpPr>
          <p:grpSpPr bwMode="auto">
            <a:xfrm>
              <a:off x="4444" y="1396"/>
              <a:ext cx="154" cy="55"/>
              <a:chOff x="4444" y="1396"/>
              <a:chExt cx="154" cy="55"/>
            </a:xfrm>
          </p:grpSpPr>
          <p:sp>
            <p:nvSpPr>
              <p:cNvPr id="30854" name="Line 134"/>
              <p:cNvSpPr>
                <a:spLocks noChangeShapeType="1"/>
              </p:cNvSpPr>
              <p:nvPr/>
            </p:nvSpPr>
            <p:spPr bwMode="auto">
              <a:xfrm>
                <a:off x="4444" y="1451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5" name="Line 135"/>
              <p:cNvSpPr>
                <a:spLocks noChangeShapeType="1"/>
              </p:cNvSpPr>
              <p:nvPr/>
            </p:nvSpPr>
            <p:spPr bwMode="auto">
              <a:xfrm>
                <a:off x="4551" y="13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6" name="Line 136"/>
              <p:cNvSpPr>
                <a:spLocks noChangeShapeType="1"/>
              </p:cNvSpPr>
              <p:nvPr/>
            </p:nvSpPr>
            <p:spPr bwMode="auto">
              <a:xfrm flipV="1">
                <a:off x="4495" y="1395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57" name="Group 137"/>
          <p:cNvGrpSpPr>
            <a:grpSpLocks/>
          </p:cNvGrpSpPr>
          <p:nvPr/>
        </p:nvGrpSpPr>
        <p:grpSpPr bwMode="auto">
          <a:xfrm>
            <a:off x="6953250" y="2841625"/>
            <a:ext cx="500063" cy="231775"/>
            <a:chOff x="4380" y="1790"/>
            <a:chExt cx="315" cy="146"/>
          </a:xfrm>
        </p:grpSpPr>
        <p:sp>
          <p:nvSpPr>
            <p:cNvPr id="30858" name="Oval 138"/>
            <p:cNvSpPr>
              <a:spLocks noChangeArrowheads="1"/>
            </p:cNvSpPr>
            <p:nvPr/>
          </p:nvSpPr>
          <p:spPr bwMode="auto">
            <a:xfrm>
              <a:off x="4383" y="1855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59" name="Line 139"/>
            <p:cNvSpPr>
              <a:spLocks noChangeShapeType="1"/>
            </p:cNvSpPr>
            <p:nvPr/>
          </p:nvSpPr>
          <p:spPr bwMode="auto">
            <a:xfrm>
              <a:off x="4383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0" name="Line 140"/>
            <p:cNvSpPr>
              <a:spLocks noChangeShapeType="1"/>
            </p:cNvSpPr>
            <p:nvPr/>
          </p:nvSpPr>
          <p:spPr bwMode="auto">
            <a:xfrm>
              <a:off x="4696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1" name="Rectangle 141"/>
            <p:cNvSpPr>
              <a:spLocks noChangeArrowheads="1"/>
            </p:cNvSpPr>
            <p:nvPr/>
          </p:nvSpPr>
          <p:spPr bwMode="auto">
            <a:xfrm>
              <a:off x="4383" y="184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62" name="Oval 142"/>
            <p:cNvSpPr>
              <a:spLocks noChangeArrowheads="1"/>
            </p:cNvSpPr>
            <p:nvPr/>
          </p:nvSpPr>
          <p:spPr bwMode="auto">
            <a:xfrm>
              <a:off x="4380" y="179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63" name="Group 143"/>
            <p:cNvGrpSpPr>
              <a:grpSpLocks/>
            </p:cNvGrpSpPr>
            <p:nvPr/>
          </p:nvGrpSpPr>
          <p:grpSpPr bwMode="auto">
            <a:xfrm>
              <a:off x="4455" y="1811"/>
              <a:ext cx="154" cy="55"/>
              <a:chOff x="4455" y="1811"/>
              <a:chExt cx="154" cy="55"/>
            </a:xfrm>
          </p:grpSpPr>
          <p:sp>
            <p:nvSpPr>
              <p:cNvPr id="30864" name="Line 144"/>
              <p:cNvSpPr>
                <a:spLocks noChangeShapeType="1"/>
              </p:cNvSpPr>
              <p:nvPr/>
            </p:nvSpPr>
            <p:spPr bwMode="auto">
              <a:xfrm flipV="1">
                <a:off x="4455" y="181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5" name="Line 145"/>
              <p:cNvSpPr>
                <a:spLocks noChangeShapeType="1"/>
              </p:cNvSpPr>
              <p:nvPr/>
            </p:nvSpPr>
            <p:spPr bwMode="auto">
              <a:xfrm>
                <a:off x="4562" y="186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6" name="Line 146"/>
              <p:cNvSpPr>
                <a:spLocks noChangeShapeType="1"/>
              </p:cNvSpPr>
              <p:nvPr/>
            </p:nvSpPr>
            <p:spPr bwMode="auto">
              <a:xfrm>
                <a:off x="4506" y="181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67" name="Group 147"/>
            <p:cNvGrpSpPr>
              <a:grpSpLocks/>
            </p:cNvGrpSpPr>
            <p:nvPr/>
          </p:nvGrpSpPr>
          <p:grpSpPr bwMode="auto">
            <a:xfrm>
              <a:off x="4455" y="1810"/>
              <a:ext cx="154" cy="55"/>
              <a:chOff x="4455" y="1810"/>
              <a:chExt cx="154" cy="55"/>
            </a:xfrm>
          </p:grpSpPr>
          <p:sp>
            <p:nvSpPr>
              <p:cNvPr id="30868" name="Line 148"/>
              <p:cNvSpPr>
                <a:spLocks noChangeShapeType="1"/>
              </p:cNvSpPr>
              <p:nvPr/>
            </p:nvSpPr>
            <p:spPr bwMode="auto">
              <a:xfrm>
                <a:off x="4455" y="186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9" name="Line 149"/>
              <p:cNvSpPr>
                <a:spLocks noChangeShapeType="1"/>
              </p:cNvSpPr>
              <p:nvPr/>
            </p:nvSpPr>
            <p:spPr bwMode="auto">
              <a:xfrm>
                <a:off x="4562" y="181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0" name="Line 150"/>
              <p:cNvSpPr>
                <a:spLocks noChangeShapeType="1"/>
              </p:cNvSpPr>
              <p:nvPr/>
            </p:nvSpPr>
            <p:spPr bwMode="auto">
              <a:xfrm flipV="1">
                <a:off x="4506" y="180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71" name="Group 151"/>
          <p:cNvGrpSpPr>
            <a:grpSpLocks/>
          </p:cNvGrpSpPr>
          <p:nvPr/>
        </p:nvGrpSpPr>
        <p:grpSpPr bwMode="auto">
          <a:xfrm>
            <a:off x="7923213" y="2392363"/>
            <a:ext cx="498475" cy="231775"/>
            <a:chOff x="4991" y="1507"/>
            <a:chExt cx="314" cy="146"/>
          </a:xfrm>
        </p:grpSpPr>
        <p:sp>
          <p:nvSpPr>
            <p:cNvPr id="30872" name="Oval 152"/>
            <p:cNvSpPr>
              <a:spLocks noChangeArrowheads="1"/>
            </p:cNvSpPr>
            <p:nvPr/>
          </p:nvSpPr>
          <p:spPr bwMode="auto">
            <a:xfrm>
              <a:off x="4994" y="1572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3" name="Line 153"/>
            <p:cNvSpPr>
              <a:spLocks noChangeShapeType="1"/>
            </p:cNvSpPr>
            <p:nvPr/>
          </p:nvSpPr>
          <p:spPr bwMode="auto">
            <a:xfrm>
              <a:off x="4994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4" name="Line 154"/>
            <p:cNvSpPr>
              <a:spLocks noChangeShapeType="1"/>
            </p:cNvSpPr>
            <p:nvPr/>
          </p:nvSpPr>
          <p:spPr bwMode="auto">
            <a:xfrm>
              <a:off x="5306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5" name="Rectangle 155"/>
            <p:cNvSpPr>
              <a:spLocks noChangeArrowheads="1"/>
            </p:cNvSpPr>
            <p:nvPr/>
          </p:nvSpPr>
          <p:spPr bwMode="auto">
            <a:xfrm>
              <a:off x="4994" y="1566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6" name="Oval 156"/>
            <p:cNvSpPr>
              <a:spLocks noChangeArrowheads="1"/>
            </p:cNvSpPr>
            <p:nvPr/>
          </p:nvSpPr>
          <p:spPr bwMode="auto">
            <a:xfrm>
              <a:off x="4991" y="1507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77" name="Group 157"/>
            <p:cNvGrpSpPr>
              <a:grpSpLocks/>
            </p:cNvGrpSpPr>
            <p:nvPr/>
          </p:nvGrpSpPr>
          <p:grpSpPr bwMode="auto">
            <a:xfrm>
              <a:off x="5066" y="1528"/>
              <a:ext cx="154" cy="55"/>
              <a:chOff x="5066" y="1528"/>
              <a:chExt cx="154" cy="55"/>
            </a:xfrm>
          </p:grpSpPr>
          <p:sp>
            <p:nvSpPr>
              <p:cNvPr id="30878" name="Line 158"/>
              <p:cNvSpPr>
                <a:spLocks noChangeShapeType="1"/>
              </p:cNvSpPr>
              <p:nvPr/>
            </p:nvSpPr>
            <p:spPr bwMode="auto">
              <a:xfrm flipV="1">
                <a:off x="5066" y="1527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9" name="Line 159"/>
              <p:cNvSpPr>
                <a:spLocks noChangeShapeType="1"/>
              </p:cNvSpPr>
              <p:nvPr/>
            </p:nvSpPr>
            <p:spPr bwMode="auto">
              <a:xfrm>
                <a:off x="5172" y="1583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0" name="Line 160"/>
              <p:cNvSpPr>
                <a:spLocks noChangeShapeType="1"/>
              </p:cNvSpPr>
              <p:nvPr/>
            </p:nvSpPr>
            <p:spPr bwMode="auto">
              <a:xfrm>
                <a:off x="5117" y="1529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81" name="Group 161"/>
            <p:cNvGrpSpPr>
              <a:grpSpLocks/>
            </p:cNvGrpSpPr>
            <p:nvPr/>
          </p:nvGrpSpPr>
          <p:grpSpPr bwMode="auto">
            <a:xfrm>
              <a:off x="5066" y="1527"/>
              <a:ext cx="154" cy="55"/>
              <a:chOff x="5066" y="1527"/>
              <a:chExt cx="154" cy="55"/>
            </a:xfrm>
          </p:grpSpPr>
          <p:sp>
            <p:nvSpPr>
              <p:cNvPr id="30882" name="Line 162"/>
              <p:cNvSpPr>
                <a:spLocks noChangeShapeType="1"/>
              </p:cNvSpPr>
              <p:nvPr/>
            </p:nvSpPr>
            <p:spPr bwMode="auto">
              <a:xfrm>
                <a:off x="5066" y="1582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3" name="Line 163"/>
              <p:cNvSpPr>
                <a:spLocks noChangeShapeType="1"/>
              </p:cNvSpPr>
              <p:nvPr/>
            </p:nvSpPr>
            <p:spPr bwMode="auto">
              <a:xfrm>
                <a:off x="5172" y="152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4" name="Line 164"/>
              <p:cNvSpPr>
                <a:spLocks noChangeShapeType="1"/>
              </p:cNvSpPr>
              <p:nvPr/>
            </p:nvSpPr>
            <p:spPr bwMode="auto">
              <a:xfrm flipV="1">
                <a:off x="5117" y="1526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85" name="Group 165"/>
          <p:cNvGrpSpPr>
            <a:grpSpLocks/>
          </p:cNvGrpSpPr>
          <p:nvPr/>
        </p:nvGrpSpPr>
        <p:grpSpPr bwMode="auto">
          <a:xfrm>
            <a:off x="7729538" y="3289300"/>
            <a:ext cx="500062" cy="231775"/>
            <a:chOff x="4869" y="2072"/>
            <a:chExt cx="315" cy="146"/>
          </a:xfrm>
        </p:grpSpPr>
        <p:sp>
          <p:nvSpPr>
            <p:cNvPr id="30886" name="Oval 166"/>
            <p:cNvSpPr>
              <a:spLocks noChangeArrowheads="1"/>
            </p:cNvSpPr>
            <p:nvPr/>
          </p:nvSpPr>
          <p:spPr bwMode="auto">
            <a:xfrm>
              <a:off x="4872" y="2138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87" name="Line 167"/>
            <p:cNvSpPr>
              <a:spLocks noChangeShapeType="1"/>
            </p:cNvSpPr>
            <p:nvPr/>
          </p:nvSpPr>
          <p:spPr bwMode="auto">
            <a:xfrm>
              <a:off x="4872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8" name="Line 168"/>
            <p:cNvSpPr>
              <a:spLocks noChangeShapeType="1"/>
            </p:cNvSpPr>
            <p:nvPr/>
          </p:nvSpPr>
          <p:spPr bwMode="auto">
            <a:xfrm>
              <a:off x="5185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9" name="Rectangle 169"/>
            <p:cNvSpPr>
              <a:spLocks noChangeArrowheads="1"/>
            </p:cNvSpPr>
            <p:nvPr/>
          </p:nvSpPr>
          <p:spPr bwMode="auto">
            <a:xfrm>
              <a:off x="4872" y="2131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90" name="Oval 170"/>
            <p:cNvSpPr>
              <a:spLocks noChangeArrowheads="1"/>
            </p:cNvSpPr>
            <p:nvPr/>
          </p:nvSpPr>
          <p:spPr bwMode="auto">
            <a:xfrm>
              <a:off x="4869" y="2072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91" name="Group 171"/>
            <p:cNvGrpSpPr>
              <a:grpSpLocks/>
            </p:cNvGrpSpPr>
            <p:nvPr/>
          </p:nvGrpSpPr>
          <p:grpSpPr bwMode="auto">
            <a:xfrm>
              <a:off x="4944" y="2093"/>
              <a:ext cx="154" cy="55"/>
              <a:chOff x="4944" y="2093"/>
              <a:chExt cx="154" cy="55"/>
            </a:xfrm>
          </p:grpSpPr>
          <p:sp>
            <p:nvSpPr>
              <p:cNvPr id="30892" name="Line 172"/>
              <p:cNvSpPr>
                <a:spLocks noChangeShapeType="1"/>
              </p:cNvSpPr>
              <p:nvPr/>
            </p:nvSpPr>
            <p:spPr bwMode="auto">
              <a:xfrm flipV="1">
                <a:off x="4944" y="2092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3" name="Line 173"/>
              <p:cNvSpPr>
                <a:spLocks noChangeShapeType="1"/>
              </p:cNvSpPr>
              <p:nvPr/>
            </p:nvSpPr>
            <p:spPr bwMode="auto">
              <a:xfrm>
                <a:off x="5051" y="214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4" name="Line 174"/>
              <p:cNvSpPr>
                <a:spLocks noChangeShapeType="1"/>
              </p:cNvSpPr>
              <p:nvPr/>
            </p:nvSpPr>
            <p:spPr bwMode="auto">
              <a:xfrm>
                <a:off x="4995" y="2094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95" name="Group 175"/>
            <p:cNvGrpSpPr>
              <a:grpSpLocks/>
            </p:cNvGrpSpPr>
            <p:nvPr/>
          </p:nvGrpSpPr>
          <p:grpSpPr bwMode="auto">
            <a:xfrm>
              <a:off x="4944" y="2092"/>
              <a:ext cx="154" cy="55"/>
              <a:chOff x="4944" y="2092"/>
              <a:chExt cx="154" cy="55"/>
            </a:xfrm>
          </p:grpSpPr>
          <p:sp>
            <p:nvSpPr>
              <p:cNvPr id="30896" name="Line 176"/>
              <p:cNvSpPr>
                <a:spLocks noChangeShapeType="1"/>
              </p:cNvSpPr>
              <p:nvPr/>
            </p:nvSpPr>
            <p:spPr bwMode="auto">
              <a:xfrm>
                <a:off x="4944" y="2147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7" name="Line 177"/>
              <p:cNvSpPr>
                <a:spLocks noChangeShapeType="1"/>
              </p:cNvSpPr>
              <p:nvPr/>
            </p:nvSpPr>
            <p:spPr bwMode="auto">
              <a:xfrm>
                <a:off x="5051" y="209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8" name="Line 178"/>
              <p:cNvSpPr>
                <a:spLocks noChangeShapeType="1"/>
              </p:cNvSpPr>
              <p:nvPr/>
            </p:nvSpPr>
            <p:spPr bwMode="auto">
              <a:xfrm flipV="1">
                <a:off x="4995" y="2091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99" name="Group 179"/>
          <p:cNvGrpSpPr>
            <a:grpSpLocks/>
          </p:cNvGrpSpPr>
          <p:nvPr/>
        </p:nvGrpSpPr>
        <p:grpSpPr bwMode="auto">
          <a:xfrm>
            <a:off x="7396163" y="3873500"/>
            <a:ext cx="500062" cy="233363"/>
            <a:chOff x="4659" y="2440"/>
            <a:chExt cx="315" cy="147"/>
          </a:xfrm>
        </p:grpSpPr>
        <p:sp>
          <p:nvSpPr>
            <p:cNvPr id="30900" name="Oval 180"/>
            <p:cNvSpPr>
              <a:spLocks noChangeArrowheads="1"/>
            </p:cNvSpPr>
            <p:nvPr/>
          </p:nvSpPr>
          <p:spPr bwMode="auto">
            <a:xfrm>
              <a:off x="4662" y="2506"/>
              <a:ext cx="313" cy="82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1" name="Line 181"/>
            <p:cNvSpPr>
              <a:spLocks noChangeShapeType="1"/>
            </p:cNvSpPr>
            <p:nvPr/>
          </p:nvSpPr>
          <p:spPr bwMode="auto">
            <a:xfrm>
              <a:off x="4662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2" name="Line 182"/>
            <p:cNvSpPr>
              <a:spLocks noChangeShapeType="1"/>
            </p:cNvSpPr>
            <p:nvPr/>
          </p:nvSpPr>
          <p:spPr bwMode="auto">
            <a:xfrm>
              <a:off x="4975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3" name="Rectangle 183"/>
            <p:cNvSpPr>
              <a:spLocks noChangeArrowheads="1"/>
            </p:cNvSpPr>
            <p:nvPr/>
          </p:nvSpPr>
          <p:spPr bwMode="auto">
            <a:xfrm>
              <a:off x="4662" y="249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4" name="Oval 184"/>
            <p:cNvSpPr>
              <a:spLocks noChangeArrowheads="1"/>
            </p:cNvSpPr>
            <p:nvPr/>
          </p:nvSpPr>
          <p:spPr bwMode="auto">
            <a:xfrm>
              <a:off x="4659" y="244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05" name="Group 185"/>
            <p:cNvGrpSpPr>
              <a:grpSpLocks/>
            </p:cNvGrpSpPr>
            <p:nvPr/>
          </p:nvGrpSpPr>
          <p:grpSpPr bwMode="auto">
            <a:xfrm>
              <a:off x="4734" y="2461"/>
              <a:ext cx="154" cy="55"/>
              <a:chOff x="4734" y="2461"/>
              <a:chExt cx="154" cy="55"/>
            </a:xfrm>
          </p:grpSpPr>
          <p:sp>
            <p:nvSpPr>
              <p:cNvPr id="30906" name="Line 186"/>
              <p:cNvSpPr>
                <a:spLocks noChangeShapeType="1"/>
              </p:cNvSpPr>
              <p:nvPr/>
            </p:nvSpPr>
            <p:spPr bwMode="auto">
              <a:xfrm flipV="1">
                <a:off x="4734" y="246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7" name="Line 187"/>
              <p:cNvSpPr>
                <a:spLocks noChangeShapeType="1"/>
              </p:cNvSpPr>
              <p:nvPr/>
            </p:nvSpPr>
            <p:spPr bwMode="auto">
              <a:xfrm>
                <a:off x="4841" y="251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8" name="Line 188"/>
              <p:cNvSpPr>
                <a:spLocks noChangeShapeType="1"/>
              </p:cNvSpPr>
              <p:nvPr/>
            </p:nvSpPr>
            <p:spPr bwMode="auto">
              <a:xfrm>
                <a:off x="4785" y="2462"/>
                <a:ext cx="58" cy="5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09" name="Group 189"/>
            <p:cNvGrpSpPr>
              <a:grpSpLocks/>
            </p:cNvGrpSpPr>
            <p:nvPr/>
          </p:nvGrpSpPr>
          <p:grpSpPr bwMode="auto">
            <a:xfrm>
              <a:off x="4734" y="2460"/>
              <a:ext cx="154" cy="55"/>
              <a:chOff x="4734" y="2460"/>
              <a:chExt cx="154" cy="55"/>
            </a:xfrm>
          </p:grpSpPr>
          <p:sp>
            <p:nvSpPr>
              <p:cNvPr id="30910" name="Line 190"/>
              <p:cNvSpPr>
                <a:spLocks noChangeShapeType="1"/>
              </p:cNvSpPr>
              <p:nvPr/>
            </p:nvSpPr>
            <p:spPr bwMode="auto">
              <a:xfrm>
                <a:off x="4734" y="251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1" name="Line 191"/>
              <p:cNvSpPr>
                <a:spLocks noChangeShapeType="1"/>
              </p:cNvSpPr>
              <p:nvPr/>
            </p:nvSpPr>
            <p:spPr bwMode="auto">
              <a:xfrm>
                <a:off x="4841" y="246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2" name="Line 192"/>
              <p:cNvSpPr>
                <a:spLocks noChangeShapeType="1"/>
              </p:cNvSpPr>
              <p:nvPr/>
            </p:nvSpPr>
            <p:spPr bwMode="auto">
              <a:xfrm flipV="1">
                <a:off x="4785" y="2459"/>
                <a:ext cx="58" cy="57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13" name="Group 193"/>
          <p:cNvGrpSpPr>
            <a:grpSpLocks/>
          </p:cNvGrpSpPr>
          <p:nvPr/>
        </p:nvGrpSpPr>
        <p:grpSpPr bwMode="auto">
          <a:xfrm>
            <a:off x="6786563" y="4362450"/>
            <a:ext cx="498475" cy="231775"/>
            <a:chOff x="4275" y="2748"/>
            <a:chExt cx="314" cy="146"/>
          </a:xfrm>
        </p:grpSpPr>
        <p:sp>
          <p:nvSpPr>
            <p:cNvPr id="30914" name="Oval 194"/>
            <p:cNvSpPr>
              <a:spLocks noChangeArrowheads="1"/>
            </p:cNvSpPr>
            <p:nvPr/>
          </p:nvSpPr>
          <p:spPr bwMode="auto">
            <a:xfrm>
              <a:off x="4278" y="2814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5" name="Line 195"/>
            <p:cNvSpPr>
              <a:spLocks noChangeShapeType="1"/>
            </p:cNvSpPr>
            <p:nvPr/>
          </p:nvSpPr>
          <p:spPr bwMode="auto">
            <a:xfrm>
              <a:off x="4278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6" name="Line 196"/>
            <p:cNvSpPr>
              <a:spLocks noChangeShapeType="1"/>
            </p:cNvSpPr>
            <p:nvPr/>
          </p:nvSpPr>
          <p:spPr bwMode="auto">
            <a:xfrm>
              <a:off x="4590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7" name="Rectangle 197"/>
            <p:cNvSpPr>
              <a:spLocks noChangeArrowheads="1"/>
            </p:cNvSpPr>
            <p:nvPr/>
          </p:nvSpPr>
          <p:spPr bwMode="auto">
            <a:xfrm>
              <a:off x="4278" y="2807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8" name="Oval 198"/>
            <p:cNvSpPr>
              <a:spLocks noChangeArrowheads="1"/>
            </p:cNvSpPr>
            <p:nvPr/>
          </p:nvSpPr>
          <p:spPr bwMode="auto">
            <a:xfrm>
              <a:off x="4275" y="2748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19" name="Group 199"/>
            <p:cNvGrpSpPr>
              <a:grpSpLocks/>
            </p:cNvGrpSpPr>
            <p:nvPr/>
          </p:nvGrpSpPr>
          <p:grpSpPr bwMode="auto">
            <a:xfrm>
              <a:off x="4350" y="2769"/>
              <a:ext cx="154" cy="55"/>
              <a:chOff x="4350" y="2769"/>
              <a:chExt cx="154" cy="55"/>
            </a:xfrm>
          </p:grpSpPr>
          <p:sp>
            <p:nvSpPr>
              <p:cNvPr id="30920" name="Line 200"/>
              <p:cNvSpPr>
                <a:spLocks noChangeShapeType="1"/>
              </p:cNvSpPr>
              <p:nvPr/>
            </p:nvSpPr>
            <p:spPr bwMode="auto">
              <a:xfrm flipV="1">
                <a:off x="4350" y="2768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1" name="Line 201"/>
              <p:cNvSpPr>
                <a:spLocks noChangeShapeType="1"/>
              </p:cNvSpPr>
              <p:nvPr/>
            </p:nvSpPr>
            <p:spPr bwMode="auto">
              <a:xfrm>
                <a:off x="4456" y="2824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2" name="Line 202"/>
              <p:cNvSpPr>
                <a:spLocks noChangeShapeType="1"/>
              </p:cNvSpPr>
              <p:nvPr/>
            </p:nvSpPr>
            <p:spPr bwMode="auto">
              <a:xfrm>
                <a:off x="4401" y="2770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23" name="Group 203"/>
            <p:cNvGrpSpPr>
              <a:grpSpLocks/>
            </p:cNvGrpSpPr>
            <p:nvPr/>
          </p:nvGrpSpPr>
          <p:grpSpPr bwMode="auto">
            <a:xfrm>
              <a:off x="4350" y="2768"/>
              <a:ext cx="154" cy="55"/>
              <a:chOff x="4350" y="2768"/>
              <a:chExt cx="154" cy="55"/>
            </a:xfrm>
          </p:grpSpPr>
          <p:sp>
            <p:nvSpPr>
              <p:cNvPr id="30924" name="Line 204"/>
              <p:cNvSpPr>
                <a:spLocks noChangeShapeType="1"/>
              </p:cNvSpPr>
              <p:nvPr/>
            </p:nvSpPr>
            <p:spPr bwMode="auto">
              <a:xfrm>
                <a:off x="4350" y="2823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5" name="Line 205"/>
              <p:cNvSpPr>
                <a:spLocks noChangeShapeType="1"/>
              </p:cNvSpPr>
              <p:nvPr/>
            </p:nvSpPr>
            <p:spPr bwMode="auto">
              <a:xfrm>
                <a:off x="4456" y="276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6" name="Line 206"/>
              <p:cNvSpPr>
                <a:spLocks noChangeShapeType="1"/>
              </p:cNvSpPr>
              <p:nvPr/>
            </p:nvSpPr>
            <p:spPr bwMode="auto">
              <a:xfrm flipV="1">
                <a:off x="4401" y="2767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27" name="Group 207"/>
          <p:cNvGrpSpPr>
            <a:grpSpLocks/>
          </p:cNvGrpSpPr>
          <p:nvPr/>
        </p:nvGrpSpPr>
        <p:grpSpPr bwMode="auto">
          <a:xfrm>
            <a:off x="5983288" y="3986213"/>
            <a:ext cx="500062" cy="231775"/>
            <a:chOff x="3769" y="2511"/>
            <a:chExt cx="315" cy="146"/>
          </a:xfrm>
        </p:grpSpPr>
        <p:sp>
          <p:nvSpPr>
            <p:cNvPr id="30928" name="Oval 208"/>
            <p:cNvSpPr>
              <a:spLocks noChangeArrowheads="1"/>
            </p:cNvSpPr>
            <p:nvPr/>
          </p:nvSpPr>
          <p:spPr bwMode="auto">
            <a:xfrm>
              <a:off x="3771" y="2577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29" name="Line 209"/>
            <p:cNvSpPr>
              <a:spLocks noChangeShapeType="1"/>
            </p:cNvSpPr>
            <p:nvPr/>
          </p:nvSpPr>
          <p:spPr bwMode="auto">
            <a:xfrm>
              <a:off x="3771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0" name="Line 210"/>
            <p:cNvSpPr>
              <a:spLocks noChangeShapeType="1"/>
            </p:cNvSpPr>
            <p:nvPr/>
          </p:nvSpPr>
          <p:spPr bwMode="auto">
            <a:xfrm>
              <a:off x="4085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1" name="Rectangle 211"/>
            <p:cNvSpPr>
              <a:spLocks noChangeArrowheads="1"/>
            </p:cNvSpPr>
            <p:nvPr/>
          </p:nvSpPr>
          <p:spPr bwMode="auto">
            <a:xfrm>
              <a:off x="3771" y="2570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32" name="Oval 212"/>
            <p:cNvSpPr>
              <a:spLocks noChangeArrowheads="1"/>
            </p:cNvSpPr>
            <p:nvPr/>
          </p:nvSpPr>
          <p:spPr bwMode="auto">
            <a:xfrm>
              <a:off x="3769" y="2511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33" name="Group 213"/>
            <p:cNvGrpSpPr>
              <a:grpSpLocks/>
            </p:cNvGrpSpPr>
            <p:nvPr/>
          </p:nvGrpSpPr>
          <p:grpSpPr bwMode="auto">
            <a:xfrm>
              <a:off x="3844" y="2532"/>
              <a:ext cx="154" cy="55"/>
              <a:chOff x="3844" y="2532"/>
              <a:chExt cx="154" cy="55"/>
            </a:xfrm>
          </p:grpSpPr>
          <p:sp>
            <p:nvSpPr>
              <p:cNvPr id="30934" name="Line 214"/>
              <p:cNvSpPr>
                <a:spLocks noChangeShapeType="1"/>
              </p:cNvSpPr>
              <p:nvPr/>
            </p:nvSpPr>
            <p:spPr bwMode="auto">
              <a:xfrm flipV="1">
                <a:off x="3844" y="2531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5" name="Line 215"/>
              <p:cNvSpPr>
                <a:spLocks noChangeShapeType="1"/>
              </p:cNvSpPr>
              <p:nvPr/>
            </p:nvSpPr>
            <p:spPr bwMode="auto">
              <a:xfrm>
                <a:off x="3951" y="258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6" name="Line 216"/>
              <p:cNvSpPr>
                <a:spLocks noChangeShapeType="1"/>
              </p:cNvSpPr>
              <p:nvPr/>
            </p:nvSpPr>
            <p:spPr bwMode="auto">
              <a:xfrm>
                <a:off x="3895" y="2533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37" name="Group 217"/>
            <p:cNvGrpSpPr>
              <a:grpSpLocks/>
            </p:cNvGrpSpPr>
            <p:nvPr/>
          </p:nvGrpSpPr>
          <p:grpSpPr bwMode="auto">
            <a:xfrm>
              <a:off x="3844" y="2531"/>
              <a:ext cx="154" cy="55"/>
              <a:chOff x="3844" y="2531"/>
              <a:chExt cx="154" cy="55"/>
            </a:xfrm>
          </p:grpSpPr>
          <p:sp>
            <p:nvSpPr>
              <p:cNvPr id="30938" name="Line 218"/>
              <p:cNvSpPr>
                <a:spLocks noChangeShapeType="1"/>
              </p:cNvSpPr>
              <p:nvPr/>
            </p:nvSpPr>
            <p:spPr bwMode="auto">
              <a:xfrm>
                <a:off x="3844" y="2586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9" name="Line 219"/>
              <p:cNvSpPr>
                <a:spLocks noChangeShapeType="1"/>
              </p:cNvSpPr>
              <p:nvPr/>
            </p:nvSpPr>
            <p:spPr bwMode="auto">
              <a:xfrm>
                <a:off x="3951" y="2531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0" name="Line 220"/>
              <p:cNvSpPr>
                <a:spLocks noChangeShapeType="1"/>
              </p:cNvSpPr>
              <p:nvPr/>
            </p:nvSpPr>
            <p:spPr bwMode="auto">
              <a:xfrm flipV="1">
                <a:off x="3895" y="2530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0941" name="Line 221"/>
          <p:cNvSpPr>
            <a:spLocks noChangeShapeType="1"/>
          </p:cNvSpPr>
          <p:nvPr/>
        </p:nvSpPr>
        <p:spPr bwMode="auto">
          <a:xfrm flipV="1">
            <a:off x="6238875" y="4197350"/>
            <a:ext cx="1588" cy="25241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942" name="Group 222"/>
          <p:cNvGrpSpPr>
            <a:grpSpLocks/>
          </p:cNvGrpSpPr>
          <p:nvPr/>
        </p:nvGrpSpPr>
        <p:grpSpPr bwMode="auto">
          <a:xfrm>
            <a:off x="5807075" y="1909763"/>
            <a:ext cx="2808288" cy="2973387"/>
            <a:chOff x="3658" y="1203"/>
            <a:chExt cx="1769" cy="1873"/>
          </a:xfrm>
        </p:grpSpPr>
        <p:grpSp>
          <p:nvGrpSpPr>
            <p:cNvPr id="30943" name="Group 223"/>
            <p:cNvGrpSpPr>
              <a:grpSpLocks/>
            </p:cNvGrpSpPr>
            <p:nvPr/>
          </p:nvGrpSpPr>
          <p:grpSpPr bwMode="auto">
            <a:xfrm>
              <a:off x="3712" y="2313"/>
              <a:ext cx="512" cy="442"/>
              <a:chOff x="3712" y="2313"/>
              <a:chExt cx="512" cy="442"/>
            </a:xfrm>
          </p:grpSpPr>
          <p:sp>
            <p:nvSpPr>
              <p:cNvPr id="30944" name="Line 224"/>
              <p:cNvSpPr>
                <a:spLocks noChangeShapeType="1"/>
              </p:cNvSpPr>
              <p:nvPr/>
            </p:nvSpPr>
            <p:spPr bwMode="auto">
              <a:xfrm>
                <a:off x="3836" y="271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5" name="Line 225"/>
              <p:cNvSpPr>
                <a:spLocks noChangeShapeType="1"/>
              </p:cNvSpPr>
              <p:nvPr/>
            </p:nvSpPr>
            <p:spPr bwMode="auto">
              <a:xfrm flipV="1">
                <a:off x="3987" y="260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6" name="Oval 226"/>
              <p:cNvSpPr>
                <a:spLocks noChangeArrowheads="1"/>
              </p:cNvSpPr>
              <p:nvPr/>
            </p:nvSpPr>
            <p:spPr bwMode="auto">
              <a:xfrm>
                <a:off x="3823" y="253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47" name="Line 227"/>
              <p:cNvSpPr>
                <a:spLocks noChangeShapeType="1"/>
              </p:cNvSpPr>
              <p:nvPr/>
            </p:nvSpPr>
            <p:spPr bwMode="auto">
              <a:xfrm>
                <a:off x="3823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8" name="Line 228"/>
              <p:cNvSpPr>
                <a:spLocks noChangeShapeType="1"/>
              </p:cNvSpPr>
              <p:nvPr/>
            </p:nvSpPr>
            <p:spPr bwMode="auto">
              <a:xfrm>
                <a:off x="4136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9" name="Rectangle 229"/>
              <p:cNvSpPr>
                <a:spLocks noChangeArrowheads="1"/>
              </p:cNvSpPr>
              <p:nvPr/>
            </p:nvSpPr>
            <p:spPr bwMode="auto">
              <a:xfrm>
                <a:off x="3823" y="252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50" name="Oval 230"/>
              <p:cNvSpPr>
                <a:spLocks noChangeArrowheads="1"/>
              </p:cNvSpPr>
              <p:nvPr/>
            </p:nvSpPr>
            <p:spPr bwMode="auto">
              <a:xfrm>
                <a:off x="3820" y="246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51" name="Group 231"/>
              <p:cNvGrpSpPr>
                <a:grpSpLocks/>
              </p:cNvGrpSpPr>
              <p:nvPr/>
            </p:nvGrpSpPr>
            <p:grpSpPr bwMode="auto">
              <a:xfrm>
                <a:off x="3895" y="2489"/>
                <a:ext cx="155" cy="54"/>
                <a:chOff x="3895" y="2489"/>
                <a:chExt cx="155" cy="54"/>
              </a:xfrm>
            </p:grpSpPr>
            <p:sp>
              <p:nvSpPr>
                <p:cNvPr id="30952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3895" y="248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3" name="Line 233"/>
                <p:cNvSpPr>
                  <a:spLocks noChangeShapeType="1"/>
                </p:cNvSpPr>
                <p:nvPr/>
              </p:nvSpPr>
              <p:spPr bwMode="auto">
                <a:xfrm>
                  <a:off x="4002" y="25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4" name="Line 234"/>
                <p:cNvSpPr>
                  <a:spLocks noChangeShapeType="1"/>
                </p:cNvSpPr>
                <p:nvPr/>
              </p:nvSpPr>
              <p:spPr bwMode="auto">
                <a:xfrm>
                  <a:off x="3946" y="249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55" name="Group 235"/>
              <p:cNvGrpSpPr>
                <a:grpSpLocks/>
              </p:cNvGrpSpPr>
              <p:nvPr/>
            </p:nvGrpSpPr>
            <p:grpSpPr bwMode="auto">
              <a:xfrm>
                <a:off x="3895" y="2488"/>
                <a:ext cx="155" cy="55"/>
                <a:chOff x="3895" y="2488"/>
                <a:chExt cx="155" cy="55"/>
              </a:xfrm>
            </p:grpSpPr>
            <p:sp>
              <p:nvSpPr>
                <p:cNvPr id="30956" name="Line 236"/>
                <p:cNvSpPr>
                  <a:spLocks noChangeShapeType="1"/>
                </p:cNvSpPr>
                <p:nvPr/>
              </p:nvSpPr>
              <p:spPr bwMode="auto">
                <a:xfrm>
                  <a:off x="3895" y="254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7" name="Line 237"/>
                <p:cNvSpPr>
                  <a:spLocks noChangeShapeType="1"/>
                </p:cNvSpPr>
                <p:nvPr/>
              </p:nvSpPr>
              <p:spPr bwMode="auto">
                <a:xfrm>
                  <a:off x="4002" y="248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8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3946" y="248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59" name="Rectangle 239"/>
              <p:cNvSpPr>
                <a:spLocks noChangeArrowheads="1"/>
              </p:cNvSpPr>
              <p:nvPr/>
            </p:nvSpPr>
            <p:spPr bwMode="auto">
              <a:xfrm>
                <a:off x="3771" y="241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0" name="Rectangle 240"/>
              <p:cNvSpPr>
                <a:spLocks noChangeArrowheads="1"/>
              </p:cNvSpPr>
              <p:nvPr/>
            </p:nvSpPr>
            <p:spPr bwMode="auto">
              <a:xfrm>
                <a:off x="3744" y="243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1" name="Line 241"/>
              <p:cNvSpPr>
                <a:spLocks noChangeShapeType="1"/>
              </p:cNvSpPr>
              <p:nvPr/>
            </p:nvSpPr>
            <p:spPr bwMode="auto">
              <a:xfrm>
                <a:off x="3741" y="262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2" name="Line 242"/>
              <p:cNvSpPr>
                <a:spLocks noChangeShapeType="1"/>
              </p:cNvSpPr>
              <p:nvPr/>
            </p:nvSpPr>
            <p:spPr bwMode="auto">
              <a:xfrm>
                <a:off x="3747" y="252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3" name="Rectangle 243"/>
              <p:cNvSpPr>
                <a:spLocks noChangeArrowheads="1"/>
              </p:cNvSpPr>
              <p:nvPr/>
            </p:nvSpPr>
            <p:spPr bwMode="auto">
              <a:xfrm>
                <a:off x="3741" y="243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4" name="Text Box 244"/>
              <p:cNvSpPr txBox="1">
                <a:spLocks noChangeArrowheads="1"/>
              </p:cNvSpPr>
              <p:nvPr/>
            </p:nvSpPr>
            <p:spPr bwMode="auto">
              <a:xfrm>
                <a:off x="3712" y="231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65" name="Group 245"/>
            <p:cNvGrpSpPr>
              <a:grpSpLocks/>
            </p:cNvGrpSpPr>
            <p:nvPr/>
          </p:nvGrpSpPr>
          <p:grpSpPr bwMode="auto">
            <a:xfrm>
              <a:off x="4261" y="1671"/>
              <a:ext cx="512" cy="442"/>
              <a:chOff x="4261" y="1671"/>
              <a:chExt cx="512" cy="442"/>
            </a:xfrm>
          </p:grpSpPr>
          <p:sp>
            <p:nvSpPr>
              <p:cNvPr id="30966" name="Line 246"/>
              <p:cNvSpPr>
                <a:spLocks noChangeShapeType="1"/>
              </p:cNvSpPr>
              <p:nvPr/>
            </p:nvSpPr>
            <p:spPr bwMode="auto">
              <a:xfrm>
                <a:off x="4385" y="207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7" name="Line 247"/>
              <p:cNvSpPr>
                <a:spLocks noChangeShapeType="1"/>
              </p:cNvSpPr>
              <p:nvPr/>
            </p:nvSpPr>
            <p:spPr bwMode="auto">
              <a:xfrm flipV="1">
                <a:off x="4536" y="196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8" name="Oval 248"/>
              <p:cNvSpPr>
                <a:spLocks noChangeArrowheads="1"/>
              </p:cNvSpPr>
              <p:nvPr/>
            </p:nvSpPr>
            <p:spPr bwMode="auto">
              <a:xfrm>
                <a:off x="4372" y="189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9" name="Line 249"/>
              <p:cNvSpPr>
                <a:spLocks noChangeShapeType="1"/>
              </p:cNvSpPr>
              <p:nvPr/>
            </p:nvSpPr>
            <p:spPr bwMode="auto">
              <a:xfrm>
                <a:off x="4372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0" name="Line 250"/>
              <p:cNvSpPr>
                <a:spLocks noChangeShapeType="1"/>
              </p:cNvSpPr>
              <p:nvPr/>
            </p:nvSpPr>
            <p:spPr bwMode="auto">
              <a:xfrm>
                <a:off x="4685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1" name="Rectangle 251"/>
              <p:cNvSpPr>
                <a:spLocks noChangeArrowheads="1"/>
              </p:cNvSpPr>
              <p:nvPr/>
            </p:nvSpPr>
            <p:spPr bwMode="auto">
              <a:xfrm>
                <a:off x="4372" y="188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72" name="Oval 252"/>
              <p:cNvSpPr>
                <a:spLocks noChangeArrowheads="1"/>
              </p:cNvSpPr>
              <p:nvPr/>
            </p:nvSpPr>
            <p:spPr bwMode="auto">
              <a:xfrm>
                <a:off x="4369" y="182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73" name="Group 253"/>
              <p:cNvGrpSpPr>
                <a:grpSpLocks/>
              </p:cNvGrpSpPr>
              <p:nvPr/>
            </p:nvGrpSpPr>
            <p:grpSpPr bwMode="auto">
              <a:xfrm>
                <a:off x="4444" y="1847"/>
                <a:ext cx="155" cy="54"/>
                <a:chOff x="4444" y="1847"/>
                <a:chExt cx="155" cy="54"/>
              </a:xfrm>
            </p:grpSpPr>
            <p:sp>
              <p:nvSpPr>
                <p:cNvPr id="30974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4444" y="184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5" name="Line 255"/>
                <p:cNvSpPr>
                  <a:spLocks noChangeShapeType="1"/>
                </p:cNvSpPr>
                <p:nvPr/>
              </p:nvSpPr>
              <p:spPr bwMode="auto">
                <a:xfrm>
                  <a:off x="4551" y="190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6" name="Line 256"/>
                <p:cNvSpPr>
                  <a:spLocks noChangeShapeType="1"/>
                </p:cNvSpPr>
                <p:nvPr/>
              </p:nvSpPr>
              <p:spPr bwMode="auto">
                <a:xfrm>
                  <a:off x="4495" y="184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77" name="Group 257"/>
              <p:cNvGrpSpPr>
                <a:grpSpLocks/>
              </p:cNvGrpSpPr>
              <p:nvPr/>
            </p:nvGrpSpPr>
            <p:grpSpPr bwMode="auto">
              <a:xfrm>
                <a:off x="4444" y="1846"/>
                <a:ext cx="155" cy="55"/>
                <a:chOff x="4444" y="1846"/>
                <a:chExt cx="155" cy="55"/>
              </a:xfrm>
            </p:grpSpPr>
            <p:sp>
              <p:nvSpPr>
                <p:cNvPr id="30978" name="Line 258"/>
                <p:cNvSpPr>
                  <a:spLocks noChangeShapeType="1"/>
                </p:cNvSpPr>
                <p:nvPr/>
              </p:nvSpPr>
              <p:spPr bwMode="auto">
                <a:xfrm>
                  <a:off x="4444" y="190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9" name="Line 259"/>
                <p:cNvSpPr>
                  <a:spLocks noChangeShapeType="1"/>
                </p:cNvSpPr>
                <p:nvPr/>
              </p:nvSpPr>
              <p:spPr bwMode="auto">
                <a:xfrm>
                  <a:off x="4551" y="184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80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4495" y="184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81" name="Rectangle 261"/>
              <p:cNvSpPr>
                <a:spLocks noChangeArrowheads="1"/>
              </p:cNvSpPr>
              <p:nvPr/>
            </p:nvSpPr>
            <p:spPr bwMode="auto">
              <a:xfrm>
                <a:off x="4320" y="177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2" name="Rectangle 262"/>
              <p:cNvSpPr>
                <a:spLocks noChangeArrowheads="1"/>
              </p:cNvSpPr>
              <p:nvPr/>
            </p:nvSpPr>
            <p:spPr bwMode="auto">
              <a:xfrm>
                <a:off x="4293" y="179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3" name="Line 263"/>
              <p:cNvSpPr>
                <a:spLocks noChangeShapeType="1"/>
              </p:cNvSpPr>
              <p:nvPr/>
            </p:nvSpPr>
            <p:spPr bwMode="auto">
              <a:xfrm>
                <a:off x="4290" y="198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4" name="Line 264"/>
              <p:cNvSpPr>
                <a:spLocks noChangeShapeType="1"/>
              </p:cNvSpPr>
              <p:nvPr/>
            </p:nvSpPr>
            <p:spPr bwMode="auto">
              <a:xfrm>
                <a:off x="4296" y="188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5" name="Rectangle 265"/>
              <p:cNvSpPr>
                <a:spLocks noChangeArrowheads="1"/>
              </p:cNvSpPr>
              <p:nvPr/>
            </p:nvSpPr>
            <p:spPr bwMode="auto">
              <a:xfrm>
                <a:off x="4290" y="179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6" name="Text Box 266"/>
              <p:cNvSpPr txBox="1">
                <a:spLocks noChangeArrowheads="1"/>
              </p:cNvSpPr>
              <p:nvPr/>
            </p:nvSpPr>
            <p:spPr bwMode="auto">
              <a:xfrm>
                <a:off x="4261" y="167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87" name="Group 267"/>
            <p:cNvGrpSpPr>
              <a:grpSpLocks/>
            </p:cNvGrpSpPr>
            <p:nvPr/>
          </p:nvGrpSpPr>
          <p:grpSpPr bwMode="auto">
            <a:xfrm>
              <a:off x="4270" y="1203"/>
              <a:ext cx="512" cy="442"/>
              <a:chOff x="4270" y="1203"/>
              <a:chExt cx="512" cy="442"/>
            </a:xfrm>
          </p:grpSpPr>
          <p:sp>
            <p:nvSpPr>
              <p:cNvPr id="30988" name="Line 268"/>
              <p:cNvSpPr>
                <a:spLocks noChangeShapeType="1"/>
              </p:cNvSpPr>
              <p:nvPr/>
            </p:nvSpPr>
            <p:spPr bwMode="auto">
              <a:xfrm>
                <a:off x="4394" y="160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9" name="Line 269"/>
              <p:cNvSpPr>
                <a:spLocks noChangeShapeType="1"/>
              </p:cNvSpPr>
              <p:nvPr/>
            </p:nvSpPr>
            <p:spPr bwMode="auto">
              <a:xfrm flipV="1">
                <a:off x="4545" y="149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0" name="Oval 270"/>
              <p:cNvSpPr>
                <a:spLocks noChangeArrowheads="1"/>
              </p:cNvSpPr>
              <p:nvPr/>
            </p:nvSpPr>
            <p:spPr bwMode="auto">
              <a:xfrm>
                <a:off x="4381" y="142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1" name="Line 271"/>
              <p:cNvSpPr>
                <a:spLocks noChangeShapeType="1"/>
              </p:cNvSpPr>
              <p:nvPr/>
            </p:nvSpPr>
            <p:spPr bwMode="auto">
              <a:xfrm>
                <a:off x="4381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2" name="Line 272"/>
              <p:cNvSpPr>
                <a:spLocks noChangeShapeType="1"/>
              </p:cNvSpPr>
              <p:nvPr/>
            </p:nvSpPr>
            <p:spPr bwMode="auto">
              <a:xfrm>
                <a:off x="4694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3" name="Rectangle 273"/>
              <p:cNvSpPr>
                <a:spLocks noChangeArrowheads="1"/>
              </p:cNvSpPr>
              <p:nvPr/>
            </p:nvSpPr>
            <p:spPr bwMode="auto">
              <a:xfrm>
                <a:off x="4381" y="141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4" name="Oval 274"/>
              <p:cNvSpPr>
                <a:spLocks noChangeArrowheads="1"/>
              </p:cNvSpPr>
              <p:nvPr/>
            </p:nvSpPr>
            <p:spPr bwMode="auto">
              <a:xfrm>
                <a:off x="4378" y="135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95" name="Group 275"/>
              <p:cNvGrpSpPr>
                <a:grpSpLocks/>
              </p:cNvGrpSpPr>
              <p:nvPr/>
            </p:nvGrpSpPr>
            <p:grpSpPr bwMode="auto">
              <a:xfrm>
                <a:off x="4453" y="1379"/>
                <a:ext cx="155" cy="54"/>
                <a:chOff x="4453" y="1379"/>
                <a:chExt cx="155" cy="54"/>
              </a:xfrm>
            </p:grpSpPr>
            <p:sp>
              <p:nvSpPr>
                <p:cNvPr id="30996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453" y="137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7" name="Line 277"/>
                <p:cNvSpPr>
                  <a:spLocks noChangeShapeType="1"/>
                </p:cNvSpPr>
                <p:nvPr/>
              </p:nvSpPr>
              <p:spPr bwMode="auto">
                <a:xfrm>
                  <a:off x="4560" y="143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8" name="Line 278"/>
                <p:cNvSpPr>
                  <a:spLocks noChangeShapeType="1"/>
                </p:cNvSpPr>
                <p:nvPr/>
              </p:nvSpPr>
              <p:spPr bwMode="auto">
                <a:xfrm>
                  <a:off x="4504" y="138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99" name="Group 279"/>
              <p:cNvGrpSpPr>
                <a:grpSpLocks/>
              </p:cNvGrpSpPr>
              <p:nvPr/>
            </p:nvGrpSpPr>
            <p:grpSpPr bwMode="auto">
              <a:xfrm>
                <a:off x="4453" y="1378"/>
                <a:ext cx="155" cy="55"/>
                <a:chOff x="4453" y="1378"/>
                <a:chExt cx="155" cy="55"/>
              </a:xfrm>
            </p:grpSpPr>
            <p:sp>
              <p:nvSpPr>
                <p:cNvPr id="31000" name="Line 280"/>
                <p:cNvSpPr>
                  <a:spLocks noChangeShapeType="1"/>
                </p:cNvSpPr>
                <p:nvPr/>
              </p:nvSpPr>
              <p:spPr bwMode="auto">
                <a:xfrm>
                  <a:off x="4453" y="143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1" name="Line 281"/>
                <p:cNvSpPr>
                  <a:spLocks noChangeShapeType="1"/>
                </p:cNvSpPr>
                <p:nvPr/>
              </p:nvSpPr>
              <p:spPr bwMode="auto">
                <a:xfrm>
                  <a:off x="4560" y="137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504" y="137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03" name="Rectangle 283"/>
              <p:cNvSpPr>
                <a:spLocks noChangeArrowheads="1"/>
              </p:cNvSpPr>
              <p:nvPr/>
            </p:nvSpPr>
            <p:spPr bwMode="auto">
              <a:xfrm>
                <a:off x="4329" y="130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4" name="Rectangle 284"/>
              <p:cNvSpPr>
                <a:spLocks noChangeArrowheads="1"/>
              </p:cNvSpPr>
              <p:nvPr/>
            </p:nvSpPr>
            <p:spPr bwMode="auto">
              <a:xfrm>
                <a:off x="4302" y="132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5" name="Line 285"/>
              <p:cNvSpPr>
                <a:spLocks noChangeShapeType="1"/>
              </p:cNvSpPr>
              <p:nvPr/>
            </p:nvSpPr>
            <p:spPr bwMode="auto">
              <a:xfrm>
                <a:off x="4299" y="151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6" name="Line 286"/>
              <p:cNvSpPr>
                <a:spLocks noChangeShapeType="1"/>
              </p:cNvSpPr>
              <p:nvPr/>
            </p:nvSpPr>
            <p:spPr bwMode="auto">
              <a:xfrm>
                <a:off x="4305" y="141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7" name="Rectangle 287"/>
              <p:cNvSpPr>
                <a:spLocks noChangeArrowheads="1"/>
              </p:cNvSpPr>
              <p:nvPr/>
            </p:nvSpPr>
            <p:spPr bwMode="auto">
              <a:xfrm>
                <a:off x="4299" y="132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8" name="Text Box 288"/>
              <p:cNvSpPr txBox="1">
                <a:spLocks noChangeArrowheads="1"/>
              </p:cNvSpPr>
              <p:nvPr/>
            </p:nvSpPr>
            <p:spPr bwMode="auto">
              <a:xfrm>
                <a:off x="4270" y="120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09" name="Group 289"/>
            <p:cNvGrpSpPr>
              <a:grpSpLocks/>
            </p:cNvGrpSpPr>
            <p:nvPr/>
          </p:nvGrpSpPr>
          <p:grpSpPr bwMode="auto">
            <a:xfrm>
              <a:off x="4477" y="2241"/>
              <a:ext cx="512" cy="442"/>
              <a:chOff x="4477" y="2241"/>
              <a:chExt cx="512" cy="442"/>
            </a:xfrm>
          </p:grpSpPr>
          <p:sp>
            <p:nvSpPr>
              <p:cNvPr id="31010" name="Line 290"/>
              <p:cNvSpPr>
                <a:spLocks noChangeShapeType="1"/>
              </p:cNvSpPr>
              <p:nvPr/>
            </p:nvSpPr>
            <p:spPr bwMode="auto">
              <a:xfrm>
                <a:off x="4601" y="264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1" name="Line 291"/>
              <p:cNvSpPr>
                <a:spLocks noChangeShapeType="1"/>
              </p:cNvSpPr>
              <p:nvPr/>
            </p:nvSpPr>
            <p:spPr bwMode="auto">
              <a:xfrm flipV="1">
                <a:off x="4752" y="253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2" name="Oval 292"/>
              <p:cNvSpPr>
                <a:spLocks noChangeArrowheads="1"/>
              </p:cNvSpPr>
              <p:nvPr/>
            </p:nvSpPr>
            <p:spPr bwMode="auto">
              <a:xfrm>
                <a:off x="4588" y="246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3" name="Line 293"/>
              <p:cNvSpPr>
                <a:spLocks noChangeShapeType="1"/>
              </p:cNvSpPr>
              <p:nvPr/>
            </p:nvSpPr>
            <p:spPr bwMode="auto">
              <a:xfrm>
                <a:off x="4588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4" name="Line 294"/>
              <p:cNvSpPr>
                <a:spLocks noChangeShapeType="1"/>
              </p:cNvSpPr>
              <p:nvPr/>
            </p:nvSpPr>
            <p:spPr bwMode="auto">
              <a:xfrm>
                <a:off x="4901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5" name="Rectangle 295"/>
              <p:cNvSpPr>
                <a:spLocks noChangeArrowheads="1"/>
              </p:cNvSpPr>
              <p:nvPr/>
            </p:nvSpPr>
            <p:spPr bwMode="auto">
              <a:xfrm>
                <a:off x="4588" y="245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6" name="Oval 296"/>
              <p:cNvSpPr>
                <a:spLocks noChangeArrowheads="1"/>
              </p:cNvSpPr>
              <p:nvPr/>
            </p:nvSpPr>
            <p:spPr bwMode="auto">
              <a:xfrm>
                <a:off x="4585" y="239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17" name="Group 297"/>
              <p:cNvGrpSpPr>
                <a:grpSpLocks/>
              </p:cNvGrpSpPr>
              <p:nvPr/>
            </p:nvGrpSpPr>
            <p:grpSpPr bwMode="auto">
              <a:xfrm>
                <a:off x="4660" y="2417"/>
                <a:ext cx="155" cy="54"/>
                <a:chOff x="4660" y="2417"/>
                <a:chExt cx="155" cy="54"/>
              </a:xfrm>
            </p:grpSpPr>
            <p:sp>
              <p:nvSpPr>
                <p:cNvPr id="31018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4660" y="241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19" name="Line 299"/>
                <p:cNvSpPr>
                  <a:spLocks noChangeShapeType="1"/>
                </p:cNvSpPr>
                <p:nvPr/>
              </p:nvSpPr>
              <p:spPr bwMode="auto">
                <a:xfrm>
                  <a:off x="4767" y="247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0" name="Line 300"/>
                <p:cNvSpPr>
                  <a:spLocks noChangeShapeType="1"/>
                </p:cNvSpPr>
                <p:nvPr/>
              </p:nvSpPr>
              <p:spPr bwMode="auto">
                <a:xfrm>
                  <a:off x="4711" y="241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21" name="Group 301"/>
              <p:cNvGrpSpPr>
                <a:grpSpLocks/>
              </p:cNvGrpSpPr>
              <p:nvPr/>
            </p:nvGrpSpPr>
            <p:grpSpPr bwMode="auto">
              <a:xfrm>
                <a:off x="4660" y="2416"/>
                <a:ext cx="155" cy="55"/>
                <a:chOff x="4660" y="2416"/>
                <a:chExt cx="155" cy="55"/>
              </a:xfrm>
            </p:grpSpPr>
            <p:sp>
              <p:nvSpPr>
                <p:cNvPr id="31022" name="Line 302"/>
                <p:cNvSpPr>
                  <a:spLocks noChangeShapeType="1"/>
                </p:cNvSpPr>
                <p:nvPr/>
              </p:nvSpPr>
              <p:spPr bwMode="auto">
                <a:xfrm>
                  <a:off x="4660" y="247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3" name="Line 303"/>
                <p:cNvSpPr>
                  <a:spLocks noChangeShapeType="1"/>
                </p:cNvSpPr>
                <p:nvPr/>
              </p:nvSpPr>
              <p:spPr bwMode="auto">
                <a:xfrm>
                  <a:off x="4767" y="241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4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4711" y="241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25" name="Rectangle 305"/>
              <p:cNvSpPr>
                <a:spLocks noChangeArrowheads="1"/>
              </p:cNvSpPr>
              <p:nvPr/>
            </p:nvSpPr>
            <p:spPr bwMode="auto">
              <a:xfrm>
                <a:off x="4536" y="234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6" name="Rectangle 306"/>
              <p:cNvSpPr>
                <a:spLocks noChangeArrowheads="1"/>
              </p:cNvSpPr>
              <p:nvPr/>
            </p:nvSpPr>
            <p:spPr bwMode="auto">
              <a:xfrm>
                <a:off x="4509" y="236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7" name="Line 307"/>
              <p:cNvSpPr>
                <a:spLocks noChangeShapeType="1"/>
              </p:cNvSpPr>
              <p:nvPr/>
            </p:nvSpPr>
            <p:spPr bwMode="auto">
              <a:xfrm>
                <a:off x="4506" y="255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8" name="Line 308"/>
              <p:cNvSpPr>
                <a:spLocks noChangeShapeType="1"/>
              </p:cNvSpPr>
              <p:nvPr/>
            </p:nvSpPr>
            <p:spPr bwMode="auto">
              <a:xfrm>
                <a:off x="4512" y="245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9" name="Rectangle 309"/>
              <p:cNvSpPr>
                <a:spLocks noChangeArrowheads="1"/>
              </p:cNvSpPr>
              <p:nvPr/>
            </p:nvSpPr>
            <p:spPr bwMode="auto">
              <a:xfrm>
                <a:off x="4506" y="236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0" name="Text Box 310"/>
              <p:cNvSpPr txBox="1">
                <a:spLocks noChangeArrowheads="1"/>
              </p:cNvSpPr>
              <p:nvPr/>
            </p:nvSpPr>
            <p:spPr bwMode="auto">
              <a:xfrm>
                <a:off x="4477" y="224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31" name="Group 311"/>
            <p:cNvGrpSpPr>
              <a:grpSpLocks/>
            </p:cNvGrpSpPr>
            <p:nvPr/>
          </p:nvGrpSpPr>
          <p:grpSpPr bwMode="auto">
            <a:xfrm>
              <a:off x="4786" y="1860"/>
              <a:ext cx="512" cy="442"/>
              <a:chOff x="4786" y="1860"/>
              <a:chExt cx="512" cy="442"/>
            </a:xfrm>
          </p:grpSpPr>
          <p:sp>
            <p:nvSpPr>
              <p:cNvPr id="31032" name="Line 312"/>
              <p:cNvSpPr>
                <a:spLocks noChangeShapeType="1"/>
              </p:cNvSpPr>
              <p:nvPr/>
            </p:nvSpPr>
            <p:spPr bwMode="auto">
              <a:xfrm>
                <a:off x="4910" y="2262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3" name="Line 313"/>
              <p:cNvSpPr>
                <a:spLocks noChangeShapeType="1"/>
              </p:cNvSpPr>
              <p:nvPr/>
            </p:nvSpPr>
            <p:spPr bwMode="auto">
              <a:xfrm flipV="1">
                <a:off x="5061" y="2155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4" name="Oval 314"/>
              <p:cNvSpPr>
                <a:spLocks noChangeArrowheads="1"/>
              </p:cNvSpPr>
              <p:nvPr/>
            </p:nvSpPr>
            <p:spPr bwMode="auto">
              <a:xfrm>
                <a:off x="4897" y="2081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5" name="Line 315"/>
              <p:cNvSpPr>
                <a:spLocks noChangeShapeType="1"/>
              </p:cNvSpPr>
              <p:nvPr/>
            </p:nvSpPr>
            <p:spPr bwMode="auto">
              <a:xfrm>
                <a:off x="4897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6" name="Line 316"/>
              <p:cNvSpPr>
                <a:spLocks noChangeShapeType="1"/>
              </p:cNvSpPr>
              <p:nvPr/>
            </p:nvSpPr>
            <p:spPr bwMode="auto">
              <a:xfrm>
                <a:off x="5210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7" name="Rectangle 317"/>
              <p:cNvSpPr>
                <a:spLocks noChangeArrowheads="1"/>
              </p:cNvSpPr>
              <p:nvPr/>
            </p:nvSpPr>
            <p:spPr bwMode="auto">
              <a:xfrm>
                <a:off x="4897" y="2074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8" name="Oval 318"/>
              <p:cNvSpPr>
                <a:spLocks noChangeArrowheads="1"/>
              </p:cNvSpPr>
              <p:nvPr/>
            </p:nvSpPr>
            <p:spPr bwMode="auto">
              <a:xfrm>
                <a:off x="4894" y="201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39" name="Group 319"/>
              <p:cNvGrpSpPr>
                <a:grpSpLocks/>
              </p:cNvGrpSpPr>
              <p:nvPr/>
            </p:nvGrpSpPr>
            <p:grpSpPr bwMode="auto">
              <a:xfrm>
                <a:off x="4969" y="2036"/>
                <a:ext cx="155" cy="54"/>
                <a:chOff x="4969" y="2036"/>
                <a:chExt cx="155" cy="54"/>
              </a:xfrm>
            </p:grpSpPr>
            <p:sp>
              <p:nvSpPr>
                <p:cNvPr id="31040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969" y="2035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1" name="Line 321"/>
                <p:cNvSpPr>
                  <a:spLocks noChangeShapeType="1"/>
                </p:cNvSpPr>
                <p:nvPr/>
              </p:nvSpPr>
              <p:spPr bwMode="auto">
                <a:xfrm>
                  <a:off x="5076" y="209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2" name="Line 322"/>
                <p:cNvSpPr>
                  <a:spLocks noChangeShapeType="1"/>
                </p:cNvSpPr>
                <p:nvPr/>
              </p:nvSpPr>
              <p:spPr bwMode="auto">
                <a:xfrm>
                  <a:off x="5020" y="203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43" name="Group 323"/>
              <p:cNvGrpSpPr>
                <a:grpSpLocks/>
              </p:cNvGrpSpPr>
              <p:nvPr/>
            </p:nvGrpSpPr>
            <p:grpSpPr bwMode="auto">
              <a:xfrm>
                <a:off x="4969" y="2035"/>
                <a:ext cx="155" cy="55"/>
                <a:chOff x="4969" y="2035"/>
                <a:chExt cx="155" cy="55"/>
              </a:xfrm>
            </p:grpSpPr>
            <p:sp>
              <p:nvSpPr>
                <p:cNvPr id="31044" name="Line 324"/>
                <p:cNvSpPr>
                  <a:spLocks noChangeShapeType="1"/>
                </p:cNvSpPr>
                <p:nvPr/>
              </p:nvSpPr>
              <p:spPr bwMode="auto">
                <a:xfrm>
                  <a:off x="4969" y="2090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5" name="Line 325"/>
                <p:cNvSpPr>
                  <a:spLocks noChangeShapeType="1"/>
                </p:cNvSpPr>
                <p:nvPr/>
              </p:nvSpPr>
              <p:spPr bwMode="auto">
                <a:xfrm>
                  <a:off x="5076" y="203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6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5020" y="2034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47" name="Rectangle 327"/>
              <p:cNvSpPr>
                <a:spLocks noChangeArrowheads="1"/>
              </p:cNvSpPr>
              <p:nvPr/>
            </p:nvSpPr>
            <p:spPr bwMode="auto">
              <a:xfrm>
                <a:off x="4845" y="19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8" name="Rectangle 328"/>
              <p:cNvSpPr>
                <a:spLocks noChangeArrowheads="1"/>
              </p:cNvSpPr>
              <p:nvPr/>
            </p:nvSpPr>
            <p:spPr bwMode="auto">
              <a:xfrm>
                <a:off x="4818" y="19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9" name="Line 329"/>
              <p:cNvSpPr>
                <a:spLocks noChangeShapeType="1"/>
              </p:cNvSpPr>
              <p:nvPr/>
            </p:nvSpPr>
            <p:spPr bwMode="auto">
              <a:xfrm>
                <a:off x="4815" y="21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0" name="Line 330"/>
              <p:cNvSpPr>
                <a:spLocks noChangeShapeType="1"/>
              </p:cNvSpPr>
              <p:nvPr/>
            </p:nvSpPr>
            <p:spPr bwMode="auto">
              <a:xfrm>
                <a:off x="4821" y="20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1" name="Rectangle 331"/>
              <p:cNvSpPr>
                <a:spLocks noChangeArrowheads="1"/>
              </p:cNvSpPr>
              <p:nvPr/>
            </p:nvSpPr>
            <p:spPr bwMode="auto">
              <a:xfrm>
                <a:off x="4815" y="1983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2" name="Text Box 332"/>
              <p:cNvSpPr txBox="1">
                <a:spLocks noChangeArrowheads="1"/>
              </p:cNvSpPr>
              <p:nvPr/>
            </p:nvSpPr>
            <p:spPr bwMode="auto">
              <a:xfrm>
                <a:off x="4786" y="18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53" name="Group 333"/>
            <p:cNvGrpSpPr>
              <a:grpSpLocks/>
            </p:cNvGrpSpPr>
            <p:nvPr/>
          </p:nvGrpSpPr>
          <p:grpSpPr bwMode="auto">
            <a:xfrm>
              <a:off x="4915" y="1323"/>
              <a:ext cx="512" cy="442"/>
              <a:chOff x="4915" y="1323"/>
              <a:chExt cx="512" cy="442"/>
            </a:xfrm>
          </p:grpSpPr>
          <p:sp>
            <p:nvSpPr>
              <p:cNvPr id="31054" name="Line 334"/>
              <p:cNvSpPr>
                <a:spLocks noChangeShapeType="1"/>
              </p:cNvSpPr>
              <p:nvPr/>
            </p:nvSpPr>
            <p:spPr bwMode="auto">
              <a:xfrm>
                <a:off x="5039" y="172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5" name="Line 335"/>
              <p:cNvSpPr>
                <a:spLocks noChangeShapeType="1"/>
              </p:cNvSpPr>
              <p:nvPr/>
            </p:nvSpPr>
            <p:spPr bwMode="auto">
              <a:xfrm flipV="1">
                <a:off x="5190" y="161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6" name="Oval 336"/>
              <p:cNvSpPr>
                <a:spLocks noChangeArrowheads="1"/>
              </p:cNvSpPr>
              <p:nvPr/>
            </p:nvSpPr>
            <p:spPr bwMode="auto">
              <a:xfrm>
                <a:off x="5026" y="154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7" name="Line 337"/>
              <p:cNvSpPr>
                <a:spLocks noChangeShapeType="1"/>
              </p:cNvSpPr>
              <p:nvPr/>
            </p:nvSpPr>
            <p:spPr bwMode="auto">
              <a:xfrm>
                <a:off x="5026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8" name="Line 338"/>
              <p:cNvSpPr>
                <a:spLocks noChangeShapeType="1"/>
              </p:cNvSpPr>
              <p:nvPr/>
            </p:nvSpPr>
            <p:spPr bwMode="auto">
              <a:xfrm>
                <a:off x="5339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9" name="Rectangle 339"/>
              <p:cNvSpPr>
                <a:spLocks noChangeArrowheads="1"/>
              </p:cNvSpPr>
              <p:nvPr/>
            </p:nvSpPr>
            <p:spPr bwMode="auto">
              <a:xfrm>
                <a:off x="5026" y="153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60" name="Oval 340"/>
              <p:cNvSpPr>
                <a:spLocks noChangeArrowheads="1"/>
              </p:cNvSpPr>
              <p:nvPr/>
            </p:nvSpPr>
            <p:spPr bwMode="auto">
              <a:xfrm>
                <a:off x="5023" y="147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61" name="Group 341"/>
              <p:cNvGrpSpPr>
                <a:grpSpLocks/>
              </p:cNvGrpSpPr>
              <p:nvPr/>
            </p:nvGrpSpPr>
            <p:grpSpPr bwMode="auto">
              <a:xfrm>
                <a:off x="5098" y="1499"/>
                <a:ext cx="155" cy="54"/>
                <a:chOff x="5098" y="1499"/>
                <a:chExt cx="155" cy="54"/>
              </a:xfrm>
            </p:grpSpPr>
            <p:sp>
              <p:nvSpPr>
                <p:cNvPr id="31062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5098" y="149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3" name="Line 343"/>
                <p:cNvSpPr>
                  <a:spLocks noChangeShapeType="1"/>
                </p:cNvSpPr>
                <p:nvPr/>
              </p:nvSpPr>
              <p:spPr bwMode="auto">
                <a:xfrm>
                  <a:off x="5205" y="155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4" name="Line 344"/>
                <p:cNvSpPr>
                  <a:spLocks noChangeShapeType="1"/>
                </p:cNvSpPr>
                <p:nvPr/>
              </p:nvSpPr>
              <p:spPr bwMode="auto">
                <a:xfrm>
                  <a:off x="5149" y="150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65" name="Group 345"/>
              <p:cNvGrpSpPr>
                <a:grpSpLocks/>
              </p:cNvGrpSpPr>
              <p:nvPr/>
            </p:nvGrpSpPr>
            <p:grpSpPr bwMode="auto">
              <a:xfrm>
                <a:off x="5098" y="1498"/>
                <a:ext cx="155" cy="55"/>
                <a:chOff x="5098" y="1498"/>
                <a:chExt cx="155" cy="55"/>
              </a:xfrm>
            </p:grpSpPr>
            <p:sp>
              <p:nvSpPr>
                <p:cNvPr id="31066" name="Line 346"/>
                <p:cNvSpPr>
                  <a:spLocks noChangeShapeType="1"/>
                </p:cNvSpPr>
                <p:nvPr/>
              </p:nvSpPr>
              <p:spPr bwMode="auto">
                <a:xfrm>
                  <a:off x="5098" y="155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7" name="Line 347"/>
                <p:cNvSpPr>
                  <a:spLocks noChangeShapeType="1"/>
                </p:cNvSpPr>
                <p:nvPr/>
              </p:nvSpPr>
              <p:spPr bwMode="auto">
                <a:xfrm>
                  <a:off x="5205" y="149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8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5149" y="149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69" name="Rectangle 349"/>
              <p:cNvSpPr>
                <a:spLocks noChangeArrowheads="1"/>
              </p:cNvSpPr>
              <p:nvPr/>
            </p:nvSpPr>
            <p:spPr bwMode="auto">
              <a:xfrm>
                <a:off x="4974" y="142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0" name="Rectangle 350"/>
              <p:cNvSpPr>
                <a:spLocks noChangeArrowheads="1"/>
              </p:cNvSpPr>
              <p:nvPr/>
            </p:nvSpPr>
            <p:spPr bwMode="auto">
              <a:xfrm>
                <a:off x="4947" y="144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1" name="Line 351"/>
              <p:cNvSpPr>
                <a:spLocks noChangeShapeType="1"/>
              </p:cNvSpPr>
              <p:nvPr/>
            </p:nvSpPr>
            <p:spPr bwMode="auto">
              <a:xfrm>
                <a:off x="4944" y="163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2" name="Line 352"/>
              <p:cNvSpPr>
                <a:spLocks noChangeShapeType="1"/>
              </p:cNvSpPr>
              <p:nvPr/>
            </p:nvSpPr>
            <p:spPr bwMode="auto">
              <a:xfrm>
                <a:off x="4950" y="153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3" name="Rectangle 353"/>
              <p:cNvSpPr>
                <a:spLocks noChangeArrowheads="1"/>
              </p:cNvSpPr>
              <p:nvPr/>
            </p:nvSpPr>
            <p:spPr bwMode="auto">
              <a:xfrm>
                <a:off x="4944" y="144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4" name="Text Box 354"/>
              <p:cNvSpPr txBox="1">
                <a:spLocks noChangeArrowheads="1"/>
              </p:cNvSpPr>
              <p:nvPr/>
            </p:nvSpPr>
            <p:spPr bwMode="auto">
              <a:xfrm>
                <a:off x="4915" y="132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75" name="Group 355"/>
            <p:cNvGrpSpPr>
              <a:grpSpLocks/>
            </p:cNvGrpSpPr>
            <p:nvPr/>
          </p:nvGrpSpPr>
          <p:grpSpPr bwMode="auto">
            <a:xfrm>
              <a:off x="4189" y="2634"/>
              <a:ext cx="512" cy="442"/>
              <a:chOff x="4189" y="2634"/>
              <a:chExt cx="512" cy="442"/>
            </a:xfrm>
          </p:grpSpPr>
          <p:sp>
            <p:nvSpPr>
              <p:cNvPr id="31076" name="Line 356"/>
              <p:cNvSpPr>
                <a:spLocks noChangeShapeType="1"/>
              </p:cNvSpPr>
              <p:nvPr/>
            </p:nvSpPr>
            <p:spPr bwMode="auto">
              <a:xfrm>
                <a:off x="4313" y="3036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7" name="Line 357"/>
              <p:cNvSpPr>
                <a:spLocks noChangeShapeType="1"/>
              </p:cNvSpPr>
              <p:nvPr/>
            </p:nvSpPr>
            <p:spPr bwMode="auto">
              <a:xfrm flipV="1">
                <a:off x="4464" y="2929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8" name="Oval 358"/>
              <p:cNvSpPr>
                <a:spLocks noChangeArrowheads="1"/>
              </p:cNvSpPr>
              <p:nvPr/>
            </p:nvSpPr>
            <p:spPr bwMode="auto">
              <a:xfrm>
                <a:off x="4300" y="2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9" name="Line 359"/>
              <p:cNvSpPr>
                <a:spLocks noChangeShapeType="1"/>
              </p:cNvSpPr>
              <p:nvPr/>
            </p:nvSpPr>
            <p:spPr bwMode="auto">
              <a:xfrm>
                <a:off x="4300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0" name="Line 360"/>
              <p:cNvSpPr>
                <a:spLocks noChangeShapeType="1"/>
              </p:cNvSpPr>
              <p:nvPr/>
            </p:nvSpPr>
            <p:spPr bwMode="auto">
              <a:xfrm>
                <a:off x="4613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1" name="Rectangle 361"/>
              <p:cNvSpPr>
                <a:spLocks noChangeArrowheads="1"/>
              </p:cNvSpPr>
              <p:nvPr/>
            </p:nvSpPr>
            <p:spPr bwMode="auto">
              <a:xfrm>
                <a:off x="4300" y="2848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82" name="Oval 362"/>
              <p:cNvSpPr>
                <a:spLocks noChangeArrowheads="1"/>
              </p:cNvSpPr>
              <p:nvPr/>
            </p:nvSpPr>
            <p:spPr bwMode="auto">
              <a:xfrm>
                <a:off x="4297" y="27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83" name="Group 363"/>
              <p:cNvGrpSpPr>
                <a:grpSpLocks/>
              </p:cNvGrpSpPr>
              <p:nvPr/>
            </p:nvGrpSpPr>
            <p:grpSpPr bwMode="auto">
              <a:xfrm>
                <a:off x="4372" y="2810"/>
                <a:ext cx="155" cy="54"/>
                <a:chOff x="4372" y="2810"/>
                <a:chExt cx="155" cy="54"/>
              </a:xfrm>
            </p:grpSpPr>
            <p:sp>
              <p:nvSpPr>
                <p:cNvPr id="31084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4372" y="2809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5" name="Line 365"/>
                <p:cNvSpPr>
                  <a:spLocks noChangeShapeType="1"/>
                </p:cNvSpPr>
                <p:nvPr/>
              </p:nvSpPr>
              <p:spPr bwMode="auto">
                <a:xfrm>
                  <a:off x="4479" y="28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6" name="Line 366"/>
                <p:cNvSpPr>
                  <a:spLocks noChangeShapeType="1"/>
                </p:cNvSpPr>
                <p:nvPr/>
              </p:nvSpPr>
              <p:spPr bwMode="auto">
                <a:xfrm>
                  <a:off x="4423" y="28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87" name="Group 367"/>
              <p:cNvGrpSpPr>
                <a:grpSpLocks/>
              </p:cNvGrpSpPr>
              <p:nvPr/>
            </p:nvGrpSpPr>
            <p:grpSpPr bwMode="auto">
              <a:xfrm>
                <a:off x="4372" y="2809"/>
                <a:ext cx="155" cy="55"/>
                <a:chOff x="4372" y="2809"/>
                <a:chExt cx="155" cy="55"/>
              </a:xfrm>
            </p:grpSpPr>
            <p:sp>
              <p:nvSpPr>
                <p:cNvPr id="31088" name="Line 368"/>
                <p:cNvSpPr>
                  <a:spLocks noChangeShapeType="1"/>
                </p:cNvSpPr>
                <p:nvPr/>
              </p:nvSpPr>
              <p:spPr bwMode="auto">
                <a:xfrm>
                  <a:off x="4372" y="2864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9" name="Line 369"/>
                <p:cNvSpPr>
                  <a:spLocks noChangeShapeType="1"/>
                </p:cNvSpPr>
                <p:nvPr/>
              </p:nvSpPr>
              <p:spPr bwMode="auto">
                <a:xfrm>
                  <a:off x="4479" y="28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90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4423" y="2808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91" name="Rectangle 371"/>
              <p:cNvSpPr>
                <a:spLocks noChangeArrowheads="1"/>
              </p:cNvSpPr>
              <p:nvPr/>
            </p:nvSpPr>
            <p:spPr bwMode="auto">
              <a:xfrm>
                <a:off x="4248" y="2733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2" name="Rectangle 372"/>
              <p:cNvSpPr>
                <a:spLocks noChangeArrowheads="1"/>
              </p:cNvSpPr>
              <p:nvPr/>
            </p:nvSpPr>
            <p:spPr bwMode="auto">
              <a:xfrm>
                <a:off x="4221" y="2754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3" name="Line 373"/>
              <p:cNvSpPr>
                <a:spLocks noChangeShapeType="1"/>
              </p:cNvSpPr>
              <p:nvPr/>
            </p:nvSpPr>
            <p:spPr bwMode="auto">
              <a:xfrm>
                <a:off x="4218" y="294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4" name="Line 374"/>
              <p:cNvSpPr>
                <a:spLocks noChangeShapeType="1"/>
              </p:cNvSpPr>
              <p:nvPr/>
            </p:nvSpPr>
            <p:spPr bwMode="auto">
              <a:xfrm>
                <a:off x="4224" y="285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5" name="Rectangle 375"/>
              <p:cNvSpPr>
                <a:spLocks noChangeArrowheads="1"/>
              </p:cNvSpPr>
              <p:nvPr/>
            </p:nvSpPr>
            <p:spPr bwMode="auto">
              <a:xfrm>
                <a:off x="4218" y="2757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6" name="Text Box 376"/>
              <p:cNvSpPr txBox="1">
                <a:spLocks noChangeArrowheads="1"/>
              </p:cNvSpPr>
              <p:nvPr/>
            </p:nvSpPr>
            <p:spPr bwMode="auto">
              <a:xfrm>
                <a:off x="4189" y="2634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97" name="Group 377"/>
            <p:cNvGrpSpPr>
              <a:grpSpLocks/>
            </p:cNvGrpSpPr>
            <p:nvPr/>
          </p:nvGrpSpPr>
          <p:grpSpPr bwMode="auto">
            <a:xfrm>
              <a:off x="3658" y="1308"/>
              <a:ext cx="512" cy="442"/>
              <a:chOff x="3658" y="1308"/>
              <a:chExt cx="512" cy="442"/>
            </a:xfrm>
          </p:grpSpPr>
          <p:sp>
            <p:nvSpPr>
              <p:cNvPr id="31098" name="Line 378"/>
              <p:cNvSpPr>
                <a:spLocks noChangeShapeType="1"/>
              </p:cNvSpPr>
              <p:nvPr/>
            </p:nvSpPr>
            <p:spPr bwMode="auto">
              <a:xfrm>
                <a:off x="3782" y="1710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9" name="Line 379"/>
              <p:cNvSpPr>
                <a:spLocks noChangeShapeType="1"/>
              </p:cNvSpPr>
              <p:nvPr/>
            </p:nvSpPr>
            <p:spPr bwMode="auto">
              <a:xfrm flipV="1">
                <a:off x="3933" y="1603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0" name="Oval 380"/>
              <p:cNvSpPr>
                <a:spLocks noChangeArrowheads="1"/>
              </p:cNvSpPr>
              <p:nvPr/>
            </p:nvSpPr>
            <p:spPr bwMode="auto">
              <a:xfrm>
                <a:off x="3769" y="152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1" name="Line 381"/>
              <p:cNvSpPr>
                <a:spLocks noChangeShapeType="1"/>
              </p:cNvSpPr>
              <p:nvPr/>
            </p:nvSpPr>
            <p:spPr bwMode="auto">
              <a:xfrm>
                <a:off x="3769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2" name="Line 382"/>
              <p:cNvSpPr>
                <a:spLocks noChangeShapeType="1"/>
              </p:cNvSpPr>
              <p:nvPr/>
            </p:nvSpPr>
            <p:spPr bwMode="auto">
              <a:xfrm>
                <a:off x="4082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3" name="Rectangle 383"/>
              <p:cNvSpPr>
                <a:spLocks noChangeArrowheads="1"/>
              </p:cNvSpPr>
              <p:nvPr/>
            </p:nvSpPr>
            <p:spPr bwMode="auto">
              <a:xfrm>
                <a:off x="3769" y="1522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4" name="Oval 384"/>
              <p:cNvSpPr>
                <a:spLocks noChangeArrowheads="1"/>
              </p:cNvSpPr>
              <p:nvPr/>
            </p:nvSpPr>
            <p:spPr bwMode="auto">
              <a:xfrm>
                <a:off x="3766" y="146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105" name="Group 385"/>
              <p:cNvGrpSpPr>
                <a:grpSpLocks/>
              </p:cNvGrpSpPr>
              <p:nvPr/>
            </p:nvGrpSpPr>
            <p:grpSpPr bwMode="auto">
              <a:xfrm>
                <a:off x="3841" y="1484"/>
                <a:ext cx="155" cy="54"/>
                <a:chOff x="3841" y="1484"/>
                <a:chExt cx="155" cy="54"/>
              </a:xfrm>
            </p:grpSpPr>
            <p:sp>
              <p:nvSpPr>
                <p:cNvPr id="31106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3841" y="1483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7" name="Line 387"/>
                <p:cNvSpPr>
                  <a:spLocks noChangeShapeType="1"/>
                </p:cNvSpPr>
                <p:nvPr/>
              </p:nvSpPr>
              <p:spPr bwMode="auto">
                <a:xfrm>
                  <a:off x="3948" y="153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8" name="Line 388"/>
                <p:cNvSpPr>
                  <a:spLocks noChangeShapeType="1"/>
                </p:cNvSpPr>
                <p:nvPr/>
              </p:nvSpPr>
              <p:spPr bwMode="auto">
                <a:xfrm>
                  <a:off x="3892" y="148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109" name="Group 389"/>
              <p:cNvGrpSpPr>
                <a:grpSpLocks/>
              </p:cNvGrpSpPr>
              <p:nvPr/>
            </p:nvGrpSpPr>
            <p:grpSpPr bwMode="auto">
              <a:xfrm>
                <a:off x="3841" y="1483"/>
                <a:ext cx="155" cy="55"/>
                <a:chOff x="3841" y="1483"/>
                <a:chExt cx="155" cy="55"/>
              </a:xfrm>
            </p:grpSpPr>
            <p:sp>
              <p:nvSpPr>
                <p:cNvPr id="31110" name="Line 390"/>
                <p:cNvSpPr>
                  <a:spLocks noChangeShapeType="1"/>
                </p:cNvSpPr>
                <p:nvPr/>
              </p:nvSpPr>
              <p:spPr bwMode="auto">
                <a:xfrm>
                  <a:off x="3841" y="1538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1" name="Line 391"/>
                <p:cNvSpPr>
                  <a:spLocks noChangeShapeType="1"/>
                </p:cNvSpPr>
                <p:nvPr/>
              </p:nvSpPr>
              <p:spPr bwMode="auto">
                <a:xfrm>
                  <a:off x="3948" y="14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2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3892" y="148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113" name="Rectangle 393"/>
              <p:cNvSpPr>
                <a:spLocks noChangeArrowheads="1"/>
              </p:cNvSpPr>
              <p:nvPr/>
            </p:nvSpPr>
            <p:spPr bwMode="auto">
              <a:xfrm>
                <a:off x="3717" y="1407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4" name="Rectangle 394"/>
              <p:cNvSpPr>
                <a:spLocks noChangeArrowheads="1"/>
              </p:cNvSpPr>
              <p:nvPr/>
            </p:nvSpPr>
            <p:spPr bwMode="auto">
              <a:xfrm>
                <a:off x="3690" y="1428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5" name="Line 395"/>
              <p:cNvSpPr>
                <a:spLocks noChangeShapeType="1"/>
              </p:cNvSpPr>
              <p:nvPr/>
            </p:nvSpPr>
            <p:spPr bwMode="auto">
              <a:xfrm>
                <a:off x="3687" y="162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6" name="Line 396"/>
              <p:cNvSpPr>
                <a:spLocks noChangeShapeType="1"/>
              </p:cNvSpPr>
              <p:nvPr/>
            </p:nvSpPr>
            <p:spPr bwMode="auto">
              <a:xfrm>
                <a:off x="3693" y="1524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7" name="Rectangle 397"/>
              <p:cNvSpPr>
                <a:spLocks noChangeArrowheads="1"/>
              </p:cNvSpPr>
              <p:nvPr/>
            </p:nvSpPr>
            <p:spPr bwMode="auto">
              <a:xfrm>
                <a:off x="3687" y="1431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8" name="Text Box 398"/>
              <p:cNvSpPr txBox="1">
                <a:spLocks noChangeArrowheads="1"/>
              </p:cNvSpPr>
              <p:nvPr/>
            </p:nvSpPr>
            <p:spPr bwMode="auto">
              <a:xfrm>
                <a:off x="3658" y="1308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</p:grpSp>
      <p:grpSp>
        <p:nvGrpSpPr>
          <p:cNvPr id="31119" name="Group 399"/>
          <p:cNvGrpSpPr>
            <a:grpSpLocks/>
          </p:cNvGrpSpPr>
          <p:nvPr/>
        </p:nvGrpSpPr>
        <p:grpSpPr bwMode="auto">
          <a:xfrm>
            <a:off x="4572000" y="1538288"/>
            <a:ext cx="869950" cy="868362"/>
            <a:chOff x="2880" y="969"/>
            <a:chExt cx="548" cy="547"/>
          </a:xfrm>
        </p:grpSpPr>
        <p:sp>
          <p:nvSpPr>
            <p:cNvPr id="31120" name="Rectangle 400"/>
            <p:cNvSpPr>
              <a:spLocks noChangeArrowheads="1"/>
            </p:cNvSpPr>
            <p:nvPr/>
          </p:nvSpPr>
          <p:spPr bwMode="auto">
            <a:xfrm>
              <a:off x="2946" y="969"/>
              <a:ext cx="456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1" name="Rectangle 401"/>
            <p:cNvSpPr>
              <a:spLocks noChangeArrowheads="1"/>
            </p:cNvSpPr>
            <p:nvPr/>
          </p:nvSpPr>
          <p:spPr bwMode="auto">
            <a:xfrm>
              <a:off x="2924" y="984"/>
              <a:ext cx="465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2" name="Rectangle 402"/>
            <p:cNvSpPr>
              <a:spLocks noChangeArrowheads="1"/>
            </p:cNvSpPr>
            <p:nvPr/>
          </p:nvSpPr>
          <p:spPr bwMode="auto">
            <a:xfrm>
              <a:off x="2927" y="1185"/>
              <a:ext cx="462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3" name="Text Box 403"/>
            <p:cNvSpPr txBox="1">
              <a:spLocks noChangeArrowheads="1"/>
            </p:cNvSpPr>
            <p:nvPr/>
          </p:nvSpPr>
          <p:spPr bwMode="auto">
            <a:xfrm>
              <a:off x="2880" y="978"/>
              <a:ext cx="549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24" name="Line 404"/>
            <p:cNvSpPr>
              <a:spLocks noChangeShapeType="1"/>
            </p:cNvSpPr>
            <p:nvPr/>
          </p:nvSpPr>
          <p:spPr bwMode="auto">
            <a:xfrm>
              <a:off x="2924" y="1194"/>
              <a:ext cx="465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5" name="Line 405"/>
            <p:cNvSpPr>
              <a:spLocks noChangeShapeType="1"/>
            </p:cNvSpPr>
            <p:nvPr/>
          </p:nvSpPr>
          <p:spPr bwMode="auto">
            <a:xfrm>
              <a:off x="2930" y="1290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6" name="Line 406"/>
            <p:cNvSpPr>
              <a:spLocks noChangeShapeType="1"/>
            </p:cNvSpPr>
            <p:nvPr/>
          </p:nvSpPr>
          <p:spPr bwMode="auto">
            <a:xfrm>
              <a:off x="2930" y="1374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7" name="Line 407"/>
            <p:cNvSpPr>
              <a:spLocks noChangeShapeType="1"/>
            </p:cNvSpPr>
            <p:nvPr/>
          </p:nvSpPr>
          <p:spPr bwMode="auto">
            <a:xfrm>
              <a:off x="2930" y="1092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128" name="Group 408"/>
          <p:cNvGrpSpPr>
            <a:grpSpLocks/>
          </p:cNvGrpSpPr>
          <p:nvPr/>
        </p:nvGrpSpPr>
        <p:grpSpPr bwMode="auto">
          <a:xfrm>
            <a:off x="7645400" y="4452938"/>
            <a:ext cx="915988" cy="868362"/>
            <a:chOff x="4816" y="2805"/>
            <a:chExt cx="577" cy="547"/>
          </a:xfrm>
        </p:grpSpPr>
        <p:sp>
          <p:nvSpPr>
            <p:cNvPr id="31129" name="Rectangle 409"/>
            <p:cNvSpPr>
              <a:spLocks noChangeArrowheads="1"/>
            </p:cNvSpPr>
            <p:nvPr/>
          </p:nvSpPr>
          <p:spPr bwMode="auto">
            <a:xfrm>
              <a:off x="4886" y="2805"/>
              <a:ext cx="480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0" name="Rectangle 410"/>
            <p:cNvSpPr>
              <a:spLocks noChangeArrowheads="1"/>
            </p:cNvSpPr>
            <p:nvPr/>
          </p:nvSpPr>
          <p:spPr bwMode="auto">
            <a:xfrm>
              <a:off x="4862" y="2820"/>
              <a:ext cx="490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1" name="Rectangle 411"/>
            <p:cNvSpPr>
              <a:spLocks noChangeArrowheads="1"/>
            </p:cNvSpPr>
            <p:nvPr/>
          </p:nvSpPr>
          <p:spPr bwMode="auto">
            <a:xfrm>
              <a:off x="4865" y="3021"/>
              <a:ext cx="487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2" name="Text Box 412"/>
            <p:cNvSpPr txBox="1">
              <a:spLocks noChangeArrowheads="1"/>
            </p:cNvSpPr>
            <p:nvPr/>
          </p:nvSpPr>
          <p:spPr bwMode="auto">
            <a:xfrm>
              <a:off x="4816" y="2814"/>
              <a:ext cx="578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33" name="Line 413"/>
            <p:cNvSpPr>
              <a:spLocks noChangeShapeType="1"/>
            </p:cNvSpPr>
            <p:nvPr/>
          </p:nvSpPr>
          <p:spPr bwMode="auto">
            <a:xfrm>
              <a:off x="4862" y="303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4" name="Line 414"/>
            <p:cNvSpPr>
              <a:spLocks noChangeShapeType="1"/>
            </p:cNvSpPr>
            <p:nvPr/>
          </p:nvSpPr>
          <p:spPr bwMode="auto">
            <a:xfrm>
              <a:off x="4869" y="3126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5" name="Line 415"/>
            <p:cNvSpPr>
              <a:spLocks noChangeShapeType="1"/>
            </p:cNvSpPr>
            <p:nvPr/>
          </p:nvSpPr>
          <p:spPr bwMode="auto">
            <a:xfrm>
              <a:off x="4869" y="321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6" name="Line 416"/>
            <p:cNvSpPr>
              <a:spLocks noChangeShapeType="1"/>
            </p:cNvSpPr>
            <p:nvPr/>
          </p:nvSpPr>
          <p:spPr bwMode="auto">
            <a:xfrm>
              <a:off x="4869" y="2928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7026595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610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Princípios de Transferência confiável de dados (rdt)</a:t>
            </a: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8671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ext Box 1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(rdt): </a:t>
            </a: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912813" y="3113088"/>
            <a:ext cx="1054100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send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6996113" y="3122613"/>
            <a:ext cx="1565275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receive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227013" y="1460500"/>
            <a:ext cx="4343400" cy="1414463"/>
            <a:chOff x="143" y="920"/>
            <a:chExt cx="2736" cy="891"/>
          </a:xfrm>
        </p:grpSpPr>
        <p:sp>
          <p:nvSpPr>
            <p:cNvPr id="94214" name="Text Box 6"/>
            <p:cNvSpPr txBox="1">
              <a:spLocks noChangeArrowheads="1"/>
            </p:cNvSpPr>
            <p:nvPr/>
          </p:nvSpPr>
          <p:spPr bwMode="auto">
            <a:xfrm>
              <a:off x="143" y="920"/>
              <a:ext cx="2737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de cima, (p.ex.,pela apl.). Dados recebidos p/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entregar à camada sup. do receptor</a:t>
              </a:r>
            </a:p>
          </p:txBody>
        </p:sp>
        <p:grpSp>
          <p:nvGrpSpPr>
            <p:cNvPr id="94215" name="Group 7"/>
            <p:cNvGrpSpPr>
              <a:grpSpLocks/>
            </p:cNvGrpSpPr>
            <p:nvPr/>
          </p:nvGrpSpPr>
          <p:grpSpPr bwMode="auto">
            <a:xfrm>
              <a:off x="249" y="930"/>
              <a:ext cx="2595" cy="881"/>
              <a:chOff x="249" y="930"/>
              <a:chExt cx="2595" cy="881"/>
            </a:xfrm>
          </p:grpSpPr>
          <p:sp>
            <p:nvSpPr>
              <p:cNvPr id="94216" name="Line 8"/>
              <p:cNvSpPr>
                <a:spLocks noChangeShapeType="1"/>
              </p:cNvSpPr>
              <p:nvPr/>
            </p:nvSpPr>
            <p:spPr bwMode="auto">
              <a:xfrm>
                <a:off x="1018" y="1488"/>
                <a:ext cx="190" cy="324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17" name="Rectangle 9"/>
              <p:cNvSpPr>
                <a:spLocks noChangeArrowheads="1"/>
              </p:cNvSpPr>
              <p:nvPr/>
            </p:nvSpPr>
            <p:spPr bwMode="auto">
              <a:xfrm>
                <a:off x="249" y="930"/>
                <a:ext cx="2596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18" name="Group 10"/>
          <p:cNvGrpSpPr>
            <a:grpSpLocks/>
          </p:cNvGrpSpPr>
          <p:nvPr/>
        </p:nvGrpSpPr>
        <p:grpSpPr bwMode="auto">
          <a:xfrm>
            <a:off x="276225" y="4381500"/>
            <a:ext cx="3760788" cy="1862138"/>
            <a:chOff x="174" y="2760"/>
            <a:chExt cx="2369" cy="1173"/>
          </a:xfrm>
        </p:grpSpPr>
        <p:sp>
          <p:nvSpPr>
            <p:cNvPr id="94219" name="Text Box 11"/>
            <p:cNvSpPr txBox="1">
              <a:spLocks noChangeArrowheads="1"/>
            </p:cNvSpPr>
            <p:nvPr/>
          </p:nvSpPr>
          <p:spPr bwMode="auto">
            <a:xfrm>
              <a:off x="233" y="3356"/>
              <a:ext cx="214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udt_send():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rdt, p/ transferir pacote pelo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canal ñ confiável ao receptor</a:t>
              </a:r>
            </a:p>
          </p:txBody>
        </p:sp>
        <p:grpSp>
          <p:nvGrpSpPr>
            <p:cNvPr id="94220" name="Group 12"/>
            <p:cNvGrpSpPr>
              <a:grpSpLocks/>
            </p:cNvGrpSpPr>
            <p:nvPr/>
          </p:nvGrpSpPr>
          <p:grpSpPr bwMode="auto">
            <a:xfrm>
              <a:off x="174" y="2760"/>
              <a:ext cx="2369" cy="1169"/>
              <a:chOff x="174" y="2760"/>
              <a:chExt cx="2369" cy="1169"/>
            </a:xfrm>
          </p:grpSpPr>
          <p:sp>
            <p:nvSpPr>
              <p:cNvPr id="94221" name="Line 13"/>
              <p:cNvSpPr>
                <a:spLocks noChangeShapeType="1"/>
              </p:cNvSpPr>
              <p:nvPr/>
            </p:nvSpPr>
            <p:spPr bwMode="auto">
              <a:xfrm flipV="1">
                <a:off x="882" y="2759"/>
                <a:ext cx="228" cy="60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2" name="Rectangle 14"/>
              <p:cNvSpPr>
                <a:spLocks noChangeArrowheads="1"/>
              </p:cNvSpPr>
              <p:nvPr/>
            </p:nvSpPr>
            <p:spPr bwMode="auto">
              <a:xfrm>
                <a:off x="174" y="3372"/>
                <a:ext cx="2370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3" name="Group 15"/>
          <p:cNvGrpSpPr>
            <a:grpSpLocks/>
          </p:cNvGrpSpPr>
          <p:nvPr/>
        </p:nvGrpSpPr>
        <p:grpSpPr bwMode="auto">
          <a:xfrm>
            <a:off x="4922838" y="4362450"/>
            <a:ext cx="3963987" cy="1900238"/>
            <a:chOff x="3101" y="2748"/>
            <a:chExt cx="2497" cy="1197"/>
          </a:xfrm>
        </p:grpSpPr>
        <p:sp>
          <p:nvSpPr>
            <p:cNvPr id="94224" name="Text Box 16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rdt_rcv():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quando pacote chega no lado receptor do canal</a:t>
              </a:r>
            </a:p>
          </p:txBody>
        </p:sp>
        <p:grpSp>
          <p:nvGrpSpPr>
            <p:cNvPr id="94225" name="Group 17"/>
            <p:cNvGrpSpPr>
              <a:grpSpLocks/>
            </p:cNvGrpSpPr>
            <p:nvPr/>
          </p:nvGrpSpPr>
          <p:grpSpPr bwMode="auto">
            <a:xfrm>
              <a:off x="3162" y="2748"/>
              <a:ext cx="2369" cy="1189"/>
              <a:chOff x="3162" y="2748"/>
              <a:chExt cx="2369" cy="1189"/>
            </a:xfrm>
          </p:grpSpPr>
          <p:sp>
            <p:nvSpPr>
              <p:cNvPr id="94226" name="Line 18"/>
              <p:cNvSpPr>
                <a:spLocks noChangeShapeType="1"/>
              </p:cNvSpPr>
              <p:nvPr/>
            </p:nvSpPr>
            <p:spPr bwMode="auto">
              <a:xfrm flipH="1" flipV="1">
                <a:off x="4595" y="2747"/>
                <a:ext cx="302" cy="632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7" name="Rectangle 19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8" name="Group 20"/>
          <p:cNvGrpSpPr>
            <a:grpSpLocks/>
          </p:cNvGrpSpPr>
          <p:nvPr/>
        </p:nvGrpSpPr>
        <p:grpSpPr bwMode="auto">
          <a:xfrm>
            <a:off x="4981575" y="1470025"/>
            <a:ext cx="3760788" cy="1347788"/>
            <a:chOff x="3138" y="926"/>
            <a:chExt cx="2369" cy="849"/>
          </a:xfrm>
        </p:grpSpPr>
        <p:sp>
          <p:nvSpPr>
            <p:cNvPr id="94229" name="Text Box 21"/>
            <p:cNvSpPr txBox="1">
              <a:spLocks noChangeArrowheads="1"/>
            </p:cNvSpPr>
            <p:nvPr/>
          </p:nvSpPr>
          <p:spPr bwMode="auto">
            <a:xfrm>
              <a:off x="3215" y="926"/>
              <a:ext cx="207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deliver_data():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</a:t>
              </a:r>
              <a:r>
                <a:rPr lang="en-US" sz="1800" b="1">
                  <a:solidFill>
                    <a:srgbClr val="000000"/>
                  </a:solidFill>
                  <a:latin typeface="Courier New" pitchFamily="49" charset="0"/>
                </a:rPr>
                <a:t>rdt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 p/ entregar dados p/ camada superior</a:t>
              </a:r>
            </a:p>
          </p:txBody>
        </p:sp>
        <p:grpSp>
          <p:nvGrpSpPr>
            <p:cNvPr id="94230" name="Group 22"/>
            <p:cNvGrpSpPr>
              <a:grpSpLocks/>
            </p:cNvGrpSpPr>
            <p:nvPr/>
          </p:nvGrpSpPr>
          <p:grpSpPr bwMode="auto">
            <a:xfrm>
              <a:off x="3138" y="942"/>
              <a:ext cx="2369" cy="833"/>
              <a:chOff x="3138" y="942"/>
              <a:chExt cx="2369" cy="833"/>
            </a:xfrm>
          </p:grpSpPr>
          <p:sp>
            <p:nvSpPr>
              <p:cNvPr id="94231" name="Line 23"/>
              <p:cNvSpPr>
                <a:spLocks noChangeShapeType="1"/>
              </p:cNvSpPr>
              <p:nvPr/>
            </p:nvSpPr>
            <p:spPr bwMode="auto">
              <a:xfrm flipH="1">
                <a:off x="4559" y="1508"/>
                <a:ext cx="140" cy="26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32" name="Rectangle 24"/>
              <p:cNvSpPr>
                <a:spLocks noChangeArrowheads="1"/>
              </p:cNvSpPr>
              <p:nvPr/>
            </p:nvSpPr>
            <p:spPr bwMode="auto">
              <a:xfrm>
                <a:off x="3138" y="942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61741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</a:t>
            </a:r>
          </a:p>
        </p:txBody>
      </p:sp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514350" y="1304925"/>
            <a:ext cx="7258050" cy="3352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Iremos: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desenvolver incrementalmente os lados remetente, receptor do protocolo RDT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considerar apenas fluxo unidirecional de dados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Usar máquinas de estados finitos (FSM)  p/ especificar remetente, receptor </a:t>
            </a:r>
          </a:p>
        </p:txBody>
      </p:sp>
      <p:grpSp>
        <p:nvGrpSpPr>
          <p:cNvPr id="95235" name="Group 3"/>
          <p:cNvGrpSpPr>
            <a:grpSpLocks/>
          </p:cNvGrpSpPr>
          <p:nvPr/>
        </p:nvGrpSpPr>
        <p:grpSpPr bwMode="auto">
          <a:xfrm>
            <a:off x="2982913" y="4619625"/>
            <a:ext cx="996950" cy="941388"/>
            <a:chOff x="1879" y="2910"/>
            <a:chExt cx="628" cy="593"/>
          </a:xfrm>
        </p:grpSpPr>
        <p:sp>
          <p:nvSpPr>
            <p:cNvPr id="95236" name="Oval 4"/>
            <p:cNvSpPr>
              <a:spLocks noChangeArrowheads="1"/>
            </p:cNvSpPr>
            <p:nvPr/>
          </p:nvSpPr>
          <p:spPr bwMode="auto">
            <a:xfrm>
              <a:off x="1998" y="2910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7" name="Oval 5"/>
            <p:cNvSpPr>
              <a:spLocks noChangeArrowheads="1"/>
            </p:cNvSpPr>
            <p:nvPr/>
          </p:nvSpPr>
          <p:spPr bwMode="auto">
            <a:xfrm>
              <a:off x="1950" y="2952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8" name="Text Box 6"/>
            <p:cNvSpPr txBox="1">
              <a:spLocks noChangeArrowheads="1"/>
            </p:cNvSpPr>
            <p:nvPr/>
          </p:nvSpPr>
          <p:spPr bwMode="auto">
            <a:xfrm>
              <a:off x="1879" y="3041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1</a:t>
              </a:r>
            </a:p>
          </p:txBody>
        </p:sp>
      </p:grpSp>
      <p:sp>
        <p:nvSpPr>
          <p:cNvPr id="95239" name="AutoShape 7"/>
          <p:cNvSpPr>
            <a:spLocks/>
          </p:cNvSpPr>
          <p:nvPr/>
        </p:nvSpPr>
        <p:spPr bwMode="auto">
          <a:xfrm>
            <a:off x="3981450" y="4638675"/>
            <a:ext cx="3952875" cy="285750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5240" name="Group 8"/>
          <p:cNvGrpSpPr>
            <a:grpSpLocks/>
          </p:cNvGrpSpPr>
          <p:nvPr/>
        </p:nvGrpSpPr>
        <p:grpSpPr bwMode="auto">
          <a:xfrm>
            <a:off x="7735888" y="4724400"/>
            <a:ext cx="996950" cy="941388"/>
            <a:chOff x="4873" y="2976"/>
            <a:chExt cx="628" cy="593"/>
          </a:xfrm>
        </p:grpSpPr>
        <p:sp>
          <p:nvSpPr>
            <p:cNvPr id="95241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2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3" name="Text Box 11"/>
            <p:cNvSpPr txBox="1">
              <a:spLocks noChangeArrowheads="1"/>
            </p:cNvSpPr>
            <p:nvPr/>
          </p:nvSpPr>
          <p:spPr bwMode="auto">
            <a:xfrm>
              <a:off x="4873" y="3107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</a:p>
          </p:txBody>
        </p:sp>
      </p:grpSp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3600450" y="4013200"/>
            <a:ext cx="439261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evento causador da transição de estado</a:t>
            </a:r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3765550" y="4308475"/>
            <a:ext cx="419576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ações executadas ao mudar de estado</a:t>
            </a:r>
          </a:p>
        </p:txBody>
      </p:sp>
      <p:sp>
        <p:nvSpPr>
          <p:cNvPr id="95246" name="Line 14"/>
          <p:cNvSpPr>
            <a:spLocks noChangeShapeType="1"/>
          </p:cNvSpPr>
          <p:nvPr/>
        </p:nvSpPr>
        <p:spPr bwMode="auto">
          <a:xfrm>
            <a:off x="4105275" y="4352925"/>
            <a:ext cx="3381375" cy="158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5247" name="Rectangle 15"/>
          <p:cNvSpPr>
            <a:spLocks noChangeArrowheads="1"/>
          </p:cNvSpPr>
          <p:nvPr/>
        </p:nvSpPr>
        <p:spPr bwMode="auto">
          <a:xfrm>
            <a:off x="123825" y="4686300"/>
            <a:ext cx="2771775" cy="1238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spcBef>
                <a:spcPts val="45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estado:</a:t>
            </a:r>
            <a:r>
              <a:rPr lang="pt-BR" sz="1800">
                <a:solidFill>
                  <a:srgbClr val="000000"/>
                </a:solidFill>
                <a:latin typeface="Comic Sans MS" pitchFamily="66" charset="0"/>
              </a:rPr>
              <a:t> neste “estado” o próximo estado é determinado unicamente pelo próximo evento</a:t>
            </a:r>
          </a:p>
        </p:txBody>
      </p:sp>
      <p:sp>
        <p:nvSpPr>
          <p:cNvPr id="95248" name="AutoShape 16"/>
          <p:cNvSpPr>
            <a:spLocks/>
          </p:cNvSpPr>
          <p:nvPr/>
        </p:nvSpPr>
        <p:spPr bwMode="auto">
          <a:xfrm>
            <a:off x="3381375" y="55626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49" name="AutoShape 17"/>
          <p:cNvSpPr>
            <a:spLocks/>
          </p:cNvSpPr>
          <p:nvPr/>
        </p:nvSpPr>
        <p:spPr bwMode="auto">
          <a:xfrm flipH="1" flipV="1">
            <a:off x="8523288" y="56007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50" name="Line 18"/>
          <p:cNvSpPr>
            <a:spLocks noChangeShapeType="1"/>
          </p:cNvSpPr>
          <p:nvPr/>
        </p:nvSpPr>
        <p:spPr bwMode="auto">
          <a:xfrm>
            <a:off x="3905250" y="5305425"/>
            <a:ext cx="1571625" cy="7524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5251" name="Group 19"/>
          <p:cNvGrpSpPr>
            <a:grpSpLocks/>
          </p:cNvGrpSpPr>
          <p:nvPr/>
        </p:nvGrpSpPr>
        <p:grpSpPr bwMode="auto">
          <a:xfrm>
            <a:off x="4581525" y="5108575"/>
            <a:ext cx="941388" cy="671513"/>
            <a:chOff x="2886" y="3218"/>
            <a:chExt cx="593" cy="423"/>
          </a:xfrm>
        </p:grpSpPr>
        <p:sp>
          <p:nvSpPr>
            <p:cNvPr id="95252" name="Text Box 20"/>
            <p:cNvSpPr txBox="1">
              <a:spLocks noChangeArrowheads="1"/>
            </p:cNvSpPr>
            <p:nvPr/>
          </p:nvSpPr>
          <p:spPr bwMode="auto">
            <a:xfrm>
              <a:off x="2897" y="3218"/>
              <a:ext cx="561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evento</a:t>
              </a:r>
            </a:p>
          </p:txBody>
        </p:sp>
        <p:sp>
          <p:nvSpPr>
            <p:cNvPr id="95253" name="Text Box 21"/>
            <p:cNvSpPr txBox="1">
              <a:spLocks noChangeArrowheads="1"/>
            </p:cNvSpPr>
            <p:nvPr/>
          </p:nvSpPr>
          <p:spPr bwMode="auto">
            <a:xfrm>
              <a:off x="2955" y="3410"/>
              <a:ext cx="486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ações</a:t>
              </a:r>
            </a:p>
          </p:txBody>
        </p:sp>
        <p:sp>
          <p:nvSpPr>
            <p:cNvPr id="95254" name="Line 22"/>
            <p:cNvSpPr>
              <a:spLocks noChangeShapeType="1"/>
            </p:cNvSpPr>
            <p:nvPr/>
          </p:nvSpPr>
          <p:spPr bwMode="auto">
            <a:xfrm>
              <a:off x="2886" y="3438"/>
              <a:ext cx="594" cy="1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686811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Rdt1.0: </a:t>
            </a:r>
            <a:r>
              <a:rPr lang="pt-BR" sz="2400">
                <a:solidFill>
                  <a:srgbClr val="000000"/>
                </a:solidFill>
              </a:rPr>
              <a:t>transferência confiável usando um canal  confiável </a:t>
            </a:r>
          </a:p>
        </p:txBody>
      </p:sp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542925" y="1428750"/>
            <a:ext cx="7896225" cy="301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canal subjacente perfeitamente confiável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erros de bits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perda de pacotes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FSMs separadas para remetente e receptor: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envia dados pelo canal subjacente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receptor recebe dados do canal subjacente</a:t>
            </a:r>
          </a:p>
        </p:txBody>
      </p:sp>
      <p:sp>
        <p:nvSpPr>
          <p:cNvPr id="96259" name="Oval 3"/>
          <p:cNvSpPr>
            <a:spLocks noChangeArrowheads="1"/>
          </p:cNvSpPr>
          <p:nvPr/>
        </p:nvSpPr>
        <p:spPr bwMode="auto">
          <a:xfrm>
            <a:off x="808038" y="4246563"/>
            <a:ext cx="955675" cy="1011237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744538" y="4332288"/>
            <a:ext cx="1098550" cy="912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6261" name="AutoShape 5"/>
          <p:cNvSpPr>
            <a:spLocks/>
          </p:cNvSpPr>
          <p:nvPr/>
        </p:nvSpPr>
        <p:spPr bwMode="auto">
          <a:xfrm>
            <a:off x="1617663" y="4230688"/>
            <a:ext cx="611187" cy="102711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2070100" y="4754563"/>
            <a:ext cx="2682875" cy="598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packet = make_pkt(data)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udt_send(packet)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2028825" y="4287838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>
            <a:off x="2128838" y="4630738"/>
            <a:ext cx="1296987" cy="1587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484188" y="4230688"/>
            <a:ext cx="385762" cy="242887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6" name="Oval 10"/>
          <p:cNvSpPr>
            <a:spLocks noChangeArrowheads="1"/>
          </p:cNvSpPr>
          <p:nvPr/>
        </p:nvSpPr>
        <p:spPr bwMode="auto">
          <a:xfrm>
            <a:off x="5116513" y="4232275"/>
            <a:ext cx="955675" cy="1011238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5053013" y="4318000"/>
            <a:ext cx="1098550" cy="912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6268" name="AutoShape 12"/>
          <p:cNvSpPr>
            <a:spLocks/>
          </p:cNvSpPr>
          <p:nvPr/>
        </p:nvSpPr>
        <p:spPr bwMode="auto">
          <a:xfrm>
            <a:off x="5926138" y="4216400"/>
            <a:ext cx="611187" cy="102711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9" name="Text Box 13"/>
          <p:cNvSpPr txBox="1">
            <a:spLocks noChangeArrowheads="1"/>
          </p:cNvSpPr>
          <p:nvPr/>
        </p:nvSpPr>
        <p:spPr bwMode="auto">
          <a:xfrm>
            <a:off x="6337300" y="4273550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>
            <a:off x="6437313" y="4616450"/>
            <a:ext cx="1296987" cy="1588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>
            <a:off x="4792663" y="4216400"/>
            <a:ext cx="385762" cy="242888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2" name="Rectangle 16"/>
          <p:cNvSpPr>
            <a:spLocks noChangeArrowheads="1"/>
          </p:cNvSpPr>
          <p:nvPr/>
        </p:nvSpPr>
        <p:spPr bwMode="auto">
          <a:xfrm>
            <a:off x="6354763" y="4292600"/>
            <a:ext cx="15335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rdt_rcv(packet)</a:t>
            </a: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1454150" y="5553075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5832475" y="55943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</p:spTree>
    <p:extLst>
      <p:ext uri="{BB962C8B-B14F-4D97-AF65-F5344CB8AC3E}">
        <p14:creationId xmlns:p14="http://schemas.microsoft.com/office/powerpoint/2010/main" val="22995162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1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nimBg="1"/>
      <p:bldP spid="96261" grpId="0" animBg="1"/>
      <p:bldP spid="96264" grpId="0" animBg="1"/>
      <p:bldP spid="962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Rdt2.0: canal com erros de bits</a:t>
            </a:r>
          </a:p>
        </p:txBody>
      </p:sp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942975" y="1333500"/>
            <a:ext cx="7896225" cy="444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canal subjacente pode inverter bits no pacote</a:t>
            </a:r>
          </a:p>
          <a:p>
            <a:pPr marL="741363" lvl="1" indent="-284163" algn="l"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 i="1">
                <a:solidFill>
                  <a:srgbClr val="000000"/>
                </a:solidFill>
              </a:rPr>
              <a:t>a </a:t>
            </a:r>
            <a:r>
              <a:rPr lang="pt-BR" sz="2000">
                <a:solidFill>
                  <a:srgbClr val="000000"/>
                </a:solidFill>
              </a:rPr>
              <a:t>questão: como recuperar dos erros?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(ACKs):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chegou bem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negativos (NAKs):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tinha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remetente retransmite pacote ao receber um NAK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cenários humanos usando ACKs, NAKs?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novos mecanismos em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rdt2.0</a:t>
            </a:r>
            <a:r>
              <a:rPr lang="pt-BR" sz="2000">
                <a:solidFill>
                  <a:srgbClr val="000000"/>
                </a:solidFill>
              </a:rPr>
              <a:t> (em relação ao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rdt1.0</a:t>
            </a:r>
            <a:r>
              <a:rPr lang="pt-BR" sz="2000">
                <a:solidFill>
                  <a:srgbClr val="000000"/>
                </a:solidFill>
              </a:rPr>
              <a:t>):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detecção de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realimentação pelo receptor: msgs de controle (ACK,NAK) </a:t>
            </a:r>
          </a:p>
          <a:p>
            <a:pPr marL="341313" indent="-341313" algn="l">
              <a:spcBef>
                <a:spcPts val="45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      receptor-&gt;remetente</a:t>
            </a:r>
          </a:p>
        </p:txBody>
      </p:sp>
    </p:spTree>
    <p:extLst>
      <p:ext uri="{BB962C8B-B14F-4D97-AF65-F5344CB8AC3E}">
        <p14:creationId xmlns:p14="http://schemas.microsoft.com/office/powerpoint/2010/main" val="15902747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especificação da FSM</a:t>
            </a:r>
          </a:p>
        </p:txBody>
      </p:sp>
      <p:sp>
        <p:nvSpPr>
          <p:cNvPr id="98306" name="Oval 2"/>
          <p:cNvSpPr>
            <a:spLocks noChangeArrowheads="1"/>
          </p:cNvSpPr>
          <p:nvPr/>
        </p:nvSpPr>
        <p:spPr bwMode="auto">
          <a:xfrm>
            <a:off x="696913" y="2728913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595313" y="2813050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352624" y="1690588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09" name="Line 5"/>
          <p:cNvSpPr>
            <a:spLocks noChangeShapeType="1"/>
          </p:cNvSpPr>
          <p:nvPr/>
        </p:nvSpPr>
        <p:spPr bwMode="auto">
          <a:xfrm>
            <a:off x="457399" y="1735038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3" name="AutoShape 9"/>
          <p:cNvSpPr>
            <a:spLocks/>
          </p:cNvSpPr>
          <p:nvPr/>
        </p:nvSpPr>
        <p:spPr bwMode="auto">
          <a:xfrm flipV="1">
            <a:off x="1057275" y="249872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4" name="AutoShape 10"/>
          <p:cNvSpPr>
            <a:spLocks/>
          </p:cNvSpPr>
          <p:nvPr/>
        </p:nvSpPr>
        <p:spPr bwMode="auto">
          <a:xfrm>
            <a:off x="1104900" y="3659188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518319" y="4146551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rdt_rcv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rcvpkt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) &amp;&amp; 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isACK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rcvpkt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>
            <a:off x="619919" y="4470401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7" name="AutoShape 13"/>
          <p:cNvSpPr>
            <a:spLocks/>
          </p:cNvSpPr>
          <p:nvPr/>
        </p:nvSpPr>
        <p:spPr bwMode="auto">
          <a:xfrm>
            <a:off x="3253078" y="2814538"/>
            <a:ext cx="466725" cy="665081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3562350" y="3172966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3536950" y="249827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8320" name="Line 16"/>
          <p:cNvSpPr>
            <a:spLocks noChangeShapeType="1"/>
          </p:cNvSpPr>
          <p:nvPr/>
        </p:nvSpPr>
        <p:spPr bwMode="auto">
          <a:xfrm>
            <a:off x="3656013" y="3172966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8321" name="Group 17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8322" name="Text Box 18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8323" name="Text Box 19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8324" name="Line 20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8325" name="Group 21"/>
          <p:cNvGrpSpPr>
            <a:grpSpLocks/>
          </p:cNvGrpSpPr>
          <p:nvPr/>
        </p:nvGrpSpPr>
        <p:grpSpPr bwMode="auto">
          <a:xfrm>
            <a:off x="2292350" y="2741613"/>
            <a:ext cx="1073150" cy="960437"/>
            <a:chOff x="1444" y="1727"/>
            <a:chExt cx="676" cy="605"/>
          </a:xfrm>
        </p:grpSpPr>
        <p:sp>
          <p:nvSpPr>
            <p:cNvPr id="98326" name="Oval 22"/>
            <p:cNvSpPr>
              <a:spLocks noChangeArrowheads="1"/>
            </p:cNvSpPr>
            <p:nvPr/>
          </p:nvSpPr>
          <p:spPr bwMode="auto">
            <a:xfrm>
              <a:off x="1469" y="1727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27" name="Text Box 23"/>
            <p:cNvSpPr txBox="1">
              <a:spLocks noChangeArrowheads="1"/>
            </p:cNvSpPr>
            <p:nvPr/>
          </p:nvSpPr>
          <p:spPr bwMode="auto">
            <a:xfrm>
              <a:off x="1444" y="1774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8328" name="Line 24"/>
          <p:cNvSpPr>
            <a:spLocks noChangeShapeType="1"/>
          </p:cNvSpPr>
          <p:nvPr/>
        </p:nvSpPr>
        <p:spPr bwMode="auto">
          <a:xfrm>
            <a:off x="6334125" y="3497263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29" name="AutoShape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8330" name="Group 26"/>
          <p:cNvGrpSpPr>
            <a:grpSpLocks/>
          </p:cNvGrpSpPr>
          <p:nvPr/>
        </p:nvGrpSpPr>
        <p:grpSpPr bwMode="auto">
          <a:xfrm>
            <a:off x="6677025" y="3568700"/>
            <a:ext cx="1198563" cy="960438"/>
            <a:chOff x="4206" y="2248"/>
            <a:chExt cx="755" cy="605"/>
          </a:xfrm>
        </p:grpSpPr>
        <p:sp>
          <p:nvSpPr>
            <p:cNvPr id="98331" name="Oval 27"/>
            <p:cNvSpPr>
              <a:spLocks noChangeArrowheads="1"/>
            </p:cNvSpPr>
            <p:nvPr/>
          </p:nvSpPr>
          <p:spPr bwMode="auto">
            <a:xfrm>
              <a:off x="4261" y="2248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32" name="Text Box 28"/>
            <p:cNvSpPr txBox="1">
              <a:spLocks noChangeArrowheads="1"/>
            </p:cNvSpPr>
            <p:nvPr/>
          </p:nvSpPr>
          <p:spPr bwMode="auto">
            <a:xfrm>
              <a:off x="4206" y="2301"/>
              <a:ext cx="756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call from below</a:t>
              </a:r>
            </a:p>
          </p:txBody>
        </p:sp>
      </p:grpSp>
      <p:sp>
        <p:nvSpPr>
          <p:cNvPr id="98333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34" name="Text Box 30"/>
          <p:cNvSpPr txBox="1">
            <a:spLocks noChangeArrowheads="1"/>
          </p:cNvSpPr>
          <p:nvPr/>
        </p:nvSpPr>
        <p:spPr bwMode="auto">
          <a:xfrm>
            <a:off x="234950" y="4686300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8335" name="Text Box 31"/>
          <p:cNvSpPr txBox="1">
            <a:spLocks noChangeArrowheads="1"/>
          </p:cNvSpPr>
          <p:nvPr/>
        </p:nvSpPr>
        <p:spPr bwMode="auto">
          <a:xfrm>
            <a:off x="6677025" y="14795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  <p:sp>
        <p:nvSpPr>
          <p:cNvPr id="98336" name="Line 32"/>
          <p:cNvSpPr>
            <a:spLocks noChangeShapeType="1"/>
          </p:cNvSpPr>
          <p:nvPr/>
        </p:nvSpPr>
        <p:spPr bwMode="auto">
          <a:xfrm>
            <a:off x="349250" y="2686050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37" name="Text Box 33"/>
          <p:cNvSpPr txBox="1">
            <a:spLocks noChangeArrowheads="1"/>
          </p:cNvSpPr>
          <p:nvPr/>
        </p:nvSpPr>
        <p:spPr bwMode="auto">
          <a:xfrm>
            <a:off x="379611" y="1412776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8338" name="Text Box 34"/>
          <p:cNvSpPr txBox="1">
            <a:spLocks noChangeArrowheads="1"/>
          </p:cNvSpPr>
          <p:nvPr/>
        </p:nvSpPr>
        <p:spPr bwMode="auto">
          <a:xfrm>
            <a:off x="908844" y="44402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4523916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98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0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98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2" dur="500"/>
                                        <p:tgtEl>
                                          <p:spTgt spid="9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5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8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3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6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9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2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animBg="1"/>
      <p:bldP spid="98309" grpId="0" animBg="1"/>
      <p:bldP spid="98312" grpId="0" animBg="1"/>
      <p:bldP spid="98313" grpId="0" animBg="1"/>
      <p:bldP spid="98313" grpId="1" animBg="1"/>
      <p:bldP spid="98314" grpId="0" animBg="1"/>
      <p:bldP spid="98316" grpId="0" animBg="1"/>
      <p:bldP spid="98328" grpId="0" animBg="1"/>
      <p:bldP spid="98328" grpId="1" animBg="1"/>
      <p:bldP spid="98329" grpId="0" animBg="1"/>
      <p:bldP spid="98329" grpId="1" animBg="1"/>
      <p:bldP spid="98333" grpId="0" animBg="1"/>
      <p:bldP spid="98333" grpId="1" animBg="1"/>
      <p:bldP spid="983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especificação da FSM</a:t>
            </a:r>
          </a:p>
        </p:txBody>
      </p:sp>
      <p:sp>
        <p:nvSpPr>
          <p:cNvPr id="98306" name="Oval 2"/>
          <p:cNvSpPr>
            <a:spLocks noChangeArrowheads="1"/>
          </p:cNvSpPr>
          <p:nvPr/>
        </p:nvSpPr>
        <p:spPr bwMode="auto">
          <a:xfrm>
            <a:off x="696913" y="2728913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595313" y="2813050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352624" y="1690588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09" name="Line 5"/>
          <p:cNvSpPr>
            <a:spLocks noChangeShapeType="1"/>
          </p:cNvSpPr>
          <p:nvPr/>
        </p:nvSpPr>
        <p:spPr bwMode="auto">
          <a:xfrm>
            <a:off x="457399" y="1735038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3" name="AutoShape 9"/>
          <p:cNvSpPr>
            <a:spLocks/>
          </p:cNvSpPr>
          <p:nvPr/>
        </p:nvSpPr>
        <p:spPr bwMode="auto">
          <a:xfrm flipV="1">
            <a:off x="1057275" y="249872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4" name="AutoShape 10"/>
          <p:cNvSpPr>
            <a:spLocks/>
          </p:cNvSpPr>
          <p:nvPr/>
        </p:nvSpPr>
        <p:spPr bwMode="auto">
          <a:xfrm>
            <a:off x="1104900" y="3659188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518319" y="4146551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rdt_rcv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rcvpkt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) &amp;&amp; 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isACK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rcvpkt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>
            <a:off x="619919" y="4470401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7" name="AutoShape 13"/>
          <p:cNvSpPr>
            <a:spLocks/>
          </p:cNvSpPr>
          <p:nvPr/>
        </p:nvSpPr>
        <p:spPr bwMode="auto">
          <a:xfrm>
            <a:off x="3253078" y="2814538"/>
            <a:ext cx="466725" cy="665081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3562350" y="2807544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3536950" y="2132856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8320" name="Line 16"/>
          <p:cNvSpPr>
            <a:spLocks noChangeShapeType="1"/>
          </p:cNvSpPr>
          <p:nvPr/>
        </p:nvSpPr>
        <p:spPr bwMode="auto">
          <a:xfrm>
            <a:off x="3656013" y="2807544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8321" name="Group 17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8322" name="Text Box 18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8323" name="Text Box 19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8324" name="Line 20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8325" name="Group 21"/>
          <p:cNvGrpSpPr>
            <a:grpSpLocks/>
          </p:cNvGrpSpPr>
          <p:nvPr/>
        </p:nvGrpSpPr>
        <p:grpSpPr bwMode="auto">
          <a:xfrm>
            <a:off x="2292350" y="2741613"/>
            <a:ext cx="1073150" cy="960437"/>
            <a:chOff x="1444" y="1727"/>
            <a:chExt cx="676" cy="605"/>
          </a:xfrm>
        </p:grpSpPr>
        <p:sp>
          <p:nvSpPr>
            <p:cNvPr id="98326" name="Oval 22"/>
            <p:cNvSpPr>
              <a:spLocks noChangeArrowheads="1"/>
            </p:cNvSpPr>
            <p:nvPr/>
          </p:nvSpPr>
          <p:spPr bwMode="auto">
            <a:xfrm>
              <a:off x="1469" y="1727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27" name="Text Box 23"/>
            <p:cNvSpPr txBox="1">
              <a:spLocks noChangeArrowheads="1"/>
            </p:cNvSpPr>
            <p:nvPr/>
          </p:nvSpPr>
          <p:spPr bwMode="auto">
            <a:xfrm>
              <a:off x="1444" y="1774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8328" name="Line 24"/>
          <p:cNvSpPr>
            <a:spLocks noChangeShapeType="1"/>
          </p:cNvSpPr>
          <p:nvPr/>
        </p:nvSpPr>
        <p:spPr bwMode="auto">
          <a:xfrm>
            <a:off x="6334125" y="3497263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29" name="AutoShape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8330" name="Group 26"/>
          <p:cNvGrpSpPr>
            <a:grpSpLocks/>
          </p:cNvGrpSpPr>
          <p:nvPr/>
        </p:nvGrpSpPr>
        <p:grpSpPr bwMode="auto">
          <a:xfrm>
            <a:off x="6677025" y="3568700"/>
            <a:ext cx="1198563" cy="960438"/>
            <a:chOff x="4206" y="2248"/>
            <a:chExt cx="755" cy="605"/>
          </a:xfrm>
        </p:grpSpPr>
        <p:sp>
          <p:nvSpPr>
            <p:cNvPr id="98331" name="Oval 27"/>
            <p:cNvSpPr>
              <a:spLocks noChangeArrowheads="1"/>
            </p:cNvSpPr>
            <p:nvPr/>
          </p:nvSpPr>
          <p:spPr bwMode="auto">
            <a:xfrm>
              <a:off x="4261" y="2248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32" name="Text Box 28"/>
            <p:cNvSpPr txBox="1">
              <a:spLocks noChangeArrowheads="1"/>
            </p:cNvSpPr>
            <p:nvPr/>
          </p:nvSpPr>
          <p:spPr bwMode="auto">
            <a:xfrm>
              <a:off x="4206" y="2301"/>
              <a:ext cx="756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call from below</a:t>
              </a:r>
            </a:p>
          </p:txBody>
        </p:sp>
      </p:grpSp>
      <p:sp>
        <p:nvSpPr>
          <p:cNvPr id="98333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34" name="Text Box 30"/>
          <p:cNvSpPr txBox="1">
            <a:spLocks noChangeArrowheads="1"/>
          </p:cNvSpPr>
          <p:nvPr/>
        </p:nvSpPr>
        <p:spPr bwMode="auto">
          <a:xfrm>
            <a:off x="234950" y="4686300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8335" name="Text Box 31"/>
          <p:cNvSpPr txBox="1">
            <a:spLocks noChangeArrowheads="1"/>
          </p:cNvSpPr>
          <p:nvPr/>
        </p:nvSpPr>
        <p:spPr bwMode="auto">
          <a:xfrm>
            <a:off x="6677025" y="14795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  <p:sp>
        <p:nvSpPr>
          <p:cNvPr id="98336" name="Line 32"/>
          <p:cNvSpPr>
            <a:spLocks noChangeShapeType="1"/>
          </p:cNvSpPr>
          <p:nvPr/>
        </p:nvSpPr>
        <p:spPr bwMode="auto">
          <a:xfrm>
            <a:off x="349250" y="2686050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37" name="Text Box 33"/>
          <p:cNvSpPr txBox="1">
            <a:spLocks noChangeArrowheads="1"/>
          </p:cNvSpPr>
          <p:nvPr/>
        </p:nvSpPr>
        <p:spPr bwMode="auto">
          <a:xfrm>
            <a:off x="379611" y="1412776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8338" name="Text Box 34"/>
          <p:cNvSpPr txBox="1">
            <a:spLocks noChangeArrowheads="1"/>
          </p:cNvSpPr>
          <p:nvPr/>
        </p:nvSpPr>
        <p:spPr bwMode="auto">
          <a:xfrm>
            <a:off x="908844" y="44402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36" name="AutoShape 32"/>
          <p:cNvSpPr>
            <a:spLocks/>
          </p:cNvSpPr>
          <p:nvPr/>
        </p:nvSpPr>
        <p:spPr bwMode="auto">
          <a:xfrm>
            <a:off x="3311865" y="3368415"/>
            <a:ext cx="461963" cy="682625"/>
          </a:xfrm>
          <a:custGeom>
            <a:avLst/>
            <a:gdLst>
              <a:gd name="T0" fmla="*/ 0 w 291"/>
              <a:gd name="T1" fmla="*/ 120 h 430"/>
              <a:gd name="T2" fmla="*/ 15 w 291"/>
              <a:gd name="T3" fmla="*/ 255 h 430"/>
              <a:gd name="T4" fmla="*/ 0 w 291"/>
              <a:gd name="T5" fmla="*/ 0 h 430"/>
              <a:gd name="T6" fmla="*/ 291 w 291"/>
              <a:gd name="T7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91" h="430">
                <a:moveTo>
                  <a:pt x="0" y="120"/>
                </a:moveTo>
                <a:cubicBezTo>
                  <a:pt x="291" y="0"/>
                  <a:pt x="259" y="430"/>
                  <a:pt x="15" y="2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7" name="Text Box 33"/>
          <p:cNvSpPr txBox="1">
            <a:spLocks noChangeArrowheads="1"/>
          </p:cNvSpPr>
          <p:nvPr/>
        </p:nvSpPr>
        <p:spPr bwMode="auto">
          <a:xfrm>
            <a:off x="3665878" y="3309677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>
            <a:off x="3754778" y="3563677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9" name="Text Box 56"/>
          <p:cNvSpPr txBox="1">
            <a:spLocks noChangeArrowheads="1"/>
          </p:cNvSpPr>
          <p:nvPr/>
        </p:nvSpPr>
        <p:spPr bwMode="auto">
          <a:xfrm>
            <a:off x="3643653" y="3546215"/>
            <a:ext cx="21161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</p:spTree>
    <p:extLst>
      <p:ext uri="{BB962C8B-B14F-4D97-AF65-F5344CB8AC3E}">
        <p14:creationId xmlns:p14="http://schemas.microsoft.com/office/powerpoint/2010/main" val="3371167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98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0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98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2" dur="500"/>
                                        <p:tgtEl>
                                          <p:spTgt spid="9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5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8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3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6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9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2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animBg="1"/>
      <p:bldP spid="98309" grpId="0" animBg="1"/>
      <p:bldP spid="98312" grpId="0" animBg="1"/>
      <p:bldP spid="98313" grpId="0" animBg="1"/>
      <p:bldP spid="98313" grpId="1" animBg="1"/>
      <p:bldP spid="98314" grpId="0" animBg="1"/>
      <p:bldP spid="98316" grpId="0" animBg="1"/>
      <p:bldP spid="98328" grpId="0" animBg="1"/>
      <p:bldP spid="98328" grpId="1" animBg="1"/>
      <p:bldP spid="98329" grpId="0" animBg="1"/>
      <p:bldP spid="98329" grpId="1" animBg="1"/>
      <p:bldP spid="98333" grpId="0" animBg="1"/>
      <p:bldP spid="98333" grpId="1" animBg="1"/>
      <p:bldP spid="983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2EC405F-7F2E-4875-A59F-8766C2F5207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rdt2.0: operação sem erros</a:t>
            </a:r>
          </a:p>
        </p:txBody>
      </p:sp>
      <p:sp>
        <p:nvSpPr>
          <p:cNvPr id="99332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9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0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1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9342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43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9347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9348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9349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9350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9351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99352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9353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9354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5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6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9357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99359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0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9361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99362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3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64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9365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66" name="AutoShape 38"/>
          <p:cNvSpPr>
            <a:spLocks/>
          </p:cNvSpPr>
          <p:nvPr/>
        </p:nvSpPr>
        <p:spPr bwMode="auto">
          <a:xfrm>
            <a:off x="1011238" y="2006600"/>
            <a:ext cx="6697662" cy="3060700"/>
          </a:xfrm>
          <a:custGeom>
            <a:avLst/>
            <a:gdLst>
              <a:gd name="T0" fmla="*/ 0 w 4219"/>
              <a:gd name="T1" fmla="*/ 10 h 1928"/>
              <a:gd name="T2" fmla="*/ 1003 w 4219"/>
              <a:gd name="T3" fmla="*/ 0 h 1928"/>
              <a:gd name="T4" fmla="*/ 3387 w 4219"/>
              <a:gd name="T5" fmla="*/ 1928 h 1928"/>
              <a:gd name="T6" fmla="*/ 4219 w 4219"/>
              <a:gd name="T7" fmla="*/ 1928 h 1928"/>
              <a:gd name="T8" fmla="*/ 0 w 4219"/>
              <a:gd name="T9" fmla="*/ 0 h 1928"/>
              <a:gd name="T10" fmla="*/ 4219 w 4219"/>
              <a:gd name="T11" fmla="*/ 1928 h 1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19" h="1928">
                <a:moveTo>
                  <a:pt x="0" y="10"/>
                </a:moveTo>
                <a:lnTo>
                  <a:pt x="1003" y="0"/>
                </a:lnTo>
                <a:lnTo>
                  <a:pt x="3387" y="1928"/>
                </a:lnTo>
                <a:lnTo>
                  <a:pt x="4219" y="1928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67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68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9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0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1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72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73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74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75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6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7" name="Text Box 49"/>
          <p:cNvSpPr txBox="1">
            <a:spLocks noChangeArrowheads="1"/>
          </p:cNvSpPr>
          <p:nvPr/>
        </p:nvSpPr>
        <p:spPr bwMode="auto">
          <a:xfrm>
            <a:off x="1409700" y="38544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273485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993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993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65" grpId="0" animBg="1"/>
      <p:bldP spid="99366" grpId="0" animBg="1"/>
      <p:bldP spid="99370" grpId="0" animBg="1"/>
      <p:bldP spid="99371" grpId="0" animBg="1"/>
      <p:bldP spid="99372" grpId="0" animBg="1"/>
      <p:bldP spid="99376" grpId="0" animBg="1"/>
      <p:bldP spid="99376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A9EB3E9-E561-438C-B59C-5C01D1DB74D4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cenário com erros</a:t>
            </a:r>
          </a:p>
        </p:txBody>
      </p:sp>
      <p:sp>
        <p:nvSpPr>
          <p:cNvPr id="100356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3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4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7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69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100370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0371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100372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100373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100374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0375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100376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0377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100378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79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80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100381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82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100383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4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0385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100386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7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88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0389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0" name="AutoShape 38"/>
          <p:cNvSpPr>
            <a:spLocks/>
          </p:cNvSpPr>
          <p:nvPr/>
        </p:nvSpPr>
        <p:spPr bwMode="auto">
          <a:xfrm>
            <a:off x="1011238" y="2006600"/>
            <a:ext cx="6940550" cy="654050"/>
          </a:xfrm>
          <a:custGeom>
            <a:avLst/>
            <a:gdLst>
              <a:gd name="T0" fmla="*/ 0 w 4372"/>
              <a:gd name="T1" fmla="*/ 10 h 412"/>
              <a:gd name="T2" fmla="*/ 1003 w 4372"/>
              <a:gd name="T3" fmla="*/ 0 h 412"/>
              <a:gd name="T4" fmla="*/ 3508 w 4372"/>
              <a:gd name="T5" fmla="*/ 412 h 412"/>
              <a:gd name="T6" fmla="*/ 4372 w 4372"/>
              <a:gd name="T7" fmla="*/ 412 h 412"/>
              <a:gd name="T8" fmla="*/ 0 w 4372"/>
              <a:gd name="T9" fmla="*/ 0 h 412"/>
              <a:gd name="T10" fmla="*/ 4372 w 4372"/>
              <a:gd name="T11" fmla="*/ 41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372" h="412">
                <a:moveTo>
                  <a:pt x="0" y="10"/>
                </a:moveTo>
                <a:lnTo>
                  <a:pt x="1003" y="0"/>
                </a:lnTo>
                <a:lnTo>
                  <a:pt x="3508" y="412"/>
                </a:lnTo>
                <a:lnTo>
                  <a:pt x="4372" y="41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1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2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3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94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95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6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7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8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9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400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1" name="Line 49"/>
          <p:cNvSpPr>
            <a:spLocks noChangeShapeType="1"/>
          </p:cNvSpPr>
          <p:nvPr/>
        </p:nvSpPr>
        <p:spPr bwMode="auto">
          <a:xfrm>
            <a:off x="6553200" y="2493963"/>
            <a:ext cx="1588" cy="817562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2" name="AutoShape 50"/>
          <p:cNvSpPr>
            <a:spLocks/>
          </p:cNvSpPr>
          <p:nvPr/>
        </p:nvSpPr>
        <p:spPr bwMode="auto">
          <a:xfrm>
            <a:off x="3657600" y="2216150"/>
            <a:ext cx="4378325" cy="1025525"/>
          </a:xfrm>
          <a:custGeom>
            <a:avLst/>
            <a:gdLst>
              <a:gd name="T0" fmla="*/ 2758 w 2758"/>
              <a:gd name="T1" fmla="*/ 646 h 646"/>
              <a:gd name="T2" fmla="*/ 1763 w 2758"/>
              <a:gd name="T3" fmla="*/ 629 h 646"/>
              <a:gd name="T4" fmla="*/ 1039 w 2758"/>
              <a:gd name="T5" fmla="*/ 0 h 646"/>
              <a:gd name="T6" fmla="*/ 0 w 2758"/>
              <a:gd name="T7" fmla="*/ 0 h 646"/>
              <a:gd name="T8" fmla="*/ 0 w 2758"/>
              <a:gd name="T9" fmla="*/ 0 h 646"/>
              <a:gd name="T10" fmla="*/ 2758 w 2758"/>
              <a:gd name="T11" fmla="*/ 646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758" h="646">
                <a:moveTo>
                  <a:pt x="2758" y="646"/>
                </a:moveTo>
                <a:lnTo>
                  <a:pt x="1763" y="629"/>
                </a:lnTo>
                <a:lnTo>
                  <a:pt x="1039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3" name="Line 51"/>
          <p:cNvSpPr>
            <a:spLocks noChangeShapeType="1"/>
          </p:cNvSpPr>
          <p:nvPr/>
        </p:nvSpPr>
        <p:spPr bwMode="auto">
          <a:xfrm>
            <a:off x="3548063" y="2090738"/>
            <a:ext cx="1587" cy="846137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4" name="AutoShape 52"/>
          <p:cNvSpPr>
            <a:spLocks/>
          </p:cNvSpPr>
          <p:nvPr/>
        </p:nvSpPr>
        <p:spPr bwMode="auto">
          <a:xfrm>
            <a:off x="3643313" y="2951163"/>
            <a:ext cx="4073525" cy="2133600"/>
          </a:xfrm>
          <a:custGeom>
            <a:avLst/>
            <a:gdLst>
              <a:gd name="T0" fmla="*/ 0 w 2566"/>
              <a:gd name="T1" fmla="*/ 0 h 1344"/>
              <a:gd name="T2" fmla="*/ 1013 w 2566"/>
              <a:gd name="T3" fmla="*/ 0 h 1344"/>
              <a:gd name="T4" fmla="*/ 1650 w 2566"/>
              <a:gd name="T5" fmla="*/ 1344 h 1344"/>
              <a:gd name="T6" fmla="*/ 2566 w 2566"/>
              <a:gd name="T7" fmla="*/ 1344 h 1344"/>
              <a:gd name="T8" fmla="*/ 0 w 2566"/>
              <a:gd name="T9" fmla="*/ 0 h 1344"/>
              <a:gd name="T10" fmla="*/ 2566 w 2566"/>
              <a:gd name="T11" fmla="*/ 1344 h 1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66" h="1344">
                <a:moveTo>
                  <a:pt x="0" y="0"/>
                </a:moveTo>
                <a:lnTo>
                  <a:pt x="1013" y="0"/>
                </a:lnTo>
                <a:lnTo>
                  <a:pt x="1650" y="1344"/>
                </a:lnTo>
                <a:lnTo>
                  <a:pt x="2566" y="1344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5" name="Text Box 53"/>
          <p:cNvSpPr txBox="1">
            <a:spLocks noChangeArrowheads="1"/>
          </p:cNvSpPr>
          <p:nvPr/>
        </p:nvSpPr>
        <p:spPr bwMode="auto">
          <a:xfrm>
            <a:off x="1435100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56" name="AutoShape 15"/>
          <p:cNvSpPr>
            <a:spLocks/>
          </p:cNvSpPr>
          <p:nvPr/>
        </p:nvSpPr>
        <p:spPr bwMode="auto">
          <a:xfrm>
            <a:off x="3294856" y="2590006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4154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1003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1003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1004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1004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7" dur="1000"/>
                                        <p:tgtEl>
                                          <p:spTgt spid="1004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52" dur="2000"/>
                                        <p:tgtEl>
                                          <p:spTgt spid="1004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57" dur="1000"/>
                                        <p:tgtEl>
                                          <p:spTgt spid="100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62" dur="1000"/>
                                        <p:tgtEl>
                                          <p:spTgt spid="100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9" grpId="0" animBg="1"/>
      <p:bldP spid="100390" grpId="0" animBg="1"/>
      <p:bldP spid="100394" grpId="0" animBg="1"/>
      <p:bldP spid="100395" grpId="0" animBg="1"/>
      <p:bldP spid="100396" grpId="0" animBg="1"/>
      <p:bldP spid="100400" grpId="0" animBg="1"/>
      <p:bldP spid="100400" grpId="1" animBg="1"/>
      <p:bldP spid="100401" grpId="0" animBg="1"/>
      <p:bldP spid="100402" grpId="0" animBg="1"/>
      <p:bldP spid="100403" grpId="0" animBg="1"/>
      <p:bldP spid="10040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EE38E46-40F8-4C42-BBF2-AD6EE8C113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685800" y="214313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 tem uma falha fatal!</a:t>
            </a:r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515938" y="1414463"/>
            <a:ext cx="3810000" cy="485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acontece se ACK/NAK com erro?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não sabe o que se passou no receptor!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não se pode apenas retransmitir: possibilidade de pacotes duplicados</a:t>
            </a:r>
          </a:p>
          <a:p>
            <a:pPr marL="341313" indent="-341313" algn="l">
              <a:lnSpc>
                <a:spcPct val="90000"/>
              </a:lnSpc>
              <a:spcBef>
                <a:spcPts val="18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fazer?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usa ACKs/NAKs p/ ACK/NAK do receptor? E se perder ACK/NAK do remetente?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retransmitir, mas pode causar retransmissão de pacote recebido certo!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4572000" y="1508125"/>
            <a:ext cx="3810000" cy="256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Lidando c/ duplicação: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inclui </a:t>
            </a:r>
            <a:r>
              <a:rPr lang="pt-BR" sz="2000" i="1">
                <a:solidFill>
                  <a:srgbClr val="3333CC"/>
                </a:solidFill>
              </a:rPr>
              <a:t>número de seqüência</a:t>
            </a:r>
            <a:r>
              <a:rPr lang="pt-BR" sz="2000">
                <a:solidFill>
                  <a:srgbClr val="000000"/>
                </a:solidFill>
              </a:rPr>
              <a:t> p/ cada pacote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retransmite pacote atual se ACK/NAK recebido com erro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descarta (não entrega) pacote duplicado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4984750" y="4818063"/>
            <a:ext cx="3481388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Remetente envia um pacote,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e então aguarda resposta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do receptor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4895850" y="4686300"/>
            <a:ext cx="3467100" cy="1238250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1384" name="Group 8"/>
          <p:cNvGrpSpPr>
            <a:grpSpLocks/>
          </p:cNvGrpSpPr>
          <p:nvPr/>
        </p:nvGrpSpPr>
        <p:grpSpPr bwMode="auto">
          <a:xfrm>
            <a:off x="4975225" y="4522788"/>
            <a:ext cx="1774825" cy="396875"/>
            <a:chOff x="3134" y="2849"/>
            <a:chExt cx="1118" cy="250"/>
          </a:xfrm>
        </p:grpSpPr>
        <p:sp>
          <p:nvSpPr>
            <p:cNvPr id="101385" name="Rectangle 9"/>
            <p:cNvSpPr>
              <a:spLocks noChangeArrowheads="1"/>
            </p:cNvSpPr>
            <p:nvPr/>
          </p:nvSpPr>
          <p:spPr bwMode="auto">
            <a:xfrm>
              <a:off x="3174" y="2892"/>
              <a:ext cx="1038" cy="17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1386" name="Text Box 10"/>
            <p:cNvSpPr txBox="1">
              <a:spLocks noChangeArrowheads="1"/>
            </p:cNvSpPr>
            <p:nvPr/>
          </p:nvSpPr>
          <p:spPr bwMode="auto">
            <a:xfrm>
              <a:off x="3134" y="2849"/>
              <a:ext cx="1119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pára e espera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96001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CA89C2B-0E26-45D8-835A-C452BCC36362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33375" y="238125"/>
            <a:ext cx="8501063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remetente, trata ACK/NAKs c/ erro</a:t>
            </a:r>
          </a:p>
        </p:txBody>
      </p:sp>
      <p:sp>
        <p:nvSpPr>
          <p:cNvPr id="102404" name="Oval 4"/>
          <p:cNvSpPr>
            <a:spLocks noChangeArrowheads="1"/>
          </p:cNvSpPr>
          <p:nvPr/>
        </p:nvSpPr>
        <p:spPr bwMode="auto">
          <a:xfrm>
            <a:off x="2868613" y="2306638"/>
            <a:ext cx="901700" cy="836612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2816225" y="2395538"/>
            <a:ext cx="1090613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Wait for call 0 from above</a:t>
            </a: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3124200" y="1577975"/>
            <a:ext cx="36941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3138488" y="1265238"/>
            <a:ext cx="2111375" cy="300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>
            <a:off x="3255963" y="1630363"/>
            <a:ext cx="2735262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2593975" y="2262188"/>
            <a:ext cx="377825" cy="190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0" name="AutoShape 10"/>
          <p:cNvSpPr>
            <a:spLocks/>
          </p:cNvSpPr>
          <p:nvPr/>
        </p:nvSpPr>
        <p:spPr bwMode="auto">
          <a:xfrm rot="14580000">
            <a:off x="2179638" y="4605338"/>
            <a:ext cx="9525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11" name="Group 11"/>
          <p:cNvGrpSpPr>
            <a:grpSpLocks/>
          </p:cNvGrpSpPr>
          <p:nvPr/>
        </p:nvGrpSpPr>
        <p:grpSpPr bwMode="auto">
          <a:xfrm>
            <a:off x="4702175" y="2254250"/>
            <a:ext cx="1087438" cy="863600"/>
            <a:chOff x="2962" y="1420"/>
            <a:chExt cx="685" cy="544"/>
          </a:xfrm>
        </p:grpSpPr>
        <p:sp>
          <p:nvSpPr>
            <p:cNvPr id="102412" name="Oval 12"/>
            <p:cNvSpPr>
              <a:spLocks noChangeArrowheads="1"/>
            </p:cNvSpPr>
            <p:nvPr/>
          </p:nvSpPr>
          <p:spPr bwMode="auto">
            <a:xfrm>
              <a:off x="3009" y="1420"/>
              <a:ext cx="59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13" name="Text Box 13"/>
            <p:cNvSpPr txBox="1">
              <a:spLocks noChangeArrowheads="1"/>
            </p:cNvSpPr>
            <p:nvPr/>
          </p:nvSpPr>
          <p:spPr bwMode="auto">
            <a:xfrm>
              <a:off x="2962" y="1458"/>
              <a:ext cx="686" cy="4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0</a:t>
              </a:r>
            </a:p>
          </p:txBody>
        </p:sp>
      </p:grpSp>
      <p:sp>
        <p:nvSpPr>
          <p:cNvPr id="102414" name="AutoShape 14"/>
          <p:cNvSpPr>
            <a:spLocks/>
          </p:cNvSpPr>
          <p:nvPr/>
        </p:nvSpPr>
        <p:spPr bwMode="auto">
          <a:xfrm flipV="1">
            <a:off x="3425825" y="2130425"/>
            <a:ext cx="1482725" cy="22066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5" name="AutoShape 15"/>
          <p:cNvSpPr>
            <a:spLocks/>
          </p:cNvSpPr>
          <p:nvPr/>
        </p:nvSpPr>
        <p:spPr bwMode="auto">
          <a:xfrm rot="20220000">
            <a:off x="5588000" y="2116138"/>
            <a:ext cx="466725" cy="685800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6" name="Text Box 16"/>
          <p:cNvSpPr txBox="1">
            <a:spLocks noChangeArrowheads="1"/>
          </p:cNvSpPr>
          <p:nvPr/>
        </p:nvSpPr>
        <p:spPr bwMode="auto">
          <a:xfrm>
            <a:off x="5913438" y="2678113"/>
            <a:ext cx="22621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5875338" y="1920875"/>
            <a:ext cx="2563812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18" name="Line 18"/>
          <p:cNvSpPr>
            <a:spLocks noChangeShapeType="1"/>
          </p:cNvSpPr>
          <p:nvPr/>
        </p:nvSpPr>
        <p:spPr bwMode="auto">
          <a:xfrm>
            <a:off x="6045200" y="2717800"/>
            <a:ext cx="1433513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9" name="AutoShape 19"/>
          <p:cNvSpPr>
            <a:spLocks/>
          </p:cNvSpPr>
          <p:nvPr/>
        </p:nvSpPr>
        <p:spPr bwMode="auto">
          <a:xfrm rot="16200000" flipV="1">
            <a:off x="2203450" y="3492500"/>
            <a:ext cx="1266825" cy="12382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0" name="AutoShape 20"/>
          <p:cNvSpPr>
            <a:spLocks/>
          </p:cNvSpPr>
          <p:nvPr/>
        </p:nvSpPr>
        <p:spPr bwMode="auto">
          <a:xfrm>
            <a:off x="3600450" y="4779963"/>
            <a:ext cx="1606550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1" name="AutoShape 21"/>
          <p:cNvSpPr>
            <a:spLocks/>
          </p:cNvSpPr>
          <p:nvPr/>
        </p:nvSpPr>
        <p:spPr bwMode="auto">
          <a:xfrm rot="5400000" flipH="1" flipV="1">
            <a:off x="4972050" y="3440113"/>
            <a:ext cx="1363663" cy="2047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3365500" y="5364163"/>
            <a:ext cx="376396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3435350" y="5026025"/>
            <a:ext cx="2389188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24" name="Line 24"/>
          <p:cNvSpPr>
            <a:spLocks noChangeShapeType="1"/>
          </p:cNvSpPr>
          <p:nvPr/>
        </p:nvSpPr>
        <p:spPr bwMode="auto">
          <a:xfrm>
            <a:off x="3482975" y="5378450"/>
            <a:ext cx="2903538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5" name="Text Box 25"/>
          <p:cNvSpPr txBox="1">
            <a:spLocks noChangeArrowheads="1"/>
          </p:cNvSpPr>
          <p:nvPr/>
        </p:nvSpPr>
        <p:spPr bwMode="auto">
          <a:xfrm>
            <a:off x="5692775" y="3173413"/>
            <a:ext cx="299561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 </a:t>
            </a:r>
          </a:p>
        </p:txBody>
      </p:sp>
      <p:sp>
        <p:nvSpPr>
          <p:cNvPr id="102426" name="Line 26"/>
          <p:cNvSpPr>
            <a:spLocks noChangeShapeType="1"/>
          </p:cNvSpPr>
          <p:nvPr/>
        </p:nvSpPr>
        <p:spPr bwMode="auto">
          <a:xfrm>
            <a:off x="5821363" y="39846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7" name="Text Box 27"/>
          <p:cNvSpPr txBox="1">
            <a:spLocks noChangeArrowheads="1"/>
          </p:cNvSpPr>
          <p:nvPr/>
        </p:nvSpPr>
        <p:spPr bwMode="auto">
          <a:xfrm>
            <a:off x="720725" y="5435600"/>
            <a:ext cx="1819275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695325" y="4618038"/>
            <a:ext cx="201136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29" name="Line 29"/>
          <p:cNvSpPr>
            <a:spLocks noChangeShapeType="1"/>
          </p:cNvSpPr>
          <p:nvPr/>
        </p:nvSpPr>
        <p:spPr bwMode="auto">
          <a:xfrm>
            <a:off x="811213" y="5443538"/>
            <a:ext cx="1557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30" name="Text Box 30"/>
          <p:cNvSpPr txBox="1">
            <a:spLocks noChangeArrowheads="1"/>
          </p:cNvSpPr>
          <p:nvPr/>
        </p:nvSpPr>
        <p:spPr bwMode="auto">
          <a:xfrm>
            <a:off x="638175" y="3016250"/>
            <a:ext cx="210978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2431" name="Line 31"/>
          <p:cNvSpPr>
            <a:spLocks noChangeShapeType="1"/>
          </p:cNvSpPr>
          <p:nvPr/>
        </p:nvSpPr>
        <p:spPr bwMode="auto">
          <a:xfrm>
            <a:off x="782638" y="3854450"/>
            <a:ext cx="173831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2432" name="Group 32"/>
          <p:cNvGrpSpPr>
            <a:grpSpLocks/>
          </p:cNvGrpSpPr>
          <p:nvPr/>
        </p:nvGrpSpPr>
        <p:grpSpPr bwMode="auto">
          <a:xfrm>
            <a:off x="4852988" y="4200525"/>
            <a:ext cx="1116012" cy="822325"/>
            <a:chOff x="3057" y="2646"/>
            <a:chExt cx="703" cy="518"/>
          </a:xfrm>
        </p:grpSpPr>
        <p:sp>
          <p:nvSpPr>
            <p:cNvPr id="102433" name="Oval 33"/>
            <p:cNvSpPr>
              <a:spLocks noChangeArrowheads="1"/>
            </p:cNvSpPr>
            <p:nvPr/>
          </p:nvSpPr>
          <p:spPr bwMode="auto">
            <a:xfrm>
              <a:off x="3143" y="2646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4" name="Text Box 34"/>
            <p:cNvSpPr txBox="1">
              <a:spLocks noChangeArrowheads="1"/>
            </p:cNvSpPr>
            <p:nvPr/>
          </p:nvSpPr>
          <p:spPr bwMode="auto">
            <a:xfrm>
              <a:off x="3057" y="2704"/>
              <a:ext cx="7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 call 1 from above</a:t>
              </a:r>
            </a:p>
          </p:txBody>
        </p:sp>
      </p:grpSp>
      <p:grpSp>
        <p:nvGrpSpPr>
          <p:cNvPr id="102435" name="Group 35"/>
          <p:cNvGrpSpPr>
            <a:grpSpLocks/>
          </p:cNvGrpSpPr>
          <p:nvPr/>
        </p:nvGrpSpPr>
        <p:grpSpPr bwMode="auto">
          <a:xfrm>
            <a:off x="2663825" y="4146550"/>
            <a:ext cx="1044575" cy="822325"/>
            <a:chOff x="1678" y="2612"/>
            <a:chExt cx="658" cy="518"/>
          </a:xfrm>
        </p:grpSpPr>
        <p:sp>
          <p:nvSpPr>
            <p:cNvPr id="102436" name="Oval 36"/>
            <p:cNvSpPr>
              <a:spLocks noChangeArrowheads="1"/>
            </p:cNvSpPr>
            <p:nvPr/>
          </p:nvSpPr>
          <p:spPr bwMode="auto">
            <a:xfrm>
              <a:off x="1719" y="2612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7" name="Text Box 37"/>
            <p:cNvSpPr txBox="1">
              <a:spLocks noChangeArrowheads="1"/>
            </p:cNvSpPr>
            <p:nvPr/>
          </p:nvSpPr>
          <p:spPr bwMode="auto">
            <a:xfrm>
              <a:off x="1678" y="2665"/>
              <a:ext cx="65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1</a:t>
              </a:r>
            </a:p>
          </p:txBody>
        </p:sp>
      </p:grp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6203950" y="39941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2439" name="Text Box 39"/>
          <p:cNvSpPr txBox="1">
            <a:spLocks noChangeArrowheads="1"/>
          </p:cNvSpPr>
          <p:nvPr/>
        </p:nvSpPr>
        <p:spPr bwMode="auto">
          <a:xfrm>
            <a:off x="1354138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7216589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E9E5D090-0493-45E4-8053-92C4E6F13FA5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419100" y="228600"/>
            <a:ext cx="832485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receptor, trata </a:t>
            </a:r>
            <a:r>
              <a:rPr lang="pt-BR" sz="2800">
                <a:solidFill>
                  <a:srgbClr val="000000"/>
                </a:solidFill>
              </a:rPr>
              <a:t>ACK/NAKs com erro</a:t>
            </a:r>
          </a:p>
        </p:txBody>
      </p:sp>
      <p:grpSp>
        <p:nvGrpSpPr>
          <p:cNvPr id="103428" name="Group 4"/>
          <p:cNvGrpSpPr>
            <a:grpSpLocks/>
          </p:cNvGrpSpPr>
          <p:nvPr/>
        </p:nvGrpSpPr>
        <p:grpSpPr bwMode="auto">
          <a:xfrm>
            <a:off x="3121025" y="3568700"/>
            <a:ext cx="815975" cy="793750"/>
            <a:chOff x="1966" y="2248"/>
            <a:chExt cx="514" cy="500"/>
          </a:xfrm>
        </p:grpSpPr>
        <p:sp>
          <p:nvSpPr>
            <p:cNvPr id="103429" name="Oval 5"/>
            <p:cNvSpPr>
              <a:spLocks noChangeArrowheads="1"/>
            </p:cNvSpPr>
            <p:nvPr/>
          </p:nvSpPr>
          <p:spPr bwMode="auto">
            <a:xfrm>
              <a:off x="1966" y="2248"/>
              <a:ext cx="490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30" name="Text Box 6"/>
            <p:cNvSpPr txBox="1">
              <a:spLocks noChangeArrowheads="1"/>
            </p:cNvSpPr>
            <p:nvPr/>
          </p:nvSpPr>
          <p:spPr bwMode="auto">
            <a:xfrm>
              <a:off x="1977" y="227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2957513" y="2498725"/>
            <a:ext cx="419100" cy="1079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2" name="AutoShape 8"/>
          <p:cNvSpPr>
            <a:spLocks/>
          </p:cNvSpPr>
          <p:nvPr/>
        </p:nvSpPr>
        <p:spPr bwMode="auto">
          <a:xfrm flipV="1">
            <a:off x="3638550" y="2816225"/>
            <a:ext cx="1590675" cy="785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6199188" y="317500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6202363" y="3887788"/>
            <a:ext cx="262413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has_seq0(rcvpkt)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6286500" y="4586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6" name="AutoShape 12"/>
          <p:cNvSpPr>
            <a:spLocks/>
          </p:cNvSpPr>
          <p:nvPr/>
        </p:nvSpPr>
        <p:spPr bwMode="auto">
          <a:xfrm>
            <a:off x="3656013" y="4384675"/>
            <a:ext cx="1590675" cy="6889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7" name="Text Box 13"/>
          <p:cNvSpPr txBox="1">
            <a:spLocks noChangeArrowheads="1"/>
          </p:cNvSpPr>
          <p:nvPr/>
        </p:nvSpPr>
        <p:spPr bwMode="auto">
          <a:xfrm>
            <a:off x="3044825" y="4965700"/>
            <a:ext cx="35814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has_seq1(rcvpkt)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>
            <a:off x="3111500" y="5522913"/>
            <a:ext cx="28987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9" name="Text Box 15"/>
          <p:cNvSpPr txBox="1">
            <a:spLocks noChangeArrowheads="1"/>
          </p:cNvSpPr>
          <p:nvPr/>
        </p:nvSpPr>
        <p:spPr bwMode="auto">
          <a:xfrm>
            <a:off x="3054350" y="5578475"/>
            <a:ext cx="3852863" cy="993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grpSp>
        <p:nvGrpSpPr>
          <p:cNvPr id="103440" name="Group 16"/>
          <p:cNvGrpSpPr>
            <a:grpSpLocks/>
          </p:cNvGrpSpPr>
          <p:nvPr/>
        </p:nvGrpSpPr>
        <p:grpSpPr bwMode="auto">
          <a:xfrm>
            <a:off x="4819650" y="3603625"/>
            <a:ext cx="823913" cy="795338"/>
            <a:chOff x="3036" y="2270"/>
            <a:chExt cx="519" cy="501"/>
          </a:xfrm>
        </p:grpSpPr>
        <p:sp>
          <p:nvSpPr>
            <p:cNvPr id="103441" name="Oval 17"/>
            <p:cNvSpPr>
              <a:spLocks noChangeArrowheads="1"/>
            </p:cNvSpPr>
            <p:nvPr/>
          </p:nvSpPr>
          <p:spPr bwMode="auto">
            <a:xfrm>
              <a:off x="3036" y="2270"/>
              <a:ext cx="507" cy="50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42" name="Text Box 18"/>
            <p:cNvSpPr txBox="1">
              <a:spLocks noChangeArrowheads="1"/>
            </p:cNvSpPr>
            <p:nvPr/>
          </p:nvSpPr>
          <p:spPr bwMode="auto">
            <a:xfrm>
              <a:off x="3052" y="230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1 from below</a:t>
              </a:r>
            </a:p>
          </p:txBody>
        </p:sp>
      </p:grpSp>
      <p:sp>
        <p:nvSpPr>
          <p:cNvPr id="103443" name="AutoShape 19"/>
          <p:cNvSpPr>
            <a:spLocks/>
          </p:cNvSpPr>
          <p:nvPr/>
        </p:nvSpPr>
        <p:spPr bwMode="auto">
          <a:xfrm rot="20220000">
            <a:off x="5519738" y="3197225"/>
            <a:ext cx="839787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4" name="Text Box 20"/>
          <p:cNvSpPr txBox="1">
            <a:spLocks noChangeArrowheads="1"/>
          </p:cNvSpPr>
          <p:nvPr/>
        </p:nvSpPr>
        <p:spPr bwMode="auto">
          <a:xfrm>
            <a:off x="3206750" y="1500188"/>
            <a:ext cx="39814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has_seq0(rcvpkt) </a:t>
            </a:r>
          </a:p>
        </p:txBody>
      </p:sp>
      <p:sp>
        <p:nvSpPr>
          <p:cNvPr id="103445" name="Line 21"/>
          <p:cNvSpPr>
            <a:spLocks noChangeShapeType="1"/>
          </p:cNvSpPr>
          <p:nvPr/>
        </p:nvSpPr>
        <p:spPr bwMode="auto">
          <a:xfrm>
            <a:off x="3316288" y="2070100"/>
            <a:ext cx="19145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46" name="Text Box 22"/>
          <p:cNvSpPr txBox="1">
            <a:spLocks noChangeArrowheads="1"/>
          </p:cNvSpPr>
          <p:nvPr/>
        </p:nvSpPr>
        <p:spPr bwMode="auto">
          <a:xfrm>
            <a:off x="3219450" y="2027238"/>
            <a:ext cx="3475038" cy="70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47" name="AutoShape 23"/>
          <p:cNvSpPr>
            <a:spLocks/>
          </p:cNvSpPr>
          <p:nvPr/>
        </p:nvSpPr>
        <p:spPr bwMode="auto">
          <a:xfrm rot="1020000">
            <a:off x="5543550" y="3919538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8" name="Text Box 24"/>
          <p:cNvSpPr txBox="1">
            <a:spLocks noChangeArrowheads="1"/>
          </p:cNvSpPr>
          <p:nvPr/>
        </p:nvSpPr>
        <p:spPr bwMode="auto">
          <a:xfrm>
            <a:off x="6149975" y="2878138"/>
            <a:ext cx="287178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49" name="Line 25"/>
          <p:cNvSpPr>
            <a:spLocks noChangeShapeType="1"/>
          </p:cNvSpPr>
          <p:nvPr/>
        </p:nvSpPr>
        <p:spPr bwMode="auto">
          <a:xfrm>
            <a:off x="6288088" y="3189288"/>
            <a:ext cx="1938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0" name="Text Box 26"/>
          <p:cNvSpPr txBox="1">
            <a:spLocks noChangeArrowheads="1"/>
          </p:cNvSpPr>
          <p:nvPr/>
        </p:nvSpPr>
        <p:spPr bwMode="auto">
          <a:xfrm>
            <a:off x="6157913" y="4640263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1" name="Text Box 27"/>
          <p:cNvSpPr txBox="1">
            <a:spLocks noChangeArrowheads="1"/>
          </p:cNvSpPr>
          <p:nvPr/>
        </p:nvSpPr>
        <p:spPr bwMode="auto">
          <a:xfrm>
            <a:off x="276225" y="3867150"/>
            <a:ext cx="262413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has_seq1(rcvpkt)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52" name="Line 28"/>
          <p:cNvSpPr>
            <a:spLocks noChangeShapeType="1"/>
          </p:cNvSpPr>
          <p:nvPr/>
        </p:nvSpPr>
        <p:spPr bwMode="auto">
          <a:xfrm>
            <a:off x="360363" y="4575175"/>
            <a:ext cx="1938337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3" name="Text Box 29"/>
          <p:cNvSpPr txBox="1">
            <a:spLocks noChangeArrowheads="1"/>
          </p:cNvSpPr>
          <p:nvPr/>
        </p:nvSpPr>
        <p:spPr bwMode="auto">
          <a:xfrm>
            <a:off x="223838" y="2814638"/>
            <a:ext cx="287178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54" name="Line 30"/>
          <p:cNvSpPr>
            <a:spLocks noChangeShapeType="1"/>
          </p:cNvSpPr>
          <p:nvPr/>
        </p:nvSpPr>
        <p:spPr bwMode="auto">
          <a:xfrm>
            <a:off x="361950" y="3189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5" name="Text Box 31"/>
          <p:cNvSpPr txBox="1">
            <a:spLocks noChangeArrowheads="1"/>
          </p:cNvSpPr>
          <p:nvPr/>
        </p:nvSpPr>
        <p:spPr bwMode="auto">
          <a:xfrm>
            <a:off x="307975" y="4597400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6" name="Text Box 32"/>
          <p:cNvSpPr txBox="1">
            <a:spLocks noChangeArrowheads="1"/>
          </p:cNvSpPr>
          <p:nvPr/>
        </p:nvSpPr>
        <p:spPr bwMode="auto">
          <a:xfrm>
            <a:off x="284163" y="315595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7" name="AutoShape 33"/>
          <p:cNvSpPr>
            <a:spLocks/>
          </p:cNvSpPr>
          <p:nvPr/>
        </p:nvSpPr>
        <p:spPr bwMode="auto">
          <a:xfrm rot="20580000" flipH="1">
            <a:off x="2317750" y="3854450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58" name="AutoShape 34"/>
          <p:cNvSpPr>
            <a:spLocks/>
          </p:cNvSpPr>
          <p:nvPr/>
        </p:nvSpPr>
        <p:spPr bwMode="auto">
          <a:xfrm rot="1380000" flipH="1">
            <a:off x="2305050" y="3209925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9693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38B0101-D10E-42B8-897F-D3643E62D58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rdt2.1: discussão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3810000" cy="430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Remetente: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no. de seq no pacote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bastam dois nos. de seq. (0,1).  Por quê?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ACK/NAK recebido tinha erro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duplicou o no. de estados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deve “lembrar” se pacote “corrente” tem no. de seq. 0 ou 1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Receptor: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pacote recebido é duplicado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indica se no. de seq. esperado é 0 ou 1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note: receptor não tem como saber se último ACK/NAK foi recebido bem pelo remetente</a:t>
            </a:r>
          </a:p>
        </p:txBody>
      </p:sp>
    </p:spTree>
    <p:extLst>
      <p:ext uri="{BB962C8B-B14F-4D97-AF65-F5344CB8AC3E}">
        <p14:creationId xmlns:p14="http://schemas.microsoft.com/office/powerpoint/2010/main" val="6028246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FB7A98E-3ADE-4F09-9532-9FFA0A1588F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rdt2.2: um protocolo sem NAKs</a:t>
            </a: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7772400" cy="421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mesma funcionalidade que rdt2.1, só com ACKs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ao invés de NAK, receptor envia ACK p/ último pacote recebido bem</a:t>
            </a:r>
          </a:p>
          <a:p>
            <a:pPr marL="741363" lvl="1" indent="-284163" algn="l">
              <a:lnSpc>
                <a:spcPct val="90000"/>
              </a:lnSpc>
              <a:spcBef>
                <a:spcPts val="7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800">
                <a:solidFill>
                  <a:srgbClr val="000000"/>
                </a:solidFill>
              </a:rPr>
              <a:t>receptor deve incluir </a:t>
            </a:r>
            <a:r>
              <a:rPr lang="pt-BR" sz="2800" i="1">
                <a:solidFill>
                  <a:srgbClr val="000000"/>
                </a:solidFill>
              </a:rPr>
              <a:t>explicitamente </a:t>
            </a:r>
            <a:r>
              <a:rPr lang="pt-BR" sz="2800">
                <a:solidFill>
                  <a:srgbClr val="000000"/>
                </a:solidFill>
              </a:rPr>
              <a:t>no. de seq do pacote reconhecido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ACK duplicado no remetente resulta na mesma ação que o NAK: </a:t>
            </a:r>
            <a:r>
              <a:rPr lang="pt-BR" i="1">
                <a:solidFill>
                  <a:srgbClr val="000000"/>
                </a:solidFill>
              </a:rPr>
              <a:t>retransmite pacote atual</a:t>
            </a:r>
          </a:p>
        </p:txBody>
      </p:sp>
    </p:spTree>
    <p:extLst>
      <p:ext uri="{BB962C8B-B14F-4D97-AF65-F5344CB8AC3E}">
        <p14:creationId xmlns:p14="http://schemas.microsoft.com/office/powerpoint/2010/main" val="2326670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ext Box 1"/>
          <p:cNvSpPr txBox="1">
            <a:spLocks noChangeArrowheads="1"/>
          </p:cNvSpPr>
          <p:nvPr/>
        </p:nvSpPr>
        <p:spPr bwMode="auto">
          <a:xfrm>
            <a:off x="250825" y="6026151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 dirty="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244D6D01-B6E1-4587-9406-D673B384816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449263" y="1730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rdt2.2: fragmentos do transmissor e receptor</a:t>
            </a:r>
          </a:p>
        </p:txBody>
      </p:sp>
      <p:grpSp>
        <p:nvGrpSpPr>
          <p:cNvPr id="106500" name="Group 4"/>
          <p:cNvGrpSpPr>
            <a:grpSpLocks/>
          </p:cNvGrpSpPr>
          <p:nvPr/>
        </p:nvGrpSpPr>
        <p:grpSpPr bwMode="auto">
          <a:xfrm>
            <a:off x="2620963" y="2220913"/>
            <a:ext cx="1060450" cy="836612"/>
            <a:chOff x="1651" y="1399"/>
            <a:chExt cx="668" cy="527"/>
          </a:xfrm>
        </p:grpSpPr>
        <p:sp>
          <p:nvSpPr>
            <p:cNvPr id="106501" name="Oval 5"/>
            <p:cNvSpPr>
              <a:spLocks noChangeArrowheads="1"/>
            </p:cNvSpPr>
            <p:nvPr/>
          </p:nvSpPr>
          <p:spPr bwMode="auto">
            <a:xfrm>
              <a:off x="1693" y="1399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02" name="Text Box 6"/>
            <p:cNvSpPr txBox="1">
              <a:spLocks noChangeArrowheads="1"/>
            </p:cNvSpPr>
            <p:nvPr/>
          </p:nvSpPr>
          <p:spPr bwMode="auto">
            <a:xfrm>
              <a:off x="1651" y="1447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call 0 from above</a:t>
              </a:r>
            </a:p>
          </p:txBody>
        </p:sp>
      </p:grp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2957513" y="1519238"/>
            <a:ext cx="37226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2970213" y="1238250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6505" name="Line 9"/>
          <p:cNvSpPr>
            <a:spLocks noChangeShapeType="1"/>
          </p:cNvSpPr>
          <p:nvPr/>
        </p:nvSpPr>
        <p:spPr bwMode="auto">
          <a:xfrm>
            <a:off x="3032125" y="1574800"/>
            <a:ext cx="35528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6" name="Line 10"/>
          <p:cNvSpPr>
            <a:spLocks noChangeShapeType="1"/>
          </p:cNvSpPr>
          <p:nvPr/>
        </p:nvSpPr>
        <p:spPr bwMode="auto">
          <a:xfrm>
            <a:off x="2427288" y="2084388"/>
            <a:ext cx="419100" cy="230187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7" name="AutoShape 11"/>
          <p:cNvSpPr>
            <a:spLocks/>
          </p:cNvSpPr>
          <p:nvPr/>
        </p:nvSpPr>
        <p:spPr bwMode="auto">
          <a:xfrm flipV="1">
            <a:off x="3327400" y="2019300"/>
            <a:ext cx="1897063" cy="2063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8" name="AutoShape 12"/>
          <p:cNvSpPr>
            <a:spLocks/>
          </p:cNvSpPr>
          <p:nvPr/>
        </p:nvSpPr>
        <p:spPr bwMode="auto">
          <a:xfrm rot="20220000">
            <a:off x="5802313" y="1946275"/>
            <a:ext cx="452437" cy="860425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6315075" y="2651125"/>
            <a:ext cx="21240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10" name="Text Box 14"/>
          <p:cNvSpPr txBox="1">
            <a:spLocks noChangeArrowheads="1"/>
          </p:cNvSpPr>
          <p:nvPr/>
        </p:nvSpPr>
        <p:spPr bwMode="auto">
          <a:xfrm>
            <a:off x="6218238" y="1863725"/>
            <a:ext cx="27178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isACK(rcvpkt,1)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)</a:t>
            </a:r>
          </a:p>
        </p:txBody>
      </p:sp>
      <p:sp>
        <p:nvSpPr>
          <p:cNvPr id="106511" name="Line 15"/>
          <p:cNvSpPr>
            <a:spLocks noChangeShapeType="1"/>
          </p:cNvSpPr>
          <p:nvPr/>
        </p:nvSpPr>
        <p:spPr bwMode="auto">
          <a:xfrm flipV="1">
            <a:off x="6418263" y="2643188"/>
            <a:ext cx="1420812" cy="4762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12" name="AutoShape 16"/>
          <p:cNvSpPr>
            <a:spLocks/>
          </p:cNvSpPr>
          <p:nvPr/>
        </p:nvSpPr>
        <p:spPr bwMode="auto">
          <a:xfrm>
            <a:off x="5948363" y="2844800"/>
            <a:ext cx="203200" cy="1228725"/>
          </a:xfrm>
          <a:custGeom>
            <a:avLst/>
            <a:gdLst>
              <a:gd name="T0" fmla="*/ 67 w 128"/>
              <a:gd name="T1" fmla="*/ 774 h 774"/>
              <a:gd name="T2" fmla="*/ 0 w 128"/>
              <a:gd name="T3" fmla="*/ 0 h 774"/>
              <a:gd name="T4" fmla="*/ 0 w 128"/>
              <a:gd name="T5" fmla="*/ 0 h 774"/>
              <a:gd name="T6" fmla="*/ 128 w 128"/>
              <a:gd name="T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28" h="774">
                <a:moveTo>
                  <a:pt x="67" y="774"/>
                </a:moveTo>
                <a:cubicBezTo>
                  <a:pt x="128" y="425"/>
                  <a:pt x="81" y="0"/>
                  <a:pt x="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13" name="Text Box 17"/>
          <p:cNvSpPr txBox="1">
            <a:spLocks noChangeArrowheads="1"/>
          </p:cNvSpPr>
          <p:nvPr/>
        </p:nvSpPr>
        <p:spPr bwMode="auto">
          <a:xfrm>
            <a:off x="6092825" y="3255963"/>
            <a:ext cx="24130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6181725" y="4079875"/>
            <a:ext cx="1863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6515" name="Group 19"/>
          <p:cNvGrpSpPr>
            <a:grpSpLocks/>
          </p:cNvGrpSpPr>
          <p:nvPr/>
        </p:nvGrpSpPr>
        <p:grpSpPr bwMode="auto">
          <a:xfrm>
            <a:off x="4976813" y="2166938"/>
            <a:ext cx="1060450" cy="836612"/>
            <a:chOff x="3135" y="1365"/>
            <a:chExt cx="668" cy="527"/>
          </a:xfrm>
        </p:grpSpPr>
        <p:sp>
          <p:nvSpPr>
            <p:cNvPr id="106516" name="Oval 20"/>
            <p:cNvSpPr>
              <a:spLocks noChangeArrowheads="1"/>
            </p:cNvSpPr>
            <p:nvPr/>
          </p:nvSpPr>
          <p:spPr bwMode="auto">
            <a:xfrm>
              <a:off x="3177" y="1365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17" name="Text Box 21"/>
            <p:cNvSpPr txBox="1">
              <a:spLocks noChangeArrowheads="1"/>
            </p:cNvSpPr>
            <p:nvPr/>
          </p:nvSpPr>
          <p:spPr bwMode="auto">
            <a:xfrm>
              <a:off x="3135" y="1413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</a:t>
              </a:r>
            </a:p>
          </p:txBody>
        </p:sp>
      </p:grpSp>
      <p:sp>
        <p:nvSpPr>
          <p:cNvPr id="106518" name="Text Box 22"/>
          <p:cNvSpPr txBox="1">
            <a:spLocks noChangeArrowheads="1"/>
          </p:cNvSpPr>
          <p:nvPr/>
        </p:nvSpPr>
        <p:spPr bwMode="auto">
          <a:xfrm>
            <a:off x="3703638" y="2773363"/>
            <a:ext cx="1581150" cy="1312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da FSM do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transmissor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grpSp>
        <p:nvGrpSpPr>
          <p:cNvPr id="106519" name="Group 23"/>
          <p:cNvGrpSpPr>
            <a:grpSpLocks/>
          </p:cNvGrpSpPr>
          <p:nvPr/>
        </p:nvGrpSpPr>
        <p:grpSpPr bwMode="auto">
          <a:xfrm>
            <a:off x="2427288" y="4265613"/>
            <a:ext cx="846137" cy="793750"/>
            <a:chOff x="1529" y="2687"/>
            <a:chExt cx="533" cy="500"/>
          </a:xfrm>
        </p:grpSpPr>
        <p:sp>
          <p:nvSpPr>
            <p:cNvPr id="106520" name="Oval 24"/>
            <p:cNvSpPr>
              <a:spLocks noChangeArrowheads="1"/>
            </p:cNvSpPr>
            <p:nvPr/>
          </p:nvSpPr>
          <p:spPr bwMode="auto">
            <a:xfrm>
              <a:off x="1529" y="2687"/>
              <a:ext cx="534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21" name="Text Box 25"/>
            <p:cNvSpPr txBox="1">
              <a:spLocks noChangeArrowheads="1"/>
            </p:cNvSpPr>
            <p:nvPr/>
          </p:nvSpPr>
          <p:spPr bwMode="auto">
            <a:xfrm>
              <a:off x="1556" y="2709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6522" name="AutoShape 26"/>
          <p:cNvSpPr>
            <a:spLocks/>
          </p:cNvSpPr>
          <p:nvPr/>
        </p:nvSpPr>
        <p:spPr bwMode="auto">
          <a:xfrm>
            <a:off x="3055938" y="4156075"/>
            <a:ext cx="825500" cy="185738"/>
          </a:xfrm>
          <a:custGeom>
            <a:avLst/>
            <a:gdLst>
              <a:gd name="T0" fmla="*/ 0 w 520"/>
              <a:gd name="T1" fmla="*/ 117 h 117"/>
              <a:gd name="T2" fmla="*/ 520 w 520"/>
              <a:gd name="T3" fmla="*/ 17 h 117"/>
              <a:gd name="T4" fmla="*/ 0 w 520"/>
              <a:gd name="T5" fmla="*/ 0 h 117"/>
              <a:gd name="T6" fmla="*/ 520 w 520"/>
              <a:gd name="T7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20" h="117">
                <a:moveTo>
                  <a:pt x="0" y="117"/>
                </a:moveTo>
                <a:cubicBezTo>
                  <a:pt x="136" y="17"/>
                  <a:pt x="276" y="0"/>
                  <a:pt x="520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3" name="AutoShape 27"/>
          <p:cNvSpPr>
            <a:spLocks/>
          </p:cNvSpPr>
          <p:nvPr/>
        </p:nvSpPr>
        <p:spPr bwMode="auto">
          <a:xfrm>
            <a:off x="3168650" y="4960938"/>
            <a:ext cx="2403475" cy="206375"/>
          </a:xfrm>
          <a:custGeom>
            <a:avLst/>
            <a:gdLst>
              <a:gd name="T0" fmla="*/ 0 w 1514"/>
              <a:gd name="T1" fmla="*/ 0 h 130"/>
              <a:gd name="T2" fmla="*/ 1514 w 1514"/>
              <a:gd name="T3" fmla="*/ 17 h 130"/>
              <a:gd name="T4" fmla="*/ 0 w 1514"/>
              <a:gd name="T5" fmla="*/ 0 h 130"/>
              <a:gd name="T6" fmla="*/ 1514 w 1514"/>
              <a:gd name="T7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14" h="130">
                <a:moveTo>
                  <a:pt x="0" y="0"/>
                </a:moveTo>
                <a:cubicBezTo>
                  <a:pt x="266" y="130"/>
                  <a:pt x="1322" y="113"/>
                  <a:pt x="1514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4" name="Text Box 28"/>
          <p:cNvSpPr txBox="1">
            <a:spLocks noChangeArrowheads="1"/>
          </p:cNvSpPr>
          <p:nvPr/>
        </p:nvSpPr>
        <p:spPr bwMode="auto">
          <a:xfrm>
            <a:off x="2935288" y="5106988"/>
            <a:ext cx="39401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&amp;&amp; has_seq1(rcvpkt) </a:t>
            </a:r>
          </a:p>
        </p:txBody>
      </p:sp>
      <p:sp>
        <p:nvSpPr>
          <p:cNvPr id="106525" name="Line 29"/>
          <p:cNvSpPr>
            <a:spLocks noChangeShapeType="1"/>
          </p:cNvSpPr>
          <p:nvPr/>
        </p:nvSpPr>
        <p:spPr bwMode="auto">
          <a:xfrm>
            <a:off x="3046413" y="5678488"/>
            <a:ext cx="19145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6" name="Text Box 30"/>
          <p:cNvSpPr txBox="1">
            <a:spLocks noChangeArrowheads="1"/>
          </p:cNvSpPr>
          <p:nvPr/>
        </p:nvSpPr>
        <p:spPr bwMode="auto">
          <a:xfrm>
            <a:off x="2990274" y="5707062"/>
            <a:ext cx="4175125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extract(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rcvpkt,data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deliver_data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 dirty="0" err="1">
                <a:solidFill>
                  <a:srgbClr val="FF0000"/>
                </a:solidFill>
                <a:latin typeface="Arial" pitchFamily="34" charset="0"/>
              </a:rPr>
              <a:t>sndpkt</a:t>
            </a:r>
            <a:r>
              <a:rPr lang="en-US" sz="1600" b="1" dirty="0">
                <a:solidFill>
                  <a:srgbClr val="FF0000"/>
                </a:solidFill>
                <a:latin typeface="Arial" pitchFamily="34" charset="0"/>
              </a:rPr>
              <a:t> = </a:t>
            </a:r>
            <a:r>
              <a:rPr lang="en-US" sz="1600" b="1" dirty="0" err="1">
                <a:solidFill>
                  <a:srgbClr val="FF0000"/>
                </a:solidFill>
                <a:latin typeface="Arial" pitchFamily="34" charset="0"/>
              </a:rPr>
              <a:t>make_pkt</a:t>
            </a:r>
            <a:r>
              <a:rPr lang="en-US" sz="1600" b="1" dirty="0">
                <a:solidFill>
                  <a:srgbClr val="FF0000"/>
                </a:solidFill>
                <a:latin typeface="Arial" pitchFamily="34" charset="0"/>
              </a:rPr>
              <a:t>(ACK1, </a:t>
            </a:r>
            <a:r>
              <a:rPr lang="en-US" sz="1600" b="1" dirty="0" err="1">
                <a:solidFill>
                  <a:srgbClr val="FF0000"/>
                </a:solidFill>
                <a:latin typeface="Arial" pitchFamily="34" charset="0"/>
              </a:rPr>
              <a:t>chksum</a:t>
            </a:r>
            <a:r>
              <a:rPr lang="en-US" sz="1600" b="1" dirty="0">
                <a:solidFill>
                  <a:srgbClr val="FF0000"/>
                </a:solidFill>
                <a:latin typeface="Arial" pitchFamily="34" charset="0"/>
              </a:rPr>
              <a:t>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udt_send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sndpkt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106527" name="AutoShape 31"/>
          <p:cNvSpPr>
            <a:spLocks/>
          </p:cNvSpPr>
          <p:nvPr/>
        </p:nvSpPr>
        <p:spPr bwMode="auto">
          <a:xfrm flipH="1">
            <a:off x="1963738" y="3917950"/>
            <a:ext cx="490537" cy="13589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8" name="Line 32"/>
          <p:cNvSpPr>
            <a:spLocks noChangeShapeType="1"/>
          </p:cNvSpPr>
          <p:nvPr/>
        </p:nvSpPr>
        <p:spPr bwMode="auto">
          <a:xfrm>
            <a:off x="90488" y="4660900"/>
            <a:ext cx="192405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9" name="Text Box 33"/>
          <p:cNvSpPr txBox="1">
            <a:spLocks noChangeArrowheads="1"/>
          </p:cNvSpPr>
          <p:nvPr/>
        </p:nvSpPr>
        <p:spPr bwMode="auto">
          <a:xfrm>
            <a:off x="9525" y="3824288"/>
            <a:ext cx="2360613" cy="63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(corrupt(rcvpkt)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has_seq1(rcvpkt))</a:t>
            </a:r>
          </a:p>
        </p:txBody>
      </p:sp>
      <p:sp>
        <p:nvSpPr>
          <p:cNvPr id="106530" name="Text Box 34"/>
          <p:cNvSpPr txBox="1">
            <a:spLocks noChangeArrowheads="1"/>
          </p:cNvSpPr>
          <p:nvPr/>
        </p:nvSpPr>
        <p:spPr bwMode="auto">
          <a:xfrm>
            <a:off x="0" y="4689475"/>
            <a:ext cx="20383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31" name="Text Box 35"/>
          <p:cNvSpPr txBox="1">
            <a:spLocks noChangeArrowheads="1"/>
          </p:cNvSpPr>
          <p:nvPr/>
        </p:nvSpPr>
        <p:spPr bwMode="auto">
          <a:xfrm>
            <a:off x="3300413" y="4333875"/>
            <a:ext cx="2617787" cy="100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da FSM do receptor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sp>
        <p:nvSpPr>
          <p:cNvPr id="106532" name="Line 36"/>
          <p:cNvSpPr>
            <a:spLocks noChangeShapeType="1"/>
          </p:cNvSpPr>
          <p:nvPr/>
        </p:nvSpPr>
        <p:spPr bwMode="auto">
          <a:xfrm>
            <a:off x="665163" y="2603500"/>
            <a:ext cx="7883525" cy="2757488"/>
          </a:xfrm>
          <a:prstGeom prst="line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33" name="Text Box 37"/>
          <p:cNvSpPr txBox="1">
            <a:spLocks noChangeArrowheads="1"/>
          </p:cNvSpPr>
          <p:nvPr/>
        </p:nvSpPr>
        <p:spPr bwMode="auto">
          <a:xfrm>
            <a:off x="6854825" y="4103688"/>
            <a:ext cx="37941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1144603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C63468F-DEBA-4CF6-B62D-F5E528599F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rdt3.0: canais com erros </a:t>
            </a:r>
            <a:r>
              <a:rPr lang="pt-BR" i="1">
                <a:solidFill>
                  <a:srgbClr val="000000"/>
                </a:solidFill>
              </a:rPr>
              <a:t>e</a:t>
            </a:r>
            <a:r>
              <a:rPr lang="pt-BR">
                <a:solidFill>
                  <a:srgbClr val="000000"/>
                </a:solidFill>
              </a:rPr>
              <a:t> perdas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1600200"/>
            <a:ext cx="40386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Nova suposição:</a:t>
            </a:r>
            <a:r>
              <a:rPr lang="pt-BR" sz="2400">
                <a:solidFill>
                  <a:srgbClr val="000000"/>
                </a:solidFill>
              </a:rPr>
              <a:t> canal subjacente também pode perder pacotes (dados ou ACKs)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checksum, no. de seq., ACKs, retransmissões podem ajudar, mas não serão suficientes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P:</a:t>
            </a:r>
            <a:r>
              <a:rPr lang="pt-BR" sz="2400">
                <a:solidFill>
                  <a:srgbClr val="000000"/>
                </a:solidFill>
              </a:rPr>
              <a:t> como lidar com perdas?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espera até ter certeza que se perdeu pacote ou ACK, e então retransmite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eca!: desvantagens?</a:t>
            </a: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4495800" y="1600200"/>
            <a:ext cx="40957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Abordagem:</a:t>
            </a:r>
            <a:r>
              <a:rPr lang="pt-BR" sz="2400">
                <a:solidFill>
                  <a:srgbClr val="000000"/>
                </a:solidFill>
              </a:rPr>
              <a:t> remetente aguarda um tempo “razoável” pelo ACK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retransmite se nenhum ACK for recebido neste intervalo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se pacote (ou ACK) apenas atrasado (e não perdido):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retransmissão será duplicada, mas uso de no. de seq. já cuida disto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deve especificar no. de seq do pacote sendo reconhecido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requer temporizador</a:t>
            </a:r>
          </a:p>
        </p:txBody>
      </p:sp>
    </p:spTree>
    <p:extLst>
      <p:ext uri="{BB962C8B-B14F-4D97-AF65-F5344CB8AC3E}">
        <p14:creationId xmlns:p14="http://schemas.microsoft.com/office/powerpoint/2010/main" val="30836515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7371A19-1A7B-48D9-848E-A541F07AEDBB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rdt3.0: remetente</a:t>
            </a: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3019425" y="1384300"/>
            <a:ext cx="3860800" cy="561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060700" y="1090613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3162300" y="14287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51" name="Line 7"/>
          <p:cNvSpPr>
            <a:spLocks noChangeShapeType="1"/>
          </p:cNvSpPr>
          <p:nvPr/>
        </p:nvSpPr>
        <p:spPr bwMode="auto">
          <a:xfrm>
            <a:off x="2749550" y="1544638"/>
            <a:ext cx="157163" cy="576262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2" name="Group 8"/>
          <p:cNvGrpSpPr>
            <a:grpSpLocks/>
          </p:cNvGrpSpPr>
          <p:nvPr/>
        </p:nvGrpSpPr>
        <p:grpSpPr bwMode="auto">
          <a:xfrm>
            <a:off x="5360988" y="2090738"/>
            <a:ext cx="887412" cy="863600"/>
            <a:chOff x="3377" y="1317"/>
            <a:chExt cx="559" cy="544"/>
          </a:xfrm>
        </p:grpSpPr>
        <p:sp>
          <p:nvSpPr>
            <p:cNvPr id="108553" name="Oval 9"/>
            <p:cNvSpPr>
              <a:spLocks noChangeArrowheads="1"/>
            </p:cNvSpPr>
            <p:nvPr/>
          </p:nvSpPr>
          <p:spPr bwMode="auto">
            <a:xfrm>
              <a:off x="3377" y="1317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54" name="Text Box 10"/>
            <p:cNvSpPr txBox="1">
              <a:spLocks noChangeArrowheads="1"/>
            </p:cNvSpPr>
            <p:nvPr/>
          </p:nvSpPr>
          <p:spPr bwMode="auto">
            <a:xfrm>
              <a:off x="3431" y="1353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ACK0</a:t>
              </a:r>
            </a:p>
          </p:txBody>
        </p:sp>
      </p:grpSp>
      <p:sp>
        <p:nvSpPr>
          <p:cNvPr id="108555" name="AutoShape 11"/>
          <p:cNvSpPr>
            <a:spLocks/>
          </p:cNvSpPr>
          <p:nvPr/>
        </p:nvSpPr>
        <p:spPr bwMode="auto">
          <a:xfrm flipV="1">
            <a:off x="3384550" y="2071688"/>
            <a:ext cx="2090738" cy="163512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5564046" y="4021424"/>
            <a:ext cx="1239838" cy="850899"/>
            <a:chOff x="3504" y="2523"/>
            <a:chExt cx="781" cy="536"/>
          </a:xfrm>
        </p:grpSpPr>
        <p:sp>
          <p:nvSpPr>
            <p:cNvPr id="108560" name="Oval 16"/>
            <p:cNvSpPr>
              <a:spLocks noChangeArrowheads="1"/>
            </p:cNvSpPr>
            <p:nvPr/>
          </p:nvSpPr>
          <p:spPr bwMode="auto">
            <a:xfrm>
              <a:off x="3504" y="2523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61" name="Text Box 17"/>
            <p:cNvSpPr txBox="1">
              <a:spLocks noChangeArrowheads="1"/>
            </p:cNvSpPr>
            <p:nvPr/>
          </p:nvSpPr>
          <p:spPr bwMode="auto">
            <a:xfrm>
              <a:off x="3536" y="2563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</a:rPr>
                <a:t>call 1 from above</a:t>
              </a:r>
            </a:p>
          </p:txBody>
        </p:sp>
      </p:grpSp>
      <p:sp>
        <p:nvSpPr>
          <p:cNvPr id="108562" name="AutoShape 18"/>
          <p:cNvSpPr>
            <a:spLocks/>
          </p:cNvSpPr>
          <p:nvPr/>
        </p:nvSpPr>
        <p:spPr bwMode="auto">
          <a:xfrm rot="16200000" flipV="1">
            <a:off x="2143919" y="3402806"/>
            <a:ext cx="1254125" cy="150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3" name="AutoShape 19"/>
          <p:cNvSpPr>
            <a:spLocks/>
          </p:cNvSpPr>
          <p:nvPr/>
        </p:nvSpPr>
        <p:spPr bwMode="auto">
          <a:xfrm>
            <a:off x="3370263" y="4738688"/>
            <a:ext cx="2312987" cy="27463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4" name="AutoShape 20"/>
          <p:cNvSpPr>
            <a:spLocks/>
          </p:cNvSpPr>
          <p:nvPr/>
        </p:nvSpPr>
        <p:spPr bwMode="auto">
          <a:xfrm rot="5400000" flipH="1" flipV="1">
            <a:off x="5614194" y="3328194"/>
            <a:ext cx="1184275" cy="1666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3316288" y="5224463"/>
            <a:ext cx="3444875" cy="552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66" name="Text Box 22"/>
          <p:cNvSpPr txBox="1">
            <a:spLocks noChangeArrowheads="1"/>
          </p:cNvSpPr>
          <p:nvPr/>
        </p:nvSpPr>
        <p:spPr bwMode="auto">
          <a:xfrm>
            <a:off x="3316288" y="4941888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67" name="Line 23"/>
          <p:cNvSpPr>
            <a:spLocks noChangeShapeType="1"/>
          </p:cNvSpPr>
          <p:nvPr/>
        </p:nvSpPr>
        <p:spPr bwMode="auto">
          <a:xfrm>
            <a:off x="3435350" y="5253038"/>
            <a:ext cx="25987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68" name="Text Box 24"/>
          <p:cNvSpPr txBox="1">
            <a:spLocks noChangeArrowheads="1"/>
          </p:cNvSpPr>
          <p:nvPr/>
        </p:nvSpPr>
        <p:spPr bwMode="auto">
          <a:xfrm>
            <a:off x="6280150" y="3106738"/>
            <a:ext cx="21494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69" name="Line 25"/>
          <p:cNvSpPr>
            <a:spLocks noChangeShapeType="1"/>
          </p:cNvSpPr>
          <p:nvPr/>
        </p:nvSpPr>
        <p:spPr bwMode="auto">
          <a:xfrm>
            <a:off x="6396038" y="3817938"/>
            <a:ext cx="14192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2" name="Text Box 28"/>
          <p:cNvSpPr txBox="1">
            <a:spLocks noChangeArrowheads="1"/>
          </p:cNvSpPr>
          <p:nvPr/>
        </p:nvSpPr>
        <p:spPr bwMode="auto">
          <a:xfrm>
            <a:off x="908050" y="2865438"/>
            <a:ext cx="191293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isACK(rcvpkt,1)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73" name="Line 29"/>
          <p:cNvSpPr>
            <a:spLocks noChangeShapeType="1"/>
          </p:cNvSpPr>
          <p:nvPr/>
        </p:nvSpPr>
        <p:spPr bwMode="auto">
          <a:xfrm>
            <a:off x="1035050" y="3605213"/>
            <a:ext cx="151765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4" name="Text Box 30"/>
          <p:cNvSpPr txBox="1">
            <a:spLocks noChangeArrowheads="1"/>
          </p:cNvSpPr>
          <p:nvPr/>
        </p:nvSpPr>
        <p:spPr bwMode="auto">
          <a:xfrm>
            <a:off x="6300788" y="3798888"/>
            <a:ext cx="1514475" cy="179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5" name="Text Box 31"/>
          <p:cNvSpPr txBox="1">
            <a:spLocks noChangeArrowheads="1"/>
          </p:cNvSpPr>
          <p:nvPr/>
        </p:nvSpPr>
        <p:spPr bwMode="auto">
          <a:xfrm>
            <a:off x="900113" y="3578225"/>
            <a:ext cx="15144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6" name="AutoShape 32"/>
          <p:cNvSpPr>
            <a:spLocks/>
          </p:cNvSpPr>
          <p:nvPr/>
        </p:nvSpPr>
        <p:spPr bwMode="auto">
          <a:xfrm>
            <a:off x="6238875" y="2338388"/>
            <a:ext cx="461963" cy="682625"/>
          </a:xfrm>
          <a:custGeom>
            <a:avLst/>
            <a:gdLst>
              <a:gd name="T0" fmla="*/ 0 w 291"/>
              <a:gd name="T1" fmla="*/ 120 h 430"/>
              <a:gd name="T2" fmla="*/ 15 w 291"/>
              <a:gd name="T3" fmla="*/ 255 h 430"/>
              <a:gd name="T4" fmla="*/ 0 w 291"/>
              <a:gd name="T5" fmla="*/ 0 h 430"/>
              <a:gd name="T6" fmla="*/ 291 w 291"/>
              <a:gd name="T7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91" h="430">
                <a:moveTo>
                  <a:pt x="0" y="120"/>
                </a:moveTo>
                <a:cubicBezTo>
                  <a:pt x="291" y="0"/>
                  <a:pt x="259" y="430"/>
                  <a:pt x="15" y="2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77" name="Text Box 33"/>
          <p:cNvSpPr txBox="1">
            <a:spLocks noChangeArrowheads="1"/>
          </p:cNvSpPr>
          <p:nvPr/>
        </p:nvSpPr>
        <p:spPr bwMode="auto">
          <a:xfrm>
            <a:off x="6592888" y="2279650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78" name="Line 34"/>
          <p:cNvSpPr>
            <a:spLocks noChangeShapeType="1"/>
          </p:cNvSpPr>
          <p:nvPr/>
        </p:nvSpPr>
        <p:spPr bwMode="auto">
          <a:xfrm>
            <a:off x="6681788" y="25336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80" name="AutoShape 36"/>
          <p:cNvSpPr>
            <a:spLocks/>
          </p:cNvSpPr>
          <p:nvPr/>
        </p:nvSpPr>
        <p:spPr bwMode="auto">
          <a:xfrm>
            <a:off x="2030413" y="4413250"/>
            <a:ext cx="571500" cy="420688"/>
          </a:xfrm>
          <a:custGeom>
            <a:avLst/>
            <a:gdLst>
              <a:gd name="T0" fmla="*/ 900 w 900"/>
              <a:gd name="T1" fmla="*/ 360 h 662"/>
              <a:gd name="T2" fmla="*/ 825 w 900"/>
              <a:gd name="T3" fmla="*/ 15 h 662"/>
              <a:gd name="T4" fmla="*/ 0 w 900"/>
              <a:gd name="T5" fmla="*/ 0 h 662"/>
              <a:gd name="T6" fmla="*/ 900 w 900"/>
              <a:gd name="T7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900" h="662">
                <a:moveTo>
                  <a:pt x="900" y="360"/>
                </a:moveTo>
                <a:cubicBezTo>
                  <a:pt x="171" y="662"/>
                  <a:pt x="0" y="0"/>
                  <a:pt x="825" y="1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1" name="Text Box 37"/>
          <p:cNvSpPr txBox="1">
            <a:spLocks noChangeArrowheads="1"/>
          </p:cNvSpPr>
          <p:nvPr/>
        </p:nvSpPr>
        <p:spPr bwMode="auto">
          <a:xfrm>
            <a:off x="628650" y="4460875"/>
            <a:ext cx="18240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82" name="Text Box 38"/>
          <p:cNvSpPr txBox="1">
            <a:spLocks noChangeArrowheads="1"/>
          </p:cNvSpPr>
          <p:nvPr/>
        </p:nvSpPr>
        <p:spPr bwMode="auto">
          <a:xfrm>
            <a:off x="642938" y="4206875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83" name="Line 39"/>
          <p:cNvSpPr>
            <a:spLocks noChangeShapeType="1"/>
          </p:cNvSpPr>
          <p:nvPr/>
        </p:nvSpPr>
        <p:spPr bwMode="auto">
          <a:xfrm>
            <a:off x="746125" y="44894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84" name="AutoShape 40"/>
          <p:cNvSpPr>
            <a:spLocks/>
          </p:cNvSpPr>
          <p:nvPr/>
        </p:nvSpPr>
        <p:spPr bwMode="auto">
          <a:xfrm>
            <a:off x="6426200" y="43735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5" name="Text Box 41"/>
          <p:cNvSpPr txBox="1">
            <a:spLocks noChangeArrowheads="1"/>
          </p:cNvSpPr>
          <p:nvPr/>
        </p:nvSpPr>
        <p:spPr bwMode="auto">
          <a:xfrm>
            <a:off x="1036638" y="1874838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grpSp>
        <p:nvGrpSpPr>
          <p:cNvPr id="108586" name="Group 42"/>
          <p:cNvGrpSpPr>
            <a:grpSpLocks/>
          </p:cNvGrpSpPr>
          <p:nvPr/>
        </p:nvGrpSpPr>
        <p:grpSpPr bwMode="auto">
          <a:xfrm>
            <a:off x="2528890" y="2135187"/>
            <a:ext cx="1250951" cy="850899"/>
            <a:chOff x="1593" y="1345"/>
            <a:chExt cx="788" cy="536"/>
          </a:xfrm>
        </p:grpSpPr>
        <p:sp>
          <p:nvSpPr>
            <p:cNvPr id="108587" name="Oval 43"/>
            <p:cNvSpPr>
              <a:spLocks noChangeArrowheads="1"/>
            </p:cNvSpPr>
            <p:nvPr/>
          </p:nvSpPr>
          <p:spPr bwMode="auto">
            <a:xfrm>
              <a:off x="1593" y="1345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88" name="Text Box 44"/>
            <p:cNvSpPr txBox="1">
              <a:spLocks noChangeArrowheads="1"/>
            </p:cNvSpPr>
            <p:nvPr/>
          </p:nvSpPr>
          <p:spPr bwMode="auto">
            <a:xfrm>
              <a:off x="1632" y="1385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</a:rPr>
                <a:t>call 0from above</a:t>
              </a:r>
            </a:p>
          </p:txBody>
        </p:sp>
      </p:grpSp>
      <p:sp>
        <p:nvSpPr>
          <p:cNvPr id="108589" name="Line 45"/>
          <p:cNvSpPr>
            <a:spLocks noChangeShapeType="1"/>
          </p:cNvSpPr>
          <p:nvPr/>
        </p:nvSpPr>
        <p:spPr bwMode="auto">
          <a:xfrm>
            <a:off x="1123950" y="2160588"/>
            <a:ext cx="11017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90" name="Group 46"/>
          <p:cNvGrpSpPr>
            <a:grpSpLocks/>
          </p:cNvGrpSpPr>
          <p:nvPr/>
        </p:nvGrpSpPr>
        <p:grpSpPr bwMode="auto">
          <a:xfrm>
            <a:off x="2630488" y="3989388"/>
            <a:ext cx="887412" cy="863600"/>
            <a:chOff x="1657" y="2513"/>
            <a:chExt cx="559" cy="544"/>
          </a:xfrm>
        </p:grpSpPr>
        <p:sp>
          <p:nvSpPr>
            <p:cNvPr id="108591" name="Oval 47"/>
            <p:cNvSpPr>
              <a:spLocks noChangeArrowheads="1"/>
            </p:cNvSpPr>
            <p:nvPr/>
          </p:nvSpPr>
          <p:spPr bwMode="auto">
            <a:xfrm>
              <a:off x="1657" y="2513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92" name="Text Box 48"/>
            <p:cNvSpPr txBox="1">
              <a:spLocks noChangeArrowheads="1"/>
            </p:cNvSpPr>
            <p:nvPr/>
          </p:nvSpPr>
          <p:spPr bwMode="auto">
            <a:xfrm>
              <a:off x="1711" y="2549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ACK1</a:t>
              </a:r>
            </a:p>
          </p:txBody>
        </p:sp>
      </p:grpSp>
      <p:sp>
        <p:nvSpPr>
          <p:cNvPr id="108593" name="AutoShape 49"/>
          <p:cNvSpPr>
            <a:spLocks/>
          </p:cNvSpPr>
          <p:nvPr/>
        </p:nvSpPr>
        <p:spPr bwMode="auto">
          <a:xfrm flipH="1" flipV="1">
            <a:off x="2006600" y="17827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94" name="Text Box 50"/>
          <p:cNvSpPr txBox="1">
            <a:spLocks noChangeArrowheads="1"/>
          </p:cNvSpPr>
          <p:nvPr/>
        </p:nvSpPr>
        <p:spPr bwMode="auto">
          <a:xfrm>
            <a:off x="7224713" y="485298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5" name="Text Box 51"/>
          <p:cNvSpPr txBox="1">
            <a:spLocks noChangeArrowheads="1"/>
          </p:cNvSpPr>
          <p:nvPr/>
        </p:nvSpPr>
        <p:spPr bwMode="auto">
          <a:xfrm>
            <a:off x="6757988" y="4603750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sp>
        <p:nvSpPr>
          <p:cNvPr id="108596" name="Line 52"/>
          <p:cNvSpPr>
            <a:spLocks noChangeShapeType="1"/>
          </p:cNvSpPr>
          <p:nvPr/>
        </p:nvSpPr>
        <p:spPr bwMode="auto">
          <a:xfrm>
            <a:off x="6845300" y="4889500"/>
            <a:ext cx="1101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98" name="Text Box 54"/>
          <p:cNvSpPr txBox="1">
            <a:spLocks noChangeArrowheads="1"/>
          </p:cNvSpPr>
          <p:nvPr/>
        </p:nvSpPr>
        <p:spPr bwMode="auto">
          <a:xfrm>
            <a:off x="1476375" y="21240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600" name="Text Box 56"/>
          <p:cNvSpPr txBox="1">
            <a:spLocks noChangeArrowheads="1"/>
          </p:cNvSpPr>
          <p:nvPr/>
        </p:nvSpPr>
        <p:spPr bwMode="auto">
          <a:xfrm>
            <a:off x="6570663" y="2516188"/>
            <a:ext cx="21161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</p:spTree>
    <p:extLst>
      <p:ext uri="{BB962C8B-B14F-4D97-AF65-F5344CB8AC3E}">
        <p14:creationId xmlns:p14="http://schemas.microsoft.com/office/powerpoint/2010/main" val="8769639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7371A19-1A7B-48D9-848E-A541F07AEDBB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rdt3.0: remetente</a:t>
            </a: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3019425" y="1384300"/>
            <a:ext cx="3860800" cy="561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060700" y="1090613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3162300" y="14287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51" name="Line 7"/>
          <p:cNvSpPr>
            <a:spLocks noChangeShapeType="1"/>
          </p:cNvSpPr>
          <p:nvPr/>
        </p:nvSpPr>
        <p:spPr bwMode="auto">
          <a:xfrm>
            <a:off x="2749550" y="1544638"/>
            <a:ext cx="157163" cy="576262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2" name="Group 8"/>
          <p:cNvGrpSpPr>
            <a:grpSpLocks/>
          </p:cNvGrpSpPr>
          <p:nvPr/>
        </p:nvGrpSpPr>
        <p:grpSpPr bwMode="auto">
          <a:xfrm>
            <a:off x="5360988" y="2090738"/>
            <a:ext cx="887412" cy="863600"/>
            <a:chOff x="3377" y="1317"/>
            <a:chExt cx="559" cy="544"/>
          </a:xfrm>
        </p:grpSpPr>
        <p:sp>
          <p:nvSpPr>
            <p:cNvPr id="108553" name="Oval 9"/>
            <p:cNvSpPr>
              <a:spLocks noChangeArrowheads="1"/>
            </p:cNvSpPr>
            <p:nvPr/>
          </p:nvSpPr>
          <p:spPr bwMode="auto">
            <a:xfrm>
              <a:off x="3377" y="1317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54" name="Text Box 10"/>
            <p:cNvSpPr txBox="1">
              <a:spLocks noChangeArrowheads="1"/>
            </p:cNvSpPr>
            <p:nvPr/>
          </p:nvSpPr>
          <p:spPr bwMode="auto">
            <a:xfrm>
              <a:off x="3431" y="1353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ACK0</a:t>
              </a:r>
            </a:p>
          </p:txBody>
        </p:sp>
      </p:grpSp>
      <p:sp>
        <p:nvSpPr>
          <p:cNvPr id="108555" name="AutoShape 11"/>
          <p:cNvSpPr>
            <a:spLocks/>
          </p:cNvSpPr>
          <p:nvPr/>
        </p:nvSpPr>
        <p:spPr bwMode="auto">
          <a:xfrm flipV="1">
            <a:off x="3384550" y="2071688"/>
            <a:ext cx="2090738" cy="163512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6" name="AutoShape 12"/>
          <p:cNvSpPr>
            <a:spLocks/>
          </p:cNvSpPr>
          <p:nvPr/>
        </p:nvSpPr>
        <p:spPr bwMode="auto">
          <a:xfrm>
            <a:off x="6069013" y="1674813"/>
            <a:ext cx="871537" cy="666750"/>
          </a:xfrm>
          <a:custGeom>
            <a:avLst/>
            <a:gdLst>
              <a:gd name="T0" fmla="*/ 0 w 549"/>
              <a:gd name="T1" fmla="*/ 306 h 420"/>
              <a:gd name="T2" fmla="*/ 87 w 549"/>
              <a:gd name="T3" fmla="*/ 420 h 420"/>
              <a:gd name="T4" fmla="*/ 0 w 549"/>
              <a:gd name="T5" fmla="*/ 0 h 420"/>
              <a:gd name="T6" fmla="*/ 549 w 549"/>
              <a:gd name="T7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49" h="420">
                <a:moveTo>
                  <a:pt x="0" y="306"/>
                </a:moveTo>
                <a:cubicBezTo>
                  <a:pt x="78" y="0"/>
                  <a:pt x="549" y="315"/>
                  <a:pt x="87" y="42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6481763" y="1196975"/>
            <a:ext cx="17049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isACK(rcvpkt,1) )</a:t>
            </a:r>
          </a:p>
        </p:txBody>
      </p:sp>
      <p:sp>
        <p:nvSpPr>
          <p:cNvPr id="108558" name="Line 14"/>
          <p:cNvSpPr>
            <a:spLocks noChangeShapeType="1"/>
          </p:cNvSpPr>
          <p:nvPr/>
        </p:nvSpPr>
        <p:spPr bwMode="auto">
          <a:xfrm>
            <a:off x="6691313" y="1898650"/>
            <a:ext cx="135096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5453063" y="4005263"/>
            <a:ext cx="1187450" cy="849312"/>
            <a:chOff x="3435" y="2523"/>
            <a:chExt cx="748" cy="535"/>
          </a:xfrm>
        </p:grpSpPr>
        <p:sp>
          <p:nvSpPr>
            <p:cNvPr id="108560" name="Oval 16"/>
            <p:cNvSpPr>
              <a:spLocks noChangeArrowheads="1"/>
            </p:cNvSpPr>
            <p:nvPr/>
          </p:nvSpPr>
          <p:spPr bwMode="auto">
            <a:xfrm>
              <a:off x="3504" y="2523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61" name="Text Box 17"/>
            <p:cNvSpPr txBox="1">
              <a:spLocks noChangeArrowheads="1"/>
            </p:cNvSpPr>
            <p:nvPr/>
          </p:nvSpPr>
          <p:spPr bwMode="auto">
            <a:xfrm>
              <a:off x="3435" y="2563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1 from above</a:t>
              </a:r>
            </a:p>
          </p:txBody>
        </p:sp>
      </p:grpSp>
      <p:sp>
        <p:nvSpPr>
          <p:cNvPr id="108562" name="AutoShape 18"/>
          <p:cNvSpPr>
            <a:spLocks/>
          </p:cNvSpPr>
          <p:nvPr/>
        </p:nvSpPr>
        <p:spPr bwMode="auto">
          <a:xfrm rot="16200000" flipV="1">
            <a:off x="2143919" y="3402806"/>
            <a:ext cx="1254125" cy="150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3" name="AutoShape 19"/>
          <p:cNvSpPr>
            <a:spLocks/>
          </p:cNvSpPr>
          <p:nvPr/>
        </p:nvSpPr>
        <p:spPr bwMode="auto">
          <a:xfrm>
            <a:off x="3370263" y="4738688"/>
            <a:ext cx="2312987" cy="27463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4" name="AutoShape 20"/>
          <p:cNvSpPr>
            <a:spLocks/>
          </p:cNvSpPr>
          <p:nvPr/>
        </p:nvSpPr>
        <p:spPr bwMode="auto">
          <a:xfrm rot="5400000" flipH="1" flipV="1">
            <a:off x="5614194" y="3328194"/>
            <a:ext cx="1184275" cy="1666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3316288" y="5224463"/>
            <a:ext cx="3444875" cy="552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66" name="Text Box 22"/>
          <p:cNvSpPr txBox="1">
            <a:spLocks noChangeArrowheads="1"/>
          </p:cNvSpPr>
          <p:nvPr/>
        </p:nvSpPr>
        <p:spPr bwMode="auto">
          <a:xfrm>
            <a:off x="3316288" y="4941888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67" name="Line 23"/>
          <p:cNvSpPr>
            <a:spLocks noChangeShapeType="1"/>
          </p:cNvSpPr>
          <p:nvPr/>
        </p:nvSpPr>
        <p:spPr bwMode="auto">
          <a:xfrm>
            <a:off x="3435350" y="5253038"/>
            <a:ext cx="25987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68" name="Text Box 24"/>
          <p:cNvSpPr txBox="1">
            <a:spLocks noChangeArrowheads="1"/>
          </p:cNvSpPr>
          <p:nvPr/>
        </p:nvSpPr>
        <p:spPr bwMode="auto">
          <a:xfrm>
            <a:off x="6280150" y="3106738"/>
            <a:ext cx="21494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69" name="Line 25"/>
          <p:cNvSpPr>
            <a:spLocks noChangeShapeType="1"/>
          </p:cNvSpPr>
          <p:nvPr/>
        </p:nvSpPr>
        <p:spPr bwMode="auto">
          <a:xfrm>
            <a:off x="6396038" y="3817938"/>
            <a:ext cx="14192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0" name="Text Box 26"/>
          <p:cNvSpPr txBox="1">
            <a:spLocks noChangeArrowheads="1"/>
          </p:cNvSpPr>
          <p:nvPr/>
        </p:nvSpPr>
        <p:spPr bwMode="auto">
          <a:xfrm>
            <a:off x="1290638" y="5062538"/>
            <a:ext cx="162242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isACK(rcvpkt,0) )</a:t>
            </a:r>
          </a:p>
        </p:txBody>
      </p:sp>
      <p:sp>
        <p:nvSpPr>
          <p:cNvPr id="108571" name="Line 27"/>
          <p:cNvSpPr>
            <a:spLocks noChangeShapeType="1"/>
          </p:cNvSpPr>
          <p:nvPr/>
        </p:nvSpPr>
        <p:spPr bwMode="auto">
          <a:xfrm>
            <a:off x="1393825" y="5788025"/>
            <a:ext cx="12541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2" name="Text Box 28"/>
          <p:cNvSpPr txBox="1">
            <a:spLocks noChangeArrowheads="1"/>
          </p:cNvSpPr>
          <p:nvPr/>
        </p:nvSpPr>
        <p:spPr bwMode="auto">
          <a:xfrm>
            <a:off x="908050" y="2865438"/>
            <a:ext cx="191293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isACK(rcvpkt,1)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73" name="Line 29"/>
          <p:cNvSpPr>
            <a:spLocks noChangeShapeType="1"/>
          </p:cNvSpPr>
          <p:nvPr/>
        </p:nvSpPr>
        <p:spPr bwMode="auto">
          <a:xfrm>
            <a:off x="1035050" y="3605213"/>
            <a:ext cx="151765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4" name="Text Box 30"/>
          <p:cNvSpPr txBox="1">
            <a:spLocks noChangeArrowheads="1"/>
          </p:cNvSpPr>
          <p:nvPr/>
        </p:nvSpPr>
        <p:spPr bwMode="auto">
          <a:xfrm>
            <a:off x="6300788" y="3798888"/>
            <a:ext cx="1514475" cy="179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5" name="Text Box 31"/>
          <p:cNvSpPr txBox="1">
            <a:spLocks noChangeArrowheads="1"/>
          </p:cNvSpPr>
          <p:nvPr/>
        </p:nvSpPr>
        <p:spPr bwMode="auto">
          <a:xfrm>
            <a:off x="900113" y="3578225"/>
            <a:ext cx="15144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6" name="AutoShape 32"/>
          <p:cNvSpPr>
            <a:spLocks/>
          </p:cNvSpPr>
          <p:nvPr/>
        </p:nvSpPr>
        <p:spPr bwMode="auto">
          <a:xfrm>
            <a:off x="6238875" y="2338388"/>
            <a:ext cx="461963" cy="682625"/>
          </a:xfrm>
          <a:custGeom>
            <a:avLst/>
            <a:gdLst>
              <a:gd name="T0" fmla="*/ 0 w 291"/>
              <a:gd name="T1" fmla="*/ 120 h 430"/>
              <a:gd name="T2" fmla="*/ 15 w 291"/>
              <a:gd name="T3" fmla="*/ 255 h 430"/>
              <a:gd name="T4" fmla="*/ 0 w 291"/>
              <a:gd name="T5" fmla="*/ 0 h 430"/>
              <a:gd name="T6" fmla="*/ 291 w 291"/>
              <a:gd name="T7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91" h="430">
                <a:moveTo>
                  <a:pt x="0" y="120"/>
                </a:moveTo>
                <a:cubicBezTo>
                  <a:pt x="291" y="0"/>
                  <a:pt x="259" y="430"/>
                  <a:pt x="15" y="2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77" name="Text Box 33"/>
          <p:cNvSpPr txBox="1">
            <a:spLocks noChangeArrowheads="1"/>
          </p:cNvSpPr>
          <p:nvPr/>
        </p:nvSpPr>
        <p:spPr bwMode="auto">
          <a:xfrm>
            <a:off x="6592888" y="2279650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78" name="Line 34"/>
          <p:cNvSpPr>
            <a:spLocks noChangeShapeType="1"/>
          </p:cNvSpPr>
          <p:nvPr/>
        </p:nvSpPr>
        <p:spPr bwMode="auto">
          <a:xfrm>
            <a:off x="6681788" y="25336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9" name="AutoShape 35"/>
          <p:cNvSpPr>
            <a:spLocks/>
          </p:cNvSpPr>
          <p:nvPr/>
        </p:nvSpPr>
        <p:spPr bwMode="auto">
          <a:xfrm>
            <a:off x="2230438" y="4702175"/>
            <a:ext cx="692150" cy="631825"/>
          </a:xfrm>
          <a:custGeom>
            <a:avLst/>
            <a:gdLst>
              <a:gd name="T0" fmla="*/ 436 w 436"/>
              <a:gd name="T1" fmla="*/ 101 h 398"/>
              <a:gd name="T2" fmla="*/ 300 w 436"/>
              <a:gd name="T3" fmla="*/ 0 h 398"/>
              <a:gd name="T4" fmla="*/ 0 w 436"/>
              <a:gd name="T5" fmla="*/ 0 h 398"/>
              <a:gd name="T6" fmla="*/ 436 w 436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436" h="398">
                <a:moveTo>
                  <a:pt x="436" y="101"/>
                </a:moveTo>
                <a:cubicBezTo>
                  <a:pt x="367" y="398"/>
                  <a:pt x="0" y="31"/>
                  <a:pt x="30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0" name="AutoShape 36"/>
          <p:cNvSpPr>
            <a:spLocks/>
          </p:cNvSpPr>
          <p:nvPr/>
        </p:nvSpPr>
        <p:spPr bwMode="auto">
          <a:xfrm>
            <a:off x="2030413" y="4413250"/>
            <a:ext cx="571500" cy="420688"/>
          </a:xfrm>
          <a:custGeom>
            <a:avLst/>
            <a:gdLst>
              <a:gd name="T0" fmla="*/ 900 w 900"/>
              <a:gd name="T1" fmla="*/ 360 h 662"/>
              <a:gd name="T2" fmla="*/ 825 w 900"/>
              <a:gd name="T3" fmla="*/ 15 h 662"/>
              <a:gd name="T4" fmla="*/ 0 w 900"/>
              <a:gd name="T5" fmla="*/ 0 h 662"/>
              <a:gd name="T6" fmla="*/ 900 w 900"/>
              <a:gd name="T7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900" h="662">
                <a:moveTo>
                  <a:pt x="900" y="360"/>
                </a:moveTo>
                <a:cubicBezTo>
                  <a:pt x="171" y="662"/>
                  <a:pt x="0" y="0"/>
                  <a:pt x="825" y="1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1" name="Text Box 37"/>
          <p:cNvSpPr txBox="1">
            <a:spLocks noChangeArrowheads="1"/>
          </p:cNvSpPr>
          <p:nvPr/>
        </p:nvSpPr>
        <p:spPr bwMode="auto">
          <a:xfrm>
            <a:off x="628650" y="4460875"/>
            <a:ext cx="18240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82" name="Text Box 38"/>
          <p:cNvSpPr txBox="1">
            <a:spLocks noChangeArrowheads="1"/>
          </p:cNvSpPr>
          <p:nvPr/>
        </p:nvSpPr>
        <p:spPr bwMode="auto">
          <a:xfrm>
            <a:off x="642938" y="4206875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83" name="Line 39"/>
          <p:cNvSpPr>
            <a:spLocks noChangeShapeType="1"/>
          </p:cNvSpPr>
          <p:nvPr/>
        </p:nvSpPr>
        <p:spPr bwMode="auto">
          <a:xfrm>
            <a:off x="746125" y="44894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84" name="AutoShape 40"/>
          <p:cNvSpPr>
            <a:spLocks/>
          </p:cNvSpPr>
          <p:nvPr/>
        </p:nvSpPr>
        <p:spPr bwMode="auto">
          <a:xfrm>
            <a:off x="6426200" y="43735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5" name="Text Box 41"/>
          <p:cNvSpPr txBox="1">
            <a:spLocks noChangeArrowheads="1"/>
          </p:cNvSpPr>
          <p:nvPr/>
        </p:nvSpPr>
        <p:spPr bwMode="auto">
          <a:xfrm>
            <a:off x="1036638" y="1874838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grpSp>
        <p:nvGrpSpPr>
          <p:cNvPr id="108586" name="Group 42"/>
          <p:cNvGrpSpPr>
            <a:grpSpLocks/>
          </p:cNvGrpSpPr>
          <p:nvPr/>
        </p:nvGrpSpPr>
        <p:grpSpPr bwMode="auto">
          <a:xfrm>
            <a:off x="2419350" y="2135188"/>
            <a:ext cx="1187450" cy="849312"/>
            <a:chOff x="1524" y="1345"/>
            <a:chExt cx="748" cy="535"/>
          </a:xfrm>
        </p:grpSpPr>
        <p:sp>
          <p:nvSpPr>
            <p:cNvPr id="108587" name="Oval 43"/>
            <p:cNvSpPr>
              <a:spLocks noChangeArrowheads="1"/>
            </p:cNvSpPr>
            <p:nvPr/>
          </p:nvSpPr>
          <p:spPr bwMode="auto">
            <a:xfrm>
              <a:off x="1593" y="1345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88" name="Text Box 44"/>
            <p:cNvSpPr txBox="1">
              <a:spLocks noChangeArrowheads="1"/>
            </p:cNvSpPr>
            <p:nvPr/>
          </p:nvSpPr>
          <p:spPr bwMode="auto">
            <a:xfrm>
              <a:off x="1524" y="1385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0from above</a:t>
              </a:r>
            </a:p>
          </p:txBody>
        </p:sp>
      </p:grpSp>
      <p:sp>
        <p:nvSpPr>
          <p:cNvPr id="108589" name="Line 45"/>
          <p:cNvSpPr>
            <a:spLocks noChangeShapeType="1"/>
          </p:cNvSpPr>
          <p:nvPr/>
        </p:nvSpPr>
        <p:spPr bwMode="auto">
          <a:xfrm>
            <a:off x="1123950" y="2160588"/>
            <a:ext cx="11017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90" name="Group 46"/>
          <p:cNvGrpSpPr>
            <a:grpSpLocks/>
          </p:cNvGrpSpPr>
          <p:nvPr/>
        </p:nvGrpSpPr>
        <p:grpSpPr bwMode="auto">
          <a:xfrm>
            <a:off x="2630488" y="3989388"/>
            <a:ext cx="887412" cy="863600"/>
            <a:chOff x="1657" y="2513"/>
            <a:chExt cx="559" cy="544"/>
          </a:xfrm>
        </p:grpSpPr>
        <p:sp>
          <p:nvSpPr>
            <p:cNvPr id="108591" name="Oval 47"/>
            <p:cNvSpPr>
              <a:spLocks noChangeArrowheads="1"/>
            </p:cNvSpPr>
            <p:nvPr/>
          </p:nvSpPr>
          <p:spPr bwMode="auto">
            <a:xfrm>
              <a:off x="1657" y="2513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92" name="Text Box 48"/>
            <p:cNvSpPr txBox="1">
              <a:spLocks noChangeArrowheads="1"/>
            </p:cNvSpPr>
            <p:nvPr/>
          </p:nvSpPr>
          <p:spPr bwMode="auto">
            <a:xfrm>
              <a:off x="1711" y="2549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ACK1</a:t>
              </a:r>
            </a:p>
          </p:txBody>
        </p:sp>
      </p:grpSp>
      <p:sp>
        <p:nvSpPr>
          <p:cNvPr id="108593" name="AutoShape 49"/>
          <p:cNvSpPr>
            <a:spLocks/>
          </p:cNvSpPr>
          <p:nvPr/>
        </p:nvSpPr>
        <p:spPr bwMode="auto">
          <a:xfrm flipH="1" flipV="1">
            <a:off x="2006600" y="17827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94" name="Text Box 50"/>
          <p:cNvSpPr txBox="1">
            <a:spLocks noChangeArrowheads="1"/>
          </p:cNvSpPr>
          <p:nvPr/>
        </p:nvSpPr>
        <p:spPr bwMode="auto">
          <a:xfrm>
            <a:off x="7224713" y="485298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5" name="Text Box 51"/>
          <p:cNvSpPr txBox="1">
            <a:spLocks noChangeArrowheads="1"/>
          </p:cNvSpPr>
          <p:nvPr/>
        </p:nvSpPr>
        <p:spPr bwMode="auto">
          <a:xfrm>
            <a:off x="6757988" y="4603750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sp>
        <p:nvSpPr>
          <p:cNvPr id="108596" name="Line 52"/>
          <p:cNvSpPr>
            <a:spLocks noChangeShapeType="1"/>
          </p:cNvSpPr>
          <p:nvPr/>
        </p:nvSpPr>
        <p:spPr bwMode="auto">
          <a:xfrm>
            <a:off x="6845300" y="4889500"/>
            <a:ext cx="1101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97" name="Text Box 53"/>
          <p:cNvSpPr txBox="1">
            <a:spLocks noChangeArrowheads="1"/>
          </p:cNvSpPr>
          <p:nvPr/>
        </p:nvSpPr>
        <p:spPr bwMode="auto">
          <a:xfrm>
            <a:off x="7127875" y="18478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8" name="Text Box 54"/>
          <p:cNvSpPr txBox="1">
            <a:spLocks noChangeArrowheads="1"/>
          </p:cNvSpPr>
          <p:nvPr/>
        </p:nvSpPr>
        <p:spPr bwMode="auto">
          <a:xfrm>
            <a:off x="1476375" y="21240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9" name="Text Box 55"/>
          <p:cNvSpPr txBox="1">
            <a:spLocks noChangeArrowheads="1"/>
          </p:cNvSpPr>
          <p:nvPr/>
        </p:nvSpPr>
        <p:spPr bwMode="auto">
          <a:xfrm>
            <a:off x="1879600" y="57943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600" name="Text Box 56"/>
          <p:cNvSpPr txBox="1">
            <a:spLocks noChangeArrowheads="1"/>
          </p:cNvSpPr>
          <p:nvPr/>
        </p:nvSpPr>
        <p:spPr bwMode="auto">
          <a:xfrm>
            <a:off x="6570663" y="2516188"/>
            <a:ext cx="21161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</p:spTree>
    <p:extLst>
      <p:ext uri="{BB962C8B-B14F-4D97-AF65-F5344CB8AC3E}">
        <p14:creationId xmlns:p14="http://schemas.microsoft.com/office/powerpoint/2010/main" val="1932069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BCA2BD5B-F5AE-42BD-9DEF-D7C5A3BC3246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1485900"/>
            <a:ext cx="8428038" cy="4389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4834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A56481D-9DB8-4C7C-8427-FFED9257A1C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" y="1524000"/>
            <a:ext cx="8218488" cy="425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41560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588" y="1889125"/>
            <a:ext cx="1809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9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fr-FR" sz="900">
                <a:solidFill>
                  <a:srgbClr val="000000"/>
                </a:solidFill>
                <a:latin typeface="Arial" pitchFamily="34" charset="0"/>
              </a:rPr>
            </a:b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588" y="4670425"/>
            <a:ext cx="1809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116632"/>
            <a:ext cx="9144001" cy="7305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839788" y="6307138"/>
            <a:ext cx="465296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Diagramme d’état d’un protocole Internet</a:t>
            </a:r>
          </a:p>
        </p:txBody>
      </p:sp>
    </p:spTree>
    <p:extLst>
      <p:ext uri="{BB962C8B-B14F-4D97-AF65-F5344CB8AC3E}">
        <p14:creationId xmlns:p14="http://schemas.microsoft.com/office/powerpoint/2010/main" val="31136399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2148</TotalTime>
  <Words>2360</Words>
  <Application>Microsoft Office PowerPoint</Application>
  <PresentationFormat>Apresentação na tela (4:3)</PresentationFormat>
  <Paragraphs>725</Paragraphs>
  <Slides>34</Slides>
  <Notes>34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Comic Sans MS</vt:lpstr>
      <vt:lpstr>Courier New</vt:lpstr>
      <vt:lpstr>Symbol</vt:lpstr>
      <vt:lpstr>Times New Roman</vt:lpstr>
      <vt:lpstr>ZapfDingbats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16</cp:revision>
  <dcterms:created xsi:type="dcterms:W3CDTF">2013-01-16T22:59:53Z</dcterms:created>
  <dcterms:modified xsi:type="dcterms:W3CDTF">2015-02-28T17:03:02Z</dcterms:modified>
</cp:coreProperties>
</file>