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65"/>
  </p:notesMasterIdLst>
  <p:sldIdLst>
    <p:sldId id="320" r:id="rId2"/>
    <p:sldId id="321" r:id="rId3"/>
    <p:sldId id="322" r:id="rId4"/>
    <p:sldId id="331" r:id="rId5"/>
    <p:sldId id="323" r:id="rId6"/>
    <p:sldId id="332" r:id="rId7"/>
    <p:sldId id="324" r:id="rId8"/>
    <p:sldId id="325" r:id="rId9"/>
    <p:sldId id="326" r:id="rId10"/>
    <p:sldId id="292" r:id="rId11"/>
    <p:sldId id="293" r:id="rId12"/>
    <p:sldId id="261" r:id="rId13"/>
    <p:sldId id="260" r:id="rId14"/>
    <p:sldId id="296" r:id="rId15"/>
    <p:sldId id="327" r:id="rId16"/>
    <p:sldId id="265" r:id="rId17"/>
    <p:sldId id="300" r:id="rId18"/>
    <p:sldId id="267" r:id="rId19"/>
    <p:sldId id="268" r:id="rId20"/>
    <p:sldId id="301" r:id="rId21"/>
    <p:sldId id="270" r:id="rId22"/>
    <p:sldId id="271" r:id="rId23"/>
    <p:sldId id="272" r:id="rId24"/>
    <p:sldId id="276" r:id="rId25"/>
    <p:sldId id="277" r:id="rId26"/>
    <p:sldId id="278" r:id="rId27"/>
    <p:sldId id="302" r:id="rId28"/>
    <p:sldId id="280" r:id="rId29"/>
    <p:sldId id="281" r:id="rId30"/>
    <p:sldId id="282" r:id="rId31"/>
    <p:sldId id="283" r:id="rId32"/>
    <p:sldId id="285" r:id="rId33"/>
    <p:sldId id="287" r:id="rId34"/>
    <p:sldId id="311" r:id="rId35"/>
    <p:sldId id="263" r:id="rId36"/>
    <p:sldId id="319" r:id="rId37"/>
    <p:sldId id="286" r:id="rId38"/>
    <p:sldId id="329" r:id="rId39"/>
    <p:sldId id="330" r:id="rId40"/>
    <p:sldId id="304" r:id="rId41"/>
    <p:sldId id="310" r:id="rId42"/>
    <p:sldId id="305" r:id="rId43"/>
    <p:sldId id="307" r:id="rId44"/>
    <p:sldId id="308" r:id="rId45"/>
    <p:sldId id="314" r:id="rId46"/>
    <p:sldId id="315" r:id="rId47"/>
    <p:sldId id="309" r:id="rId48"/>
    <p:sldId id="316" r:id="rId49"/>
    <p:sldId id="333" r:id="rId50"/>
    <p:sldId id="338" r:id="rId51"/>
    <p:sldId id="339" r:id="rId52"/>
    <p:sldId id="340" r:id="rId53"/>
    <p:sldId id="335" r:id="rId54"/>
    <p:sldId id="337" r:id="rId55"/>
    <p:sldId id="344" r:id="rId56"/>
    <p:sldId id="342" r:id="rId57"/>
    <p:sldId id="345" r:id="rId58"/>
    <p:sldId id="341" r:id="rId59"/>
    <p:sldId id="343" r:id="rId60"/>
    <p:sldId id="347" r:id="rId61"/>
    <p:sldId id="346" r:id="rId62"/>
    <p:sldId id="334" r:id="rId63"/>
    <p:sldId id="348" r:id="rId6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6062" autoAdjust="0"/>
  </p:normalViewPr>
  <p:slideViewPr>
    <p:cSldViewPr snapToGrid="0" snapToObjects="1">
      <p:cViewPr>
        <p:scale>
          <a:sx n="70" d="100"/>
          <a:sy n="70" d="100"/>
        </p:scale>
        <p:origin x="-474" y="-7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6522"/>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9.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36.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37.emf"/></Relationships>
</file>

<file path=ppt/drawings/_rels/vmlDrawing5.vml.rels><?xml version="1.0" encoding="UTF-8" standalone="yes"?>
<Relationships xmlns="http://schemas.openxmlformats.org/package/2006/relationships"><Relationship Id="rId2" Type="http://schemas.openxmlformats.org/officeDocument/2006/relationships/image" Target="../media/image39.emf"/><Relationship Id="rId1" Type="http://schemas.openxmlformats.org/officeDocument/2006/relationships/image" Target="../media/image38.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7FC7D8B-4A4A-E848-9268-59A0B6CE271C}" type="datetimeFigureOut">
              <a:rPr lang="en-US" smtClean="0"/>
              <a:t>5/9/2013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5228384-1FDE-9A40-8CC5-11E487EA6999}" type="slidenum">
              <a:rPr lang="en-US" smtClean="0"/>
              <a:t>‹nº›</a:t>
            </a:fld>
            <a:endParaRPr lang="en-US"/>
          </a:p>
        </p:txBody>
      </p:sp>
    </p:spTree>
    <p:extLst>
      <p:ext uri="{BB962C8B-B14F-4D97-AF65-F5344CB8AC3E}">
        <p14:creationId xmlns:p14="http://schemas.microsoft.com/office/powerpoint/2010/main" val="2007666087"/>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www.jusbrasil.com.br/legislacao/104099/decreto-lei-200-67"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8" Type="http://schemas.openxmlformats.org/officeDocument/2006/relationships/hyperlink" Target="http://www.planalto.gov.br/ccivil_03/Decreto-Lei/Del5452.htm" TargetMode="External"/><Relationship Id="rId3" Type="http://schemas.openxmlformats.org/officeDocument/2006/relationships/hyperlink" Target="http://legislacao.planalto.gov.br/legisla/legislacao.nsf/Viw_Identificacao/lei%208.666-1993?OpenDocument" TargetMode="External"/><Relationship Id="rId7" Type="http://schemas.openxmlformats.org/officeDocument/2006/relationships/hyperlink" Target="http://www.planalto.gov.br/ccivil_03/leis/L8883.htm" TargetMode="External"/><Relationship Id="rId2" Type="http://schemas.openxmlformats.org/officeDocument/2006/relationships/slide" Target="../slides/slide28.xml"/><Relationship Id="rId1" Type="http://schemas.openxmlformats.org/officeDocument/2006/relationships/notesMaster" Target="../notesMasters/notesMaster1.xml"/><Relationship Id="rId6" Type="http://schemas.openxmlformats.org/officeDocument/2006/relationships/hyperlink" Target="http://www.planalto.gov.br/ccivil_03/leis/L9854.htm" TargetMode="External"/><Relationship Id="rId5" Type="http://schemas.openxmlformats.org/officeDocument/2006/relationships/hyperlink" Target="http://www.planalto.gov.br/ccivil_03/Constituicao/Constitui%C3%A7ao.htm" TargetMode="External"/><Relationship Id="rId4" Type="http://schemas.openxmlformats.org/officeDocument/2006/relationships/hyperlink" Target="http://www.planalto.gov.br/ccivil_03/_Ato2011-2014/2011/Lei/L12440.htm" TargetMode="Externa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 </a:t>
            </a:r>
            <a:r>
              <a:rPr lang="en-US" dirty="0" err="1" smtClean="0"/>
              <a:t>Interessante</a:t>
            </a:r>
            <a:r>
              <a:rPr lang="en-US" dirty="0" smtClean="0"/>
              <a:t> </a:t>
            </a:r>
            <a:r>
              <a:rPr lang="en-US" dirty="0" err="1" smtClean="0"/>
              <a:t>dessa</a:t>
            </a:r>
            <a:r>
              <a:rPr lang="en-US" dirty="0" smtClean="0"/>
              <a:t> </a:t>
            </a:r>
            <a:r>
              <a:rPr lang="en-US" dirty="0" err="1" smtClean="0"/>
              <a:t>aplicação</a:t>
            </a:r>
            <a:r>
              <a:rPr lang="en-US" dirty="0" smtClean="0"/>
              <a:t> </a:t>
            </a:r>
            <a:r>
              <a:rPr lang="en-US" dirty="0" err="1" smtClean="0"/>
              <a:t>é</a:t>
            </a:r>
            <a:r>
              <a:rPr lang="en-US" dirty="0" smtClean="0"/>
              <a:t> o </a:t>
            </a:r>
            <a:r>
              <a:rPr lang="en-US" dirty="0" err="1" smtClean="0"/>
              <a:t>uso</a:t>
            </a:r>
            <a:r>
              <a:rPr lang="en-US" dirty="0" smtClean="0"/>
              <a:t> de dados </a:t>
            </a:r>
            <a:r>
              <a:rPr lang="en-US" dirty="0" err="1" smtClean="0"/>
              <a:t>abertos</a:t>
            </a:r>
            <a:r>
              <a:rPr lang="en-US" dirty="0" smtClean="0"/>
              <a:t> … dados </a:t>
            </a:r>
            <a:r>
              <a:rPr lang="en-US" dirty="0" err="1" smtClean="0"/>
              <a:t>reais</a:t>
            </a:r>
            <a:r>
              <a:rPr lang="en-US" dirty="0" smtClean="0"/>
              <a:t>…</a:t>
            </a:r>
            <a:endParaRPr lang="en-US" dirty="0"/>
          </a:p>
        </p:txBody>
      </p:sp>
      <p:sp>
        <p:nvSpPr>
          <p:cNvPr id="4" name="Slide Number Placeholder 3"/>
          <p:cNvSpPr>
            <a:spLocks noGrp="1"/>
          </p:cNvSpPr>
          <p:nvPr>
            <p:ph type="sldNum" sz="quarter" idx="10"/>
          </p:nvPr>
        </p:nvSpPr>
        <p:spPr/>
        <p:txBody>
          <a:bodyPr/>
          <a:lstStyle/>
          <a:p>
            <a:fld id="{95228384-1FDE-9A40-8CC5-11E487EA6999}" type="slidenum">
              <a:rPr lang="en-US" smtClean="0"/>
              <a:t>1</a:t>
            </a:fld>
            <a:endParaRPr lang="en-US"/>
          </a:p>
        </p:txBody>
      </p:sp>
    </p:spTree>
    <p:extLst>
      <p:ext uri="{BB962C8B-B14F-4D97-AF65-F5344CB8AC3E}">
        <p14:creationId xmlns:p14="http://schemas.microsoft.com/office/powerpoint/2010/main" val="19487365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Importantcia</a:t>
            </a:r>
            <a:r>
              <a:rPr lang="en-US" dirty="0" smtClean="0"/>
              <a:t> </a:t>
            </a:r>
            <a:r>
              <a:rPr lang="en-US" dirty="0" err="1" smtClean="0"/>
              <a:t>é</a:t>
            </a:r>
            <a:r>
              <a:rPr lang="en-US" dirty="0" smtClean="0"/>
              <a:t> a </a:t>
            </a:r>
            <a:r>
              <a:rPr lang="en-US" dirty="0" err="1" smtClean="0"/>
              <a:t>questão</a:t>
            </a:r>
            <a:r>
              <a:rPr lang="en-US" dirty="0" smtClean="0"/>
              <a:t> da </a:t>
            </a:r>
            <a:r>
              <a:rPr lang="en-US" dirty="0" err="1" smtClean="0"/>
              <a:t>transparencia</a:t>
            </a:r>
            <a:r>
              <a:rPr lang="en-US" dirty="0" smtClean="0"/>
              <a:t>…</a:t>
            </a:r>
          </a:p>
          <a:p>
            <a:r>
              <a:rPr lang="en-US" dirty="0" err="1" smtClean="0"/>
              <a:t>Incentivando</a:t>
            </a:r>
            <a:r>
              <a:rPr lang="en-US" dirty="0" smtClean="0"/>
              <a:t> dados </a:t>
            </a:r>
            <a:r>
              <a:rPr lang="en-US" dirty="0" err="1" smtClean="0"/>
              <a:t>abertos</a:t>
            </a:r>
            <a:r>
              <a:rPr lang="en-US" dirty="0" smtClean="0"/>
              <a:t>…</a:t>
            </a:r>
            <a:endParaRPr lang="en-US" dirty="0"/>
          </a:p>
        </p:txBody>
      </p:sp>
      <p:sp>
        <p:nvSpPr>
          <p:cNvPr id="4" name="Slide Number Placeholder 3"/>
          <p:cNvSpPr>
            <a:spLocks noGrp="1"/>
          </p:cNvSpPr>
          <p:nvPr>
            <p:ph type="sldNum" sz="quarter" idx="10"/>
          </p:nvPr>
        </p:nvSpPr>
        <p:spPr/>
        <p:txBody>
          <a:bodyPr/>
          <a:lstStyle/>
          <a:p>
            <a:fld id="{95228384-1FDE-9A40-8CC5-11E487EA6999}" type="slidenum">
              <a:rPr lang="en-US" smtClean="0"/>
              <a:t>2</a:t>
            </a:fld>
            <a:endParaRPr lang="en-US"/>
          </a:p>
        </p:txBody>
      </p:sp>
    </p:spTree>
    <p:extLst>
      <p:ext uri="{BB962C8B-B14F-4D97-AF65-F5344CB8AC3E}">
        <p14:creationId xmlns:p14="http://schemas.microsoft.com/office/powerpoint/2010/main" val="36791433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pt-BR" sz="1200" b="1" dirty="0" smtClean="0">
                <a:solidFill>
                  <a:srgbClr val="FF0000"/>
                </a:solidFill>
              </a:rPr>
              <a:t>Ordenador de Despesa Públicas:  </a:t>
            </a:r>
            <a:r>
              <a:rPr lang="pt-BR" sz="1200" dirty="0" smtClean="0"/>
              <a:t>Toda  e  qualquer autoridade de cujos atos resultarem emissão de empenho, autorização de pagamento, suprimento ou dispêndio de recursos." (Decreto-lei Federal nº </a:t>
            </a:r>
            <a:r>
              <a:rPr lang="pt-BR" sz="1200" dirty="0" smtClean="0">
                <a:hlinkClick r:id="rId3" tooltip="Decreto-lei 200/67"/>
              </a:rPr>
              <a:t>200</a:t>
            </a:r>
            <a:r>
              <a:rPr lang="pt-BR" sz="1200" dirty="0" smtClean="0"/>
              <a:t>/67, art. </a:t>
            </a:r>
            <a:r>
              <a:rPr lang="pt-BR" sz="1200" dirty="0" smtClean="0">
                <a:hlinkClick r:id="rId3" tooltip="Artigo 80 do Decreto-lei 200/67"/>
              </a:rPr>
              <a:t>80</a:t>
            </a:r>
            <a:r>
              <a:rPr lang="pt-BR" sz="1200" dirty="0" smtClean="0"/>
              <a:t>, </a:t>
            </a:r>
            <a:r>
              <a:rPr lang="pt-BR" sz="1200" dirty="0" smtClean="0">
                <a:hlinkClick r:id="rId3" tooltip="Parágrafo 1 do Artigo 80 do Decreto-lei 200/67"/>
              </a:rPr>
              <a:t>§ 1º</a:t>
            </a:r>
            <a:r>
              <a:rPr lang="pt-BR" sz="1200" dirty="0" smtClean="0"/>
              <a:t>); sujeita-se a procedimentos de tomadas de contas organizadas e realizadas </a:t>
            </a:r>
            <a:r>
              <a:rPr lang="pt-BR" sz="1200" dirty="0" err="1" smtClean="0"/>
              <a:t>pêlos</a:t>
            </a:r>
            <a:r>
              <a:rPr lang="pt-BR" sz="1200" dirty="0" smtClean="0"/>
              <a:t> órgãos de controle interno (contabilidade e auditoria) e externo </a:t>
            </a:r>
            <a:r>
              <a:rPr lang="pt-BR" sz="1200" b="1" dirty="0" smtClean="0"/>
              <a:t>(Tribunal de Contas) </a:t>
            </a:r>
            <a:r>
              <a:rPr lang="pt-BR" sz="1200" dirty="0" smtClean="0"/>
              <a:t>da Administração Pública, em qualquer de suas esferas governamentais</a:t>
            </a:r>
            <a:endParaRPr lang="en-US" dirty="0"/>
          </a:p>
        </p:txBody>
      </p:sp>
      <p:sp>
        <p:nvSpPr>
          <p:cNvPr id="4" name="Slide Number Placeholder 3"/>
          <p:cNvSpPr>
            <a:spLocks noGrp="1"/>
          </p:cNvSpPr>
          <p:nvPr>
            <p:ph type="sldNum" sz="quarter" idx="10"/>
          </p:nvPr>
        </p:nvSpPr>
        <p:spPr/>
        <p:txBody>
          <a:bodyPr/>
          <a:lstStyle/>
          <a:p>
            <a:fld id="{95228384-1FDE-9A40-8CC5-11E487EA6999}" type="slidenum">
              <a:rPr lang="en-US" smtClean="0"/>
              <a:t>5</a:t>
            </a:fld>
            <a:endParaRPr lang="en-US"/>
          </a:p>
        </p:txBody>
      </p:sp>
    </p:spTree>
    <p:extLst>
      <p:ext uri="{BB962C8B-B14F-4D97-AF65-F5344CB8AC3E}">
        <p14:creationId xmlns:p14="http://schemas.microsoft.com/office/powerpoint/2010/main" val="37082747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Mostraremos</a:t>
            </a:r>
            <a:r>
              <a:rPr lang="en-US" dirty="0" smtClean="0"/>
              <a:t> </a:t>
            </a:r>
            <a:r>
              <a:rPr lang="en-US" dirty="0" err="1" smtClean="0"/>
              <a:t>que</a:t>
            </a:r>
            <a:r>
              <a:rPr lang="en-US" dirty="0" smtClean="0"/>
              <a:t> </a:t>
            </a:r>
            <a:r>
              <a:rPr lang="en-US" dirty="0" err="1" smtClean="0"/>
              <a:t>apesar</a:t>
            </a:r>
            <a:r>
              <a:rPr lang="en-US" dirty="0" smtClean="0"/>
              <a:t> dos</a:t>
            </a:r>
            <a:r>
              <a:rPr lang="en-US" baseline="0" dirty="0" smtClean="0"/>
              <a:t> </a:t>
            </a:r>
            <a:r>
              <a:rPr lang="en-US" baseline="0" dirty="0" err="1" smtClean="0"/>
              <a:t>dadospara</a:t>
            </a:r>
            <a:r>
              <a:rPr lang="en-US" baseline="0" dirty="0" smtClean="0"/>
              <a:t> </a:t>
            </a:r>
            <a:r>
              <a:rPr lang="en-US" baseline="0" dirty="0" err="1" smtClean="0"/>
              <a:t>responderem</a:t>
            </a:r>
            <a:r>
              <a:rPr lang="en-US" baseline="0" dirty="0" smtClean="0"/>
              <a:t> a </a:t>
            </a:r>
            <a:r>
              <a:rPr lang="en-US" baseline="0" dirty="0" err="1" smtClean="0"/>
              <a:t>estas</a:t>
            </a:r>
            <a:r>
              <a:rPr lang="en-US" baseline="0" dirty="0" smtClean="0"/>
              <a:t> </a:t>
            </a:r>
            <a:r>
              <a:rPr lang="en-US" baseline="0" dirty="0" err="1" smtClean="0"/>
              <a:t>perguntas</a:t>
            </a:r>
            <a:r>
              <a:rPr lang="en-US" baseline="0" dirty="0" smtClean="0"/>
              <a:t>  </a:t>
            </a:r>
            <a:r>
              <a:rPr lang="en-US" baseline="0" dirty="0" err="1" smtClean="0"/>
              <a:t>estarem</a:t>
            </a:r>
            <a:r>
              <a:rPr lang="en-US" baseline="0" dirty="0" smtClean="0"/>
              <a:t> </a:t>
            </a:r>
            <a:r>
              <a:rPr lang="en-US" baseline="0" dirty="0" err="1" smtClean="0"/>
              <a:t>publicados</a:t>
            </a:r>
            <a:r>
              <a:rPr lang="en-US" baseline="0" dirty="0" smtClean="0"/>
              <a:t> de forma </a:t>
            </a:r>
            <a:r>
              <a:rPr lang="en-US" baseline="0" dirty="0" err="1" smtClean="0"/>
              <a:t>aberta</a:t>
            </a:r>
            <a:r>
              <a:rPr lang="en-US" baseline="0" dirty="0" smtClean="0"/>
              <a:t>…. </a:t>
            </a:r>
            <a:r>
              <a:rPr lang="en-US" baseline="0" dirty="0" err="1" smtClean="0"/>
              <a:t>Não</a:t>
            </a:r>
            <a:r>
              <a:rPr lang="en-US" baseline="0" dirty="0" smtClean="0"/>
              <a:t> </a:t>
            </a:r>
            <a:r>
              <a:rPr lang="en-US" baseline="0" dirty="0" err="1" smtClean="0"/>
              <a:t>é</a:t>
            </a:r>
            <a:r>
              <a:rPr lang="en-US" baseline="0" dirty="0" smtClean="0"/>
              <a:t> </a:t>
            </a:r>
            <a:r>
              <a:rPr lang="en-US" baseline="0" dirty="0" err="1" smtClean="0"/>
              <a:t>possivel</a:t>
            </a:r>
            <a:r>
              <a:rPr lang="en-US" baseline="0" dirty="0" smtClean="0"/>
              <a:t> responder </a:t>
            </a:r>
            <a:r>
              <a:rPr lang="en-US" baseline="0" dirty="0" err="1" smtClean="0"/>
              <a:t>estas</a:t>
            </a:r>
            <a:r>
              <a:rPr lang="en-US" baseline="0" dirty="0" smtClean="0"/>
              <a:t> </a:t>
            </a:r>
            <a:r>
              <a:rPr lang="en-US" baseline="0" dirty="0" err="1" smtClean="0"/>
              <a:t>questões</a:t>
            </a:r>
            <a:r>
              <a:rPr lang="en-US" baseline="0" dirty="0" smtClean="0"/>
              <a:t> de forma </a:t>
            </a:r>
            <a:r>
              <a:rPr lang="en-US" baseline="0" dirty="0" err="1" smtClean="0"/>
              <a:t>fácil</a:t>
            </a:r>
            <a:r>
              <a:rPr lang="en-US" baseline="0" dirty="0" smtClean="0"/>
              <a:t>….</a:t>
            </a:r>
          </a:p>
          <a:p>
            <a:r>
              <a:rPr lang="en-US" baseline="0" dirty="0" err="1" smtClean="0"/>
              <a:t>Já</a:t>
            </a:r>
            <a:r>
              <a:rPr lang="en-US" baseline="0" dirty="0" smtClean="0"/>
              <a:t> </a:t>
            </a:r>
            <a:r>
              <a:rPr lang="en-US" baseline="0" dirty="0" err="1" smtClean="0"/>
              <a:t>que</a:t>
            </a:r>
            <a:r>
              <a:rPr lang="en-US" baseline="0" dirty="0" smtClean="0"/>
              <a:t> </a:t>
            </a:r>
            <a:r>
              <a:rPr lang="en-US" baseline="0" dirty="0" err="1" smtClean="0"/>
              <a:t>os</a:t>
            </a:r>
            <a:r>
              <a:rPr lang="en-US" baseline="0" dirty="0" smtClean="0"/>
              <a:t> dados </a:t>
            </a:r>
            <a:r>
              <a:rPr lang="en-US" baseline="0" dirty="0" err="1" smtClean="0"/>
              <a:t>são</a:t>
            </a:r>
            <a:r>
              <a:rPr lang="en-US" baseline="0" dirty="0" smtClean="0"/>
              <a:t> </a:t>
            </a:r>
            <a:r>
              <a:rPr lang="en-US" baseline="0" dirty="0" err="1" smtClean="0"/>
              <a:t>ilhas</a:t>
            </a:r>
            <a:r>
              <a:rPr lang="en-US" baseline="0" dirty="0" smtClean="0"/>
              <a:t>… </a:t>
            </a:r>
            <a:r>
              <a:rPr lang="en-US" baseline="0" dirty="0" err="1" smtClean="0"/>
              <a:t>precisam</a:t>
            </a:r>
            <a:r>
              <a:rPr lang="en-US" baseline="0" dirty="0" smtClean="0"/>
              <a:t> de </a:t>
            </a:r>
            <a:r>
              <a:rPr lang="en-US" baseline="0" dirty="0" err="1" smtClean="0"/>
              <a:t>integração</a:t>
            </a:r>
            <a:r>
              <a:rPr lang="en-US" baseline="0" dirty="0" smtClean="0"/>
              <a:t>…</a:t>
            </a:r>
            <a:endParaRPr lang="en-US" dirty="0"/>
          </a:p>
        </p:txBody>
      </p:sp>
      <p:sp>
        <p:nvSpPr>
          <p:cNvPr id="4" name="Slide Number Placeholder 3"/>
          <p:cNvSpPr>
            <a:spLocks noGrp="1"/>
          </p:cNvSpPr>
          <p:nvPr>
            <p:ph type="sldNum" sz="quarter" idx="10"/>
          </p:nvPr>
        </p:nvSpPr>
        <p:spPr/>
        <p:txBody>
          <a:bodyPr/>
          <a:lstStyle/>
          <a:p>
            <a:fld id="{95228384-1FDE-9A40-8CC5-11E487EA6999}" type="slidenum">
              <a:rPr lang="en-US" smtClean="0"/>
              <a:t>7</a:t>
            </a:fld>
            <a:endParaRPr lang="en-US"/>
          </a:p>
        </p:txBody>
      </p:sp>
    </p:spTree>
    <p:extLst>
      <p:ext uri="{BB962C8B-B14F-4D97-AF65-F5344CB8AC3E}">
        <p14:creationId xmlns:p14="http://schemas.microsoft.com/office/powerpoint/2010/main" val="96112086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a:p>
            <a:r>
              <a:rPr lang="en-US" dirty="0" err="1" smtClean="0"/>
              <a:t>Materializados</a:t>
            </a:r>
            <a:r>
              <a:rPr lang="en-US" baseline="0" dirty="0" smtClean="0"/>
              <a:t> e </a:t>
            </a:r>
            <a:r>
              <a:rPr lang="en-US" baseline="0" dirty="0" err="1" smtClean="0"/>
              <a:t>federado</a:t>
            </a:r>
            <a:r>
              <a:rPr lang="en-US" baseline="0" dirty="0" smtClean="0"/>
              <a:t> (dados </a:t>
            </a:r>
            <a:r>
              <a:rPr lang="en-US" baseline="0" dirty="0" err="1" smtClean="0"/>
              <a:t>sào</a:t>
            </a:r>
            <a:r>
              <a:rPr lang="en-US" baseline="0" dirty="0" smtClean="0"/>
              <a:t> </a:t>
            </a:r>
            <a:r>
              <a:rPr lang="en-US" baseline="0" dirty="0" err="1" smtClean="0"/>
              <a:t>integrados</a:t>
            </a:r>
            <a:r>
              <a:rPr lang="en-US" baseline="0" dirty="0" smtClean="0"/>
              <a:t> sob </a:t>
            </a:r>
            <a:r>
              <a:rPr lang="en-US" baseline="0" dirty="0" err="1" smtClean="0"/>
              <a:t>demanda</a:t>
            </a:r>
            <a:r>
              <a:rPr lang="en-US" baseline="0" dirty="0" smtClean="0"/>
              <a:t>)… O </a:t>
            </a:r>
            <a:r>
              <a:rPr lang="en-US" baseline="0" dirty="0" err="1" smtClean="0"/>
              <a:t>problema</a:t>
            </a:r>
            <a:r>
              <a:rPr lang="en-US" baseline="0" dirty="0" smtClean="0"/>
              <a:t> </a:t>
            </a:r>
            <a:r>
              <a:rPr lang="en-US" baseline="0" dirty="0" err="1" smtClean="0"/>
              <a:t>está</a:t>
            </a:r>
            <a:r>
              <a:rPr lang="en-US" baseline="0" dirty="0" smtClean="0"/>
              <a:t> </a:t>
            </a:r>
            <a:r>
              <a:rPr lang="en-US" baseline="0" dirty="0" err="1" smtClean="0"/>
              <a:t>na</a:t>
            </a:r>
            <a:r>
              <a:rPr lang="en-US" baseline="0" dirty="0" smtClean="0"/>
              <a:t> </a:t>
            </a:r>
            <a:r>
              <a:rPr lang="en-US" baseline="0" dirty="0" err="1" smtClean="0"/>
              <a:t>geração</a:t>
            </a:r>
            <a:r>
              <a:rPr lang="en-US" baseline="0" dirty="0" smtClean="0"/>
              <a:t> da </a:t>
            </a:r>
            <a:r>
              <a:rPr lang="en-US" baseline="0" dirty="0" err="1" smtClean="0"/>
              <a:t>consulta</a:t>
            </a:r>
            <a:r>
              <a:rPr lang="en-US" baseline="0" dirty="0" smtClean="0"/>
              <a:t> </a:t>
            </a:r>
            <a:r>
              <a:rPr lang="en-US" baseline="0" dirty="0" err="1" smtClean="0"/>
              <a:t>federada</a:t>
            </a:r>
            <a:r>
              <a:rPr lang="en-US" baseline="0" dirty="0" smtClean="0"/>
              <a:t>..</a:t>
            </a:r>
            <a:r>
              <a:rPr lang="en-US" baseline="0" dirty="0" err="1" smtClean="0"/>
              <a:t>que</a:t>
            </a:r>
            <a:r>
              <a:rPr lang="en-US" baseline="0" dirty="0" smtClean="0"/>
              <a:t> </a:t>
            </a:r>
            <a:r>
              <a:rPr lang="en-US" baseline="0" dirty="0" err="1" smtClean="0"/>
              <a:t>pode</a:t>
            </a:r>
            <a:r>
              <a:rPr lang="en-US" baseline="0" dirty="0" smtClean="0"/>
              <a:t> </a:t>
            </a:r>
            <a:r>
              <a:rPr lang="en-US" baseline="0" dirty="0" err="1" smtClean="0"/>
              <a:t>ser</a:t>
            </a:r>
            <a:r>
              <a:rPr lang="en-US" baseline="0" dirty="0" smtClean="0"/>
              <a:t> </a:t>
            </a:r>
            <a:r>
              <a:rPr lang="en-US" baseline="0" dirty="0" err="1" smtClean="0"/>
              <a:t>gerada</a:t>
            </a:r>
            <a:r>
              <a:rPr lang="en-US" baseline="0" dirty="0" smtClean="0"/>
              <a:t> </a:t>
            </a:r>
            <a:r>
              <a:rPr lang="en-US" baseline="0" dirty="0" err="1" smtClean="0"/>
              <a:t>pelo</a:t>
            </a:r>
            <a:r>
              <a:rPr lang="en-US" baseline="0" dirty="0" smtClean="0"/>
              <a:t> </a:t>
            </a:r>
            <a:r>
              <a:rPr lang="en-US" baseline="0" dirty="0" err="1" smtClean="0"/>
              <a:t>usuario</a:t>
            </a:r>
            <a:r>
              <a:rPr lang="en-US" baseline="0" dirty="0" smtClean="0"/>
              <a:t> </a:t>
            </a:r>
            <a:r>
              <a:rPr lang="en-US" baseline="0" dirty="0" err="1" smtClean="0"/>
              <a:t>nesse</a:t>
            </a:r>
            <a:r>
              <a:rPr lang="en-US" baseline="0" dirty="0" smtClean="0"/>
              <a:t> </a:t>
            </a:r>
            <a:r>
              <a:rPr lang="en-US" baseline="0" dirty="0" err="1" smtClean="0"/>
              <a:t>caso</a:t>
            </a:r>
            <a:r>
              <a:rPr lang="en-US" baseline="0" dirty="0" smtClean="0"/>
              <a:t> </a:t>
            </a:r>
            <a:r>
              <a:rPr lang="en-US" baseline="0" dirty="0" err="1" smtClean="0"/>
              <a:t>ele</a:t>
            </a:r>
            <a:r>
              <a:rPr lang="en-US" baseline="0" dirty="0" smtClean="0"/>
              <a:t> </a:t>
            </a:r>
            <a:r>
              <a:rPr lang="en-US" baseline="0" dirty="0" err="1" smtClean="0"/>
              <a:t>teria</a:t>
            </a:r>
            <a:r>
              <a:rPr lang="en-US" baseline="0" dirty="0" smtClean="0"/>
              <a:t> </a:t>
            </a:r>
            <a:r>
              <a:rPr lang="en-US" baseline="0" dirty="0" err="1" smtClean="0"/>
              <a:t>que</a:t>
            </a:r>
            <a:r>
              <a:rPr lang="en-US" baseline="0" dirty="0" smtClean="0"/>
              <a:t> </a:t>
            </a:r>
            <a:r>
              <a:rPr lang="en-US" baseline="0" dirty="0" err="1" smtClean="0"/>
              <a:t>entender</a:t>
            </a:r>
            <a:r>
              <a:rPr lang="en-US" baseline="0" dirty="0" smtClean="0"/>
              <a:t> as </a:t>
            </a:r>
            <a:r>
              <a:rPr lang="en-US" baseline="0" dirty="0" err="1" smtClean="0"/>
              <a:t>fontes</a:t>
            </a:r>
            <a:r>
              <a:rPr lang="en-US" baseline="0" dirty="0" smtClean="0"/>
              <a:t> </a:t>
            </a:r>
            <a:r>
              <a:rPr lang="en-US" baseline="0" dirty="0" err="1" smtClean="0"/>
              <a:t>ou</a:t>
            </a:r>
            <a:r>
              <a:rPr lang="en-US" baseline="0" dirty="0" smtClean="0"/>
              <a:t> </a:t>
            </a:r>
            <a:r>
              <a:rPr lang="en-US" baseline="0" dirty="0" err="1" smtClean="0"/>
              <a:t>usar</a:t>
            </a:r>
            <a:r>
              <a:rPr lang="en-US" baseline="0" dirty="0" smtClean="0"/>
              <a:t> um </a:t>
            </a:r>
            <a:r>
              <a:rPr lang="en-US" baseline="0" dirty="0" err="1" smtClean="0"/>
              <a:t>mediador</a:t>
            </a:r>
            <a:r>
              <a:rPr lang="en-US" baseline="0" dirty="0" smtClean="0"/>
              <a:t> </a:t>
            </a:r>
            <a:r>
              <a:rPr lang="en-US" baseline="0" dirty="0" err="1" smtClean="0"/>
              <a:t>que</a:t>
            </a:r>
            <a:r>
              <a:rPr lang="en-US" baseline="0" dirty="0" smtClean="0"/>
              <a:t> </a:t>
            </a:r>
            <a:r>
              <a:rPr lang="en-US" baseline="0" dirty="0" err="1" smtClean="0"/>
              <a:t>disponibilia</a:t>
            </a:r>
            <a:r>
              <a:rPr lang="en-US" baseline="0" dirty="0" smtClean="0"/>
              <a:t> </a:t>
            </a:r>
            <a:r>
              <a:rPr lang="en-US" baseline="0" dirty="0" err="1" smtClean="0"/>
              <a:t>uma</a:t>
            </a:r>
            <a:r>
              <a:rPr lang="en-US" baseline="0" dirty="0" smtClean="0"/>
              <a:t> </a:t>
            </a:r>
            <a:r>
              <a:rPr lang="en-US" baseline="0" dirty="0" err="1" smtClean="0"/>
              <a:t>visão</a:t>
            </a:r>
            <a:r>
              <a:rPr lang="en-US" baseline="0" dirty="0" smtClean="0"/>
              <a:t> </a:t>
            </a:r>
            <a:r>
              <a:rPr lang="en-US" baseline="0" dirty="0" err="1" smtClean="0"/>
              <a:t>integrada</a:t>
            </a:r>
            <a:r>
              <a:rPr lang="en-US" baseline="0" dirty="0" smtClean="0"/>
              <a:t> </a:t>
            </a:r>
            <a:r>
              <a:rPr lang="en-US" baseline="0" dirty="0" err="1" smtClean="0"/>
              <a:t>virutal</a:t>
            </a:r>
            <a:r>
              <a:rPr lang="en-US" baseline="0" dirty="0" smtClean="0"/>
              <a:t> e </a:t>
            </a:r>
            <a:r>
              <a:rPr lang="en-US" baseline="0" dirty="0" err="1" smtClean="0"/>
              <a:t>é</a:t>
            </a:r>
            <a:r>
              <a:rPr lang="en-US" baseline="0" dirty="0" smtClean="0"/>
              <a:t> </a:t>
            </a:r>
            <a:r>
              <a:rPr lang="en-US" baseline="0" dirty="0" err="1" smtClean="0"/>
              <a:t>responsavel</a:t>
            </a:r>
            <a:r>
              <a:rPr lang="en-US" baseline="0" dirty="0" smtClean="0"/>
              <a:t> </a:t>
            </a:r>
            <a:r>
              <a:rPr lang="en-US" baseline="0" dirty="0" err="1" smtClean="0"/>
              <a:t>por</a:t>
            </a:r>
            <a:r>
              <a:rPr lang="en-US" baseline="0" dirty="0" smtClean="0"/>
              <a:t> </a:t>
            </a:r>
            <a:r>
              <a:rPr lang="en-US" baseline="0" dirty="0" err="1" smtClean="0"/>
              <a:t>reescrever</a:t>
            </a:r>
            <a:r>
              <a:rPr lang="en-US" baseline="0" dirty="0" smtClean="0"/>
              <a:t> a </a:t>
            </a:r>
            <a:r>
              <a:rPr lang="en-US" baseline="0" dirty="0" err="1" smtClean="0"/>
              <a:t>consulta</a:t>
            </a:r>
            <a:r>
              <a:rPr lang="en-US" baseline="0" dirty="0" smtClean="0"/>
              <a:t> </a:t>
            </a:r>
            <a:r>
              <a:rPr lang="en-US" baseline="0" dirty="0" err="1" smtClean="0"/>
              <a:t>seria</a:t>
            </a:r>
            <a:r>
              <a:rPr lang="en-US" baseline="0" dirty="0" smtClean="0"/>
              <a:t> </a:t>
            </a:r>
            <a:r>
              <a:rPr lang="en-US" baseline="0" dirty="0" err="1" smtClean="0"/>
              <a:t>responsavel</a:t>
            </a:r>
            <a:r>
              <a:rPr lang="en-US" baseline="0" dirty="0" smtClean="0"/>
              <a:t> </a:t>
            </a:r>
            <a:endParaRPr lang="en-US" dirty="0"/>
          </a:p>
        </p:txBody>
      </p:sp>
      <p:sp>
        <p:nvSpPr>
          <p:cNvPr id="4" name="Slide Number Placeholder 3"/>
          <p:cNvSpPr>
            <a:spLocks noGrp="1"/>
          </p:cNvSpPr>
          <p:nvPr>
            <p:ph type="sldNum" sz="quarter" idx="10"/>
          </p:nvPr>
        </p:nvSpPr>
        <p:spPr/>
        <p:txBody>
          <a:bodyPr/>
          <a:lstStyle/>
          <a:p>
            <a:fld id="{95228384-1FDE-9A40-8CC5-11E487EA6999}" type="slidenum">
              <a:rPr lang="en-US" smtClean="0"/>
              <a:t>10</a:t>
            </a:fld>
            <a:endParaRPr lang="en-US"/>
          </a:p>
        </p:txBody>
      </p:sp>
    </p:spTree>
    <p:extLst>
      <p:ext uri="{BB962C8B-B14F-4D97-AF65-F5344CB8AC3E}">
        <p14:creationId xmlns:p14="http://schemas.microsoft.com/office/powerpoint/2010/main" val="6005818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a:t>
            </a:r>
            <a:r>
              <a:rPr lang="en-US" baseline="0" dirty="0" smtClean="0"/>
              <a:t> </a:t>
            </a:r>
            <a:r>
              <a:rPr lang="en-US" baseline="0" dirty="0" err="1" smtClean="0"/>
              <a:t>caso</a:t>
            </a:r>
            <a:r>
              <a:rPr lang="en-US" baseline="0" dirty="0" smtClean="0"/>
              <a:t> de </a:t>
            </a:r>
            <a:r>
              <a:rPr lang="en-US" baseline="0" dirty="0" err="1" smtClean="0"/>
              <a:t>aplicações</a:t>
            </a:r>
            <a:r>
              <a:rPr lang="en-US" baseline="0" dirty="0" smtClean="0"/>
              <a:t> de </a:t>
            </a:r>
            <a:r>
              <a:rPr lang="en-US" baseline="0" dirty="0" err="1" smtClean="0"/>
              <a:t>mashup</a:t>
            </a:r>
            <a:r>
              <a:rPr lang="en-US" baseline="0" dirty="0" smtClean="0"/>
              <a:t> </a:t>
            </a:r>
            <a:r>
              <a:rPr lang="en-US" baseline="0" dirty="0" err="1" smtClean="0"/>
              <a:t>que</a:t>
            </a:r>
            <a:r>
              <a:rPr lang="en-US" baseline="0" dirty="0" smtClean="0"/>
              <a:t> </a:t>
            </a:r>
            <a:r>
              <a:rPr lang="en-US" baseline="0" dirty="0" err="1" smtClean="0"/>
              <a:t>vc</a:t>
            </a:r>
            <a:r>
              <a:rPr lang="en-US" baseline="0" dirty="0" smtClean="0"/>
              <a:t> </a:t>
            </a:r>
            <a:r>
              <a:rPr lang="en-US" baseline="0" dirty="0" err="1" smtClean="0"/>
              <a:t>já</a:t>
            </a:r>
            <a:r>
              <a:rPr lang="en-US" baseline="0" dirty="0" smtClean="0"/>
              <a:t> </a:t>
            </a:r>
            <a:r>
              <a:rPr lang="en-US" baseline="0" dirty="0" err="1" smtClean="0"/>
              <a:t>conhece</a:t>
            </a:r>
            <a:r>
              <a:rPr lang="en-US" baseline="0" dirty="0" smtClean="0"/>
              <a:t> a priori as </a:t>
            </a:r>
            <a:r>
              <a:rPr lang="en-US" baseline="0" dirty="0" err="1" smtClean="0"/>
              <a:t>consultas</a:t>
            </a:r>
            <a:r>
              <a:rPr lang="en-US" baseline="0" dirty="0" smtClean="0"/>
              <a:t> a </a:t>
            </a:r>
            <a:r>
              <a:rPr lang="en-US" baseline="0" dirty="0" err="1" smtClean="0"/>
              <a:t>serem</a:t>
            </a:r>
            <a:r>
              <a:rPr lang="en-US" baseline="0" dirty="0" smtClean="0"/>
              <a:t> </a:t>
            </a:r>
            <a:r>
              <a:rPr lang="en-US" baseline="0" dirty="0" err="1" smtClean="0"/>
              <a:t>feitas</a:t>
            </a:r>
            <a:r>
              <a:rPr lang="en-US" baseline="0" dirty="0" smtClean="0"/>
              <a:t>… a </a:t>
            </a:r>
            <a:r>
              <a:rPr lang="en-US" baseline="0" dirty="0" err="1" smtClean="0"/>
              <a:t>solução</a:t>
            </a:r>
            <a:r>
              <a:rPr lang="en-US" baseline="0" dirty="0" smtClean="0"/>
              <a:t> </a:t>
            </a:r>
            <a:r>
              <a:rPr lang="en-US" baseline="0" dirty="0" err="1" smtClean="0"/>
              <a:t>é</a:t>
            </a:r>
            <a:r>
              <a:rPr lang="en-US" baseline="0" dirty="0" smtClean="0"/>
              <a:t> </a:t>
            </a:r>
            <a:r>
              <a:rPr lang="en-US" baseline="0" dirty="0" err="1" smtClean="0"/>
              <a:t>computar</a:t>
            </a:r>
            <a:r>
              <a:rPr lang="en-US" baseline="0" dirty="0" smtClean="0"/>
              <a:t> </a:t>
            </a:r>
            <a:r>
              <a:rPr lang="en-US" baseline="0" dirty="0" err="1" smtClean="0"/>
              <a:t>estes</a:t>
            </a:r>
            <a:r>
              <a:rPr lang="en-US" baseline="0" dirty="0" smtClean="0"/>
              <a:t> </a:t>
            </a:r>
            <a:r>
              <a:rPr lang="en-US" baseline="0" dirty="0" err="1" smtClean="0"/>
              <a:t>planos</a:t>
            </a:r>
            <a:r>
              <a:rPr lang="en-US" baseline="0" dirty="0" smtClean="0"/>
              <a:t> de </a:t>
            </a:r>
            <a:r>
              <a:rPr lang="en-US" baseline="0" dirty="0" err="1" smtClean="0"/>
              <a:t>consltas</a:t>
            </a:r>
            <a:r>
              <a:rPr lang="en-US" baseline="0" dirty="0" smtClean="0"/>
              <a:t> </a:t>
            </a:r>
            <a:r>
              <a:rPr lang="en-US" baseline="0" dirty="0" err="1" smtClean="0"/>
              <a:t>federados</a:t>
            </a:r>
            <a:r>
              <a:rPr lang="en-US" baseline="0" dirty="0" smtClean="0"/>
              <a:t> </a:t>
            </a:r>
            <a:r>
              <a:rPr lang="en-US" baseline="0" dirty="0" err="1" smtClean="0"/>
              <a:t>em</a:t>
            </a:r>
            <a:r>
              <a:rPr lang="en-US" baseline="0" dirty="0" smtClean="0"/>
              <a:t> tempo de </a:t>
            </a:r>
            <a:r>
              <a:rPr lang="en-US" baseline="0" dirty="0" err="1" smtClean="0"/>
              <a:t>projeto</a:t>
            </a:r>
            <a:r>
              <a:rPr lang="en-US" baseline="0" dirty="0" smtClean="0"/>
              <a:t>… de forma </a:t>
            </a:r>
            <a:r>
              <a:rPr lang="en-US" baseline="0" dirty="0" err="1" smtClean="0"/>
              <a:t>que</a:t>
            </a:r>
            <a:r>
              <a:rPr lang="en-US" baseline="0" dirty="0" smtClean="0"/>
              <a:t> </a:t>
            </a:r>
            <a:r>
              <a:rPr lang="en-US" baseline="0" dirty="0" err="1" smtClean="0"/>
              <a:t>eles</a:t>
            </a:r>
            <a:r>
              <a:rPr lang="en-US" baseline="0" dirty="0" smtClean="0"/>
              <a:t> </a:t>
            </a:r>
            <a:r>
              <a:rPr lang="en-US" baseline="0" dirty="0" err="1" smtClean="0"/>
              <a:t>podem</a:t>
            </a:r>
            <a:r>
              <a:rPr lang="en-US" baseline="0" dirty="0" smtClean="0"/>
              <a:t> </a:t>
            </a:r>
            <a:r>
              <a:rPr lang="en-US" baseline="0" dirty="0" err="1" smtClean="0"/>
              <a:t>ser</a:t>
            </a:r>
            <a:r>
              <a:rPr lang="en-US" baseline="0" dirty="0" smtClean="0"/>
              <a:t> </a:t>
            </a:r>
            <a:r>
              <a:rPr lang="en-US" baseline="0" dirty="0" err="1" smtClean="0"/>
              <a:t>otimizados</a:t>
            </a:r>
            <a:r>
              <a:rPr lang="en-US" baseline="0" dirty="0" smtClean="0"/>
              <a:t> e se </a:t>
            </a:r>
            <a:r>
              <a:rPr lang="en-US" baseline="0" dirty="0" err="1" smtClean="0"/>
              <a:t>possa</a:t>
            </a:r>
            <a:r>
              <a:rPr lang="en-US" baseline="0" dirty="0" smtClean="0"/>
              <a:t> </a:t>
            </a:r>
            <a:r>
              <a:rPr lang="en-US" baseline="0" dirty="0" err="1" smtClean="0"/>
              <a:t>garantir</a:t>
            </a:r>
            <a:r>
              <a:rPr lang="en-US" baseline="0" dirty="0" smtClean="0"/>
              <a:t> </a:t>
            </a:r>
            <a:r>
              <a:rPr lang="en-US" baseline="0" dirty="0" err="1" smtClean="0"/>
              <a:t>uma</a:t>
            </a:r>
            <a:r>
              <a:rPr lang="en-US" baseline="0" dirty="0" smtClean="0"/>
              <a:t> </a:t>
            </a:r>
            <a:r>
              <a:rPr lang="en-US" baseline="0" dirty="0" err="1" smtClean="0"/>
              <a:t>execução</a:t>
            </a:r>
            <a:r>
              <a:rPr lang="en-US" baseline="0" dirty="0" smtClean="0"/>
              <a:t> </a:t>
            </a:r>
            <a:r>
              <a:rPr lang="en-US" baseline="0" dirty="0" err="1" smtClean="0"/>
              <a:t>eficiente</a:t>
            </a:r>
            <a:r>
              <a:rPr lang="en-US" baseline="0" dirty="0" smtClean="0"/>
              <a:t>… </a:t>
            </a:r>
            <a:endParaRPr lang="en-US" dirty="0"/>
          </a:p>
        </p:txBody>
      </p:sp>
      <p:sp>
        <p:nvSpPr>
          <p:cNvPr id="4" name="Slide Number Placeholder 3"/>
          <p:cNvSpPr>
            <a:spLocks noGrp="1"/>
          </p:cNvSpPr>
          <p:nvPr>
            <p:ph type="sldNum" sz="quarter" idx="10"/>
          </p:nvPr>
        </p:nvSpPr>
        <p:spPr/>
        <p:txBody>
          <a:bodyPr/>
          <a:lstStyle/>
          <a:p>
            <a:fld id="{95228384-1FDE-9A40-8CC5-11E487EA6999}" type="slidenum">
              <a:rPr lang="en-US" smtClean="0"/>
              <a:t>11</a:t>
            </a:fld>
            <a:endParaRPr lang="en-US"/>
          </a:p>
        </p:txBody>
      </p:sp>
    </p:spTree>
    <p:extLst>
      <p:ext uri="{BB962C8B-B14F-4D97-AF65-F5344CB8AC3E}">
        <p14:creationId xmlns:p14="http://schemas.microsoft.com/office/powerpoint/2010/main" val="197645367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Espaço Reservado para Imagem de Slide 1"/>
          <p:cNvSpPr>
            <a:spLocks noGrp="1" noRot="1" noChangeAspect="1"/>
          </p:cNvSpPr>
          <p:nvPr>
            <p:ph type="sldImg"/>
          </p:nvPr>
        </p:nvSpPr>
        <p:spPr bwMode="auto">
          <a:noFill/>
          <a:ln>
            <a:solidFill>
              <a:srgbClr val="000000"/>
            </a:solidFill>
            <a:miter lim="800000"/>
            <a:headEnd/>
            <a:tailEnd/>
          </a:ln>
        </p:spPr>
      </p:sp>
      <p:sp>
        <p:nvSpPr>
          <p:cNvPr id="81922" name="Espaço Reservado para Anotações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pt-BR" dirty="0" smtClean="0"/>
              <a:t>Resolver o problema da hetero</a:t>
            </a:r>
            <a:r>
              <a:rPr lang="pt-BR" baseline="0" dirty="0" smtClean="0"/>
              <a:t>geneidade...se dá a </a:t>
            </a:r>
            <a:r>
              <a:rPr lang="pt-BR" baseline="0" dirty="0" err="1" smtClean="0"/>
              <a:t>nivel</a:t>
            </a:r>
            <a:r>
              <a:rPr lang="pt-BR" baseline="0" dirty="0" smtClean="0"/>
              <a:t> de esquema.. Usamos um enfoque baseado em ontologias </a:t>
            </a:r>
            <a:endParaRPr lang="pt-BR" dirty="0" smtClean="0"/>
          </a:p>
          <a:p>
            <a:pPr>
              <a:spcBef>
                <a:spcPct val="0"/>
              </a:spcBef>
            </a:pPr>
            <a:endParaRPr lang="pt-BR" dirty="0" smtClean="0"/>
          </a:p>
          <a:p>
            <a:pPr>
              <a:spcBef>
                <a:spcPct val="0"/>
              </a:spcBef>
            </a:pPr>
            <a:r>
              <a:rPr lang="pt-BR" dirty="0" smtClean="0"/>
              <a:t>No caso da nossa aplicação tivemos</a:t>
            </a:r>
            <a:r>
              <a:rPr lang="pt-BR" baseline="0" dirty="0" smtClean="0"/>
              <a:t> que ..</a:t>
            </a:r>
          </a:p>
          <a:p>
            <a:pPr>
              <a:spcBef>
                <a:spcPct val="0"/>
              </a:spcBef>
            </a:pPr>
            <a:r>
              <a:rPr lang="pt-BR" baseline="0" dirty="0" smtClean="0"/>
              <a:t>No te que se os dados estiverem publicados como LD a IS fica bem mais simples... Usa o </a:t>
            </a:r>
            <a:r>
              <a:rPr lang="pt-BR" baseline="0" dirty="0" err="1" smtClean="0"/>
              <a:t>métdo</a:t>
            </a:r>
            <a:r>
              <a:rPr lang="pt-BR" baseline="0" dirty="0" smtClean="0"/>
              <a:t> </a:t>
            </a:r>
            <a:r>
              <a:rPr lang="pt-BR" baseline="0" dirty="0" err="1" smtClean="0"/>
              <a:t>pay</a:t>
            </a:r>
            <a:r>
              <a:rPr lang="pt-BR" baseline="0" dirty="0" smtClean="0"/>
              <a:t> as </a:t>
            </a:r>
            <a:r>
              <a:rPr lang="pt-BR" baseline="0" dirty="0" err="1" smtClean="0"/>
              <a:t>you</a:t>
            </a:r>
            <a:r>
              <a:rPr lang="pt-BR" baseline="0" dirty="0" smtClean="0"/>
              <a:t> go...</a:t>
            </a:r>
            <a:endParaRPr lang="pt-BR" dirty="0" smtClean="0"/>
          </a:p>
        </p:txBody>
      </p:sp>
      <p:sp>
        <p:nvSpPr>
          <p:cNvPr id="81923" name="Espaço Reservado para Número de Slide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5A3BCD7F-406E-4AC3-93DE-5AA868309D30}" type="slidenum">
              <a:rPr lang="pt-BR">
                <a:cs typeface="Arial" charset="0"/>
              </a:rPr>
              <a:pPr fontAlgn="base">
                <a:spcBef>
                  <a:spcPct val="0"/>
                </a:spcBef>
                <a:spcAft>
                  <a:spcPct val="0"/>
                </a:spcAft>
              </a:pPr>
              <a:t>13</a:t>
            </a:fld>
            <a:endParaRPr lang="pt-BR" dirty="0">
              <a:cs typeface="Arial"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Espaço Reservado para Imagem de Slide 1"/>
          <p:cNvSpPr>
            <a:spLocks noGrp="1" noRot="1" noChangeAspect="1"/>
          </p:cNvSpPr>
          <p:nvPr>
            <p:ph type="sldImg"/>
          </p:nvPr>
        </p:nvSpPr>
        <p:spPr bwMode="auto">
          <a:noFill/>
          <a:ln>
            <a:solidFill>
              <a:srgbClr val="000000"/>
            </a:solidFill>
            <a:miter lim="800000"/>
            <a:headEnd/>
            <a:tailEnd/>
          </a:ln>
        </p:spPr>
      </p:sp>
      <p:sp>
        <p:nvSpPr>
          <p:cNvPr id="81922" name="Espaço Reservado para Anotações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pt-BR" dirty="0" smtClean="0"/>
              <a:t>Resolver o problema da hetero</a:t>
            </a:r>
            <a:r>
              <a:rPr lang="pt-BR" baseline="0" dirty="0" smtClean="0"/>
              <a:t>geneidade...se dá a </a:t>
            </a:r>
            <a:r>
              <a:rPr lang="pt-BR" baseline="0" dirty="0" err="1" smtClean="0"/>
              <a:t>nivel</a:t>
            </a:r>
            <a:r>
              <a:rPr lang="pt-BR" baseline="0" dirty="0" smtClean="0"/>
              <a:t> de esquema.. Usamos um enfoque baseado em ontologias </a:t>
            </a:r>
            <a:endParaRPr lang="pt-BR" dirty="0" smtClean="0"/>
          </a:p>
          <a:p>
            <a:pPr>
              <a:spcBef>
                <a:spcPct val="0"/>
              </a:spcBef>
            </a:pPr>
            <a:endParaRPr lang="pt-BR" dirty="0" smtClean="0"/>
          </a:p>
          <a:p>
            <a:pPr>
              <a:spcBef>
                <a:spcPct val="0"/>
              </a:spcBef>
            </a:pPr>
            <a:r>
              <a:rPr lang="pt-BR" dirty="0" smtClean="0"/>
              <a:t>No caso da nossa aplicação tivemos</a:t>
            </a:r>
            <a:r>
              <a:rPr lang="pt-BR" baseline="0" dirty="0" smtClean="0"/>
              <a:t> que ..</a:t>
            </a:r>
          </a:p>
          <a:p>
            <a:pPr>
              <a:spcBef>
                <a:spcPct val="0"/>
              </a:spcBef>
            </a:pPr>
            <a:r>
              <a:rPr lang="pt-BR" baseline="0" dirty="0" smtClean="0"/>
              <a:t>No te que se os dados estiverem publicados como LD a IS fica bem mais simples... Usa o </a:t>
            </a:r>
            <a:r>
              <a:rPr lang="pt-BR" baseline="0" dirty="0" err="1" smtClean="0"/>
              <a:t>métdo</a:t>
            </a:r>
            <a:r>
              <a:rPr lang="pt-BR" baseline="0" dirty="0" smtClean="0"/>
              <a:t> </a:t>
            </a:r>
            <a:r>
              <a:rPr lang="pt-BR" baseline="0" dirty="0" err="1" smtClean="0"/>
              <a:t>pay</a:t>
            </a:r>
            <a:r>
              <a:rPr lang="pt-BR" baseline="0" dirty="0" smtClean="0"/>
              <a:t> as </a:t>
            </a:r>
            <a:r>
              <a:rPr lang="pt-BR" baseline="0" dirty="0" err="1" smtClean="0"/>
              <a:t>you</a:t>
            </a:r>
            <a:r>
              <a:rPr lang="pt-BR" baseline="0" dirty="0" smtClean="0"/>
              <a:t> go...</a:t>
            </a:r>
            <a:endParaRPr lang="pt-BR" dirty="0" smtClean="0"/>
          </a:p>
        </p:txBody>
      </p:sp>
      <p:sp>
        <p:nvSpPr>
          <p:cNvPr id="81923" name="Espaço Reservado para Número de Slide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5A3BCD7F-406E-4AC3-93DE-5AA868309D30}" type="slidenum">
              <a:rPr lang="pt-BR">
                <a:cs typeface="Arial" charset="0"/>
              </a:rPr>
              <a:pPr fontAlgn="base">
                <a:spcBef>
                  <a:spcPct val="0"/>
                </a:spcBef>
                <a:spcAft>
                  <a:spcPct val="0"/>
                </a:spcAft>
              </a:pPr>
              <a:t>15</a:t>
            </a:fld>
            <a:endParaRPr lang="pt-BR" dirty="0">
              <a:cs typeface="Arial"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CPM_Mashup</a:t>
            </a:r>
            <a:r>
              <a:rPr lang="en-US" baseline="0" dirty="0" smtClean="0"/>
              <a:t> </a:t>
            </a:r>
            <a:endParaRPr lang="en-US" dirty="0" smtClean="0"/>
          </a:p>
          <a:p>
            <a:r>
              <a:rPr lang="en-US" dirty="0" smtClean="0"/>
              <a:t>Ontologia</a:t>
            </a:r>
            <a:r>
              <a:rPr lang="en-US" baseline="0" dirty="0" smtClean="0"/>
              <a:t> de Dominio </a:t>
            </a:r>
            <a:endParaRPr lang="en-US" dirty="0" smtClean="0"/>
          </a:p>
        </p:txBody>
      </p:sp>
      <p:sp>
        <p:nvSpPr>
          <p:cNvPr id="4" name="Slide Number Placeholder 3"/>
          <p:cNvSpPr>
            <a:spLocks noGrp="1"/>
          </p:cNvSpPr>
          <p:nvPr>
            <p:ph type="sldNum" sz="quarter" idx="10"/>
          </p:nvPr>
        </p:nvSpPr>
        <p:spPr/>
        <p:txBody>
          <a:bodyPr/>
          <a:lstStyle/>
          <a:p>
            <a:fld id="{95228384-1FDE-9A40-8CC5-11E487EA6999}" type="slidenum">
              <a:rPr lang="en-US" smtClean="0"/>
              <a:t>16</a:t>
            </a:fld>
            <a:endParaRPr lang="en-US" dirty="0"/>
          </a:p>
        </p:txBody>
      </p:sp>
    </p:spTree>
    <p:extLst>
      <p:ext uri="{BB962C8B-B14F-4D97-AF65-F5344CB8AC3E}">
        <p14:creationId xmlns:p14="http://schemas.microsoft.com/office/powerpoint/2010/main" val="407038222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Espaço Reservado para Imagem de Slide 1"/>
          <p:cNvSpPr>
            <a:spLocks noGrp="1" noRot="1" noChangeAspect="1"/>
          </p:cNvSpPr>
          <p:nvPr>
            <p:ph type="sldImg"/>
          </p:nvPr>
        </p:nvSpPr>
        <p:spPr bwMode="auto">
          <a:noFill/>
          <a:ln>
            <a:solidFill>
              <a:srgbClr val="000000"/>
            </a:solidFill>
            <a:miter lim="800000"/>
            <a:headEnd/>
            <a:tailEnd/>
          </a:ln>
        </p:spPr>
      </p:sp>
      <p:sp>
        <p:nvSpPr>
          <p:cNvPr id="81922" name="Espaço Reservado para Anotações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pt-BR" dirty="0" smtClean="0"/>
          </a:p>
        </p:txBody>
      </p:sp>
      <p:sp>
        <p:nvSpPr>
          <p:cNvPr id="81923" name="Espaço Reservado para Número de Slide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5A3BCD7F-406E-4AC3-93DE-5AA868309D30}" type="slidenum">
              <a:rPr lang="pt-BR">
                <a:cs typeface="Arial" charset="0"/>
              </a:rPr>
              <a:pPr fontAlgn="base">
                <a:spcBef>
                  <a:spcPct val="0"/>
                </a:spcBef>
                <a:spcAft>
                  <a:spcPct val="0"/>
                </a:spcAft>
              </a:pPr>
              <a:t>17</a:t>
            </a:fld>
            <a:endParaRPr lang="pt-BR" dirty="0">
              <a:cs typeface="Arial"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10"/>
          </p:nvPr>
        </p:nvSpPr>
        <p:spPr/>
        <p:txBody>
          <a:bodyPr/>
          <a:lstStyle/>
          <a:p>
            <a:fld id="{0726C587-B640-4388-8551-172ABA13A14E}" type="slidenum">
              <a:rPr lang="pt-BR" smtClean="0"/>
              <a:t>18</a:t>
            </a:fld>
            <a:endParaRPr lang="pt-BR" dirty="0"/>
          </a:p>
        </p:txBody>
      </p:sp>
    </p:spTree>
    <p:extLst>
      <p:ext uri="{BB962C8B-B14F-4D97-AF65-F5344CB8AC3E}">
        <p14:creationId xmlns:p14="http://schemas.microsoft.com/office/powerpoint/2010/main" val="174061535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Espaço Reservado para Imagem de Slide 1"/>
          <p:cNvSpPr>
            <a:spLocks noGrp="1" noRot="1" noChangeAspect="1"/>
          </p:cNvSpPr>
          <p:nvPr>
            <p:ph type="sldImg"/>
          </p:nvPr>
        </p:nvSpPr>
        <p:spPr bwMode="auto">
          <a:noFill/>
          <a:ln>
            <a:solidFill>
              <a:srgbClr val="000000"/>
            </a:solidFill>
            <a:miter lim="800000"/>
            <a:headEnd/>
            <a:tailEnd/>
          </a:ln>
        </p:spPr>
      </p:sp>
      <p:sp>
        <p:nvSpPr>
          <p:cNvPr id="81922" name="Espaço Reservado para Anotações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pt-BR" dirty="0" smtClean="0"/>
          </a:p>
        </p:txBody>
      </p:sp>
      <p:sp>
        <p:nvSpPr>
          <p:cNvPr id="81923" name="Espaço Reservado para Número de Slide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5A3BCD7F-406E-4AC3-93DE-5AA868309D30}" type="slidenum">
              <a:rPr lang="pt-BR">
                <a:cs typeface="Arial" charset="0"/>
              </a:rPr>
              <a:pPr fontAlgn="base">
                <a:spcBef>
                  <a:spcPct val="0"/>
                </a:spcBef>
                <a:spcAft>
                  <a:spcPct val="0"/>
                </a:spcAft>
              </a:pPr>
              <a:t>20</a:t>
            </a:fld>
            <a:endParaRPr lang="pt-BR" dirty="0">
              <a:cs typeface="Arial"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pt-BR" sz="1200" b="1" dirty="0" smtClean="0">
                <a:solidFill>
                  <a:srgbClr val="FF0000"/>
                </a:solidFill>
              </a:rPr>
              <a:t>Objetivo da Fonte de Dados: </a:t>
            </a:r>
            <a:r>
              <a:rPr lang="pt-BR" sz="1200" dirty="0" smtClean="0"/>
              <a:t> Fornecer dados abertos sobre as compras municipais no Ceará.</a:t>
            </a:r>
          </a:p>
          <a:p>
            <a:pPr marL="0" marR="0" indent="0" algn="l" defTabSz="457200" rtl="0" eaLnBrk="1" fontAlgn="auto" latinLnBrk="0" hangingPunct="1">
              <a:lnSpc>
                <a:spcPct val="100000"/>
              </a:lnSpc>
              <a:spcBef>
                <a:spcPts val="0"/>
              </a:spcBef>
              <a:spcAft>
                <a:spcPts val="0"/>
              </a:spcAft>
              <a:buClrTx/>
              <a:buSzTx/>
              <a:buFontTx/>
              <a:buNone/>
              <a:tabLst/>
              <a:defRPr/>
            </a:pPr>
            <a:r>
              <a:rPr lang="pt-BR" sz="1100" b="1" dirty="0" smtClean="0">
                <a:solidFill>
                  <a:srgbClr val="FF0000"/>
                </a:solidFill>
              </a:rPr>
              <a:t>Objetivo do uso da fonte de dados, no Mashup</a:t>
            </a:r>
            <a:r>
              <a:rPr lang="pt-BR" dirty="0" smtClean="0"/>
              <a:t>: </a:t>
            </a:r>
            <a:r>
              <a:rPr lang="pt-BR" dirty="0" err="1" smtClean="0"/>
              <a:t>Disponiblizar</a:t>
            </a:r>
            <a:r>
              <a:rPr lang="pt-BR" dirty="0" smtClean="0"/>
              <a:t> mashup </a:t>
            </a:r>
            <a:r>
              <a:rPr lang="pt-BR" dirty="0" err="1" smtClean="0"/>
              <a:t>linked</a:t>
            </a:r>
            <a:r>
              <a:rPr lang="pt-BR" dirty="0" smtClean="0"/>
              <a:t> data das compras municipais no Ceará, com possibilidade de link para :TCU, CGU, TSE, SPED e SICAF</a:t>
            </a:r>
          </a:p>
          <a:p>
            <a:endParaRPr lang="pt-BR" dirty="0"/>
          </a:p>
        </p:txBody>
      </p:sp>
      <p:sp>
        <p:nvSpPr>
          <p:cNvPr id="4" name="Espaço Reservado para Número de Slide 3"/>
          <p:cNvSpPr>
            <a:spLocks noGrp="1"/>
          </p:cNvSpPr>
          <p:nvPr>
            <p:ph type="sldNum" sz="quarter" idx="10"/>
          </p:nvPr>
        </p:nvSpPr>
        <p:spPr/>
        <p:txBody>
          <a:bodyPr/>
          <a:lstStyle/>
          <a:p>
            <a:fld id="{95228384-1FDE-9A40-8CC5-11E487EA6999}" type="slidenum">
              <a:rPr lang="en-US" smtClean="0"/>
              <a:t>21</a:t>
            </a:fld>
            <a:endParaRPr lang="en-US"/>
          </a:p>
        </p:txBody>
      </p:sp>
    </p:spTree>
    <p:extLst>
      <p:ext uri="{BB962C8B-B14F-4D97-AF65-F5344CB8AC3E}">
        <p14:creationId xmlns:p14="http://schemas.microsoft.com/office/powerpoint/2010/main" val="422774917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sz="1200" b="1" dirty="0" smtClean="0">
                <a:solidFill>
                  <a:srgbClr val="FF0000"/>
                </a:solidFill>
              </a:rPr>
              <a:t>Objetivo da Fonte de Dados: </a:t>
            </a:r>
            <a:r>
              <a:rPr lang="pt-BR" sz="1200" dirty="0" smtClean="0"/>
              <a:t> Divulgar a relação de empresas inidôneas e suspensas.</a:t>
            </a:r>
          </a:p>
          <a:p>
            <a:r>
              <a:rPr lang="pt-BR" sz="1200" b="1" dirty="0" smtClean="0"/>
              <a:t>Efeitos Jurídicos:</a:t>
            </a:r>
          </a:p>
          <a:p>
            <a:pPr marL="285750" indent="-285750">
              <a:buFont typeface="Arial" pitchFamily="34" charset="0"/>
              <a:buChar char="•"/>
            </a:pPr>
            <a:r>
              <a:rPr lang="pt-BR" sz="1200" b="1" dirty="0" smtClean="0"/>
              <a:t>Empresa  inidônea </a:t>
            </a:r>
            <a:r>
              <a:rPr lang="pt-BR" sz="1200" dirty="0" smtClean="0"/>
              <a:t>não pode ser contratada por qualquer outro órgão público enquanto estiver inidônea.</a:t>
            </a:r>
          </a:p>
          <a:p>
            <a:pPr marL="285750" indent="-285750">
              <a:buFont typeface="Arial" pitchFamily="34" charset="0"/>
              <a:buChar char="•"/>
            </a:pPr>
            <a:r>
              <a:rPr lang="pt-BR" sz="1200" b="1" dirty="0" smtClean="0"/>
              <a:t>Empresa Suspensa </a:t>
            </a:r>
            <a:r>
              <a:rPr lang="pt-BR" sz="1200" dirty="0" smtClean="0"/>
              <a:t>só não pode ser contratada por quem suspendeu.</a:t>
            </a:r>
          </a:p>
          <a:p>
            <a:endParaRPr lang="pt-BR"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pt-BR" sz="1200" b="1" dirty="0" smtClean="0">
                <a:solidFill>
                  <a:srgbClr val="FF0000"/>
                </a:solidFill>
              </a:rPr>
              <a:t>Objetivo do uso da fonte de dados, no Mashup</a:t>
            </a:r>
            <a:r>
              <a:rPr lang="pt-BR" sz="1200" dirty="0" smtClean="0"/>
              <a:t>: Cruzar as informações da CGU com os do TCM-CE.</a:t>
            </a:r>
          </a:p>
          <a:p>
            <a:endParaRPr lang="pt-BR" dirty="0"/>
          </a:p>
        </p:txBody>
      </p:sp>
      <p:sp>
        <p:nvSpPr>
          <p:cNvPr id="4" name="Espaço Reservado para Número de Slide 3"/>
          <p:cNvSpPr>
            <a:spLocks noGrp="1"/>
          </p:cNvSpPr>
          <p:nvPr>
            <p:ph type="sldNum" sz="quarter" idx="10"/>
          </p:nvPr>
        </p:nvSpPr>
        <p:spPr/>
        <p:txBody>
          <a:bodyPr/>
          <a:lstStyle/>
          <a:p>
            <a:fld id="{95228384-1FDE-9A40-8CC5-11E487EA6999}" type="slidenum">
              <a:rPr lang="en-US" smtClean="0"/>
              <a:t>22</a:t>
            </a:fld>
            <a:endParaRPr lang="en-US"/>
          </a:p>
        </p:txBody>
      </p:sp>
    </p:spTree>
    <p:extLst>
      <p:ext uri="{BB962C8B-B14F-4D97-AF65-F5344CB8AC3E}">
        <p14:creationId xmlns:p14="http://schemas.microsoft.com/office/powerpoint/2010/main" val="186900566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pt-BR" sz="1200" b="1" dirty="0" smtClean="0">
                <a:solidFill>
                  <a:srgbClr val="FF0000"/>
                </a:solidFill>
              </a:rPr>
              <a:t>Objetivo da Fonte de Dados:</a:t>
            </a:r>
            <a:r>
              <a:rPr lang="pt-BR" sz="1200" dirty="0" smtClean="0"/>
              <a:t> Organizar os dados das fontes primárias IBGE e BACEN, em relação aos  municípios, estados e países.</a:t>
            </a:r>
          </a:p>
          <a:p>
            <a:endParaRPr lang="pt-BR"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pt-BR" sz="1200" b="1" dirty="0" smtClean="0">
                <a:solidFill>
                  <a:srgbClr val="FF0000"/>
                </a:solidFill>
              </a:rPr>
              <a:t>Objetivo do uso da fonte de dados, no Mashup</a:t>
            </a:r>
            <a:r>
              <a:rPr lang="pt-BR" sz="1200" dirty="0" smtClean="0"/>
              <a:t>: Adicionar os dados da fonte primária IBGE e BACEN ao TCM-CE.</a:t>
            </a:r>
          </a:p>
          <a:p>
            <a:endParaRPr lang="pt-BR" dirty="0" smtClean="0"/>
          </a:p>
          <a:p>
            <a:endParaRPr lang="pt-BR" dirty="0"/>
          </a:p>
        </p:txBody>
      </p:sp>
      <p:sp>
        <p:nvSpPr>
          <p:cNvPr id="4" name="Espaço Reservado para Número de Slide 3"/>
          <p:cNvSpPr>
            <a:spLocks noGrp="1"/>
          </p:cNvSpPr>
          <p:nvPr>
            <p:ph type="sldNum" sz="quarter" idx="10"/>
          </p:nvPr>
        </p:nvSpPr>
        <p:spPr/>
        <p:txBody>
          <a:bodyPr/>
          <a:lstStyle/>
          <a:p>
            <a:fld id="{95228384-1FDE-9A40-8CC5-11E487EA6999}" type="slidenum">
              <a:rPr lang="en-US" smtClean="0"/>
              <a:t>23</a:t>
            </a:fld>
            <a:endParaRPr lang="en-US"/>
          </a:p>
        </p:txBody>
      </p:sp>
    </p:spTree>
    <p:extLst>
      <p:ext uri="{BB962C8B-B14F-4D97-AF65-F5344CB8AC3E}">
        <p14:creationId xmlns:p14="http://schemas.microsoft.com/office/powerpoint/2010/main" val="37887036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pPr algn="just"/>
            <a:r>
              <a:rPr lang="pt-BR" sz="1200" b="1" dirty="0" smtClean="0">
                <a:solidFill>
                  <a:srgbClr val="FF0000"/>
                </a:solidFill>
              </a:rPr>
              <a:t>Objetivo da Fonte de Dados: </a:t>
            </a:r>
          </a:p>
          <a:p>
            <a:pPr marL="285750" indent="-285750" algn="just">
              <a:buFont typeface="Arial" pitchFamily="34" charset="0"/>
              <a:buChar char="•"/>
            </a:pPr>
            <a:r>
              <a:rPr lang="pt-BR" sz="1200" dirty="0" smtClean="0"/>
              <a:t>Identificar fornecedores  aos órgãos federais que também fornecem ou podem fornecer aos municípios</a:t>
            </a:r>
          </a:p>
          <a:p>
            <a:pPr marL="285750" indent="-285750" algn="just">
              <a:buFont typeface="Arial" pitchFamily="34" charset="0"/>
              <a:buChar char="•"/>
            </a:pPr>
            <a:r>
              <a:rPr lang="pt-BR" sz="1200" dirty="0" smtClean="0"/>
              <a:t>Associar  aos municípios a sua identificação no SICAF</a:t>
            </a:r>
          </a:p>
          <a:p>
            <a:endParaRPr lang="pt-BR"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pt-BR" sz="1200" b="1" dirty="0" smtClean="0">
                <a:solidFill>
                  <a:srgbClr val="FF0000"/>
                </a:solidFill>
              </a:rPr>
              <a:t>Objetivo do uso da fonte de dados, no Mashup</a:t>
            </a:r>
            <a:r>
              <a:rPr lang="pt-BR" sz="1200" dirty="0" smtClean="0"/>
              <a:t>: Iniciar estudo da ontologia SICAF  e o seu reuso  em relação aos dados municipais</a:t>
            </a:r>
          </a:p>
          <a:p>
            <a:endParaRPr lang="pt-BR" dirty="0"/>
          </a:p>
        </p:txBody>
      </p:sp>
      <p:sp>
        <p:nvSpPr>
          <p:cNvPr id="4" name="Espaço Reservado para Número de Slide 3"/>
          <p:cNvSpPr>
            <a:spLocks noGrp="1"/>
          </p:cNvSpPr>
          <p:nvPr>
            <p:ph type="sldNum" sz="quarter" idx="10"/>
          </p:nvPr>
        </p:nvSpPr>
        <p:spPr/>
        <p:txBody>
          <a:bodyPr/>
          <a:lstStyle/>
          <a:p>
            <a:fld id="{95228384-1FDE-9A40-8CC5-11E487EA6999}" type="slidenum">
              <a:rPr lang="en-US" smtClean="0"/>
              <a:t>24</a:t>
            </a:fld>
            <a:endParaRPr lang="en-US"/>
          </a:p>
        </p:txBody>
      </p:sp>
    </p:spTree>
    <p:extLst>
      <p:ext uri="{BB962C8B-B14F-4D97-AF65-F5344CB8AC3E}">
        <p14:creationId xmlns:p14="http://schemas.microsoft.com/office/powerpoint/2010/main" val="111266782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pPr algn="just"/>
            <a:r>
              <a:rPr lang="pt-BR" sz="1200" b="1" dirty="0" smtClean="0">
                <a:solidFill>
                  <a:srgbClr val="FF0000"/>
                </a:solidFill>
              </a:rPr>
              <a:t>Objetivo da Fonte de Dados: </a:t>
            </a:r>
            <a:r>
              <a:rPr lang="pt-BR" sz="1200" dirty="0" smtClean="0"/>
              <a:t>Divulgar a relação de empresas e pessoas inidôneas, bem como o das pessoas  inabilitadas, conforme o julgamento das contas públicas pelo TCU.</a:t>
            </a:r>
          </a:p>
          <a:p>
            <a:pPr algn="just"/>
            <a:endParaRPr lang="pt-BR" sz="1200" dirty="0" smtClean="0"/>
          </a:p>
          <a:p>
            <a:r>
              <a:rPr lang="pt-BR" sz="1200" b="1" dirty="0" smtClean="0">
                <a:solidFill>
                  <a:srgbClr val="FF0000"/>
                </a:solidFill>
              </a:rPr>
              <a:t>Efeitos Jurídicos:</a:t>
            </a:r>
          </a:p>
          <a:p>
            <a:r>
              <a:rPr lang="pt-BR" sz="1200" b="1" dirty="0" smtClean="0"/>
              <a:t>Inidoneidade</a:t>
            </a:r>
            <a:r>
              <a:rPr lang="pt-BR" sz="1200" dirty="0" smtClean="0"/>
              <a:t>:  atinge a pessoa física e a jurídica (empresa). (Lei nº 8.443, de 16 /07/1992.  Art. 46. ... por </a:t>
            </a:r>
            <a:r>
              <a:rPr lang="pt-BR" sz="1200" b="1" dirty="0" smtClean="0"/>
              <a:t>até 5 anos</a:t>
            </a:r>
            <a:r>
              <a:rPr lang="pt-BR" sz="1200" dirty="0" smtClean="0"/>
              <a:t>, de licitação na Administração Pública Federal.)</a:t>
            </a:r>
          </a:p>
          <a:p>
            <a:r>
              <a:rPr lang="pt-BR" sz="1200" b="1" dirty="0" smtClean="0"/>
              <a:t>Inabilitação  </a:t>
            </a:r>
            <a:r>
              <a:rPr lang="pt-BR" sz="1200" dirty="0" smtClean="0"/>
              <a:t>  : Atinge apenas a pessoa física; ((Lei nº 8.443, de 16 /07/1992.  Art. 60.  ... o responsável ficará inabilitado, por um período ...  </a:t>
            </a:r>
            <a:r>
              <a:rPr lang="pt-BR" sz="1200" b="1" dirty="0" smtClean="0"/>
              <a:t>de 5 a 8  anos</a:t>
            </a:r>
            <a:r>
              <a:rPr lang="pt-BR" sz="1200" dirty="0" smtClean="0"/>
              <a:t>, para o exercício de </a:t>
            </a:r>
            <a:r>
              <a:rPr lang="pt-BR" sz="1200" b="1" dirty="0" smtClean="0"/>
              <a:t>cargo em comissão ou função de confiança no âmbito da Administração Pública</a:t>
            </a:r>
            <a:r>
              <a:rPr lang="pt-BR" sz="1200" dirty="0" smtClean="0"/>
              <a:t>.)</a:t>
            </a:r>
          </a:p>
          <a:p>
            <a:endParaRPr lang="pt-BR"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pt-BR" sz="1100" b="1" dirty="0" smtClean="0">
                <a:solidFill>
                  <a:srgbClr val="FF0000"/>
                </a:solidFill>
              </a:rPr>
              <a:t>Objetivo do uso da fonte de dados, no Mashup</a:t>
            </a:r>
            <a:r>
              <a:rPr lang="pt-BR" sz="1100" dirty="0" smtClean="0"/>
              <a:t>: </a:t>
            </a:r>
            <a:r>
              <a:rPr lang="pt-BR" dirty="0" smtClean="0"/>
              <a:t>Cruzar as informações da TCU com os do TCM-CE.</a:t>
            </a:r>
          </a:p>
          <a:p>
            <a:endParaRPr lang="pt-BR" dirty="0"/>
          </a:p>
        </p:txBody>
      </p:sp>
      <p:sp>
        <p:nvSpPr>
          <p:cNvPr id="4" name="Espaço Reservado para Número de Slide 3"/>
          <p:cNvSpPr>
            <a:spLocks noGrp="1"/>
          </p:cNvSpPr>
          <p:nvPr>
            <p:ph type="sldNum" sz="quarter" idx="10"/>
          </p:nvPr>
        </p:nvSpPr>
        <p:spPr/>
        <p:txBody>
          <a:bodyPr/>
          <a:lstStyle/>
          <a:p>
            <a:fld id="{95228384-1FDE-9A40-8CC5-11E487EA6999}" type="slidenum">
              <a:rPr lang="en-US" smtClean="0"/>
              <a:t>25</a:t>
            </a:fld>
            <a:endParaRPr lang="en-US"/>
          </a:p>
        </p:txBody>
      </p:sp>
    </p:spTree>
    <p:extLst>
      <p:ext uri="{BB962C8B-B14F-4D97-AF65-F5344CB8AC3E}">
        <p14:creationId xmlns:p14="http://schemas.microsoft.com/office/powerpoint/2010/main" val="112108332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pt-BR" sz="1200" b="1" dirty="0" smtClean="0">
                <a:solidFill>
                  <a:srgbClr val="FF0000"/>
                </a:solidFill>
              </a:rPr>
              <a:t>Objetivo da Fonte de Dados:</a:t>
            </a:r>
            <a:r>
              <a:rPr lang="pt-BR" sz="1200" dirty="0" smtClean="0"/>
              <a:t> Divulgar a relação de pessoas responsáveis por contas que foram julgadas irregulares pelo TCU e encaminhadas ao TSE, conforme critérios estabelecidos pela Lei Complementar n° 64/90 (Lei da inelegibilidade) com as alterações trazidas pela Lei Complementar n° 135/2010 (Lei da ficha limpa).</a:t>
            </a:r>
          </a:p>
          <a:p>
            <a:endParaRPr lang="pt-BR" dirty="0" smtClean="0"/>
          </a:p>
          <a:p>
            <a:r>
              <a:rPr lang="pt-BR" sz="1200" b="1" dirty="0" smtClean="0">
                <a:solidFill>
                  <a:srgbClr val="FF0000"/>
                </a:solidFill>
              </a:rPr>
              <a:t>Efeitos Jurídicos:</a:t>
            </a:r>
          </a:p>
          <a:p>
            <a:r>
              <a:rPr lang="pt-BR" sz="1200" dirty="0" smtClean="0"/>
              <a:t>Inelegibilidade do responsável, pelo período da sanção</a:t>
            </a:r>
          </a:p>
          <a:p>
            <a:r>
              <a:rPr lang="pt-BR" sz="1200" dirty="0" smtClean="0"/>
              <a:t>Não exclusão do CADIRREG mesmo com o pagamento do débito ou multa, o qual evita a cobrança judicial do crédito</a:t>
            </a:r>
          </a:p>
          <a:p>
            <a:endParaRPr lang="pt-BR"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pt-BR" sz="1100" b="1" dirty="0" smtClean="0">
                <a:solidFill>
                  <a:srgbClr val="FF0000"/>
                </a:solidFill>
              </a:rPr>
              <a:t>Objetivo do uso da fonte de dados, no Mashup</a:t>
            </a:r>
            <a:r>
              <a:rPr lang="pt-BR" sz="1100" dirty="0" smtClean="0"/>
              <a:t>:</a:t>
            </a:r>
            <a:r>
              <a:rPr lang="pt-BR" dirty="0" smtClean="0"/>
              <a:t> Cruzar as informações da TSE com os do TCM-CE.</a:t>
            </a:r>
          </a:p>
          <a:p>
            <a:endParaRPr lang="pt-BR" dirty="0"/>
          </a:p>
        </p:txBody>
      </p:sp>
      <p:sp>
        <p:nvSpPr>
          <p:cNvPr id="4" name="Espaço Reservado para Número de Slide 3"/>
          <p:cNvSpPr>
            <a:spLocks noGrp="1"/>
          </p:cNvSpPr>
          <p:nvPr>
            <p:ph type="sldNum" sz="quarter" idx="10"/>
          </p:nvPr>
        </p:nvSpPr>
        <p:spPr/>
        <p:txBody>
          <a:bodyPr/>
          <a:lstStyle/>
          <a:p>
            <a:fld id="{95228384-1FDE-9A40-8CC5-11E487EA6999}" type="slidenum">
              <a:rPr lang="en-US" smtClean="0"/>
              <a:t>26</a:t>
            </a:fld>
            <a:endParaRPr lang="en-US"/>
          </a:p>
        </p:txBody>
      </p:sp>
    </p:spTree>
    <p:extLst>
      <p:ext uri="{BB962C8B-B14F-4D97-AF65-F5344CB8AC3E}">
        <p14:creationId xmlns:p14="http://schemas.microsoft.com/office/powerpoint/2010/main" val="181401352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Espaço Reservado para Imagem de Slide 1"/>
          <p:cNvSpPr>
            <a:spLocks noGrp="1" noRot="1" noChangeAspect="1"/>
          </p:cNvSpPr>
          <p:nvPr>
            <p:ph type="sldImg"/>
          </p:nvPr>
        </p:nvSpPr>
        <p:spPr bwMode="auto">
          <a:noFill/>
          <a:ln>
            <a:solidFill>
              <a:srgbClr val="000000"/>
            </a:solidFill>
            <a:miter lim="800000"/>
            <a:headEnd/>
            <a:tailEnd/>
          </a:ln>
        </p:spPr>
      </p:sp>
      <p:sp>
        <p:nvSpPr>
          <p:cNvPr id="81922" name="Espaço Reservado para Anotações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pt-BR" smtClean="0"/>
          </a:p>
        </p:txBody>
      </p:sp>
      <p:sp>
        <p:nvSpPr>
          <p:cNvPr id="81923" name="Espaço Reservado para Número de Slide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5A3BCD7F-406E-4AC3-93DE-5AA868309D30}" type="slidenum">
              <a:rPr lang="pt-BR">
                <a:cs typeface="Arial" charset="0"/>
              </a:rPr>
              <a:pPr fontAlgn="base">
                <a:spcBef>
                  <a:spcPct val="0"/>
                </a:spcBef>
                <a:spcAft>
                  <a:spcPct val="0"/>
                </a:spcAft>
              </a:pPr>
              <a:t>27</a:t>
            </a:fld>
            <a:endParaRPr lang="pt-BR">
              <a:cs typeface="Arial"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normAutofit fontScale="70000" lnSpcReduction="20000"/>
          </a:bodyPr>
          <a:lstStyle/>
          <a:p>
            <a:pPr marL="0" indent="0">
              <a:buNone/>
            </a:pPr>
            <a:r>
              <a:rPr lang="pt-BR" sz="1200" b="1" kern="1200" dirty="0" smtClean="0">
                <a:solidFill>
                  <a:schemeClr val="tx1"/>
                </a:solidFill>
                <a:latin typeface="+mn-lt"/>
                <a:ea typeface="+mn-ea"/>
                <a:cs typeface="+mn-cs"/>
                <a:hlinkClick r:id="rId3"/>
              </a:rPr>
              <a:t>LEI Nº 8.666, DE 21 DE JUNHO DE 1993</a:t>
            </a:r>
            <a:endParaRPr lang="pt-BR" sz="1200" b="1" kern="1200" dirty="0" smtClean="0">
              <a:solidFill>
                <a:schemeClr val="tx1"/>
              </a:solidFill>
              <a:latin typeface="+mn-lt"/>
              <a:ea typeface="+mn-ea"/>
              <a:cs typeface="+mn-cs"/>
            </a:endParaRPr>
          </a:p>
          <a:p>
            <a:pPr marL="0" indent="0">
              <a:buNone/>
            </a:pPr>
            <a:endParaRPr lang="pt-BR" sz="1200" b="1" kern="1200" dirty="0" smtClean="0">
              <a:solidFill>
                <a:schemeClr val="tx1"/>
              </a:solidFill>
              <a:latin typeface="+mn-lt"/>
              <a:ea typeface="+mn-ea"/>
              <a:cs typeface="+mn-cs"/>
            </a:endParaRPr>
          </a:p>
          <a:p>
            <a:r>
              <a:rPr lang="pt-BR" sz="1200" kern="1200" dirty="0" smtClean="0">
                <a:solidFill>
                  <a:schemeClr val="tx1"/>
                </a:solidFill>
                <a:latin typeface="+mn-lt"/>
                <a:ea typeface="+mn-ea"/>
                <a:cs typeface="+mn-cs"/>
              </a:rPr>
              <a:t>Regulamenta o art. 37, inciso XXI, da Constituição Federal, institui normas para licitações e contratos da Administração Pública e dá outras providências.</a:t>
            </a:r>
            <a:endParaRPr lang="pt-BR" dirty="0" smtClean="0"/>
          </a:p>
          <a:p>
            <a:pPr marL="0" indent="0">
              <a:buNone/>
            </a:pPr>
            <a:endParaRPr lang="pt-BR" dirty="0" smtClean="0"/>
          </a:p>
          <a:p>
            <a:pPr marL="0" indent="0">
              <a:buNone/>
            </a:pPr>
            <a:r>
              <a:rPr lang="pt-BR" dirty="0" smtClean="0"/>
              <a:t>Seção II</a:t>
            </a:r>
            <a:br>
              <a:rPr lang="pt-BR" dirty="0" smtClean="0"/>
            </a:br>
            <a:r>
              <a:rPr lang="pt-BR" dirty="0" smtClean="0"/>
              <a:t>Da Habilitação</a:t>
            </a:r>
          </a:p>
          <a:p>
            <a:pPr marL="0" indent="0">
              <a:buNone/>
            </a:pPr>
            <a:r>
              <a:rPr lang="pt-BR" dirty="0" smtClean="0"/>
              <a:t>Art. 27.  Para a habilitação nas licitações exigir-se-á dos interessados, exclusivamente, documentação relativa a:</a:t>
            </a:r>
            <a:endParaRPr lang="pt-BR" dirty="0" smtClean="0">
              <a:effectLst/>
            </a:endParaRPr>
          </a:p>
          <a:p>
            <a:pPr marL="400050" lvl="1" indent="0">
              <a:buNone/>
            </a:pPr>
            <a:r>
              <a:rPr lang="pt-BR" dirty="0" smtClean="0"/>
              <a:t>I - habilitação jurídica;</a:t>
            </a:r>
            <a:endParaRPr lang="pt-BR" dirty="0" smtClean="0">
              <a:effectLst/>
            </a:endParaRPr>
          </a:p>
          <a:p>
            <a:pPr marL="400050" lvl="1" indent="0">
              <a:buNone/>
            </a:pPr>
            <a:r>
              <a:rPr lang="pt-BR" dirty="0" smtClean="0"/>
              <a:t>II - qualificação técnica;</a:t>
            </a:r>
            <a:endParaRPr lang="pt-BR" dirty="0" smtClean="0">
              <a:effectLst/>
            </a:endParaRPr>
          </a:p>
          <a:p>
            <a:pPr marL="400050" lvl="1" indent="0">
              <a:buNone/>
            </a:pPr>
            <a:r>
              <a:rPr lang="pt-BR" dirty="0" smtClean="0"/>
              <a:t>III - qualificação econômico-financeira;</a:t>
            </a:r>
            <a:endParaRPr lang="pt-BR" dirty="0" smtClean="0">
              <a:effectLst/>
            </a:endParaRPr>
          </a:p>
          <a:p>
            <a:pPr marL="400050" lvl="1" indent="0">
              <a:buNone/>
            </a:pPr>
            <a:r>
              <a:rPr lang="pt-BR" dirty="0" smtClean="0"/>
              <a:t>IV – regularidade fiscal e trabalhista;     </a:t>
            </a:r>
            <a:r>
              <a:rPr lang="pt-BR" dirty="0" smtClean="0">
                <a:hlinkClick r:id="rId4"/>
              </a:rPr>
              <a:t>(Redação dada pela Lei nº 12.440, de 2011)</a:t>
            </a:r>
            <a:r>
              <a:rPr lang="pt-BR" dirty="0" smtClean="0"/>
              <a:t>   </a:t>
            </a:r>
            <a:r>
              <a:rPr lang="pt-BR" dirty="0" smtClean="0">
                <a:hlinkClick r:id="rId4"/>
              </a:rPr>
              <a:t>(Vigência)</a:t>
            </a:r>
            <a:endParaRPr lang="pt-BR" dirty="0" smtClean="0">
              <a:effectLst/>
            </a:endParaRPr>
          </a:p>
          <a:p>
            <a:pPr marL="400050" lvl="1" indent="0">
              <a:buNone/>
            </a:pPr>
            <a:r>
              <a:rPr lang="pt-BR" dirty="0" smtClean="0"/>
              <a:t>V – cumprimento do disposto no </a:t>
            </a:r>
            <a:r>
              <a:rPr lang="pt-BR" dirty="0" smtClean="0">
                <a:hlinkClick r:id="rId5"/>
              </a:rPr>
              <a:t>inciso XXXIII do art. 7</a:t>
            </a:r>
            <a:r>
              <a:rPr lang="pt-BR" u="sng" baseline="30000" dirty="0" smtClean="0">
                <a:hlinkClick r:id="rId5"/>
              </a:rPr>
              <a:t>o</a:t>
            </a:r>
            <a:r>
              <a:rPr lang="pt-BR" dirty="0" smtClean="0">
                <a:hlinkClick r:id="rId5"/>
              </a:rPr>
              <a:t> da Constituição Federal</a:t>
            </a:r>
            <a:r>
              <a:rPr lang="pt-BR" dirty="0" smtClean="0"/>
              <a:t>. </a:t>
            </a:r>
            <a:r>
              <a:rPr lang="pt-BR" dirty="0" smtClean="0">
                <a:hlinkClick r:id="rId6"/>
              </a:rPr>
              <a:t>(Incluído pela Lei nº 9.854, de 1999)</a:t>
            </a:r>
            <a:endParaRPr lang="pt-BR" dirty="0" smtClean="0">
              <a:effectLst/>
            </a:endParaRPr>
          </a:p>
          <a:p>
            <a:pPr marL="0" indent="0">
              <a:buNone/>
            </a:pPr>
            <a:r>
              <a:rPr lang="pt-BR" dirty="0" smtClean="0"/>
              <a:t>Art. 28.  A documentação relativa à </a:t>
            </a:r>
            <a:r>
              <a:rPr lang="pt-BR" b="1" dirty="0" smtClean="0"/>
              <a:t>habilitação jurídica</a:t>
            </a:r>
            <a:r>
              <a:rPr lang="pt-BR" dirty="0" smtClean="0"/>
              <a:t>, conforme o caso, consistirá em: </a:t>
            </a:r>
            <a:endParaRPr lang="pt-BR" dirty="0" smtClean="0">
              <a:effectLst/>
            </a:endParaRPr>
          </a:p>
          <a:p>
            <a:pPr marL="400050" lvl="1" indent="0">
              <a:buNone/>
            </a:pPr>
            <a:r>
              <a:rPr lang="pt-BR" dirty="0" smtClean="0"/>
              <a:t>I - cédula de identidade; </a:t>
            </a:r>
            <a:endParaRPr lang="pt-BR" dirty="0" smtClean="0">
              <a:effectLst/>
            </a:endParaRPr>
          </a:p>
          <a:p>
            <a:pPr marL="400050" lvl="1" indent="0">
              <a:buNone/>
            </a:pPr>
            <a:r>
              <a:rPr lang="pt-BR" dirty="0" smtClean="0"/>
              <a:t>II - registro comercial, no caso de empresa individual; </a:t>
            </a:r>
            <a:endParaRPr lang="pt-BR" dirty="0" smtClean="0">
              <a:effectLst/>
            </a:endParaRPr>
          </a:p>
          <a:p>
            <a:pPr marL="400050" lvl="1" indent="0">
              <a:buNone/>
            </a:pPr>
            <a:r>
              <a:rPr lang="pt-BR" dirty="0" smtClean="0"/>
              <a:t>III - ato constitutivo, estatuto ou contrato social em vigor, devidamente registrado, em se tratando de sociedades comerciais, e, no caso de sociedades por ações, acompanhado de documentos de eleição de seus administradores; </a:t>
            </a:r>
            <a:endParaRPr lang="pt-BR" dirty="0" smtClean="0">
              <a:effectLst/>
            </a:endParaRPr>
          </a:p>
          <a:p>
            <a:pPr marL="400050" lvl="1" indent="0">
              <a:buNone/>
            </a:pPr>
            <a:r>
              <a:rPr lang="pt-BR" dirty="0" smtClean="0"/>
              <a:t>IV - inscrição do ato constitutivo, no caso de sociedades civis, acompanhada de prova de diretoria em exercício; </a:t>
            </a:r>
            <a:endParaRPr lang="pt-BR" dirty="0" smtClean="0">
              <a:effectLst/>
            </a:endParaRPr>
          </a:p>
          <a:p>
            <a:pPr marL="400050" lvl="1" indent="0">
              <a:buNone/>
            </a:pPr>
            <a:r>
              <a:rPr lang="pt-BR" dirty="0" smtClean="0"/>
              <a:t>V - decreto de autorização, em se tratando de empresa ou sociedade estrangeira em funcionamento no País, e ato de registro ou autorização para funcionamento expedido pelo órgão competente, quando a atividade assim o exigir. </a:t>
            </a:r>
            <a:endParaRPr lang="pt-BR" dirty="0" smtClean="0">
              <a:effectLst/>
            </a:endParaRPr>
          </a:p>
          <a:p>
            <a:pPr marL="0" indent="0">
              <a:buNone/>
            </a:pPr>
            <a:r>
              <a:rPr lang="pt-BR" dirty="0" smtClean="0"/>
              <a:t>Art. 29.  A documentação relativa à regularidade fiscal e trabalhista, conforme o caso, consistirá em:      </a:t>
            </a:r>
            <a:r>
              <a:rPr lang="pt-BR" dirty="0" smtClean="0">
                <a:hlinkClick r:id="rId4"/>
              </a:rPr>
              <a:t>(Redação dada pela Lei nº 12.440, de 2011)</a:t>
            </a:r>
            <a:r>
              <a:rPr lang="pt-BR" dirty="0" smtClean="0"/>
              <a:t>   </a:t>
            </a:r>
            <a:r>
              <a:rPr lang="pt-BR" dirty="0" smtClean="0">
                <a:hlinkClick r:id="rId4"/>
              </a:rPr>
              <a:t>(Vigência)</a:t>
            </a:r>
            <a:endParaRPr lang="pt-BR" dirty="0" smtClean="0">
              <a:effectLst/>
            </a:endParaRPr>
          </a:p>
          <a:p>
            <a:pPr marL="400050" lvl="1" indent="0">
              <a:buNone/>
            </a:pPr>
            <a:r>
              <a:rPr lang="pt-BR" dirty="0" smtClean="0"/>
              <a:t>I - prova de inscrição no Cadastro de Pessoas Físicas (CPF) ou no Cadastro Geral de Contribuintes (CGC); </a:t>
            </a:r>
            <a:endParaRPr lang="pt-BR" dirty="0" smtClean="0">
              <a:effectLst/>
            </a:endParaRPr>
          </a:p>
          <a:p>
            <a:pPr marL="400050" lvl="1" indent="0">
              <a:buNone/>
            </a:pPr>
            <a:r>
              <a:rPr lang="pt-BR" dirty="0" smtClean="0"/>
              <a:t>II - prova de inscrição no cadastro de contribuintes estadual ou municipal, se houver, relativo ao domicílio ou sede do licitante, pertinente ao seu ramo de atividade e compatível com o objeto contratual; </a:t>
            </a:r>
            <a:endParaRPr lang="pt-BR" dirty="0" smtClean="0">
              <a:effectLst/>
            </a:endParaRPr>
          </a:p>
          <a:p>
            <a:pPr marL="400050" lvl="1" indent="0">
              <a:buNone/>
            </a:pPr>
            <a:r>
              <a:rPr lang="pt-BR" dirty="0" smtClean="0"/>
              <a:t>III - prova de regularidade para com a Fazenda Federal, Estadual e Municipal do domicílio ou sede do licitante, ou outra equivalente, na forma da lei; </a:t>
            </a:r>
            <a:endParaRPr lang="pt-BR" dirty="0" smtClean="0">
              <a:effectLst/>
            </a:endParaRPr>
          </a:p>
          <a:p>
            <a:pPr marL="400050" lvl="1" indent="0">
              <a:buNone/>
            </a:pPr>
            <a:r>
              <a:rPr lang="pt-BR" dirty="0" smtClean="0"/>
              <a:t>IV - prova de regularidade relativa à Seguridade Social, demonstrando situação regular no cumprimento dos encargos sociais instituídos por lei.</a:t>
            </a:r>
            <a:endParaRPr lang="pt-BR" dirty="0" smtClean="0">
              <a:effectLst/>
            </a:endParaRPr>
          </a:p>
          <a:p>
            <a:pPr marL="400050" lvl="1" indent="0">
              <a:buNone/>
            </a:pPr>
            <a:r>
              <a:rPr lang="pt-BR" dirty="0" smtClean="0"/>
              <a:t>IV - prova de regularidade relativa à Seguridade Social e ao Fundo de Garantia por Tempo de Serviço (FGTS), demonstrando situação regular no cumprimento dos encargos sociais instituídos por lei.</a:t>
            </a:r>
            <a:r>
              <a:rPr lang="pt-BR" dirty="0" smtClean="0">
                <a:hlinkClick r:id="rId7"/>
              </a:rPr>
              <a:t> (Redação dada pela Lei nº 8.883, de 1994)</a:t>
            </a:r>
            <a:endParaRPr lang="pt-BR" dirty="0" smtClean="0">
              <a:effectLst/>
            </a:endParaRPr>
          </a:p>
          <a:p>
            <a:pPr marL="400050" lvl="1" indent="0">
              <a:buNone/>
            </a:pPr>
            <a:r>
              <a:rPr lang="pt-BR" dirty="0" smtClean="0"/>
              <a:t>V – prova de inexistência de débitos inadimplidos perante a Justiça do Trabalho, mediante a apresentação de certidão negativa, nos termos do </a:t>
            </a:r>
            <a:r>
              <a:rPr lang="pt-BR" dirty="0" smtClean="0">
                <a:hlinkClick r:id="rId8"/>
              </a:rPr>
              <a:t>Título VII-A da Consolidação das Leis do Trabalho, aprovada pelo Decreto-Lei n</a:t>
            </a:r>
            <a:r>
              <a:rPr lang="pt-BR" u="sng" baseline="30000" dirty="0" smtClean="0">
                <a:hlinkClick r:id="rId8"/>
              </a:rPr>
              <a:t>o</a:t>
            </a:r>
            <a:r>
              <a:rPr lang="pt-BR" dirty="0" smtClean="0">
                <a:hlinkClick r:id="rId8"/>
              </a:rPr>
              <a:t> 5.452, de 1</a:t>
            </a:r>
            <a:r>
              <a:rPr lang="pt-BR" u="sng" baseline="30000" dirty="0" smtClean="0">
                <a:hlinkClick r:id="rId8"/>
              </a:rPr>
              <a:t>o</a:t>
            </a:r>
            <a:r>
              <a:rPr lang="pt-BR" dirty="0" smtClean="0">
                <a:hlinkClick r:id="rId8"/>
              </a:rPr>
              <a:t> de maio de 1943</a:t>
            </a:r>
            <a:r>
              <a:rPr lang="pt-BR" dirty="0" smtClean="0"/>
              <a:t>.      </a:t>
            </a:r>
            <a:r>
              <a:rPr lang="pt-BR" dirty="0" smtClean="0">
                <a:hlinkClick r:id="rId4"/>
              </a:rPr>
              <a:t>(Incluído pela Lei nº 12.440, de 2011)</a:t>
            </a:r>
            <a:r>
              <a:rPr lang="pt-BR" dirty="0" smtClean="0"/>
              <a:t>   </a:t>
            </a:r>
            <a:r>
              <a:rPr lang="pt-BR" dirty="0" smtClean="0">
                <a:hlinkClick r:id="rId4"/>
              </a:rPr>
              <a:t>(Vigência)</a:t>
            </a:r>
            <a:endParaRPr lang="pt-BR" dirty="0" smtClean="0">
              <a:effectLst/>
            </a:endParaRPr>
          </a:p>
          <a:p>
            <a:endParaRPr lang="pt-BR" dirty="0"/>
          </a:p>
        </p:txBody>
      </p:sp>
      <p:sp>
        <p:nvSpPr>
          <p:cNvPr id="4" name="Espaço Reservado para Número de Slide 3"/>
          <p:cNvSpPr>
            <a:spLocks noGrp="1"/>
          </p:cNvSpPr>
          <p:nvPr>
            <p:ph type="sldNum" sz="quarter" idx="10"/>
          </p:nvPr>
        </p:nvSpPr>
        <p:spPr/>
        <p:txBody>
          <a:bodyPr/>
          <a:lstStyle/>
          <a:p>
            <a:fld id="{DFE8E78F-D983-494E-9318-B940D7F116E2}" type="slidenum">
              <a:rPr lang="pt-BR" smtClean="0"/>
              <a:pPr/>
              <a:t>28</a:t>
            </a:fld>
            <a:endParaRPr lang="pt-BR"/>
          </a:p>
        </p:txBody>
      </p:sp>
    </p:spTree>
    <p:extLst>
      <p:ext uri="{BB962C8B-B14F-4D97-AF65-F5344CB8AC3E}">
        <p14:creationId xmlns:p14="http://schemas.microsoft.com/office/powerpoint/2010/main" val="210197294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Folienbildplatzhalter 1"/>
          <p:cNvSpPr>
            <a:spLocks noGrp="1" noRot="1" noChangeAspect="1" noTextEdit="1"/>
          </p:cNvSpPr>
          <p:nvPr>
            <p:ph type="sldImg"/>
          </p:nvPr>
        </p:nvSpPr>
        <p:spPr bwMode="auto">
          <a:noFill/>
          <a:ln>
            <a:solidFill>
              <a:srgbClr val="000000"/>
            </a:solidFill>
            <a:miter lim="800000"/>
            <a:headEnd/>
            <a:tailEnd/>
          </a:ln>
        </p:spPr>
      </p:sp>
      <p:sp>
        <p:nvSpPr>
          <p:cNvPr id="49155" name="Notizenplatzhalter 2"/>
          <p:cNvSpPr>
            <a:spLocks noGrp="1"/>
          </p:cNvSpPr>
          <p:nvPr>
            <p:ph type="body" idx="1"/>
          </p:nvPr>
        </p:nvSpPr>
        <p:spPr>
          <a:ln/>
        </p:spPr>
        <p:txBody>
          <a:bodyPr>
            <a:normAutofit fontScale="92500" lnSpcReduction="20000"/>
          </a:bodyPr>
          <a:lstStyle/>
          <a:p>
            <a:pPr lvl="1" fontAlgn="auto">
              <a:spcBef>
                <a:spcPts val="0"/>
              </a:spcBef>
              <a:spcAft>
                <a:spcPts val="0"/>
              </a:spcAft>
              <a:defRPr/>
            </a:pPr>
            <a:r>
              <a:rPr lang="en-US" dirty="0" smtClean="0"/>
              <a:t>collect the data from all known sources in advance</a:t>
            </a:r>
          </a:p>
          <a:p>
            <a:pPr lvl="1" fontAlgn="auto">
              <a:spcBef>
                <a:spcPts val="0"/>
              </a:spcBef>
              <a:spcAft>
                <a:spcPts val="0"/>
              </a:spcAft>
              <a:defRPr/>
            </a:pPr>
            <a:r>
              <a:rPr lang="en-US" dirty="0" smtClean="0"/>
              <a:t>preprocess the combined data</a:t>
            </a:r>
          </a:p>
          <a:p>
            <a:pPr lvl="1" fontAlgn="auto">
              <a:spcBef>
                <a:spcPts val="0"/>
              </a:spcBef>
              <a:spcAft>
                <a:spcPts val="0"/>
              </a:spcAft>
              <a:defRPr/>
            </a:pPr>
            <a:r>
              <a:rPr lang="en-US" dirty="0" smtClean="0"/>
              <a:t>store the results in a central database;</a:t>
            </a:r>
          </a:p>
          <a:p>
            <a:pPr lvl="1" fontAlgn="auto">
              <a:spcBef>
                <a:spcPts val="0"/>
              </a:spcBef>
              <a:spcAft>
                <a:spcPts val="0"/>
              </a:spcAft>
              <a:defRPr/>
            </a:pPr>
            <a:r>
              <a:rPr lang="en-US" dirty="0" smtClean="0"/>
              <a:t>queries are evaluated using the local database</a:t>
            </a:r>
          </a:p>
          <a:p>
            <a:pPr lvl="1" fontAlgn="auto">
              <a:spcBef>
                <a:spcPts val="0"/>
              </a:spcBef>
              <a:spcAft>
                <a:spcPts val="0"/>
              </a:spcAft>
              <a:defRPr/>
            </a:pPr>
            <a:endParaRPr lang="en-US" dirty="0" smtClean="0"/>
          </a:p>
          <a:p>
            <a:pPr lvl="1" fontAlgn="auto">
              <a:spcBef>
                <a:spcPts val="0"/>
              </a:spcBef>
              <a:spcAft>
                <a:spcPts val="0"/>
              </a:spcAft>
              <a:defRPr/>
            </a:pPr>
            <a:r>
              <a:rPr lang="en-US" dirty="0" smtClean="0"/>
              <a:t>parse, </a:t>
            </a:r>
            <a:r>
              <a:rPr lang="en-US" dirty="0" err="1" smtClean="0"/>
              <a:t>normalise</a:t>
            </a:r>
            <a:r>
              <a:rPr lang="en-US" dirty="0" smtClean="0"/>
              <a:t>, and split the query into </a:t>
            </a:r>
            <a:r>
              <a:rPr lang="en-US" dirty="0" err="1" smtClean="0"/>
              <a:t>subqueries</a:t>
            </a:r>
            <a:endParaRPr lang="en-US" dirty="0" smtClean="0"/>
          </a:p>
          <a:p>
            <a:pPr lvl="1" fontAlgn="auto">
              <a:spcBef>
                <a:spcPts val="0"/>
              </a:spcBef>
              <a:spcAft>
                <a:spcPts val="0"/>
              </a:spcAft>
              <a:defRPr/>
            </a:pPr>
            <a:r>
              <a:rPr lang="en-US" dirty="0" smtClean="0"/>
              <a:t>determine the sources containing results for </a:t>
            </a:r>
            <a:r>
              <a:rPr lang="en-US" dirty="0" err="1" smtClean="0"/>
              <a:t>subqueries</a:t>
            </a:r>
            <a:endParaRPr lang="en-US" dirty="0" smtClean="0"/>
          </a:p>
          <a:p>
            <a:pPr lvl="1" fontAlgn="auto">
              <a:spcBef>
                <a:spcPts val="0"/>
              </a:spcBef>
              <a:spcAft>
                <a:spcPts val="0"/>
              </a:spcAft>
              <a:defRPr/>
            </a:pPr>
            <a:r>
              <a:rPr lang="en-US" dirty="0" smtClean="0"/>
              <a:t>and evaluate the </a:t>
            </a:r>
            <a:r>
              <a:rPr lang="en-US" dirty="0" err="1" smtClean="0"/>
              <a:t>subqueries</a:t>
            </a:r>
            <a:r>
              <a:rPr lang="en-US" dirty="0" smtClean="0"/>
              <a:t> against the sources directly</a:t>
            </a:r>
          </a:p>
          <a:p>
            <a:pPr lvl="1" fontAlgn="auto">
              <a:spcBef>
                <a:spcPts val="0"/>
              </a:spcBef>
              <a:spcAft>
                <a:spcPts val="0"/>
              </a:spcAft>
              <a:defRPr/>
            </a:pPr>
            <a:endParaRPr lang="en-US" dirty="0" smtClean="0"/>
          </a:p>
          <a:p>
            <a:pPr lvl="1" fontAlgn="auto">
              <a:spcBef>
                <a:spcPts val="0"/>
              </a:spcBef>
              <a:spcAft>
                <a:spcPts val="0"/>
              </a:spcAft>
              <a:defRPr/>
            </a:pPr>
            <a:r>
              <a:rPr lang="en-US" dirty="0" smtClean="0"/>
              <a:t>Match with later architecture overview animation</a:t>
            </a:r>
          </a:p>
          <a:p>
            <a:pPr lvl="1" fontAlgn="auto">
              <a:spcBef>
                <a:spcPts val="0"/>
              </a:spcBef>
              <a:spcAft>
                <a:spcPts val="0"/>
              </a:spcAft>
              <a:defRPr/>
            </a:pPr>
            <a:endParaRPr lang="en-US" dirty="0" smtClean="0"/>
          </a:p>
          <a:p>
            <a:pPr lvl="1" fontAlgn="auto">
              <a:spcBef>
                <a:spcPts val="0"/>
              </a:spcBef>
              <a:spcAft>
                <a:spcPts val="0"/>
              </a:spcAft>
              <a:defRPr/>
            </a:pPr>
            <a:r>
              <a:rPr lang="en-US" dirty="0" smtClean="0"/>
              <a:t>MAT:</a:t>
            </a:r>
          </a:p>
          <a:p>
            <a:pPr fontAlgn="auto">
              <a:spcBef>
                <a:spcPts val="0"/>
              </a:spcBef>
              <a:spcAft>
                <a:spcPts val="0"/>
              </a:spcAft>
              <a:defRPr/>
            </a:pPr>
            <a:r>
              <a:rPr lang="en-US" dirty="0" smtClean="0"/>
              <a:t>excellent query response times due to the large amount of preprocessing carried out during the load and indexing steps</a:t>
            </a:r>
          </a:p>
          <a:p>
            <a:pPr fontAlgn="auto">
              <a:spcBef>
                <a:spcPts val="0"/>
              </a:spcBef>
              <a:spcAft>
                <a:spcPts val="0"/>
              </a:spcAft>
              <a:defRPr/>
            </a:pPr>
            <a:r>
              <a:rPr lang="en-US" dirty="0" smtClean="0"/>
              <a:t>aggregated data is never current as collecting and indexing vast amounts of data is time-consuming</a:t>
            </a:r>
          </a:p>
          <a:p>
            <a:pPr fontAlgn="auto">
              <a:spcBef>
                <a:spcPts val="0"/>
              </a:spcBef>
              <a:spcAft>
                <a:spcPts val="0"/>
              </a:spcAft>
              <a:defRPr/>
            </a:pPr>
            <a:r>
              <a:rPr lang="en-US" dirty="0" smtClean="0"/>
              <a:t>from the viewpoint of a single requester with a particular query, there is a large amount of unnecessary data gathering and storage</a:t>
            </a:r>
          </a:p>
          <a:p>
            <a:pPr fontAlgn="auto">
              <a:spcBef>
                <a:spcPts val="0"/>
              </a:spcBef>
              <a:spcAft>
                <a:spcPts val="0"/>
              </a:spcAft>
              <a:defRPr/>
            </a:pPr>
            <a:r>
              <a:rPr lang="en-US" dirty="0" smtClean="0"/>
              <a:t>due to the replicated data storage the data providers have to give up their sole sovereignty on their data (e.g., they cannot restrict or log access any more since queries are answered against a copy of the data)</a:t>
            </a:r>
            <a:endParaRPr lang="de-DE" dirty="0" smtClean="0"/>
          </a:p>
          <a:p>
            <a:pPr lvl="1" fontAlgn="auto">
              <a:spcBef>
                <a:spcPts val="0"/>
              </a:spcBef>
              <a:spcAft>
                <a:spcPts val="0"/>
              </a:spcAft>
              <a:defRPr/>
            </a:pPr>
            <a:r>
              <a:rPr lang="de-DE" dirty="0" smtClean="0"/>
              <a:t>DQP:</a:t>
            </a:r>
          </a:p>
          <a:p>
            <a:pPr lvl="1" fontAlgn="auto">
              <a:spcBef>
                <a:spcPts val="0"/>
              </a:spcBef>
              <a:spcAft>
                <a:spcPts val="0"/>
              </a:spcAft>
              <a:defRPr/>
            </a:pPr>
            <a:endParaRPr lang="de-DE" dirty="0" smtClean="0"/>
          </a:p>
          <a:p>
            <a:pPr fontAlgn="auto">
              <a:spcBef>
                <a:spcPts val="0"/>
              </a:spcBef>
              <a:spcAft>
                <a:spcPts val="0"/>
              </a:spcAft>
              <a:defRPr/>
            </a:pPr>
            <a:r>
              <a:rPr lang="en-US" dirty="0" smtClean="0"/>
              <a:t>system is more dynamic with up-to-date data</a:t>
            </a:r>
          </a:p>
          <a:p>
            <a:pPr fontAlgn="auto">
              <a:spcBef>
                <a:spcPts val="0"/>
              </a:spcBef>
              <a:spcAft>
                <a:spcPts val="0"/>
              </a:spcAft>
              <a:defRPr/>
            </a:pPr>
            <a:r>
              <a:rPr lang="en-US" dirty="0" smtClean="0"/>
              <a:t>new sources can be added easily without time lag for indexing and integrating the data</a:t>
            </a:r>
          </a:p>
          <a:p>
            <a:pPr fontAlgn="auto">
              <a:spcBef>
                <a:spcPts val="0"/>
              </a:spcBef>
              <a:spcAft>
                <a:spcPts val="0"/>
              </a:spcAft>
              <a:defRPr/>
            </a:pPr>
            <a:r>
              <a:rPr lang="en-US" dirty="0" smtClean="0"/>
              <a:t>the systems require less storage and processing resources at the query issuing site</a:t>
            </a:r>
          </a:p>
          <a:p>
            <a:pPr fontAlgn="auto">
              <a:spcBef>
                <a:spcPts val="0"/>
              </a:spcBef>
              <a:spcAft>
                <a:spcPts val="0"/>
              </a:spcAft>
              <a:defRPr/>
            </a:pPr>
            <a:r>
              <a:rPr lang="en-US" dirty="0" smtClean="0"/>
              <a:t>DQP systems cannot give strict guarantees about query performance since the integration system relies on a large number of potentially unreliable </a:t>
            </a:r>
            <a:r>
              <a:rPr lang="de-DE" dirty="0" smtClean="0"/>
              <a:t>sources</a:t>
            </a:r>
          </a:p>
          <a:p>
            <a:pPr fontAlgn="auto">
              <a:spcBef>
                <a:spcPts val="0"/>
              </a:spcBef>
              <a:spcAft>
                <a:spcPts val="0"/>
              </a:spcAft>
              <a:defRPr/>
            </a:pPr>
            <a:endParaRPr lang="de-DE" dirty="0" smtClean="0"/>
          </a:p>
          <a:p>
            <a:pPr fontAlgn="auto">
              <a:spcBef>
                <a:spcPts val="0"/>
              </a:spcBef>
              <a:spcAft>
                <a:spcPts val="0"/>
              </a:spcAft>
              <a:defRPr/>
            </a:pPr>
            <a:r>
              <a:rPr lang="de-DE" dirty="0" smtClean="0"/>
              <a:t>Source selection affects efficiency of query execution</a:t>
            </a:r>
          </a:p>
          <a:p>
            <a:pPr fontAlgn="auto">
              <a:spcBef>
                <a:spcPts val="0"/>
              </a:spcBef>
              <a:spcAft>
                <a:spcPts val="0"/>
              </a:spcAft>
              <a:defRPr/>
            </a:pPr>
            <a:r>
              <a:rPr lang="de-DE" dirty="0" smtClean="0"/>
              <a:t>@Juergen: join processing as scan (DL) or in Jena (QTree)?</a:t>
            </a:r>
          </a:p>
          <a:p>
            <a:pPr lvl="1" fontAlgn="auto">
              <a:spcBef>
                <a:spcPts val="0"/>
              </a:spcBef>
              <a:spcAft>
                <a:spcPts val="0"/>
              </a:spcAft>
              <a:defRPr/>
            </a:pPr>
            <a:endParaRPr lang="de-DE" dirty="0" smtClean="0"/>
          </a:p>
        </p:txBody>
      </p:sp>
      <p:sp>
        <p:nvSpPr>
          <p:cNvPr id="88067" name="Fußzeilenplatzhalter 3"/>
          <p:cNvSpPr>
            <a:spLocks noGrp="1"/>
          </p:cNvSpPr>
          <p:nvPr>
            <p:ph type="ftr" sz="quarter" idx="4"/>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r>
              <a:rPr lang="de-DE" smtClean="0">
                <a:cs typeface="Arial" charset="0"/>
              </a:rPr>
              <a:t>Prof. Dr. Max Mustermann | Musterfakultät</a:t>
            </a:r>
          </a:p>
        </p:txBody>
      </p:sp>
      <p:sp>
        <p:nvSpPr>
          <p:cNvPr id="88068" name="Foliennummernplatzhalter 4"/>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75ED8A19-8A44-4A19-8B88-FB265D69C596}" type="slidenum">
              <a:rPr lang="de-DE">
                <a:cs typeface="Arial" charset="0"/>
              </a:rPr>
              <a:pPr fontAlgn="base">
                <a:spcBef>
                  <a:spcPct val="0"/>
                </a:spcBef>
                <a:spcAft>
                  <a:spcPct val="0"/>
                </a:spcAft>
              </a:pPr>
              <a:t>33</a:t>
            </a:fld>
            <a:endParaRPr lang="de-DE">
              <a:cs typeface="Arial"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smtClean="0"/>
              <a:t>Todas as fontes de dados apresentaram</a:t>
            </a:r>
            <a:r>
              <a:rPr lang="pt-BR" baseline="0" dirty="0" smtClean="0"/>
              <a:t> indisponibilidades, em fins de semana e feriados.</a:t>
            </a:r>
            <a:endParaRPr lang="pt-BR" dirty="0" smtClean="0"/>
          </a:p>
          <a:p>
            <a:r>
              <a:rPr lang="pt-BR" dirty="0" smtClean="0"/>
              <a:t>Problemas no consumo dos dados,</a:t>
            </a:r>
            <a:r>
              <a:rPr lang="pt-BR" baseline="0" dirty="0" smtClean="0"/>
              <a:t> via API:</a:t>
            </a:r>
          </a:p>
          <a:p>
            <a:r>
              <a:rPr lang="pt-BR" baseline="0" dirty="0" smtClean="0"/>
              <a:t>1.</a:t>
            </a:r>
            <a:r>
              <a:rPr lang="pt-BR" dirty="0" smtClean="0"/>
              <a:t> Num dia todas as consultas funcionavam. No outro  algumas</a:t>
            </a:r>
            <a:r>
              <a:rPr lang="pt-BR" baseline="0" dirty="0" smtClean="0"/>
              <a:t> não funcionavam. </a:t>
            </a:r>
          </a:p>
          <a:p>
            <a:r>
              <a:rPr lang="pt-BR" baseline="0" dirty="0" smtClean="0"/>
              <a:t>2. Ocorreram caso, como o assinalado da consulta funcionar para o formato CSV, mas não para o RDF e XML, ou funcionar para uma consulta em relação a um Estado, mas não para os demais.</a:t>
            </a:r>
          </a:p>
          <a:p>
            <a:r>
              <a:rPr lang="pt-BR" b="1" baseline="0" dirty="0" smtClean="0">
                <a:solidFill>
                  <a:srgbClr val="FF0000"/>
                </a:solidFill>
              </a:rPr>
              <a:t>Observação</a:t>
            </a:r>
            <a:r>
              <a:rPr lang="pt-BR" baseline="0" dirty="0" smtClean="0"/>
              <a:t>: a solução de paginação do SICAF permitiu que grandes volumes de dados pudessem ser recuperados sem queda do servidor.</a:t>
            </a:r>
          </a:p>
          <a:p>
            <a:endParaRPr lang="pt-BR" baseline="0" dirty="0" smtClean="0"/>
          </a:p>
          <a:p>
            <a:r>
              <a:rPr lang="pt-BR" baseline="0" dirty="0" smtClean="0"/>
              <a:t>TCM-CE todas as consultas relacionadas à transparência sempre estavam disponíveis. Algumas consultas durante os trabalhos foram corrigidas permitindo a carga dos dados. Em relação a algumas que retornavam grande número de </a:t>
            </a:r>
            <a:r>
              <a:rPr lang="pt-BR" baseline="0" dirty="0" err="1" smtClean="0"/>
              <a:t>tuplas</a:t>
            </a:r>
            <a:r>
              <a:rPr lang="pt-BR" baseline="0" dirty="0" smtClean="0"/>
              <a:t>  ocorreu timeout demandando o uso de um link melhor pelo usuário ou uma otimização, como o uso de paginação, pelo TCM-CE. Tanto que internamente as consultas funcionavam normalmente.</a:t>
            </a:r>
            <a:endParaRPr lang="pt-BR" dirty="0"/>
          </a:p>
        </p:txBody>
      </p:sp>
      <p:sp>
        <p:nvSpPr>
          <p:cNvPr id="4" name="Espaço Reservado para Número de Slide 3"/>
          <p:cNvSpPr>
            <a:spLocks noGrp="1"/>
          </p:cNvSpPr>
          <p:nvPr>
            <p:ph type="sldNum" sz="quarter" idx="10"/>
          </p:nvPr>
        </p:nvSpPr>
        <p:spPr/>
        <p:txBody>
          <a:bodyPr/>
          <a:lstStyle/>
          <a:p>
            <a:fld id="{DFE8E78F-D983-494E-9318-B940D7F116E2}" type="slidenum">
              <a:rPr lang="pt-BR" smtClean="0"/>
              <a:pPr/>
              <a:t>34</a:t>
            </a:fld>
            <a:endParaRPr lang="pt-BR"/>
          </a:p>
        </p:txBody>
      </p:sp>
    </p:spTree>
    <p:extLst>
      <p:ext uri="{BB962C8B-B14F-4D97-AF65-F5344CB8AC3E}">
        <p14:creationId xmlns:p14="http://schemas.microsoft.com/office/powerpoint/2010/main" val="336775678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pt-BR" sz="1200" dirty="0" err="1" smtClean="0"/>
              <a:t>Carterização</a:t>
            </a:r>
            <a:r>
              <a:rPr lang="pt-BR" sz="1200" dirty="0" smtClean="0"/>
              <a:t>,  formação de cartel, ocorre, quando um conjunto de empresas se reúne, para estabelecer o preço do serviço, em detrimento da livre concorrência e do processo licitatório</a:t>
            </a:r>
            <a:endParaRPr lang="en-US" dirty="0"/>
          </a:p>
        </p:txBody>
      </p:sp>
      <p:sp>
        <p:nvSpPr>
          <p:cNvPr id="4" name="Slide Number Placeholder 3"/>
          <p:cNvSpPr>
            <a:spLocks noGrp="1"/>
          </p:cNvSpPr>
          <p:nvPr>
            <p:ph type="sldNum" sz="quarter" idx="10"/>
          </p:nvPr>
        </p:nvSpPr>
        <p:spPr/>
        <p:txBody>
          <a:bodyPr/>
          <a:lstStyle/>
          <a:p>
            <a:fld id="{DFE8E78F-D983-494E-9318-B940D7F116E2}" type="slidenum">
              <a:rPr lang="pt-BR" smtClean="0"/>
              <a:pPr/>
              <a:t>38</a:t>
            </a:fld>
            <a:endParaRPr lang="pt-BR"/>
          </a:p>
        </p:txBody>
      </p:sp>
    </p:spTree>
    <p:extLst>
      <p:ext uri="{BB962C8B-B14F-4D97-AF65-F5344CB8AC3E}">
        <p14:creationId xmlns:p14="http://schemas.microsoft.com/office/powerpoint/2010/main" val="241356428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 </a:t>
            </a:r>
            <a:r>
              <a:rPr lang="en-US" dirty="0" err="1" smtClean="0"/>
              <a:t>solucao</a:t>
            </a:r>
            <a:r>
              <a:rPr lang="en-US" baseline="0" dirty="0" smtClean="0"/>
              <a:t> </a:t>
            </a:r>
            <a:r>
              <a:rPr lang="en-US" baseline="0" dirty="0" err="1" smtClean="0"/>
              <a:t>é</a:t>
            </a:r>
            <a:r>
              <a:rPr lang="en-US" baseline="0" dirty="0" smtClean="0"/>
              <a:t> </a:t>
            </a:r>
            <a:r>
              <a:rPr lang="en-US" baseline="0" dirty="0" err="1" smtClean="0"/>
              <a:t>criar</a:t>
            </a:r>
            <a:r>
              <a:rPr lang="en-US" baseline="0" dirty="0" smtClean="0"/>
              <a:t> um LIDMS</a:t>
            </a:r>
            <a:endParaRPr lang="en-US" dirty="0"/>
          </a:p>
        </p:txBody>
      </p:sp>
      <p:sp>
        <p:nvSpPr>
          <p:cNvPr id="4" name="Slide Number Placeholder 3"/>
          <p:cNvSpPr>
            <a:spLocks noGrp="1"/>
          </p:cNvSpPr>
          <p:nvPr>
            <p:ph type="sldNum" sz="quarter" idx="10"/>
          </p:nvPr>
        </p:nvSpPr>
        <p:spPr/>
        <p:txBody>
          <a:bodyPr/>
          <a:lstStyle/>
          <a:p>
            <a:fld id="{95228384-1FDE-9A40-8CC5-11E487EA6999}" type="slidenum">
              <a:rPr lang="en-US" smtClean="0"/>
              <a:t>39</a:t>
            </a:fld>
            <a:endParaRPr lang="en-US"/>
          </a:p>
        </p:txBody>
      </p:sp>
    </p:spTree>
    <p:extLst>
      <p:ext uri="{BB962C8B-B14F-4D97-AF65-F5344CB8AC3E}">
        <p14:creationId xmlns:p14="http://schemas.microsoft.com/office/powerpoint/2010/main" val="10230772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x-none"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x-none" smtClean="0"/>
              <a:t>Click to edit Master subtitle style</a:t>
            </a:r>
            <a:endParaRPr lang="en-US"/>
          </a:p>
        </p:txBody>
      </p:sp>
      <p:sp>
        <p:nvSpPr>
          <p:cNvPr id="4" name="Date Placeholder 3"/>
          <p:cNvSpPr>
            <a:spLocks noGrp="1"/>
          </p:cNvSpPr>
          <p:nvPr>
            <p:ph type="dt" sz="half" idx="10"/>
          </p:nvPr>
        </p:nvSpPr>
        <p:spPr/>
        <p:txBody>
          <a:bodyPr/>
          <a:lstStyle/>
          <a:p>
            <a:fld id="{B51D0338-0400-7E41-B542-8FE01553206E}" type="datetimeFigureOut">
              <a:rPr lang="en-US" smtClean="0"/>
              <a:t>5/9/2013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8CAEC3C-F120-5644-85AF-5DC255DEB67D}" type="slidenum">
              <a:rPr lang="en-US" smtClean="0"/>
              <a:t>‹nº›</a:t>
            </a:fld>
            <a:endParaRPr lang="en-US"/>
          </a:p>
        </p:txBody>
      </p:sp>
    </p:spTree>
    <p:extLst>
      <p:ext uri="{BB962C8B-B14F-4D97-AF65-F5344CB8AC3E}">
        <p14:creationId xmlns:p14="http://schemas.microsoft.com/office/powerpoint/2010/main" val="14158205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x-none" smtClean="0"/>
              <a:t>Click to edit Master title style</a:t>
            </a:r>
            <a:endParaRPr lang="en-US"/>
          </a:p>
        </p:txBody>
      </p:sp>
      <p:sp>
        <p:nvSpPr>
          <p:cNvPr id="3" name="Content Placeholder 2"/>
          <p:cNvSpPr>
            <a:spLocks noGrp="1"/>
          </p:cNvSpPr>
          <p:nvPr>
            <p:ph idx="1"/>
          </p:nvPr>
        </p:nvSpPr>
        <p:spPr/>
        <p:txBody>
          <a:bodyPr/>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a:p>
        </p:txBody>
      </p:sp>
      <p:sp>
        <p:nvSpPr>
          <p:cNvPr id="4" name="Date Placeholder 3"/>
          <p:cNvSpPr>
            <a:spLocks noGrp="1"/>
          </p:cNvSpPr>
          <p:nvPr>
            <p:ph type="dt" sz="half" idx="10"/>
          </p:nvPr>
        </p:nvSpPr>
        <p:spPr/>
        <p:txBody>
          <a:bodyPr/>
          <a:lstStyle/>
          <a:p>
            <a:fld id="{B51D0338-0400-7E41-B542-8FE01553206E}" type="datetimeFigureOut">
              <a:rPr lang="en-US" smtClean="0"/>
              <a:t>5/9/2013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8CAEC3C-F120-5644-85AF-5DC255DEB67D}" type="slidenum">
              <a:rPr lang="en-US" smtClean="0"/>
              <a:t>‹nº›</a:t>
            </a:fld>
            <a:endParaRPr lang="en-US"/>
          </a:p>
        </p:txBody>
      </p:sp>
    </p:spTree>
    <p:extLst>
      <p:ext uri="{BB962C8B-B14F-4D97-AF65-F5344CB8AC3E}">
        <p14:creationId xmlns:p14="http://schemas.microsoft.com/office/powerpoint/2010/main" val="15189139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x-none"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x-none" smtClean="0"/>
              <a:t>Click to edit Master text styles</a:t>
            </a:r>
          </a:p>
        </p:txBody>
      </p:sp>
      <p:sp>
        <p:nvSpPr>
          <p:cNvPr id="4" name="Date Placeholder 3"/>
          <p:cNvSpPr>
            <a:spLocks noGrp="1"/>
          </p:cNvSpPr>
          <p:nvPr>
            <p:ph type="dt" sz="half" idx="10"/>
          </p:nvPr>
        </p:nvSpPr>
        <p:spPr/>
        <p:txBody>
          <a:bodyPr/>
          <a:lstStyle/>
          <a:p>
            <a:fld id="{B51D0338-0400-7E41-B542-8FE01553206E}" type="datetimeFigureOut">
              <a:rPr lang="en-US" smtClean="0"/>
              <a:t>5/9/2013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8CAEC3C-F120-5644-85AF-5DC255DEB67D}" type="slidenum">
              <a:rPr lang="en-US" smtClean="0"/>
              <a:t>‹nº›</a:t>
            </a:fld>
            <a:endParaRPr lang="en-US"/>
          </a:p>
        </p:txBody>
      </p:sp>
    </p:spTree>
    <p:extLst>
      <p:ext uri="{BB962C8B-B14F-4D97-AF65-F5344CB8AC3E}">
        <p14:creationId xmlns:p14="http://schemas.microsoft.com/office/powerpoint/2010/main" val="16607197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x-none"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a:p>
        </p:txBody>
      </p:sp>
      <p:sp>
        <p:nvSpPr>
          <p:cNvPr id="5" name="Date Placeholder 4"/>
          <p:cNvSpPr>
            <a:spLocks noGrp="1"/>
          </p:cNvSpPr>
          <p:nvPr>
            <p:ph type="dt" sz="half" idx="10"/>
          </p:nvPr>
        </p:nvSpPr>
        <p:spPr/>
        <p:txBody>
          <a:bodyPr/>
          <a:lstStyle/>
          <a:p>
            <a:fld id="{B51D0338-0400-7E41-B542-8FE01553206E}" type="datetimeFigureOut">
              <a:rPr lang="en-US" smtClean="0"/>
              <a:t>5/9/2013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8CAEC3C-F120-5644-85AF-5DC255DEB67D}" type="slidenum">
              <a:rPr lang="en-US" smtClean="0"/>
              <a:t>‹nº›</a:t>
            </a:fld>
            <a:endParaRPr lang="en-US"/>
          </a:p>
        </p:txBody>
      </p:sp>
    </p:spTree>
    <p:extLst>
      <p:ext uri="{BB962C8B-B14F-4D97-AF65-F5344CB8AC3E}">
        <p14:creationId xmlns:p14="http://schemas.microsoft.com/office/powerpoint/2010/main" val="22319165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x-none"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x-none"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x-none"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a:p>
        </p:txBody>
      </p:sp>
      <p:sp>
        <p:nvSpPr>
          <p:cNvPr id="7" name="Date Placeholder 6"/>
          <p:cNvSpPr>
            <a:spLocks noGrp="1"/>
          </p:cNvSpPr>
          <p:nvPr>
            <p:ph type="dt" sz="half" idx="10"/>
          </p:nvPr>
        </p:nvSpPr>
        <p:spPr/>
        <p:txBody>
          <a:bodyPr/>
          <a:lstStyle/>
          <a:p>
            <a:fld id="{B51D0338-0400-7E41-B542-8FE01553206E}" type="datetimeFigureOut">
              <a:rPr lang="en-US" smtClean="0"/>
              <a:t>5/9/2013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8CAEC3C-F120-5644-85AF-5DC255DEB67D}" type="slidenum">
              <a:rPr lang="en-US" smtClean="0"/>
              <a:t>‹nº›</a:t>
            </a:fld>
            <a:endParaRPr lang="en-US"/>
          </a:p>
        </p:txBody>
      </p:sp>
    </p:spTree>
    <p:extLst>
      <p:ext uri="{BB962C8B-B14F-4D97-AF65-F5344CB8AC3E}">
        <p14:creationId xmlns:p14="http://schemas.microsoft.com/office/powerpoint/2010/main" val="30438552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x-none" smtClean="0"/>
              <a:t>Click to edit Master title style</a:t>
            </a:r>
            <a:endParaRPr lang="en-US"/>
          </a:p>
        </p:txBody>
      </p:sp>
      <p:sp>
        <p:nvSpPr>
          <p:cNvPr id="3" name="Date Placeholder 2"/>
          <p:cNvSpPr>
            <a:spLocks noGrp="1"/>
          </p:cNvSpPr>
          <p:nvPr>
            <p:ph type="dt" sz="half" idx="10"/>
          </p:nvPr>
        </p:nvSpPr>
        <p:spPr/>
        <p:txBody>
          <a:bodyPr/>
          <a:lstStyle/>
          <a:p>
            <a:fld id="{B51D0338-0400-7E41-B542-8FE01553206E}" type="datetimeFigureOut">
              <a:rPr lang="en-US" smtClean="0"/>
              <a:t>5/9/2013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8CAEC3C-F120-5644-85AF-5DC255DEB67D}" type="slidenum">
              <a:rPr lang="en-US" smtClean="0"/>
              <a:t>‹nº›</a:t>
            </a:fld>
            <a:endParaRPr lang="en-US"/>
          </a:p>
        </p:txBody>
      </p:sp>
    </p:spTree>
    <p:extLst>
      <p:ext uri="{BB962C8B-B14F-4D97-AF65-F5344CB8AC3E}">
        <p14:creationId xmlns:p14="http://schemas.microsoft.com/office/powerpoint/2010/main" val="15074440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51D0338-0400-7E41-B542-8FE01553206E}" type="datetimeFigureOut">
              <a:rPr lang="en-US" smtClean="0"/>
              <a:t>5/9/2013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8CAEC3C-F120-5644-85AF-5DC255DEB67D}" type="slidenum">
              <a:rPr lang="en-US" smtClean="0"/>
              <a:t>‹nº›</a:t>
            </a:fld>
            <a:endParaRPr lang="en-US"/>
          </a:p>
        </p:txBody>
      </p:sp>
    </p:spTree>
    <p:extLst>
      <p:ext uri="{BB962C8B-B14F-4D97-AF65-F5344CB8AC3E}">
        <p14:creationId xmlns:p14="http://schemas.microsoft.com/office/powerpoint/2010/main" val="12912081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x-none"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x-none" smtClean="0"/>
              <a:t>Click to edit Master text styles</a:t>
            </a:r>
          </a:p>
        </p:txBody>
      </p:sp>
      <p:sp>
        <p:nvSpPr>
          <p:cNvPr id="5" name="Date Placeholder 4"/>
          <p:cNvSpPr>
            <a:spLocks noGrp="1"/>
          </p:cNvSpPr>
          <p:nvPr>
            <p:ph type="dt" sz="half" idx="10"/>
          </p:nvPr>
        </p:nvSpPr>
        <p:spPr/>
        <p:txBody>
          <a:bodyPr/>
          <a:lstStyle/>
          <a:p>
            <a:fld id="{B51D0338-0400-7E41-B542-8FE01553206E}" type="datetimeFigureOut">
              <a:rPr lang="en-US" smtClean="0"/>
              <a:t>5/9/2013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8CAEC3C-F120-5644-85AF-5DC255DEB67D}" type="slidenum">
              <a:rPr lang="en-US" smtClean="0"/>
              <a:t>‹nº›</a:t>
            </a:fld>
            <a:endParaRPr lang="en-US"/>
          </a:p>
        </p:txBody>
      </p:sp>
    </p:spTree>
    <p:extLst>
      <p:ext uri="{BB962C8B-B14F-4D97-AF65-F5344CB8AC3E}">
        <p14:creationId xmlns:p14="http://schemas.microsoft.com/office/powerpoint/2010/main" val="3187471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x-none"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x-none" smtClean="0"/>
              <a:t>Click to edit Master text styles</a:t>
            </a:r>
          </a:p>
        </p:txBody>
      </p:sp>
      <p:sp>
        <p:nvSpPr>
          <p:cNvPr id="5" name="Date Placeholder 4"/>
          <p:cNvSpPr>
            <a:spLocks noGrp="1"/>
          </p:cNvSpPr>
          <p:nvPr>
            <p:ph type="dt" sz="half" idx="10"/>
          </p:nvPr>
        </p:nvSpPr>
        <p:spPr/>
        <p:txBody>
          <a:bodyPr/>
          <a:lstStyle/>
          <a:p>
            <a:fld id="{B51D0338-0400-7E41-B542-8FE01553206E}" type="datetimeFigureOut">
              <a:rPr lang="en-US" smtClean="0"/>
              <a:t>5/9/2013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8CAEC3C-F120-5644-85AF-5DC255DEB67D}" type="slidenum">
              <a:rPr lang="en-US" smtClean="0"/>
              <a:t>‹nº›</a:t>
            </a:fld>
            <a:endParaRPr lang="en-US"/>
          </a:p>
        </p:txBody>
      </p:sp>
    </p:spTree>
    <p:extLst>
      <p:ext uri="{BB962C8B-B14F-4D97-AF65-F5344CB8AC3E}">
        <p14:creationId xmlns:p14="http://schemas.microsoft.com/office/powerpoint/2010/main" val="26955288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x-none"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a:p>
        </p:txBody>
      </p:sp>
      <p:sp>
        <p:nvSpPr>
          <p:cNvPr id="4" name="Date Placeholder 3"/>
          <p:cNvSpPr>
            <a:spLocks noGrp="1"/>
          </p:cNvSpPr>
          <p:nvPr>
            <p:ph type="dt" sz="half" idx="10"/>
          </p:nvPr>
        </p:nvSpPr>
        <p:spPr/>
        <p:txBody>
          <a:bodyPr/>
          <a:lstStyle/>
          <a:p>
            <a:fld id="{B51D0338-0400-7E41-B542-8FE01553206E}" type="datetimeFigureOut">
              <a:rPr lang="en-US" smtClean="0"/>
              <a:t>5/9/2013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8CAEC3C-F120-5644-85AF-5DC255DEB67D}" type="slidenum">
              <a:rPr lang="en-US" smtClean="0"/>
              <a:t>‹nº›</a:t>
            </a:fld>
            <a:endParaRPr lang="en-US"/>
          </a:p>
        </p:txBody>
      </p:sp>
    </p:spTree>
    <p:extLst>
      <p:ext uri="{BB962C8B-B14F-4D97-AF65-F5344CB8AC3E}">
        <p14:creationId xmlns:p14="http://schemas.microsoft.com/office/powerpoint/2010/main" val="19268383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x-none"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a:p>
        </p:txBody>
      </p:sp>
      <p:sp>
        <p:nvSpPr>
          <p:cNvPr id="4" name="Date Placeholder 3"/>
          <p:cNvSpPr>
            <a:spLocks noGrp="1"/>
          </p:cNvSpPr>
          <p:nvPr>
            <p:ph type="dt" sz="half" idx="10"/>
          </p:nvPr>
        </p:nvSpPr>
        <p:spPr/>
        <p:txBody>
          <a:bodyPr/>
          <a:lstStyle/>
          <a:p>
            <a:fld id="{B51D0338-0400-7E41-B542-8FE01553206E}" type="datetimeFigureOut">
              <a:rPr lang="en-US" smtClean="0"/>
              <a:t>5/9/2013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8CAEC3C-F120-5644-85AF-5DC255DEB67D}" type="slidenum">
              <a:rPr lang="en-US" smtClean="0"/>
              <a:t>‹nº›</a:t>
            </a:fld>
            <a:endParaRPr lang="en-US"/>
          </a:p>
        </p:txBody>
      </p:sp>
    </p:spTree>
    <p:extLst>
      <p:ext uri="{BB962C8B-B14F-4D97-AF65-F5344CB8AC3E}">
        <p14:creationId xmlns:p14="http://schemas.microsoft.com/office/powerpoint/2010/main" val="32229965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x-none"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51D0338-0400-7E41-B542-8FE01553206E}" type="datetimeFigureOut">
              <a:rPr lang="en-US" smtClean="0"/>
              <a:t>5/9/2013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8CAEC3C-F120-5644-85AF-5DC255DEB67D}" type="slidenum">
              <a:rPr lang="en-US" smtClean="0"/>
              <a:t>‹nº›</a:t>
            </a:fld>
            <a:endParaRPr lang="en-US"/>
          </a:p>
        </p:txBody>
      </p:sp>
    </p:spTree>
    <p:extLst>
      <p:ext uri="{BB962C8B-B14F-4D97-AF65-F5344CB8AC3E}">
        <p14:creationId xmlns:p14="http://schemas.microsoft.com/office/powerpoint/2010/main" val="358135789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hyperlink" Target="mailto:vvidal@lia.ufc.br" TargetMode="External"/><Relationship Id="rId7"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hyperlink" Target="mailto:regispiresmag@gmail.com" TargetMode="External"/><Relationship Id="rId4" Type="http://schemas.openxmlformats.org/officeDocument/2006/relationships/hyperlink" Target="mailto:mariano@lia.ufc.br" TargetMode="External"/><Relationship Id="rId9" Type="http://schemas.openxmlformats.org/officeDocument/2006/relationships/image" Target="../media/image4.emf"/></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6.xml"/><Relationship Id="rId1" Type="http://schemas.openxmlformats.org/officeDocument/2006/relationships/vmlDrawing" Target="../drawings/vmlDrawing1.vml"/><Relationship Id="rId5" Type="http://schemas.openxmlformats.org/officeDocument/2006/relationships/image" Target="../media/image8.emf"/><Relationship Id="rId4" Type="http://schemas.openxmlformats.org/officeDocument/2006/relationships/oleObject" Target="../embeddings/oleObject1.bin"/></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6.xml"/><Relationship Id="rId1" Type="http://schemas.openxmlformats.org/officeDocument/2006/relationships/vmlDrawing" Target="../drawings/vmlDrawing2.vml"/><Relationship Id="rId5" Type="http://schemas.openxmlformats.org/officeDocument/2006/relationships/image" Target="../media/image9.emf"/><Relationship Id="rId4" Type="http://schemas.openxmlformats.org/officeDocument/2006/relationships/oleObject" Target="../embeddings/oleObject2.bin"/></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14.png"/><Relationship Id="rId11" Type="http://schemas.openxmlformats.org/officeDocument/2006/relationships/image" Target="../media/image18.png"/><Relationship Id="rId5" Type="http://schemas.openxmlformats.org/officeDocument/2006/relationships/image" Target="../media/image13.png"/><Relationship Id="rId10" Type="http://schemas.openxmlformats.org/officeDocument/2006/relationships/image" Target="../media/image17.png"/><Relationship Id="rId4" Type="http://schemas.openxmlformats.org/officeDocument/2006/relationships/image" Target="../media/image12.jpeg"/><Relationship Id="rId9" Type="http://schemas.openxmlformats.org/officeDocument/2006/relationships/hyperlink" Target="http://www.gs1br.org/" TargetMode="External"/></Relationships>
</file>

<file path=ppt/slides/_rels/slide19.xml.rels><?xml version="1.0" encoding="UTF-8" standalone="yes"?>
<Relationships xmlns="http://schemas.openxmlformats.org/package/2006/relationships"><Relationship Id="rId8" Type="http://schemas.openxmlformats.org/officeDocument/2006/relationships/image" Target="../media/image22.gif"/><Relationship Id="rId3" Type="http://schemas.openxmlformats.org/officeDocument/2006/relationships/image" Target="../media/image12.jpeg"/><Relationship Id="rId7" Type="http://schemas.openxmlformats.org/officeDocument/2006/relationships/image" Target="../media/image21.png"/><Relationship Id="rId2" Type="http://schemas.openxmlformats.org/officeDocument/2006/relationships/image" Target="../media/image19.png"/><Relationship Id="rId1" Type="http://schemas.openxmlformats.org/officeDocument/2006/relationships/slideLayout" Target="../slideLayouts/slideLayout2.xml"/><Relationship Id="rId6" Type="http://schemas.openxmlformats.org/officeDocument/2006/relationships/image" Target="../media/image14.png"/><Relationship Id="rId11" Type="http://schemas.openxmlformats.org/officeDocument/2006/relationships/image" Target="../media/image15.png"/><Relationship Id="rId5" Type="http://schemas.openxmlformats.org/officeDocument/2006/relationships/image" Target="../media/image13.png"/><Relationship Id="rId10" Type="http://schemas.openxmlformats.org/officeDocument/2006/relationships/image" Target="../media/image24.png"/><Relationship Id="rId4" Type="http://schemas.openxmlformats.org/officeDocument/2006/relationships/image" Target="../media/image20.jpeg"/><Relationship Id="rId9" Type="http://schemas.openxmlformats.org/officeDocument/2006/relationships/image" Target="../media/image23.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3.xml"/><Relationship Id="rId1" Type="http://schemas.openxmlformats.org/officeDocument/2006/relationships/slideLayout" Target="../slideLayouts/slideLayout7.xml"/><Relationship Id="rId5" Type="http://schemas.openxmlformats.org/officeDocument/2006/relationships/image" Target="../media/image27.png"/><Relationship Id="rId4" Type="http://schemas.openxmlformats.org/officeDocument/2006/relationships/image" Target="../media/image26.png"/></Relationships>
</file>

<file path=ppt/slides/_rels/slide2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2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2.xml"/><Relationship Id="rId1" Type="http://schemas.openxmlformats.org/officeDocument/2006/relationships/vmlDrawing" Target="../drawings/vmlDrawing3.vml"/><Relationship Id="rId4" Type="http://schemas.openxmlformats.org/officeDocument/2006/relationships/image" Target="../media/image36.emf"/></Relationships>
</file>

<file path=ppt/slides/_rels/slide44.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2.xml"/><Relationship Id="rId1" Type="http://schemas.openxmlformats.org/officeDocument/2006/relationships/vmlDrawing" Target="../drawings/vmlDrawing4.vml"/><Relationship Id="rId4" Type="http://schemas.openxmlformats.org/officeDocument/2006/relationships/image" Target="../media/image37.emf"/></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6.xml"/><Relationship Id="rId1" Type="http://schemas.openxmlformats.org/officeDocument/2006/relationships/vmlDrawing" Target="../drawings/vmlDrawing5.vml"/><Relationship Id="rId6" Type="http://schemas.openxmlformats.org/officeDocument/2006/relationships/image" Target="../media/image39.emf"/><Relationship Id="rId5" Type="http://schemas.openxmlformats.org/officeDocument/2006/relationships/oleObject" Target="../embeddings/oleObject6.bin"/><Relationship Id="rId4" Type="http://schemas.openxmlformats.org/officeDocument/2006/relationships/image" Target="../media/image38.emf"/></Relationships>
</file>

<file path=ppt/slides/_rels/slide47.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6.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3.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6.xml"/></Relationships>
</file>

<file path=ppt/slides/_rels/slide57.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6.xml"/></Relationships>
</file>

<file path=ppt/slides/_rels/slide58.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6.xml"/></Relationships>
</file>

<file path=ppt/slides/_rels/slide59.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6.xml"/></Relationships>
</file>

<file path=ppt/slides/_rels/slide60.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6.xml"/></Relationships>
</file>

<file path=ppt/slides/_rels/slide61.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6.xml"/></Relationships>
</file>

<file path=ppt/slides/_rels/slide62.xml.rels><?xml version="1.0" encoding="UTF-8" standalone="yes"?>
<Relationships xmlns="http://schemas.openxmlformats.org/package/2006/relationships"><Relationship Id="rId8" Type="http://schemas.openxmlformats.org/officeDocument/2006/relationships/image" Target="../media/image63.png"/><Relationship Id="rId3" Type="http://schemas.openxmlformats.org/officeDocument/2006/relationships/image" Target="../media/image6.png"/><Relationship Id="rId7" Type="http://schemas.openxmlformats.org/officeDocument/2006/relationships/image" Target="../media/image62.png"/><Relationship Id="rId2" Type="http://schemas.openxmlformats.org/officeDocument/2006/relationships/image" Target="../media/image58.png"/><Relationship Id="rId1" Type="http://schemas.openxmlformats.org/officeDocument/2006/relationships/slideLayout" Target="../slideLayouts/slideLayout6.xml"/><Relationship Id="rId6" Type="http://schemas.openxmlformats.org/officeDocument/2006/relationships/image" Target="../media/image61.jpeg"/><Relationship Id="rId11" Type="http://schemas.openxmlformats.org/officeDocument/2006/relationships/image" Target="../media/image66.png"/><Relationship Id="rId5" Type="http://schemas.openxmlformats.org/officeDocument/2006/relationships/image" Target="../media/image60.png"/><Relationship Id="rId10" Type="http://schemas.openxmlformats.org/officeDocument/2006/relationships/image" Target="../media/image65.png"/><Relationship Id="rId4" Type="http://schemas.openxmlformats.org/officeDocument/2006/relationships/image" Target="../media/image59.png"/><Relationship Id="rId9" Type="http://schemas.openxmlformats.org/officeDocument/2006/relationships/image" Target="../media/image64.pn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56504" y="2111764"/>
            <a:ext cx="7772400" cy="1470025"/>
          </a:xfrm>
        </p:spPr>
        <p:txBody>
          <a:bodyPr>
            <a:normAutofit fontScale="90000"/>
          </a:bodyPr>
          <a:lstStyle/>
          <a:p>
            <a:r>
              <a:rPr lang="pt-BR" b="1" i="1" dirty="0" err="1" smtClean="0">
                <a:solidFill>
                  <a:srgbClr val="FF0000"/>
                </a:solidFill>
              </a:rPr>
              <a:t>Extendendo</a:t>
            </a:r>
            <a:r>
              <a:rPr lang="pt-BR" b="1" i="1" dirty="0" smtClean="0">
                <a:solidFill>
                  <a:srgbClr val="FF0000"/>
                </a:solidFill>
              </a:rPr>
              <a:t> o Mashup de Compras Municipais para a Área da Saúde</a:t>
            </a:r>
            <a:endParaRPr lang="en-US" dirty="0">
              <a:solidFill>
                <a:srgbClr val="FF0000"/>
              </a:solidFill>
            </a:endParaRPr>
          </a:p>
        </p:txBody>
      </p:sp>
      <p:sp>
        <p:nvSpPr>
          <p:cNvPr id="3" name="Subtitle 2"/>
          <p:cNvSpPr>
            <a:spLocks noGrp="1"/>
          </p:cNvSpPr>
          <p:nvPr>
            <p:ph type="subTitle" idx="1"/>
          </p:nvPr>
        </p:nvSpPr>
        <p:spPr>
          <a:xfrm>
            <a:off x="0" y="5105400"/>
            <a:ext cx="9144000" cy="1752600"/>
          </a:xfrm>
        </p:spPr>
        <p:txBody>
          <a:bodyPr>
            <a:normAutofit/>
          </a:bodyPr>
          <a:lstStyle/>
          <a:p>
            <a:r>
              <a:rPr lang="en-US" sz="2400" b="1" dirty="0" err="1" smtClean="0">
                <a:solidFill>
                  <a:schemeClr val="tx1"/>
                </a:solidFill>
              </a:rPr>
              <a:t>Vânia</a:t>
            </a:r>
            <a:r>
              <a:rPr lang="en-US" sz="2400" b="1" dirty="0" smtClean="0">
                <a:solidFill>
                  <a:schemeClr val="tx1"/>
                </a:solidFill>
              </a:rPr>
              <a:t> Maria Ponte Vidal </a:t>
            </a:r>
            <a:r>
              <a:rPr lang="en-US" sz="2400" b="1" dirty="0">
                <a:solidFill>
                  <a:schemeClr val="tx1"/>
                </a:solidFill>
              </a:rPr>
              <a:t>     </a:t>
            </a:r>
            <a:r>
              <a:rPr lang="en-US" sz="2400" b="1" dirty="0" err="1">
                <a:solidFill>
                  <a:schemeClr val="tx1"/>
                </a:solidFill>
              </a:rPr>
              <a:t>Roberval</a:t>
            </a:r>
            <a:r>
              <a:rPr lang="en-US" sz="2400" b="1" dirty="0">
                <a:solidFill>
                  <a:schemeClr val="tx1"/>
                </a:solidFill>
              </a:rPr>
              <a:t> </a:t>
            </a:r>
            <a:r>
              <a:rPr lang="en-US" sz="2400" b="1" dirty="0" smtClean="0">
                <a:solidFill>
                  <a:schemeClr val="tx1"/>
                </a:solidFill>
              </a:rPr>
              <a:t>Gomes Mariano  Regis </a:t>
            </a:r>
            <a:r>
              <a:rPr lang="en-US" sz="2400" b="1" dirty="0" err="1" smtClean="0">
                <a:solidFill>
                  <a:schemeClr val="tx1"/>
                </a:solidFill>
              </a:rPr>
              <a:t>Pires</a:t>
            </a:r>
            <a:endParaRPr lang="en-US" sz="2400" b="1" dirty="0" smtClean="0">
              <a:solidFill>
                <a:schemeClr val="tx1"/>
              </a:solidFill>
            </a:endParaRPr>
          </a:p>
          <a:p>
            <a:r>
              <a:rPr lang="en-US" sz="2400" dirty="0" smtClean="0">
                <a:solidFill>
                  <a:schemeClr val="tx1"/>
                </a:solidFill>
                <a:hlinkClick r:id="rId3"/>
              </a:rPr>
              <a:t>vvidal@lia.ufc.br</a:t>
            </a:r>
            <a:r>
              <a:rPr lang="en-US" sz="2400" dirty="0" smtClean="0">
                <a:solidFill>
                  <a:schemeClr val="tx1"/>
                </a:solidFill>
              </a:rPr>
              <a:t>               </a:t>
            </a:r>
            <a:r>
              <a:rPr lang="en-US" sz="2400" dirty="0" smtClean="0">
                <a:solidFill>
                  <a:schemeClr val="tx1"/>
                </a:solidFill>
                <a:hlinkClick r:id="rId4"/>
              </a:rPr>
              <a:t>mariano@lia.ufc.br</a:t>
            </a:r>
            <a:r>
              <a:rPr lang="en-US" sz="2400" dirty="0" smtClean="0">
                <a:solidFill>
                  <a:schemeClr val="tx1"/>
                </a:solidFill>
              </a:rPr>
              <a:t> </a:t>
            </a:r>
            <a:r>
              <a:rPr lang="en-US" sz="2400" dirty="0">
                <a:solidFill>
                  <a:schemeClr val="tx1"/>
                </a:solidFill>
              </a:rPr>
              <a:t> </a:t>
            </a:r>
            <a:r>
              <a:rPr lang="en-US" sz="2400" dirty="0" smtClean="0">
                <a:solidFill>
                  <a:schemeClr val="tx1"/>
                </a:solidFill>
                <a:hlinkClick r:id="rId5"/>
              </a:rPr>
              <a:t>regispiresmag@gmail.com</a:t>
            </a:r>
            <a:r>
              <a:rPr lang="en-US" sz="2400" dirty="0" smtClean="0">
                <a:solidFill>
                  <a:schemeClr val="tx1"/>
                </a:solidFill>
              </a:rPr>
              <a:t> </a:t>
            </a:r>
            <a:endParaRPr lang="en-US" sz="2400" dirty="0">
              <a:solidFill>
                <a:schemeClr val="tx1"/>
              </a:solidFill>
            </a:endParaRPr>
          </a:p>
          <a:p>
            <a:endParaRPr lang="en-US" sz="2400" dirty="0" smtClean="0">
              <a:solidFill>
                <a:schemeClr val="tx1"/>
              </a:solidFill>
            </a:endParaRPr>
          </a:p>
        </p:txBody>
      </p:sp>
      <p:grpSp>
        <p:nvGrpSpPr>
          <p:cNvPr id="4" name="Grupo 14"/>
          <p:cNvGrpSpPr/>
          <p:nvPr/>
        </p:nvGrpSpPr>
        <p:grpSpPr>
          <a:xfrm>
            <a:off x="55628" y="740"/>
            <a:ext cx="4214810" cy="1285860"/>
            <a:chOff x="4857752" y="5500702"/>
            <a:chExt cx="4214810" cy="1285860"/>
          </a:xfrm>
        </p:grpSpPr>
        <p:sp>
          <p:nvSpPr>
            <p:cNvPr id="5" name="Retângulo de cantos arredondados 17"/>
            <p:cNvSpPr/>
            <p:nvPr/>
          </p:nvSpPr>
          <p:spPr>
            <a:xfrm>
              <a:off x="4857752" y="5500702"/>
              <a:ext cx="4214810" cy="1285860"/>
            </a:xfrm>
            <a:prstGeom prst="roundRect">
              <a:avLst/>
            </a:prstGeom>
          </p:spPr>
          <p:style>
            <a:lnRef idx="3">
              <a:schemeClr val="lt1"/>
            </a:lnRef>
            <a:fillRef idx="1">
              <a:schemeClr val="accent1"/>
            </a:fillRef>
            <a:effectRef idx="1">
              <a:schemeClr val="accent1"/>
            </a:effectRef>
            <a:fontRef idx="minor">
              <a:schemeClr val="lt1"/>
            </a:fontRef>
          </p:style>
          <p:txBody>
            <a:bodyPr rtlCol="0" anchor="ctr"/>
            <a:lstStyle/>
            <a:p>
              <a:pPr algn="ctr"/>
              <a:endParaRPr lang="pt-BR"/>
            </a:p>
          </p:txBody>
        </p:sp>
        <p:pic>
          <p:nvPicPr>
            <p:cNvPr id="6" name="Imagem 18" descr="ufc-logo.png"/>
            <p:cNvPicPr>
              <a:picLocks noChangeAspect="1"/>
            </p:cNvPicPr>
            <p:nvPr/>
          </p:nvPicPr>
          <p:blipFill>
            <a:blip r:embed="rId6" cstate="print"/>
            <a:stretch>
              <a:fillRect/>
            </a:stretch>
          </p:blipFill>
          <p:spPr>
            <a:xfrm>
              <a:off x="6191463" y="5643577"/>
              <a:ext cx="737991" cy="960377"/>
            </a:xfrm>
            <a:prstGeom prst="rect">
              <a:avLst/>
            </a:prstGeom>
            <a:ln>
              <a:solidFill>
                <a:schemeClr val="accent1"/>
              </a:solidFill>
            </a:ln>
          </p:spPr>
          <p:style>
            <a:lnRef idx="3">
              <a:schemeClr val="lt1"/>
            </a:lnRef>
            <a:fillRef idx="1">
              <a:schemeClr val="accent1"/>
            </a:fillRef>
            <a:effectRef idx="1">
              <a:schemeClr val="accent1"/>
            </a:effectRef>
            <a:fontRef idx="minor">
              <a:schemeClr val="lt1"/>
            </a:fontRef>
          </p:style>
        </p:pic>
        <p:pic>
          <p:nvPicPr>
            <p:cNvPr id="7" name="Picture 9"/>
            <p:cNvPicPr>
              <a:picLocks noChangeAspect="1" noChangeArrowheads="1"/>
            </p:cNvPicPr>
            <p:nvPr/>
          </p:nvPicPr>
          <p:blipFill>
            <a:blip r:embed="rId7" cstate="email"/>
            <a:srcRect/>
            <a:stretch>
              <a:fillRect/>
            </a:stretch>
          </p:blipFill>
          <p:spPr bwMode="auto">
            <a:xfrm>
              <a:off x="7849784" y="5996228"/>
              <a:ext cx="1056993" cy="292297"/>
            </a:xfrm>
            <a:prstGeom prst="rect">
              <a:avLst/>
            </a:prstGeom>
            <a:ln>
              <a:solidFill>
                <a:schemeClr val="accent1"/>
              </a:solidFill>
              <a:headEnd/>
              <a:tailEnd/>
            </a:ln>
          </p:spPr>
          <p:style>
            <a:lnRef idx="3">
              <a:schemeClr val="lt1"/>
            </a:lnRef>
            <a:fillRef idx="1">
              <a:schemeClr val="accent1"/>
            </a:fillRef>
            <a:effectRef idx="1">
              <a:schemeClr val="accent1"/>
            </a:effectRef>
            <a:fontRef idx="minor">
              <a:schemeClr val="lt1"/>
            </a:fontRef>
          </p:style>
        </p:pic>
        <p:pic>
          <p:nvPicPr>
            <p:cNvPr id="8" name="Picture 10"/>
            <p:cNvPicPr>
              <a:picLocks noChangeAspect="1" noChangeArrowheads="1"/>
            </p:cNvPicPr>
            <p:nvPr/>
          </p:nvPicPr>
          <p:blipFill>
            <a:blip r:embed="rId8" cstate="email"/>
            <a:srcRect/>
            <a:stretch>
              <a:fillRect/>
            </a:stretch>
          </p:blipFill>
          <p:spPr bwMode="auto">
            <a:xfrm>
              <a:off x="6964036" y="5845651"/>
              <a:ext cx="814888" cy="581641"/>
            </a:xfrm>
            <a:prstGeom prst="rect">
              <a:avLst/>
            </a:prstGeom>
            <a:ln>
              <a:solidFill>
                <a:schemeClr val="accent1"/>
              </a:solidFill>
              <a:headEnd/>
              <a:tailEnd/>
            </a:ln>
          </p:spPr>
          <p:style>
            <a:lnRef idx="3">
              <a:schemeClr val="lt1"/>
            </a:lnRef>
            <a:fillRef idx="1">
              <a:schemeClr val="accent1"/>
            </a:fillRef>
            <a:effectRef idx="1">
              <a:schemeClr val="accent1"/>
            </a:effectRef>
            <a:fontRef idx="minor">
              <a:schemeClr val="lt1"/>
            </a:fontRef>
          </p:style>
        </p:pic>
        <p:pic>
          <p:nvPicPr>
            <p:cNvPr id="9" name="Imagem 21" descr="ifpi-phb.emf"/>
            <p:cNvPicPr>
              <a:picLocks noChangeAspect="1"/>
            </p:cNvPicPr>
            <p:nvPr/>
          </p:nvPicPr>
          <p:blipFill>
            <a:blip r:embed="rId9"/>
            <a:stretch>
              <a:fillRect/>
            </a:stretch>
          </p:blipFill>
          <p:spPr>
            <a:xfrm>
              <a:off x="5000628" y="5786454"/>
              <a:ext cx="1116000" cy="648000"/>
            </a:xfrm>
            <a:prstGeom prst="rect">
              <a:avLst/>
            </a:prstGeom>
            <a:ln>
              <a:solidFill>
                <a:schemeClr val="accent1"/>
              </a:solidFill>
            </a:ln>
          </p:spPr>
          <p:style>
            <a:lnRef idx="3">
              <a:schemeClr val="lt1"/>
            </a:lnRef>
            <a:fillRef idx="1">
              <a:schemeClr val="accent1"/>
            </a:fillRef>
            <a:effectRef idx="1">
              <a:schemeClr val="accent1"/>
            </a:effectRef>
            <a:fontRef idx="minor">
              <a:schemeClr val="lt1"/>
            </a:fontRef>
          </p:style>
        </p:pic>
      </p:grpSp>
    </p:spTree>
    <p:extLst>
      <p:ext uri="{BB962C8B-B14F-4D97-AF65-F5344CB8AC3E}">
        <p14:creationId xmlns:p14="http://schemas.microsoft.com/office/powerpoint/2010/main" val="54192065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74366"/>
            <a:ext cx="8229600" cy="1143000"/>
          </a:xfrm>
        </p:spPr>
        <p:txBody>
          <a:bodyPr>
            <a:normAutofit/>
          </a:bodyPr>
          <a:lstStyle/>
          <a:p>
            <a:r>
              <a:rPr lang="en-US" dirty="0" err="1" smtClean="0">
                <a:solidFill>
                  <a:schemeClr val="accent1"/>
                </a:solidFill>
              </a:rPr>
              <a:t>Introdução</a:t>
            </a:r>
            <a:endParaRPr lang="en-US" dirty="0">
              <a:solidFill>
                <a:schemeClr val="accent1"/>
              </a:solidFill>
            </a:endParaRPr>
          </a:p>
        </p:txBody>
      </p:sp>
      <p:sp>
        <p:nvSpPr>
          <p:cNvPr id="3" name="Content Placeholder 2"/>
          <p:cNvSpPr>
            <a:spLocks noGrp="1"/>
          </p:cNvSpPr>
          <p:nvPr>
            <p:ph idx="1"/>
          </p:nvPr>
        </p:nvSpPr>
        <p:spPr>
          <a:xfrm>
            <a:off x="457199" y="1317366"/>
            <a:ext cx="8229601" cy="5250271"/>
          </a:xfrm>
        </p:spPr>
        <p:txBody>
          <a:bodyPr>
            <a:normAutofit fontScale="85000" lnSpcReduction="10000"/>
          </a:bodyPr>
          <a:lstStyle/>
          <a:p>
            <a:r>
              <a:rPr lang="pt-BR" dirty="0" smtClean="0"/>
              <a:t>Dados Governamentais Abertos estão sendo cada vez mais publicados na Web, contribuindo para a transparência e a sua reutilização. </a:t>
            </a:r>
          </a:p>
          <a:p>
            <a:r>
              <a:rPr lang="pt-BR" dirty="0" smtClean="0"/>
              <a:t>Ao mesmo tempo, a prática de publicar dados no padrão “</a:t>
            </a:r>
            <a:r>
              <a:rPr lang="pt-BR" dirty="0" err="1" smtClean="0"/>
              <a:t>linked</a:t>
            </a:r>
            <a:r>
              <a:rPr lang="pt-BR" dirty="0" smtClean="0"/>
              <a:t> Data”, vem crescendo muito nos últimos anos, permitindo o desenvolvimento de aplicações melhores e mais inteligentes. </a:t>
            </a:r>
          </a:p>
          <a:p>
            <a:r>
              <a:rPr lang="pt-BR" dirty="0" smtClean="0"/>
              <a:t>Neste contexto, este trabalho tem como proposta apresentar resultados preliminares do projeto "</a:t>
            </a:r>
            <a:r>
              <a:rPr lang="pt-BR" b="1" dirty="0" smtClean="0">
                <a:solidFill>
                  <a:srgbClr val="FF0000"/>
                </a:solidFill>
              </a:rPr>
              <a:t>Ligado nas compras municipais</a:t>
            </a:r>
            <a:r>
              <a:rPr lang="pt-BR" dirty="0" smtClean="0"/>
              <a:t>", que utiliza práticas de dados ligados na criação de um </a:t>
            </a:r>
            <a:r>
              <a:rPr lang="pt-BR" dirty="0" err="1" smtClean="0"/>
              <a:t>mashup</a:t>
            </a:r>
            <a:r>
              <a:rPr lang="pt-BR" dirty="0" smtClean="0"/>
              <a:t> de dados abertos de compras Públicas municipais (  </a:t>
            </a:r>
            <a:r>
              <a:rPr lang="pt-BR" dirty="0" err="1" smtClean="0">
                <a:solidFill>
                  <a:srgbClr val="FF0000"/>
                </a:solidFill>
              </a:rPr>
              <a:t>CPM_Mashup</a:t>
            </a:r>
            <a:r>
              <a:rPr lang="pt-BR" dirty="0" smtClean="0"/>
              <a:t>) com informações coletadas de diferentes fontes..</a:t>
            </a:r>
            <a:endParaRPr lang="pt-BR" dirty="0"/>
          </a:p>
        </p:txBody>
      </p:sp>
    </p:spTree>
    <p:extLst>
      <p:ext uri="{BB962C8B-B14F-4D97-AF65-F5344CB8AC3E}">
        <p14:creationId xmlns:p14="http://schemas.microsoft.com/office/powerpoint/2010/main" val="177752060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74366"/>
            <a:ext cx="8229600" cy="1143000"/>
          </a:xfrm>
        </p:spPr>
        <p:txBody>
          <a:bodyPr>
            <a:normAutofit/>
          </a:bodyPr>
          <a:lstStyle/>
          <a:p>
            <a:r>
              <a:rPr lang="en-US" b="1" dirty="0" err="1" smtClean="0">
                <a:solidFill>
                  <a:schemeClr val="accent1"/>
                </a:solidFill>
              </a:rPr>
              <a:t>Introdução</a:t>
            </a:r>
            <a:endParaRPr lang="en-US" b="1" dirty="0">
              <a:solidFill>
                <a:schemeClr val="accent1"/>
              </a:solidFill>
            </a:endParaRPr>
          </a:p>
        </p:txBody>
      </p:sp>
      <p:sp>
        <p:nvSpPr>
          <p:cNvPr id="3" name="Content Placeholder 2"/>
          <p:cNvSpPr>
            <a:spLocks noGrp="1"/>
          </p:cNvSpPr>
          <p:nvPr>
            <p:ph idx="1"/>
          </p:nvPr>
        </p:nvSpPr>
        <p:spPr>
          <a:xfrm>
            <a:off x="457199" y="1317366"/>
            <a:ext cx="8229601" cy="5250271"/>
          </a:xfrm>
        </p:spPr>
        <p:txBody>
          <a:bodyPr>
            <a:normAutofit fontScale="92500" lnSpcReduction="10000"/>
          </a:bodyPr>
          <a:lstStyle/>
          <a:p>
            <a:r>
              <a:rPr lang="pt-BR" dirty="0" smtClean="0"/>
              <a:t>O </a:t>
            </a:r>
            <a:r>
              <a:rPr lang="pt-BR" dirty="0" err="1" smtClean="0"/>
              <a:t>CPM_Mashup</a:t>
            </a:r>
            <a:r>
              <a:rPr lang="pt-BR" dirty="0" smtClean="0"/>
              <a:t> foi desenvolvido usando o framework</a:t>
            </a:r>
            <a:r>
              <a:rPr lang="pt-BR" b="1" dirty="0" smtClean="0">
                <a:solidFill>
                  <a:srgbClr val="C0504D"/>
                </a:solidFill>
              </a:rPr>
              <a:t> </a:t>
            </a:r>
            <a:r>
              <a:rPr lang="pt-BR" b="1" i="1" dirty="0" smtClean="0">
                <a:solidFill>
                  <a:srgbClr val="C0504D"/>
                </a:solidFill>
              </a:rPr>
              <a:t>LDMF</a:t>
            </a:r>
            <a:r>
              <a:rPr lang="pt-BR" dirty="0" smtClean="0"/>
              <a:t>, o qual busca minimizar o </a:t>
            </a:r>
            <a:r>
              <a:rPr lang="pt-BR" dirty="0"/>
              <a:t>custo de construção e manutenção de </a:t>
            </a:r>
            <a:r>
              <a:rPr lang="pt-BR" i="1" dirty="0" err="1"/>
              <a:t>mashups</a:t>
            </a:r>
            <a:r>
              <a:rPr lang="pt-BR" dirty="0"/>
              <a:t> de dados através do uso de tecnologias da Web Semântica</a:t>
            </a:r>
            <a:r>
              <a:rPr lang="pt-BR" dirty="0" smtClean="0"/>
              <a:t>.</a:t>
            </a:r>
          </a:p>
          <a:p>
            <a:pPr algn="just">
              <a:spcBef>
                <a:spcPts val="600"/>
              </a:spcBef>
              <a:spcAft>
                <a:spcPts val="600"/>
              </a:spcAft>
              <a:defRPr/>
            </a:pPr>
            <a:r>
              <a:rPr lang="pt-BR" dirty="0" smtClean="0"/>
              <a:t>O </a:t>
            </a:r>
            <a:r>
              <a:rPr lang="pt-BR" i="1" dirty="0"/>
              <a:t>framework</a:t>
            </a:r>
            <a:r>
              <a:rPr lang="pt-BR" dirty="0"/>
              <a:t> </a:t>
            </a:r>
            <a:r>
              <a:rPr lang="pt-BR" dirty="0" smtClean="0"/>
              <a:t>LDMF é baseado </a:t>
            </a:r>
            <a:r>
              <a:rPr lang="pt-BR" dirty="0"/>
              <a:t>no uso de </a:t>
            </a:r>
            <a:r>
              <a:rPr lang="pt-BR" b="1" i="1" dirty="0" err="1">
                <a:solidFill>
                  <a:srgbClr val="FF0000"/>
                </a:solidFill>
              </a:rPr>
              <a:t>Linked</a:t>
            </a:r>
            <a:r>
              <a:rPr lang="pt-BR" b="1" i="1" dirty="0">
                <a:solidFill>
                  <a:srgbClr val="FF0000"/>
                </a:solidFill>
              </a:rPr>
              <a:t> Data </a:t>
            </a:r>
            <a:r>
              <a:rPr lang="pt-BR" b="1" i="1" dirty="0" err="1">
                <a:solidFill>
                  <a:srgbClr val="FF0000"/>
                </a:solidFill>
              </a:rPr>
              <a:t>Mashup</a:t>
            </a:r>
            <a:r>
              <a:rPr lang="pt-BR" b="1" i="1" dirty="0">
                <a:solidFill>
                  <a:srgbClr val="FF0000"/>
                </a:solidFill>
              </a:rPr>
              <a:t> Services </a:t>
            </a:r>
            <a:r>
              <a:rPr lang="pt-BR" b="1" dirty="0">
                <a:solidFill>
                  <a:srgbClr val="FF0000"/>
                </a:solidFill>
              </a:rPr>
              <a:t>(LIDMS)</a:t>
            </a:r>
            <a:r>
              <a:rPr lang="pt-BR" dirty="0"/>
              <a:t>. </a:t>
            </a:r>
          </a:p>
          <a:p>
            <a:pPr algn="just">
              <a:spcBef>
                <a:spcPts val="600"/>
              </a:spcBef>
              <a:spcAft>
                <a:spcPts val="600"/>
              </a:spcAft>
              <a:defRPr/>
            </a:pPr>
            <a:r>
              <a:rPr lang="pt-BR" b="1" dirty="0">
                <a:solidFill>
                  <a:srgbClr val="FF0000"/>
                </a:solidFill>
              </a:rPr>
              <a:t>LIDMS</a:t>
            </a:r>
            <a:r>
              <a:rPr lang="pt-BR" dirty="0"/>
              <a:t> são serviços Web que combinam e integram dinamicamente dados de múltiplas fontes e retornam o resultado no padrão de </a:t>
            </a:r>
            <a:r>
              <a:rPr lang="pt-BR" i="1" dirty="0" err="1"/>
              <a:t>Linked</a:t>
            </a:r>
            <a:r>
              <a:rPr lang="pt-BR" i="1" dirty="0"/>
              <a:t> Data</a:t>
            </a:r>
            <a:r>
              <a:rPr lang="pt-BR" dirty="0"/>
              <a:t>.</a:t>
            </a:r>
          </a:p>
          <a:p>
            <a:endParaRPr lang="pt-BR" dirty="0"/>
          </a:p>
          <a:p>
            <a:endParaRPr lang="pt-BR" dirty="0" smtClean="0"/>
          </a:p>
        </p:txBody>
      </p:sp>
    </p:spTree>
    <p:extLst>
      <p:ext uri="{BB962C8B-B14F-4D97-AF65-F5344CB8AC3E}">
        <p14:creationId xmlns:p14="http://schemas.microsoft.com/office/powerpoint/2010/main" val="423839454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57200" y="109182"/>
            <a:ext cx="8229600" cy="807612"/>
          </a:xfrm>
        </p:spPr>
        <p:txBody>
          <a:bodyPr/>
          <a:lstStyle/>
          <a:p>
            <a:r>
              <a:rPr lang="pt-BR" dirty="0" smtClean="0"/>
              <a:t>A Experiência Dados.gov.br</a:t>
            </a:r>
            <a:endParaRPr lang="pt-BR" dirty="0"/>
          </a:p>
        </p:txBody>
      </p:sp>
      <p:pic>
        <p:nvPicPr>
          <p:cNvPr id="1433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904875"/>
            <a:ext cx="5067300" cy="59531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Elipse 3"/>
          <p:cNvSpPr/>
          <p:nvPr/>
        </p:nvSpPr>
        <p:spPr>
          <a:xfrm>
            <a:off x="5909480" y="1965277"/>
            <a:ext cx="600501" cy="627797"/>
          </a:xfrm>
          <a:prstGeom prst="ellipse">
            <a:avLst/>
          </a:prstGeom>
        </p:spPr>
        <p:style>
          <a:lnRef idx="0">
            <a:schemeClr val="accent6"/>
          </a:lnRef>
          <a:fillRef idx="3">
            <a:schemeClr val="accent6"/>
          </a:fillRef>
          <a:effectRef idx="3">
            <a:schemeClr val="accent6"/>
          </a:effectRef>
          <a:fontRef idx="minor">
            <a:schemeClr val="lt1"/>
          </a:fontRef>
        </p:style>
        <p:txBody>
          <a:bodyPr rtlCol="0" anchor="ctr"/>
          <a:lstStyle/>
          <a:p>
            <a:pPr algn="ctr"/>
            <a:endParaRPr lang="pt-BR"/>
          </a:p>
        </p:txBody>
      </p:sp>
      <p:sp>
        <p:nvSpPr>
          <p:cNvPr id="6" name="Elipse 5"/>
          <p:cNvSpPr/>
          <p:nvPr/>
        </p:nvSpPr>
        <p:spPr>
          <a:xfrm>
            <a:off x="7181018" y="2763676"/>
            <a:ext cx="600501" cy="627797"/>
          </a:xfrm>
          <a:prstGeom prst="ellipse">
            <a:avLst/>
          </a:prstGeom>
        </p:spPr>
        <p:style>
          <a:lnRef idx="0">
            <a:schemeClr val="accent6"/>
          </a:lnRef>
          <a:fillRef idx="3">
            <a:schemeClr val="accent6"/>
          </a:fillRef>
          <a:effectRef idx="3">
            <a:schemeClr val="accent6"/>
          </a:effectRef>
          <a:fontRef idx="minor">
            <a:schemeClr val="lt1"/>
          </a:fontRef>
        </p:style>
        <p:txBody>
          <a:bodyPr rtlCol="0" anchor="ctr"/>
          <a:lstStyle/>
          <a:p>
            <a:pPr algn="ctr"/>
            <a:endParaRPr lang="pt-BR"/>
          </a:p>
        </p:txBody>
      </p:sp>
      <p:sp>
        <p:nvSpPr>
          <p:cNvPr id="7" name="Elipse 6"/>
          <p:cNvSpPr/>
          <p:nvPr/>
        </p:nvSpPr>
        <p:spPr>
          <a:xfrm>
            <a:off x="5413652" y="3391473"/>
            <a:ext cx="600501" cy="627797"/>
          </a:xfrm>
          <a:prstGeom prst="ellipse">
            <a:avLst/>
          </a:prstGeom>
        </p:spPr>
        <p:style>
          <a:lnRef idx="0">
            <a:schemeClr val="accent6"/>
          </a:lnRef>
          <a:fillRef idx="3">
            <a:schemeClr val="accent6"/>
          </a:fillRef>
          <a:effectRef idx="3">
            <a:schemeClr val="accent6"/>
          </a:effectRef>
          <a:fontRef idx="minor">
            <a:schemeClr val="lt1"/>
          </a:fontRef>
        </p:style>
        <p:txBody>
          <a:bodyPr rtlCol="0" anchor="ctr"/>
          <a:lstStyle/>
          <a:p>
            <a:pPr algn="ctr"/>
            <a:endParaRPr lang="pt-BR"/>
          </a:p>
        </p:txBody>
      </p:sp>
      <p:sp>
        <p:nvSpPr>
          <p:cNvPr id="8" name="Elipse 7"/>
          <p:cNvSpPr/>
          <p:nvPr/>
        </p:nvSpPr>
        <p:spPr>
          <a:xfrm>
            <a:off x="6589656" y="4230810"/>
            <a:ext cx="600501" cy="627797"/>
          </a:xfrm>
          <a:prstGeom prst="ellipse">
            <a:avLst/>
          </a:prstGeom>
        </p:spPr>
        <p:style>
          <a:lnRef idx="0">
            <a:schemeClr val="accent6"/>
          </a:lnRef>
          <a:fillRef idx="3">
            <a:schemeClr val="accent6"/>
          </a:fillRef>
          <a:effectRef idx="3">
            <a:schemeClr val="accent6"/>
          </a:effectRef>
          <a:fontRef idx="minor">
            <a:schemeClr val="lt1"/>
          </a:fontRef>
        </p:style>
        <p:txBody>
          <a:bodyPr rtlCol="0" anchor="ctr"/>
          <a:lstStyle/>
          <a:p>
            <a:pPr algn="ctr"/>
            <a:endParaRPr lang="pt-BR"/>
          </a:p>
        </p:txBody>
      </p:sp>
    </p:spTree>
    <p:extLst>
      <p:ext uri="{BB962C8B-B14F-4D97-AF65-F5344CB8AC3E}">
        <p14:creationId xmlns:p14="http://schemas.microsoft.com/office/powerpoint/2010/main" val="336353716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Conector reto 6"/>
          <p:cNvCxnSpPr/>
          <p:nvPr/>
        </p:nvCxnSpPr>
        <p:spPr>
          <a:xfrm>
            <a:off x="0" y="0"/>
            <a:ext cx="914400" cy="0"/>
          </a:xfrm>
          <a:prstGeom prst="line">
            <a:avLst/>
          </a:prstGeom>
          <a:ln w="0" cap="flat" cmpd="sng" algn="ctr">
            <a:solidFill>
              <a:srgbClr val="FBFFFF"/>
            </a:solidFill>
            <a:prstDash val="solid"/>
            <a:round/>
            <a:headEnd type="none" w="med" len="med"/>
            <a:tailEnd type="none" w="med" len="med"/>
          </a:ln>
          <a:effectLst/>
        </p:spPr>
        <p:style>
          <a:lnRef idx="1">
            <a:schemeClr val="accent1"/>
          </a:lnRef>
          <a:fillRef idx="0">
            <a:schemeClr val="accent1"/>
          </a:fillRef>
          <a:effectRef idx="0">
            <a:schemeClr val="accent1"/>
          </a:effectRef>
          <a:fontRef idx="minor">
            <a:schemeClr val="tx1"/>
          </a:fontRef>
        </p:style>
      </p:cxnSp>
      <p:sp>
        <p:nvSpPr>
          <p:cNvPr id="2" name="Título 1"/>
          <p:cNvSpPr>
            <a:spLocks noGrp="1"/>
          </p:cNvSpPr>
          <p:nvPr>
            <p:ph type="title"/>
          </p:nvPr>
        </p:nvSpPr>
        <p:spPr>
          <a:xfrm>
            <a:off x="1578219" y="-31416"/>
            <a:ext cx="4666274" cy="1066800"/>
          </a:xfrm>
        </p:spPr>
        <p:txBody>
          <a:bodyPr/>
          <a:lstStyle/>
          <a:p>
            <a:pPr algn="just"/>
            <a:r>
              <a:rPr lang="pt-BR" b="1" i="1" dirty="0" err="1" smtClean="0">
                <a:solidFill>
                  <a:schemeClr val="accent1"/>
                </a:solidFill>
              </a:rPr>
              <a:t>CPM_Mashup</a:t>
            </a:r>
            <a:endParaRPr lang="pt-BR" b="1" i="1" dirty="0" smtClean="0">
              <a:solidFill>
                <a:schemeClr val="accent1"/>
              </a:solidFill>
            </a:endParaRPr>
          </a:p>
        </p:txBody>
      </p:sp>
      <p:sp>
        <p:nvSpPr>
          <p:cNvPr id="3" name="Espaço Reservado para Conteúdo 2"/>
          <p:cNvSpPr>
            <a:spLocks noGrp="1"/>
          </p:cNvSpPr>
          <p:nvPr>
            <p:ph idx="1"/>
          </p:nvPr>
        </p:nvSpPr>
        <p:spPr>
          <a:xfrm>
            <a:off x="71407" y="1071546"/>
            <a:ext cx="4455770" cy="3754454"/>
          </a:xfrm>
        </p:spPr>
        <p:txBody>
          <a:bodyPr>
            <a:normAutofit fontScale="70000" lnSpcReduction="20000"/>
          </a:bodyPr>
          <a:lstStyle/>
          <a:p>
            <a:pPr marL="354013" indent="-271463"/>
            <a:r>
              <a:rPr lang="pt-BR" b="1" dirty="0" smtClean="0"/>
              <a:t>Domínio da aplicação</a:t>
            </a:r>
          </a:p>
          <a:p>
            <a:pPr marL="646621" lvl="1" indent="-271463"/>
            <a:r>
              <a:rPr lang="pt-BR" dirty="0" smtClean="0"/>
              <a:t>Compras Públicas Municipais</a:t>
            </a:r>
          </a:p>
          <a:p>
            <a:pPr marL="354013" indent="-271463"/>
            <a:r>
              <a:rPr lang="pt-BR" b="1" dirty="0" smtClean="0"/>
              <a:t>Público-Alvo:</a:t>
            </a:r>
          </a:p>
          <a:p>
            <a:pPr marL="646621" lvl="1" indent="-271463"/>
            <a:r>
              <a:rPr lang="pt-BR" dirty="0" smtClean="0"/>
              <a:t>Ordenadores de Despesas</a:t>
            </a:r>
          </a:p>
          <a:p>
            <a:pPr marL="646621" lvl="1" indent="-271463"/>
            <a:r>
              <a:rPr lang="pt-BR" dirty="0" smtClean="0"/>
              <a:t>Fiscais dos Tribunais de Contas</a:t>
            </a:r>
          </a:p>
          <a:p>
            <a:pPr marL="646621" lvl="1" indent="-271463"/>
            <a:r>
              <a:rPr lang="pt-BR" dirty="0" smtClean="0"/>
              <a:t>A Sociedade</a:t>
            </a:r>
          </a:p>
          <a:p>
            <a:pPr marL="354013" indent="-271463"/>
            <a:r>
              <a:rPr lang="pt-BR" b="1" dirty="0" smtClean="0"/>
              <a:t>Objetivo Geral</a:t>
            </a:r>
          </a:p>
          <a:p>
            <a:pPr marL="646621" lvl="1" indent="-271463"/>
            <a:r>
              <a:rPr lang="en-US" dirty="0" err="1" smtClean="0"/>
              <a:t>Publicar</a:t>
            </a:r>
            <a:r>
              <a:rPr lang="en-US" dirty="0" smtClean="0"/>
              <a:t> e </a:t>
            </a:r>
            <a:r>
              <a:rPr lang="en-US" dirty="0" err="1" smtClean="0"/>
              <a:t>Integrar</a:t>
            </a:r>
            <a:r>
              <a:rPr lang="en-US" dirty="0" smtClean="0"/>
              <a:t>  dados </a:t>
            </a:r>
            <a:r>
              <a:rPr lang="en-US" dirty="0" err="1" smtClean="0"/>
              <a:t>abertos</a:t>
            </a:r>
            <a:r>
              <a:rPr lang="en-US" dirty="0" smtClean="0"/>
              <a:t> </a:t>
            </a:r>
            <a:r>
              <a:rPr lang="x-none" dirty="0" smtClean="0"/>
              <a:t>de </a:t>
            </a:r>
            <a:r>
              <a:rPr lang="pt-BR" dirty="0" smtClean="0"/>
              <a:t>diversas fontes de dados relacionadas às compras públicas</a:t>
            </a:r>
          </a:p>
          <a:p>
            <a:pPr marL="354013" indent="-271463"/>
            <a:r>
              <a:rPr lang="pt-BR" b="1" dirty="0" smtClean="0"/>
              <a:t>Conjuntos de dados usados:</a:t>
            </a:r>
            <a:endParaRPr lang="pt-BR" b="1" dirty="0"/>
          </a:p>
        </p:txBody>
      </p:sp>
      <p:pic>
        <p:nvPicPr>
          <p:cNvPr id="10" name="Imagem 9"/>
          <p:cNvPicPr/>
          <p:nvPr/>
        </p:nvPicPr>
        <p:blipFill>
          <a:blip r:embed="rId3">
            <a:extLst>
              <a:ext uri="{28A0092B-C50C-407E-A947-70E740481C1C}">
                <a14:useLocalDpi xmlns:a14="http://schemas.microsoft.com/office/drawing/2010/main" val="0"/>
              </a:ext>
            </a:extLst>
          </a:blip>
          <a:srcRect/>
          <a:stretch>
            <a:fillRect/>
          </a:stretch>
        </p:blipFill>
        <p:spPr bwMode="auto">
          <a:xfrm>
            <a:off x="4763603" y="2629647"/>
            <a:ext cx="4110547" cy="4115918"/>
          </a:xfrm>
          <a:prstGeom prst="rect">
            <a:avLst/>
          </a:prstGeom>
          <a:noFill/>
          <a:ln>
            <a:noFill/>
          </a:ln>
        </p:spPr>
      </p:pic>
    </p:spTree>
    <p:extLst>
      <p:ext uri="{BB962C8B-B14F-4D97-AF65-F5344CB8AC3E}">
        <p14:creationId xmlns:p14="http://schemas.microsoft.com/office/powerpoint/2010/main" val="346861849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a:p>
        </p:txBody>
      </p:sp>
      <p:sp>
        <p:nvSpPr>
          <p:cNvPr id="3" name="Espaço Reservado para Conteúdo 2"/>
          <p:cNvSpPr>
            <a:spLocks noGrp="1"/>
          </p:cNvSpPr>
          <p:nvPr>
            <p:ph idx="1"/>
          </p:nvPr>
        </p:nvSpPr>
        <p:spPr/>
        <p:txBody>
          <a:bodyPr/>
          <a:lstStyle/>
          <a:p>
            <a:endParaRPr lang="pt-BR"/>
          </a:p>
        </p:txBody>
      </p:sp>
      <p:pic>
        <p:nvPicPr>
          <p:cNvPr id="1536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071" y="0"/>
            <a:ext cx="9156071" cy="678833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2134636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51520" y="116632"/>
            <a:ext cx="8784976" cy="1066800"/>
          </a:xfrm>
        </p:spPr>
        <p:txBody>
          <a:bodyPr>
            <a:noAutofit/>
          </a:bodyPr>
          <a:lstStyle/>
          <a:p>
            <a:r>
              <a:rPr lang="en-US" sz="3600" b="1" dirty="0" err="1" smtClean="0">
                <a:solidFill>
                  <a:schemeClr val="accent1"/>
                </a:solidFill>
              </a:rPr>
              <a:t>Exemplos</a:t>
            </a:r>
            <a:r>
              <a:rPr lang="en-US" sz="3600" b="1" dirty="0" smtClean="0">
                <a:solidFill>
                  <a:schemeClr val="accent1"/>
                </a:solidFill>
              </a:rPr>
              <a:t> de </a:t>
            </a:r>
            <a:r>
              <a:rPr lang="en-US" sz="3600" b="1" dirty="0" err="1" smtClean="0">
                <a:solidFill>
                  <a:schemeClr val="accent1"/>
                </a:solidFill>
              </a:rPr>
              <a:t>questões</a:t>
            </a:r>
            <a:r>
              <a:rPr lang="en-US" sz="3600" b="1" dirty="0" smtClean="0">
                <a:solidFill>
                  <a:schemeClr val="accent1"/>
                </a:solidFill>
              </a:rPr>
              <a:t> </a:t>
            </a:r>
            <a:r>
              <a:rPr lang="en-US" sz="3600" b="1" dirty="0" err="1" smtClean="0">
                <a:solidFill>
                  <a:schemeClr val="accent1"/>
                </a:solidFill>
              </a:rPr>
              <a:t>que</a:t>
            </a:r>
            <a:r>
              <a:rPr lang="en-US" sz="3600" b="1" dirty="0" smtClean="0">
                <a:solidFill>
                  <a:schemeClr val="accent1"/>
                </a:solidFill>
              </a:rPr>
              <a:t> se </a:t>
            </a:r>
            <a:r>
              <a:rPr lang="en-US" sz="3600" b="1" dirty="0" err="1" smtClean="0">
                <a:solidFill>
                  <a:schemeClr val="accent1"/>
                </a:solidFill>
              </a:rPr>
              <a:t>deseja</a:t>
            </a:r>
            <a:r>
              <a:rPr lang="en-US" sz="3600" b="1" dirty="0" smtClean="0">
                <a:solidFill>
                  <a:schemeClr val="accent1"/>
                </a:solidFill>
              </a:rPr>
              <a:t> responder com </a:t>
            </a:r>
            <a:r>
              <a:rPr lang="x-none" sz="3600" b="1" dirty="0" smtClean="0">
                <a:solidFill>
                  <a:schemeClr val="accent1"/>
                </a:solidFill>
              </a:rPr>
              <a:t>o CPM_Mashup</a:t>
            </a:r>
            <a:endParaRPr lang="pt-BR" sz="3600" b="1" dirty="0">
              <a:solidFill>
                <a:schemeClr val="accent1"/>
              </a:solidFill>
            </a:endParaRPr>
          </a:p>
        </p:txBody>
      </p:sp>
      <p:sp>
        <p:nvSpPr>
          <p:cNvPr id="3" name="Espaço Reservado para Conteúdo 2"/>
          <p:cNvSpPr>
            <a:spLocks noGrp="1"/>
          </p:cNvSpPr>
          <p:nvPr>
            <p:ph idx="1"/>
          </p:nvPr>
        </p:nvSpPr>
        <p:spPr>
          <a:xfrm>
            <a:off x="457200" y="1412776"/>
            <a:ext cx="8435280" cy="4857784"/>
          </a:xfrm>
        </p:spPr>
        <p:txBody>
          <a:bodyPr>
            <a:noAutofit/>
          </a:bodyPr>
          <a:lstStyle/>
          <a:p>
            <a:pPr marL="624078" indent="-514350">
              <a:buFont typeface="+mj-lt"/>
              <a:buAutoNum type="arabicPeriod"/>
            </a:pPr>
            <a:r>
              <a:rPr lang="pt-BR" sz="2400" dirty="0" smtClean="0"/>
              <a:t>Quais empresas fornecedoras cadastradas no SICAF, que não têm restrições,  que podem fornecer determinado produto a um município do Ceará?</a:t>
            </a:r>
          </a:p>
          <a:p>
            <a:pPr marL="624078" indent="-514350">
              <a:buFont typeface="+mj-lt"/>
              <a:buAutoNum type="arabicPeriod"/>
            </a:pPr>
            <a:r>
              <a:rPr lang="pt-BR" sz="2400" dirty="0" smtClean="0"/>
              <a:t>Quais fornecedores não são monitorados pelo TCM-CE e estão cadastrados no SICAF?</a:t>
            </a:r>
          </a:p>
          <a:p>
            <a:pPr marL="624078" indent="-514350">
              <a:buFont typeface="+mj-lt"/>
              <a:buAutoNum type="arabicPeriod"/>
            </a:pPr>
            <a:r>
              <a:rPr lang="pt-BR" sz="2400" dirty="0" smtClean="0"/>
              <a:t>Quais liquidações, empenhos e pagamentos foram realizados para empresas inidôneas após a declaração de inidoneidade?</a:t>
            </a:r>
          </a:p>
          <a:p>
            <a:pPr marL="624078" indent="-514350">
              <a:buFont typeface="+mj-lt"/>
              <a:buAutoNum type="arabicPeriod"/>
            </a:pPr>
            <a:r>
              <a:rPr lang="pt-BR" sz="2400" dirty="0" smtClean="0"/>
              <a:t>Quais contratos foram assinados após a a declaração de inidoneidade?</a:t>
            </a:r>
          </a:p>
          <a:p>
            <a:pPr marL="624078" indent="-514350">
              <a:buFont typeface="+mj-lt"/>
              <a:buAutoNum type="arabicPeriod"/>
            </a:pPr>
            <a:r>
              <a:rPr lang="pt-BR" sz="2400" dirty="0" smtClean="0"/>
              <a:t>Quantas empresas por município, existem nas listas de restrições do TCU, CGU e TSE? </a:t>
            </a:r>
          </a:p>
          <a:p>
            <a:pPr marL="624078" indent="-514350">
              <a:buFont typeface="+mj-lt"/>
              <a:buAutoNum type="arabicPeriod"/>
            </a:pPr>
            <a:r>
              <a:rPr lang="pt-BR" sz="2400" dirty="0" smtClean="0"/>
              <a:t>Quais empresas apresentaram certificados de regularidade falsos ou cometeram falsidade ideológica?</a:t>
            </a:r>
          </a:p>
        </p:txBody>
      </p:sp>
    </p:spTree>
    <p:extLst>
      <p:ext uri="{BB962C8B-B14F-4D97-AF65-F5344CB8AC3E}">
        <p14:creationId xmlns:p14="http://schemas.microsoft.com/office/powerpoint/2010/main" val="6293086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err="1">
                <a:solidFill>
                  <a:srgbClr val="4F81BD"/>
                </a:solidFill>
              </a:rPr>
              <a:t>Desafios</a:t>
            </a:r>
            <a:r>
              <a:rPr lang="en-US" b="1" dirty="0">
                <a:solidFill>
                  <a:srgbClr val="4F81BD"/>
                </a:solidFill>
              </a:rPr>
              <a:t> </a:t>
            </a:r>
            <a:r>
              <a:rPr lang="en-US" b="1" dirty="0" err="1">
                <a:solidFill>
                  <a:srgbClr val="4F81BD"/>
                </a:solidFill>
              </a:rPr>
              <a:t>na</a:t>
            </a:r>
            <a:r>
              <a:rPr lang="en-US" b="1" dirty="0">
                <a:solidFill>
                  <a:srgbClr val="4F81BD"/>
                </a:solidFill>
              </a:rPr>
              <a:t> </a:t>
            </a:r>
            <a:r>
              <a:rPr lang="en-US" b="1" dirty="0" err="1" smtClean="0">
                <a:solidFill>
                  <a:srgbClr val="4F81BD"/>
                </a:solidFill>
              </a:rPr>
              <a:t>Integração</a:t>
            </a:r>
            <a:r>
              <a:rPr lang="en-US" b="1" dirty="0" smtClean="0">
                <a:solidFill>
                  <a:srgbClr val="4F81BD"/>
                </a:solidFill>
              </a:rPr>
              <a:t> de Dados</a:t>
            </a:r>
            <a:endParaRPr lang="en-US" dirty="0">
              <a:solidFill>
                <a:srgbClr val="4F81BD"/>
              </a:solidFill>
            </a:endParaRPr>
          </a:p>
        </p:txBody>
      </p:sp>
      <p:sp>
        <p:nvSpPr>
          <p:cNvPr id="3" name="Content Placeholder 2"/>
          <p:cNvSpPr>
            <a:spLocks noGrp="1"/>
          </p:cNvSpPr>
          <p:nvPr>
            <p:ph idx="1"/>
          </p:nvPr>
        </p:nvSpPr>
        <p:spPr/>
        <p:txBody>
          <a:bodyPr>
            <a:normAutofit/>
          </a:bodyPr>
          <a:lstStyle/>
          <a:p>
            <a:r>
              <a:rPr lang="pt-BR" dirty="0" smtClean="0"/>
              <a:t>Descobertas das fontes relevantes </a:t>
            </a:r>
          </a:p>
          <a:p>
            <a:r>
              <a:rPr lang="pt-BR" dirty="0" smtClean="0"/>
              <a:t>Heterogeneidade das fontes de dados e vocabulários</a:t>
            </a:r>
          </a:p>
          <a:p>
            <a:r>
              <a:rPr lang="pt-BR" dirty="0" smtClean="0"/>
              <a:t>Qualidade dos dados, que podem ser fragmentados, incorretos, inconsistentes e incompletos. </a:t>
            </a:r>
          </a:p>
          <a:p>
            <a:r>
              <a:rPr lang="pt-BR" dirty="0" smtClean="0"/>
              <a:t>Conflitos de URI, uma vez que diferentes </a:t>
            </a:r>
            <a:r>
              <a:rPr lang="pt-BR" dirty="0" err="1" smtClean="0"/>
              <a:t>URIs</a:t>
            </a:r>
            <a:r>
              <a:rPr lang="pt-BR" dirty="0" smtClean="0"/>
              <a:t> podem se referir ao mesmo objeto.</a:t>
            </a:r>
          </a:p>
          <a:p>
            <a:endParaRPr lang="pt-BR" dirty="0"/>
          </a:p>
        </p:txBody>
      </p:sp>
    </p:spTree>
    <p:extLst>
      <p:ext uri="{BB962C8B-B14F-4D97-AF65-F5344CB8AC3E}">
        <p14:creationId xmlns:p14="http://schemas.microsoft.com/office/powerpoint/2010/main" val="260117478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ítulo 1"/>
          <p:cNvSpPr>
            <a:spLocks noGrp="1"/>
          </p:cNvSpPr>
          <p:nvPr>
            <p:ph type="title"/>
          </p:nvPr>
        </p:nvSpPr>
        <p:spPr>
          <a:xfrm>
            <a:off x="457200" y="140041"/>
            <a:ext cx="8229600" cy="778768"/>
          </a:xfrm>
        </p:spPr>
        <p:txBody>
          <a:bodyPr>
            <a:normAutofit/>
          </a:bodyPr>
          <a:lstStyle/>
          <a:p>
            <a:r>
              <a:rPr lang="en-US" b="1" dirty="0" err="1" smtClean="0"/>
              <a:t>Desafios</a:t>
            </a:r>
            <a:r>
              <a:rPr lang="en-US" b="1" dirty="0" smtClean="0"/>
              <a:t> </a:t>
            </a:r>
            <a:r>
              <a:rPr lang="en-US" b="1" dirty="0" err="1" smtClean="0"/>
              <a:t>na</a:t>
            </a:r>
            <a:r>
              <a:rPr lang="en-US" b="1" dirty="0" smtClean="0"/>
              <a:t> </a:t>
            </a:r>
            <a:r>
              <a:rPr lang="en-US" b="1" dirty="0" err="1" smtClean="0"/>
              <a:t>construção</a:t>
            </a:r>
            <a:r>
              <a:rPr lang="en-US" b="1" dirty="0" smtClean="0"/>
              <a:t> de LDM</a:t>
            </a:r>
            <a:endParaRPr lang="en-US" b="1" dirty="0"/>
          </a:p>
        </p:txBody>
      </p:sp>
      <p:sp>
        <p:nvSpPr>
          <p:cNvPr id="3" name="Espaço Reservado para Conteúdo 2"/>
          <p:cNvSpPr>
            <a:spLocks noGrp="1"/>
          </p:cNvSpPr>
          <p:nvPr>
            <p:ph idx="1"/>
          </p:nvPr>
        </p:nvSpPr>
        <p:spPr>
          <a:xfrm>
            <a:off x="457200" y="1268760"/>
            <a:ext cx="8686800" cy="5589240"/>
          </a:xfrm>
        </p:spPr>
        <p:txBody>
          <a:bodyPr>
            <a:normAutofit fontScale="77500" lnSpcReduction="20000"/>
          </a:bodyPr>
          <a:lstStyle/>
          <a:p>
            <a:pPr marL="681228" indent="-571500">
              <a:buAutoNum type="romanLcParenBoth"/>
            </a:pPr>
            <a:r>
              <a:rPr lang="en-US" dirty="0" smtClean="0"/>
              <a:t>discovery of relevant data sources;</a:t>
            </a:r>
          </a:p>
          <a:p>
            <a:pPr marL="973836" lvl="1" indent="-571500"/>
            <a:r>
              <a:rPr lang="en-US" dirty="0" smtClean="0"/>
              <a:t>Many silos of data, by example Open Government Data, but little Linked Open Government Data – LOGD</a:t>
            </a:r>
          </a:p>
          <a:p>
            <a:pPr marL="973836" lvl="1" indent="-571500"/>
            <a:r>
              <a:rPr lang="en-US" dirty="0" err="1" smtClean="0"/>
              <a:t>Pesquisar</a:t>
            </a:r>
            <a:r>
              <a:rPr lang="en-US" dirty="0" smtClean="0"/>
              <a:t> </a:t>
            </a:r>
            <a:r>
              <a:rPr lang="en-US" dirty="0" err="1" smtClean="0"/>
              <a:t>em</a:t>
            </a:r>
            <a:r>
              <a:rPr lang="en-US" dirty="0" smtClean="0"/>
              <a:t>: Dados </a:t>
            </a:r>
            <a:r>
              <a:rPr lang="en-US" dirty="0" err="1" smtClean="0"/>
              <a:t>Abertos</a:t>
            </a:r>
            <a:r>
              <a:rPr lang="en-US" dirty="0" smtClean="0"/>
              <a:t> site, Semantic Browser, etc.</a:t>
            </a:r>
          </a:p>
          <a:p>
            <a:pPr marL="973836" lvl="1" indent="-571500"/>
            <a:r>
              <a:rPr lang="en-US" dirty="0" err="1" smtClean="0"/>
              <a:t>Utilizar</a:t>
            </a:r>
            <a:r>
              <a:rPr lang="en-US" dirty="0" smtClean="0"/>
              <a:t>: </a:t>
            </a:r>
            <a:r>
              <a:rPr lang="en-US" dirty="0" err="1" smtClean="0"/>
              <a:t>Especialistas</a:t>
            </a:r>
            <a:endParaRPr lang="en-US" dirty="0" smtClean="0"/>
          </a:p>
          <a:p>
            <a:pPr marL="681228" indent="-571500">
              <a:buFont typeface="Georgia"/>
              <a:buAutoNum type="romanLcParenBoth"/>
            </a:pPr>
            <a:r>
              <a:rPr lang="en-US" dirty="0"/>
              <a:t>heterogeneity of data sources and vocabularies:</a:t>
            </a:r>
          </a:p>
          <a:p>
            <a:pPr marL="973836" lvl="1" indent="-571500"/>
            <a:r>
              <a:rPr lang="en-US" dirty="0" err="1"/>
              <a:t>Cada</a:t>
            </a:r>
            <a:r>
              <a:rPr lang="en-US" dirty="0"/>
              <a:t> </a:t>
            </a:r>
            <a:r>
              <a:rPr lang="en-US" dirty="0" err="1"/>
              <a:t>fonte</a:t>
            </a:r>
            <a:r>
              <a:rPr lang="en-US" dirty="0"/>
              <a:t> de dados é </a:t>
            </a:r>
            <a:r>
              <a:rPr lang="en-US" dirty="0" err="1"/>
              <a:t>focado</a:t>
            </a:r>
            <a:r>
              <a:rPr lang="en-US" dirty="0"/>
              <a:t> no </a:t>
            </a:r>
            <a:r>
              <a:rPr lang="en-US" dirty="0" err="1"/>
              <a:t>que</a:t>
            </a:r>
            <a:r>
              <a:rPr lang="en-US" dirty="0"/>
              <a:t> se </a:t>
            </a:r>
            <a:r>
              <a:rPr lang="en-US" dirty="0" err="1"/>
              <a:t>conhece</a:t>
            </a:r>
            <a:r>
              <a:rPr lang="en-US" dirty="0"/>
              <a:t> do </a:t>
            </a:r>
            <a:r>
              <a:rPr lang="en-US" dirty="0" err="1"/>
              <a:t>minimundo</a:t>
            </a:r>
            <a:r>
              <a:rPr lang="en-US" dirty="0"/>
              <a:t> do </a:t>
            </a:r>
            <a:r>
              <a:rPr lang="en-US" dirty="0" err="1"/>
              <a:t>problema</a:t>
            </a:r>
            <a:r>
              <a:rPr lang="en-US" dirty="0"/>
              <a:t> de </a:t>
            </a:r>
            <a:r>
              <a:rPr lang="en-US" dirty="0" err="1"/>
              <a:t>cada</a:t>
            </a:r>
            <a:r>
              <a:rPr lang="en-US" dirty="0"/>
              <a:t> </a:t>
            </a:r>
            <a:r>
              <a:rPr lang="en-US" dirty="0" err="1"/>
              <a:t>fonte</a:t>
            </a:r>
            <a:r>
              <a:rPr lang="en-US" dirty="0"/>
              <a:t> de dados.</a:t>
            </a:r>
          </a:p>
          <a:p>
            <a:pPr marL="973836" lvl="1" indent="-571500"/>
            <a:r>
              <a:rPr lang="en-US" dirty="0" err="1"/>
              <a:t>Ao</a:t>
            </a:r>
            <a:r>
              <a:rPr lang="en-US" dirty="0"/>
              <a:t> se </a:t>
            </a:r>
            <a:r>
              <a:rPr lang="en-US" dirty="0" err="1"/>
              <a:t>integrar</a:t>
            </a:r>
            <a:r>
              <a:rPr lang="en-US" dirty="0"/>
              <a:t> 2 </a:t>
            </a:r>
            <a:r>
              <a:rPr lang="en-US" dirty="0" err="1"/>
              <a:t>ou</a:t>
            </a:r>
            <a:r>
              <a:rPr lang="en-US" dirty="0"/>
              <a:t> </a:t>
            </a:r>
            <a:r>
              <a:rPr lang="en-US" dirty="0" err="1"/>
              <a:t>mais</a:t>
            </a:r>
            <a:r>
              <a:rPr lang="en-US" dirty="0"/>
              <a:t> </a:t>
            </a:r>
            <a:r>
              <a:rPr lang="en-US" dirty="0" err="1"/>
              <a:t>fontes</a:t>
            </a:r>
            <a:r>
              <a:rPr lang="en-US" dirty="0"/>
              <a:t> de dados é </a:t>
            </a:r>
            <a:r>
              <a:rPr lang="en-US" dirty="0" err="1"/>
              <a:t>necessário</a:t>
            </a:r>
            <a:r>
              <a:rPr lang="en-US" dirty="0"/>
              <a:t> </a:t>
            </a:r>
            <a:r>
              <a:rPr lang="en-US" dirty="0" err="1"/>
              <a:t>alinhar</a:t>
            </a:r>
            <a:r>
              <a:rPr lang="en-US" dirty="0"/>
              <a:t> e </a:t>
            </a:r>
            <a:r>
              <a:rPr lang="en-US" dirty="0" err="1"/>
              <a:t>uniformizar</a:t>
            </a:r>
            <a:r>
              <a:rPr lang="en-US" dirty="0"/>
              <a:t> </a:t>
            </a:r>
            <a:r>
              <a:rPr lang="en-US" dirty="0" err="1"/>
              <a:t>conceitos</a:t>
            </a:r>
            <a:r>
              <a:rPr lang="en-US" dirty="0"/>
              <a:t> </a:t>
            </a:r>
            <a:endParaRPr lang="en-US" dirty="0" smtClean="0"/>
          </a:p>
          <a:p>
            <a:pPr marL="681228" indent="-571500">
              <a:buFont typeface="+mj-lt"/>
              <a:buAutoNum type="romanLcParenBoth"/>
            </a:pPr>
            <a:r>
              <a:rPr lang="en-US" dirty="0"/>
              <a:t>quality of data which may be fragmented, incomplete, incorrect or inconsistent</a:t>
            </a:r>
            <a:r>
              <a:rPr lang="en-US" dirty="0" smtClean="0"/>
              <a:t>;</a:t>
            </a:r>
          </a:p>
          <a:p>
            <a:pPr marL="973836" lvl="1" indent="-571500">
              <a:buFont typeface="+mj-lt"/>
              <a:buAutoNum type="romanLcParenBoth"/>
            </a:pPr>
            <a:r>
              <a:rPr lang="en-US" dirty="0" err="1" smtClean="0"/>
              <a:t>Enquanto</a:t>
            </a:r>
            <a:r>
              <a:rPr lang="en-US" dirty="0" smtClean="0"/>
              <a:t> </a:t>
            </a:r>
            <a:r>
              <a:rPr lang="en-US" dirty="0" err="1" smtClean="0"/>
              <a:t>isolados</a:t>
            </a:r>
            <a:r>
              <a:rPr lang="en-US" dirty="0" smtClean="0"/>
              <a:t> </a:t>
            </a:r>
            <a:r>
              <a:rPr lang="en-US" dirty="0" err="1" smtClean="0"/>
              <a:t>os</a:t>
            </a:r>
            <a:r>
              <a:rPr lang="en-US" dirty="0" smtClean="0"/>
              <a:t> dados </a:t>
            </a:r>
            <a:r>
              <a:rPr lang="en-US" dirty="0" err="1" smtClean="0"/>
              <a:t>são</a:t>
            </a:r>
            <a:r>
              <a:rPr lang="en-US" dirty="0" smtClean="0"/>
              <a:t> a </a:t>
            </a:r>
            <a:r>
              <a:rPr lang="en-US" dirty="0" err="1" smtClean="0"/>
              <a:t>sua</a:t>
            </a:r>
            <a:r>
              <a:rPr lang="en-US" dirty="0" smtClean="0"/>
              <a:t> </a:t>
            </a:r>
            <a:r>
              <a:rPr lang="en-US" dirty="0" err="1" smtClean="0"/>
              <a:t>própria</a:t>
            </a:r>
            <a:r>
              <a:rPr lang="en-US" dirty="0" smtClean="0"/>
              <a:t> </a:t>
            </a:r>
            <a:r>
              <a:rPr lang="en-US" dirty="0" err="1" smtClean="0"/>
              <a:t>verdade</a:t>
            </a:r>
            <a:r>
              <a:rPr lang="en-US" dirty="0" smtClean="0"/>
              <a:t>, </a:t>
            </a:r>
            <a:r>
              <a:rPr lang="en-US" dirty="0" err="1" smtClean="0"/>
              <a:t>ao</a:t>
            </a:r>
            <a:r>
              <a:rPr lang="en-US" dirty="0" smtClean="0"/>
              <a:t> se </a:t>
            </a:r>
            <a:r>
              <a:rPr lang="en-US" dirty="0" err="1" smtClean="0"/>
              <a:t>linkar</a:t>
            </a:r>
            <a:r>
              <a:rPr lang="en-US" dirty="0" smtClean="0"/>
              <a:t> dados </a:t>
            </a:r>
            <a:r>
              <a:rPr lang="en-US" dirty="0" err="1" smtClean="0"/>
              <a:t>estes</a:t>
            </a:r>
            <a:r>
              <a:rPr lang="en-US" dirty="0" smtClean="0"/>
              <a:t> </a:t>
            </a:r>
            <a:r>
              <a:rPr lang="en-US" dirty="0" err="1" smtClean="0"/>
              <a:t>precisam</a:t>
            </a:r>
            <a:r>
              <a:rPr lang="en-US" dirty="0" smtClean="0"/>
              <a:t> </a:t>
            </a:r>
            <a:r>
              <a:rPr lang="en-US" dirty="0" err="1" smtClean="0"/>
              <a:t>ser</a:t>
            </a:r>
            <a:r>
              <a:rPr lang="en-US" dirty="0" smtClean="0"/>
              <a:t> </a:t>
            </a:r>
            <a:r>
              <a:rPr lang="en-US" dirty="0" err="1" smtClean="0"/>
              <a:t>avaliados</a:t>
            </a:r>
            <a:r>
              <a:rPr lang="en-US" dirty="0" smtClean="0"/>
              <a:t> </a:t>
            </a:r>
            <a:r>
              <a:rPr lang="en-US" dirty="0" err="1" smtClean="0"/>
              <a:t>em</a:t>
            </a:r>
            <a:r>
              <a:rPr lang="en-US" dirty="0" smtClean="0"/>
              <a:t> </a:t>
            </a:r>
            <a:r>
              <a:rPr lang="en-US" dirty="0" err="1" smtClean="0"/>
              <a:t>relação</a:t>
            </a:r>
            <a:r>
              <a:rPr lang="en-US" dirty="0" smtClean="0"/>
              <a:t> </a:t>
            </a:r>
            <a:r>
              <a:rPr lang="en-US" dirty="0" err="1" smtClean="0"/>
              <a:t>ao</a:t>
            </a:r>
            <a:r>
              <a:rPr lang="en-US" dirty="0" smtClean="0"/>
              <a:t> novo </a:t>
            </a:r>
            <a:r>
              <a:rPr lang="en-US" dirty="0" err="1" smtClean="0"/>
              <a:t>contexto</a:t>
            </a:r>
            <a:r>
              <a:rPr lang="en-US" dirty="0" smtClean="0"/>
              <a:t>.</a:t>
            </a:r>
          </a:p>
          <a:p>
            <a:pPr marL="681228" indent="-571500">
              <a:buFont typeface="+mj-lt"/>
              <a:buAutoNum type="romanLcParenBoth"/>
            </a:pPr>
            <a:r>
              <a:rPr lang="en-US" dirty="0"/>
              <a:t>URI conflict resolution, since different URIs can refer to the same object.</a:t>
            </a:r>
            <a:endParaRPr lang="pt-BR" dirty="0"/>
          </a:p>
          <a:p>
            <a:pPr marL="681228" indent="-571500">
              <a:buFont typeface="+mj-lt"/>
              <a:buAutoNum type="romanLcParenBoth"/>
            </a:pPr>
            <a:endParaRPr lang="en-US" dirty="0"/>
          </a:p>
          <a:p>
            <a:pPr marL="973836" lvl="1" indent="-571500"/>
            <a:endParaRPr lang="en-US" dirty="0" smtClean="0"/>
          </a:p>
          <a:p>
            <a:pPr marL="973836" lvl="1" indent="-571500"/>
            <a:endParaRPr lang="en-US" dirty="0"/>
          </a:p>
          <a:p>
            <a:pPr marL="1239012" lvl="2" indent="-571500"/>
            <a:endParaRPr lang="en-US" dirty="0" smtClean="0"/>
          </a:p>
        </p:txBody>
      </p:sp>
    </p:spTree>
    <p:extLst>
      <p:ext uri="{BB962C8B-B14F-4D97-AF65-F5344CB8AC3E}">
        <p14:creationId xmlns:p14="http://schemas.microsoft.com/office/powerpoint/2010/main" val="385105282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78530" name="Object 2"/>
          <p:cNvGraphicFramePr>
            <a:graphicFrameLocks noChangeAspect="1"/>
          </p:cNvGraphicFramePr>
          <p:nvPr/>
        </p:nvGraphicFramePr>
        <p:xfrm>
          <a:off x="1071538" y="1624013"/>
          <a:ext cx="6302375" cy="5097462"/>
        </p:xfrm>
        <a:graphic>
          <a:graphicData uri="http://schemas.openxmlformats.org/presentationml/2006/ole">
            <mc:AlternateContent xmlns:mc="http://schemas.openxmlformats.org/markup-compatibility/2006">
              <mc:Choice xmlns:v="urn:schemas-microsoft-com:vml" Requires="v">
                <p:oleObj spid="_x0000_s2109" name="Visio" r:id="rId4" imgW="3790950" imgH="3064828" progId="Visio.Drawing.11">
                  <p:embed/>
                </p:oleObj>
              </mc:Choice>
              <mc:Fallback>
                <p:oleObj name="Visio" r:id="rId4" imgW="3790950" imgH="3064828" progId="Visio.Drawing.11">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71538" y="1624013"/>
                        <a:ext cx="6302375" cy="50974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
        <p:nvSpPr>
          <p:cNvPr id="7" name="Título 6"/>
          <p:cNvSpPr>
            <a:spLocks noGrp="1"/>
          </p:cNvSpPr>
          <p:nvPr>
            <p:ph type="title"/>
          </p:nvPr>
        </p:nvSpPr>
        <p:spPr>
          <a:xfrm>
            <a:off x="500034" y="571480"/>
            <a:ext cx="8429684" cy="1069848"/>
          </a:xfrm>
        </p:spPr>
        <p:txBody>
          <a:bodyPr>
            <a:normAutofit/>
          </a:bodyPr>
          <a:lstStyle/>
          <a:p>
            <a:r>
              <a:rPr lang="pt-BR" sz="3200" dirty="0" err="1">
                <a:solidFill>
                  <a:schemeClr val="tx2"/>
                </a:solidFill>
                <a:latin typeface="Calibri" pitchFamily="34" charset="0"/>
              </a:rPr>
              <a:t>Architectures</a:t>
            </a:r>
            <a:r>
              <a:rPr lang="pt-BR" sz="3200" dirty="0">
                <a:solidFill>
                  <a:schemeClr val="tx2"/>
                </a:solidFill>
                <a:latin typeface="Calibri" pitchFamily="34" charset="0"/>
              </a:rPr>
              <a:t> for</a:t>
            </a:r>
            <a:r>
              <a:rPr lang="pt-BR" sz="3200" b="1" dirty="0">
                <a:solidFill>
                  <a:schemeClr val="tx2"/>
                </a:solidFill>
                <a:latin typeface="Calibri" pitchFamily="34" charset="0"/>
              </a:rPr>
              <a:t> </a:t>
            </a:r>
            <a:r>
              <a:rPr lang="pt-BR" sz="3200" dirty="0" err="1">
                <a:solidFill>
                  <a:schemeClr val="tx2"/>
                </a:solidFill>
                <a:latin typeface="Calibri" pitchFamily="34" charset="0"/>
              </a:rPr>
              <a:t>Linked</a:t>
            </a:r>
            <a:r>
              <a:rPr lang="pt-BR" sz="3200" dirty="0">
                <a:solidFill>
                  <a:schemeClr val="tx2"/>
                </a:solidFill>
                <a:latin typeface="Calibri" pitchFamily="34" charset="0"/>
              </a:rPr>
              <a:t> Data </a:t>
            </a:r>
            <a:r>
              <a:rPr lang="pt-BR" sz="3200" dirty="0" err="1">
                <a:solidFill>
                  <a:schemeClr val="tx2"/>
                </a:solidFill>
                <a:latin typeface="Calibri" pitchFamily="34" charset="0"/>
              </a:rPr>
              <a:t>Integration</a:t>
            </a:r>
            <a:endParaRPr lang="pt-BR" sz="3200" b="1" dirty="0">
              <a:solidFill>
                <a:schemeClr val="tx2"/>
              </a:solidFill>
              <a:latin typeface="Calibri" pitchFamily="34" charset="0"/>
            </a:endParaRPr>
          </a:p>
        </p:txBody>
      </p:sp>
    </p:spTree>
    <p:extLst>
      <p:ext uri="{BB962C8B-B14F-4D97-AF65-F5344CB8AC3E}">
        <p14:creationId xmlns:p14="http://schemas.microsoft.com/office/powerpoint/2010/main" val="43400302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a:spLocks noGrp="1"/>
          </p:cNvSpPr>
          <p:nvPr>
            <p:ph type="title"/>
          </p:nvPr>
        </p:nvSpPr>
        <p:spPr/>
        <p:txBody>
          <a:bodyPr>
            <a:normAutofit fontScale="90000"/>
          </a:bodyPr>
          <a:lstStyle/>
          <a:p>
            <a:r>
              <a:rPr lang="en-US" dirty="0" smtClean="0"/>
              <a:t>Architecture based on the use of LIDMS</a:t>
            </a:r>
            <a:endParaRPr lang="pt-BR" dirty="0"/>
          </a:p>
        </p:txBody>
      </p:sp>
      <p:graphicFrame>
        <p:nvGraphicFramePr>
          <p:cNvPr id="280578" name="Object 2"/>
          <p:cNvGraphicFramePr>
            <a:graphicFrameLocks noChangeAspect="1"/>
          </p:cNvGraphicFramePr>
          <p:nvPr>
            <p:extLst>
              <p:ext uri="{D42A27DB-BD31-4B8C-83A1-F6EECF244321}">
                <p14:modId xmlns:p14="http://schemas.microsoft.com/office/powerpoint/2010/main" val="1154268025"/>
              </p:ext>
            </p:extLst>
          </p:nvPr>
        </p:nvGraphicFramePr>
        <p:xfrm>
          <a:off x="567434" y="1790688"/>
          <a:ext cx="7933656" cy="5020294"/>
        </p:xfrm>
        <a:graphic>
          <a:graphicData uri="http://schemas.openxmlformats.org/presentationml/2006/ole">
            <mc:AlternateContent xmlns:mc="http://schemas.openxmlformats.org/markup-compatibility/2006">
              <mc:Choice xmlns:v="urn:schemas-microsoft-com:vml" Requires="v">
                <p:oleObj spid="_x0000_s3133" name="Visio" r:id="rId4" imgW="4435983" imgH="2806382" progId="Visio.Drawing.11">
                  <p:embed/>
                </p:oleObj>
              </mc:Choice>
              <mc:Fallback>
                <p:oleObj name="Visio" r:id="rId4" imgW="4435983" imgH="2806382" progId="Visio.Drawing.11">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67434" y="1790688"/>
                        <a:ext cx="7933656" cy="50202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159647569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988671"/>
            <a:ext cx="8229600" cy="4525963"/>
          </a:xfrm>
        </p:spPr>
        <p:txBody>
          <a:bodyPr/>
          <a:lstStyle/>
          <a:p>
            <a:pPr marL="0" indent="0">
              <a:buNone/>
            </a:pPr>
            <a:r>
              <a:rPr lang="en-US" b="1" dirty="0" smtClean="0">
                <a:solidFill>
                  <a:srgbClr val="FF0000"/>
                </a:solidFill>
              </a:rPr>
              <a:t>FASE 1</a:t>
            </a:r>
            <a:r>
              <a:rPr lang="en-US" dirty="0" smtClean="0"/>
              <a:t>: Integração Semântica</a:t>
            </a:r>
          </a:p>
          <a:p>
            <a:endParaRPr lang="en-US" dirty="0"/>
          </a:p>
          <a:p>
            <a:pPr marL="0" indent="0">
              <a:buNone/>
            </a:pPr>
            <a:r>
              <a:rPr lang="en-US" b="1" dirty="0" smtClean="0">
                <a:solidFill>
                  <a:srgbClr val="FF0000"/>
                </a:solidFill>
              </a:rPr>
              <a:t>FASE 2</a:t>
            </a:r>
            <a:r>
              <a:rPr lang="en-US" dirty="0" smtClean="0"/>
              <a:t>: </a:t>
            </a:r>
            <a:r>
              <a:rPr lang="en-US" dirty="0" err="1" smtClean="0"/>
              <a:t>Carga</a:t>
            </a:r>
            <a:r>
              <a:rPr lang="en-US" dirty="0"/>
              <a:t> </a:t>
            </a:r>
            <a:r>
              <a:rPr lang="en-US" dirty="0" smtClean="0"/>
              <a:t>e Limpeza dos Dados </a:t>
            </a:r>
          </a:p>
          <a:p>
            <a:endParaRPr lang="en-US" dirty="0"/>
          </a:p>
          <a:p>
            <a:pPr marL="0" indent="0">
              <a:buNone/>
            </a:pPr>
            <a:r>
              <a:rPr lang="en-US" b="1" dirty="0" smtClean="0">
                <a:solidFill>
                  <a:srgbClr val="FF0000"/>
                </a:solidFill>
              </a:rPr>
              <a:t>FASE 3</a:t>
            </a:r>
            <a:r>
              <a:rPr lang="en-US" dirty="0" smtClean="0"/>
              <a:t>: Geração dos LIDMS (Linked Data</a:t>
            </a:r>
          </a:p>
          <a:p>
            <a:pPr marL="0" indent="0">
              <a:buNone/>
            </a:pPr>
            <a:r>
              <a:rPr lang="en-US" dirty="0"/>
              <a:t> </a:t>
            </a:r>
            <a:r>
              <a:rPr lang="en-US" dirty="0" smtClean="0"/>
              <a:t>             Mashup Services)</a:t>
            </a:r>
          </a:p>
          <a:p>
            <a:pPr marL="0" indent="0">
              <a:buNone/>
            </a:pPr>
            <a:endParaRPr lang="en-US" dirty="0"/>
          </a:p>
        </p:txBody>
      </p:sp>
      <p:sp>
        <p:nvSpPr>
          <p:cNvPr id="4" name="Title 3"/>
          <p:cNvSpPr>
            <a:spLocks noGrp="1"/>
          </p:cNvSpPr>
          <p:nvPr>
            <p:ph type="title"/>
          </p:nvPr>
        </p:nvSpPr>
        <p:spPr>
          <a:xfrm>
            <a:off x="457200" y="259697"/>
            <a:ext cx="8229600" cy="1143000"/>
          </a:xfrm>
        </p:spPr>
        <p:txBody>
          <a:bodyPr>
            <a:normAutofit fontScale="90000"/>
          </a:bodyPr>
          <a:lstStyle/>
          <a:p>
            <a:r>
              <a:rPr lang="en-US" b="1" dirty="0" smtClean="0">
                <a:solidFill>
                  <a:schemeClr val="tx2"/>
                </a:solidFill>
              </a:rPr>
              <a:t>Framework para Desenvolvimento de Linked Data Mashup com LIDMS</a:t>
            </a:r>
            <a:endParaRPr lang="en-US" b="1" dirty="0">
              <a:solidFill>
                <a:schemeClr val="tx2"/>
              </a:solidFill>
            </a:endParaRPr>
          </a:p>
        </p:txBody>
      </p:sp>
    </p:spTree>
    <p:extLst>
      <p:ext uri="{BB962C8B-B14F-4D97-AF65-F5344CB8AC3E}">
        <p14:creationId xmlns:p14="http://schemas.microsoft.com/office/powerpoint/2010/main" val="324662655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68313" y="333375"/>
            <a:ext cx="8229600" cy="1066800"/>
          </a:xfrm>
        </p:spPr>
        <p:txBody>
          <a:bodyPr rtlCol="0">
            <a:normAutofit/>
          </a:bodyPr>
          <a:lstStyle/>
          <a:p>
            <a:pPr fontAlgn="auto">
              <a:spcAft>
                <a:spcPts val="0"/>
              </a:spcAft>
              <a:defRPr/>
            </a:pPr>
            <a:r>
              <a:rPr lang="pt-BR" i="1" dirty="0" smtClean="0">
                <a:solidFill>
                  <a:schemeClr val="tx2"/>
                </a:solidFill>
              </a:rPr>
              <a:t>FASE 1: Integração Semântica </a:t>
            </a:r>
            <a:endParaRPr lang="pt-BR" dirty="0">
              <a:solidFill>
                <a:schemeClr val="tx2"/>
              </a:solidFill>
            </a:endParaRPr>
          </a:p>
        </p:txBody>
      </p:sp>
      <p:sp>
        <p:nvSpPr>
          <p:cNvPr id="3" name="Espaço Reservado para Conteúdo 2"/>
          <p:cNvSpPr>
            <a:spLocks noGrp="1"/>
          </p:cNvSpPr>
          <p:nvPr>
            <p:ph idx="1"/>
          </p:nvPr>
        </p:nvSpPr>
        <p:spPr>
          <a:xfrm>
            <a:off x="250824" y="1628775"/>
            <a:ext cx="8893176" cy="4857750"/>
          </a:xfrm>
        </p:spPr>
        <p:txBody>
          <a:bodyPr>
            <a:normAutofit/>
          </a:bodyPr>
          <a:lstStyle/>
          <a:p>
            <a:pPr marL="109537" lvl="1" indent="0">
              <a:buClr>
                <a:srgbClr val="9BBB59"/>
              </a:buClr>
              <a:buNone/>
            </a:pPr>
            <a:r>
              <a:rPr lang="en-US" b="1" dirty="0" smtClean="0">
                <a:solidFill>
                  <a:srgbClr val="C00000"/>
                </a:solidFill>
              </a:rPr>
              <a:t>PASSO 1</a:t>
            </a:r>
            <a:r>
              <a:rPr lang="en-US" dirty="0" smtClean="0"/>
              <a:t>: </a:t>
            </a:r>
            <a:r>
              <a:rPr lang="pt-BR" dirty="0" smtClean="0"/>
              <a:t> Modelagem da Ontologia de Domínio.</a:t>
            </a:r>
          </a:p>
          <a:p>
            <a:pPr marL="109537" lvl="1" indent="0">
              <a:buClr>
                <a:srgbClr val="9BBB59"/>
              </a:buClr>
              <a:buNone/>
            </a:pPr>
            <a:endParaRPr lang="pt-BR" dirty="0" smtClean="0"/>
          </a:p>
          <a:p>
            <a:pPr marL="109537" lvl="1" indent="0">
              <a:buClr>
                <a:srgbClr val="9BBB59"/>
              </a:buClr>
              <a:buNone/>
            </a:pPr>
            <a:r>
              <a:rPr lang="en-US" b="1" dirty="0" smtClean="0">
                <a:solidFill>
                  <a:srgbClr val="C00000"/>
                </a:solidFill>
              </a:rPr>
              <a:t>PASSO 2</a:t>
            </a:r>
            <a:r>
              <a:rPr lang="en-US" dirty="0" smtClean="0"/>
              <a:t>: Seleção das Fontes de Dados </a:t>
            </a:r>
          </a:p>
          <a:p>
            <a:pPr marL="109537" lvl="1" indent="0">
              <a:buClr>
                <a:srgbClr val="9BBB59"/>
              </a:buClr>
              <a:buNone/>
            </a:pPr>
            <a:endParaRPr lang="en-US" dirty="0" smtClean="0"/>
          </a:p>
          <a:p>
            <a:pPr marL="109537" lvl="1" indent="0">
              <a:buClr>
                <a:srgbClr val="9BBB59"/>
              </a:buClr>
              <a:buNone/>
            </a:pPr>
            <a:r>
              <a:rPr lang="en-US" b="1" dirty="0" smtClean="0">
                <a:solidFill>
                  <a:srgbClr val="C00000"/>
                </a:solidFill>
              </a:rPr>
              <a:t>PASSO 3</a:t>
            </a:r>
            <a:r>
              <a:rPr lang="en-US" dirty="0" smtClean="0"/>
              <a:t>: Geração da Ontologias Exportadas (esquemas)</a:t>
            </a:r>
          </a:p>
          <a:p>
            <a:pPr marL="109537" lvl="1" indent="0">
              <a:buClr>
                <a:srgbClr val="9BBB59"/>
              </a:buClr>
              <a:buNone/>
            </a:pPr>
            <a:endParaRPr lang="en-US" dirty="0" smtClean="0"/>
          </a:p>
          <a:p>
            <a:pPr marL="109537" lvl="1" indent="0">
              <a:buClr>
                <a:srgbClr val="9BBB59"/>
              </a:buClr>
              <a:buNone/>
            </a:pPr>
            <a:r>
              <a:rPr lang="en-US" b="1" dirty="0" smtClean="0">
                <a:solidFill>
                  <a:srgbClr val="C00000"/>
                </a:solidFill>
              </a:rPr>
              <a:t>PASSO 4</a:t>
            </a:r>
            <a:r>
              <a:rPr lang="en-US" dirty="0" smtClean="0"/>
              <a:t>: Especificação das heurísticas para descoberta de </a:t>
            </a:r>
          </a:p>
          <a:p>
            <a:pPr marL="109537" lvl="1" indent="0">
              <a:buClr>
                <a:srgbClr val="9BBB59"/>
              </a:buClr>
              <a:buNone/>
            </a:pPr>
            <a:r>
              <a:rPr lang="en-US" dirty="0"/>
              <a:t> </a:t>
            </a:r>
            <a:r>
              <a:rPr lang="en-US" dirty="0" smtClean="0"/>
              <a:t>                  same-as links. </a:t>
            </a:r>
          </a:p>
          <a:p>
            <a:pPr lvl="2">
              <a:buClr>
                <a:srgbClr val="9BBB59"/>
              </a:buClr>
              <a:buFont typeface="Georgia" pitchFamily="18" charset="0"/>
              <a:buChar char="•"/>
            </a:pPr>
            <a:endParaRPr lang="en-US" dirty="0" smtClean="0"/>
          </a:p>
          <a:p>
            <a:pPr marL="365125" lvl="1" indent="-255588">
              <a:buClr>
                <a:srgbClr val="9BBB59"/>
              </a:buClr>
              <a:buFont typeface="Georgia" pitchFamily="18" charset="0"/>
              <a:buChar char="•"/>
            </a:pPr>
            <a:endParaRPr lang="en-US" dirty="0" smtClean="0"/>
          </a:p>
          <a:p>
            <a:pPr lvl="2">
              <a:buClr>
                <a:srgbClr val="9BBB59"/>
              </a:buClr>
              <a:buFont typeface="Arial" charset="0"/>
              <a:buNone/>
            </a:pPr>
            <a:endParaRPr lang="pt-BR" dirty="0" smtClean="0"/>
          </a:p>
        </p:txBody>
      </p:sp>
    </p:spTree>
    <p:extLst>
      <p:ext uri="{BB962C8B-B14F-4D97-AF65-F5344CB8AC3E}">
        <p14:creationId xmlns:p14="http://schemas.microsoft.com/office/powerpoint/2010/main" val="367764014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0520"/>
            <a:ext cx="8229600" cy="1143000"/>
          </a:xfrm>
        </p:spPr>
        <p:txBody>
          <a:bodyPr/>
          <a:lstStyle/>
          <a:p>
            <a:r>
              <a:rPr lang="pt-BR" i="1" dirty="0" smtClean="0">
                <a:solidFill>
                  <a:schemeClr val="tx2"/>
                </a:solidFill>
              </a:rPr>
              <a:t>FASE 1: Integração Semântica </a:t>
            </a:r>
            <a:endParaRPr lang="en-US" dirty="0"/>
          </a:p>
        </p:txBody>
      </p:sp>
      <p:sp>
        <p:nvSpPr>
          <p:cNvPr id="4" name="Espaço Reservado para Número de Slide 5"/>
          <p:cNvSpPr>
            <a:spLocks noGrp="1"/>
          </p:cNvSpPr>
          <p:nvPr>
            <p:ph type="sldNum" sz="quarter" idx="4294967295"/>
          </p:nvPr>
        </p:nvSpPr>
        <p:spPr bwMode="auto">
          <a:xfrm>
            <a:off x="8191500" y="4321175"/>
            <a:ext cx="561975" cy="357188"/>
          </a:xfrm>
          <a:prstGeom prst="rect">
            <a:avLst/>
          </a:prstGeom>
          <a:noFill/>
          <a:ln>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fld id="{07D54038-398E-459E-A1EB-A415B742E772}" type="slidenum">
              <a:rPr lang="pt-BR" sz="1600">
                <a:solidFill>
                  <a:srgbClr val="000000"/>
                </a:solidFill>
                <a:cs typeface="Arial" charset="0"/>
              </a:rPr>
              <a:pPr fontAlgn="base">
                <a:spcBef>
                  <a:spcPct val="0"/>
                </a:spcBef>
                <a:spcAft>
                  <a:spcPct val="0"/>
                </a:spcAft>
              </a:pPr>
              <a:t>14</a:t>
            </a:fld>
            <a:endParaRPr lang="pt-BR" sz="1600" dirty="0">
              <a:solidFill>
                <a:srgbClr val="000000"/>
              </a:solidFill>
              <a:cs typeface="Arial" charset="0"/>
            </a:endParaRPr>
          </a:p>
        </p:txBody>
      </p:sp>
      <p:sp>
        <p:nvSpPr>
          <p:cNvPr id="6" name="Retângulo 9"/>
          <p:cNvSpPr>
            <a:spLocks noChangeArrowheads="1"/>
          </p:cNvSpPr>
          <p:nvPr/>
        </p:nvSpPr>
        <p:spPr bwMode="auto">
          <a:xfrm>
            <a:off x="5292725" y="1989138"/>
            <a:ext cx="944563" cy="522287"/>
          </a:xfrm>
          <a:prstGeom prst="rect">
            <a:avLst/>
          </a:prstGeom>
          <a:noFill/>
          <a:ln w="9525">
            <a:noFill/>
            <a:miter lim="800000"/>
            <a:headEnd/>
            <a:tailEnd/>
          </a:ln>
        </p:spPr>
        <p:txBody>
          <a:bodyPr wrap="none">
            <a:spAutoFit/>
          </a:bodyPr>
          <a:lstStyle/>
          <a:p>
            <a:r>
              <a:rPr lang="pt-BR" sz="1400" b="1" dirty="0">
                <a:solidFill>
                  <a:srgbClr val="000000"/>
                </a:solidFill>
                <a:latin typeface="Calibri" pitchFamily="34" charset="0"/>
              </a:rPr>
              <a:t>Mediated </a:t>
            </a:r>
          </a:p>
          <a:p>
            <a:r>
              <a:rPr lang="pt-BR" sz="1400" b="1" dirty="0">
                <a:solidFill>
                  <a:srgbClr val="000000"/>
                </a:solidFill>
                <a:latin typeface="Calibri" pitchFamily="34" charset="0"/>
              </a:rPr>
              <a:t>mappings</a:t>
            </a:r>
            <a:endParaRPr lang="pt-BR" sz="1400" dirty="0">
              <a:solidFill>
                <a:srgbClr val="000000"/>
              </a:solidFill>
              <a:latin typeface="Calibri" pitchFamily="34" charset="0"/>
            </a:endParaRPr>
          </a:p>
        </p:txBody>
      </p:sp>
      <p:sp>
        <p:nvSpPr>
          <p:cNvPr id="7" name="Retângulo de cantos arredondados 10"/>
          <p:cNvSpPr/>
          <p:nvPr/>
        </p:nvSpPr>
        <p:spPr>
          <a:xfrm>
            <a:off x="6053138" y="1444625"/>
            <a:ext cx="1979612" cy="647700"/>
          </a:xfrm>
          <a:prstGeom prst="roundRect">
            <a:avLst/>
          </a:prstGeom>
          <a:solidFill>
            <a:schemeClr val="bg1">
              <a:lumMod val="65000"/>
            </a:schemeClr>
          </a:solidFill>
        </p:spPr>
        <p:style>
          <a:lnRef idx="1">
            <a:schemeClr val="accent6"/>
          </a:lnRef>
          <a:fillRef idx="2">
            <a:schemeClr val="accent6"/>
          </a:fillRef>
          <a:effectRef idx="1">
            <a:schemeClr val="accent6"/>
          </a:effectRef>
          <a:fontRef idx="minor">
            <a:schemeClr val="dk1"/>
          </a:fontRef>
        </p:style>
        <p:txBody>
          <a:bodyPr anchor="ctr"/>
          <a:lstStyle/>
          <a:p>
            <a:pPr algn="ctr" fontAlgn="auto">
              <a:spcBef>
                <a:spcPts val="0"/>
              </a:spcBef>
              <a:spcAft>
                <a:spcPts val="0"/>
              </a:spcAft>
              <a:defRPr/>
            </a:pPr>
            <a:r>
              <a:rPr lang="pt-BR" sz="1600" dirty="0">
                <a:solidFill>
                  <a:prstClr val="black"/>
                </a:solidFill>
              </a:rPr>
              <a:t>Domain Ontology</a:t>
            </a:r>
          </a:p>
          <a:p>
            <a:pPr algn="ctr" fontAlgn="auto">
              <a:spcBef>
                <a:spcPts val="0"/>
              </a:spcBef>
              <a:spcAft>
                <a:spcPts val="0"/>
              </a:spcAft>
              <a:defRPr/>
            </a:pPr>
            <a:r>
              <a:rPr lang="en-US" sz="1600" dirty="0">
                <a:solidFill>
                  <a:prstClr val="black"/>
                </a:solidFill>
              </a:rPr>
              <a:t>(schema)</a:t>
            </a:r>
            <a:endParaRPr lang="pt-BR" sz="1600" dirty="0">
              <a:solidFill>
                <a:prstClr val="black"/>
              </a:solidFill>
            </a:endParaRPr>
          </a:p>
        </p:txBody>
      </p:sp>
      <p:sp>
        <p:nvSpPr>
          <p:cNvPr id="8" name="Retângulo de cantos arredondados 11"/>
          <p:cNvSpPr/>
          <p:nvPr/>
        </p:nvSpPr>
        <p:spPr>
          <a:xfrm>
            <a:off x="4859338" y="2663825"/>
            <a:ext cx="1625600" cy="693738"/>
          </a:xfrm>
          <a:prstGeom prst="roundRect">
            <a:avLst/>
          </a:prstGeom>
          <a:solidFill>
            <a:schemeClr val="bg1">
              <a:lumMod val="85000"/>
            </a:schemeClr>
          </a:solidFill>
        </p:spPr>
        <p:style>
          <a:lnRef idx="1">
            <a:schemeClr val="accent6"/>
          </a:lnRef>
          <a:fillRef idx="2">
            <a:schemeClr val="accent6"/>
          </a:fillRef>
          <a:effectRef idx="1">
            <a:schemeClr val="accent6"/>
          </a:effectRef>
          <a:fontRef idx="minor">
            <a:schemeClr val="dk1"/>
          </a:fontRef>
        </p:style>
        <p:txBody>
          <a:bodyPr anchor="ctr"/>
          <a:lstStyle/>
          <a:p>
            <a:pPr algn="ctr" fontAlgn="auto">
              <a:spcBef>
                <a:spcPts val="0"/>
              </a:spcBef>
              <a:spcAft>
                <a:spcPts val="0"/>
              </a:spcAft>
              <a:defRPr/>
            </a:pPr>
            <a:r>
              <a:rPr lang="pt-BR" sz="1600" dirty="0" smtClean="0">
                <a:solidFill>
                  <a:prstClr val="black"/>
                </a:solidFill>
              </a:rPr>
              <a:t>Exported </a:t>
            </a:r>
            <a:r>
              <a:rPr lang="pt-BR" sz="1600" dirty="0">
                <a:solidFill>
                  <a:prstClr val="black"/>
                </a:solidFill>
              </a:rPr>
              <a:t>Ontology (schema)</a:t>
            </a:r>
            <a:endParaRPr lang="en-US" sz="1600" baseline="-25000" dirty="0">
              <a:solidFill>
                <a:prstClr val="black"/>
              </a:solidFill>
            </a:endParaRPr>
          </a:p>
        </p:txBody>
      </p:sp>
      <p:sp>
        <p:nvSpPr>
          <p:cNvPr id="9" name="Retângulo de cantos arredondados 12"/>
          <p:cNvSpPr/>
          <p:nvPr/>
        </p:nvSpPr>
        <p:spPr>
          <a:xfrm>
            <a:off x="7664450" y="2663825"/>
            <a:ext cx="1397000" cy="765175"/>
          </a:xfrm>
          <a:prstGeom prst="roundRect">
            <a:avLst/>
          </a:prstGeom>
          <a:solidFill>
            <a:schemeClr val="bg1">
              <a:lumMod val="85000"/>
            </a:schemeClr>
          </a:solidFill>
        </p:spPr>
        <p:style>
          <a:lnRef idx="1">
            <a:schemeClr val="accent6"/>
          </a:lnRef>
          <a:fillRef idx="2">
            <a:schemeClr val="accent6"/>
          </a:fillRef>
          <a:effectRef idx="1">
            <a:schemeClr val="accent6"/>
          </a:effectRef>
          <a:fontRef idx="minor">
            <a:schemeClr val="dk1"/>
          </a:fontRef>
        </p:style>
        <p:txBody>
          <a:bodyPr anchor="ctr"/>
          <a:lstStyle/>
          <a:p>
            <a:pPr algn="ctr" fontAlgn="auto">
              <a:spcBef>
                <a:spcPts val="0"/>
              </a:spcBef>
              <a:spcAft>
                <a:spcPts val="0"/>
              </a:spcAft>
              <a:defRPr/>
            </a:pPr>
            <a:r>
              <a:rPr lang="pt-BR" sz="1600" dirty="0" smtClean="0">
                <a:solidFill>
                  <a:prstClr val="black"/>
                </a:solidFill>
              </a:rPr>
              <a:t>Exported </a:t>
            </a:r>
            <a:r>
              <a:rPr lang="pt-BR" sz="1600" dirty="0">
                <a:solidFill>
                  <a:prstClr val="black"/>
                </a:solidFill>
              </a:rPr>
              <a:t>Ontology (schema)</a:t>
            </a:r>
            <a:endParaRPr lang="en-US" sz="1600" baseline="-25000" dirty="0">
              <a:solidFill>
                <a:prstClr val="black"/>
              </a:solidFill>
            </a:endParaRPr>
          </a:p>
        </p:txBody>
      </p:sp>
      <p:cxnSp>
        <p:nvCxnSpPr>
          <p:cNvPr id="10" name="Straight Arrow Connector 9"/>
          <p:cNvCxnSpPr>
            <a:cxnSpLocks noChangeShapeType="1"/>
            <a:stCxn id="8" idx="0"/>
          </p:cNvCxnSpPr>
          <p:nvPr/>
        </p:nvCxnSpPr>
        <p:spPr bwMode="auto">
          <a:xfrm flipV="1">
            <a:off x="5672138" y="2133600"/>
            <a:ext cx="987425" cy="530225"/>
          </a:xfrm>
          <a:prstGeom prst="straightConnector1">
            <a:avLst/>
          </a:prstGeom>
          <a:noFill/>
          <a:ln w="25400">
            <a:solidFill>
              <a:schemeClr val="tx1">
                <a:lumMod val="75000"/>
                <a:lumOff val="25000"/>
              </a:schemeClr>
            </a:solidFill>
            <a:round/>
            <a:headEnd type="triangle" w="med" len="med"/>
            <a:tailEnd type="triangle" w="med" len="med"/>
          </a:ln>
          <a:effectLst>
            <a:outerShdw dist="20000" dir="5400000" rotWithShape="0">
              <a:srgbClr val="808080">
                <a:alpha val="37999"/>
              </a:srgbClr>
            </a:outerShdw>
          </a:effectLst>
        </p:spPr>
      </p:cxnSp>
      <p:sp>
        <p:nvSpPr>
          <p:cNvPr id="11" name="Retângulo 14"/>
          <p:cNvSpPr>
            <a:spLocks noChangeArrowheads="1"/>
          </p:cNvSpPr>
          <p:nvPr/>
        </p:nvSpPr>
        <p:spPr bwMode="auto">
          <a:xfrm>
            <a:off x="6300788" y="2276475"/>
            <a:ext cx="1690687" cy="523875"/>
          </a:xfrm>
          <a:prstGeom prst="rect">
            <a:avLst/>
          </a:prstGeom>
          <a:noFill/>
          <a:ln w="9525">
            <a:noFill/>
            <a:miter lim="800000"/>
            <a:headEnd/>
            <a:tailEnd/>
          </a:ln>
        </p:spPr>
        <p:txBody>
          <a:bodyPr>
            <a:spAutoFit/>
          </a:bodyPr>
          <a:lstStyle/>
          <a:p>
            <a:pPr algn="ctr"/>
            <a:r>
              <a:rPr lang="pt-BR" sz="1400" dirty="0">
                <a:solidFill>
                  <a:srgbClr val="000000"/>
                </a:solidFill>
                <a:latin typeface="Calibri" pitchFamily="34" charset="0"/>
              </a:rPr>
              <a:t>Inter-Ontology</a:t>
            </a:r>
          </a:p>
          <a:p>
            <a:pPr algn="ctr"/>
            <a:r>
              <a:rPr lang="pt-BR" sz="1400" dirty="0">
                <a:solidFill>
                  <a:srgbClr val="000000"/>
                </a:solidFill>
                <a:latin typeface="Calibri" pitchFamily="34" charset="0"/>
              </a:rPr>
              <a:t>Links specifications</a:t>
            </a:r>
          </a:p>
        </p:txBody>
      </p:sp>
      <p:sp>
        <p:nvSpPr>
          <p:cNvPr id="12" name="Retângulo de cantos arredondados 15"/>
          <p:cNvSpPr/>
          <p:nvPr/>
        </p:nvSpPr>
        <p:spPr>
          <a:xfrm>
            <a:off x="4932363" y="4076700"/>
            <a:ext cx="1584325" cy="647700"/>
          </a:xfrm>
          <a:prstGeom prst="roundRect">
            <a:avLst/>
          </a:prstGeom>
          <a:solidFill>
            <a:srgbClr val="EAEAEA"/>
          </a:solidFill>
        </p:spPr>
        <p:style>
          <a:lnRef idx="1">
            <a:schemeClr val="accent6"/>
          </a:lnRef>
          <a:fillRef idx="2">
            <a:schemeClr val="accent6"/>
          </a:fillRef>
          <a:effectRef idx="1">
            <a:schemeClr val="accent6"/>
          </a:effectRef>
          <a:fontRef idx="minor">
            <a:schemeClr val="dk1"/>
          </a:fontRef>
        </p:style>
        <p:txBody>
          <a:bodyPr anchor="ctr"/>
          <a:lstStyle/>
          <a:p>
            <a:pPr algn="ctr" fontAlgn="auto">
              <a:spcBef>
                <a:spcPts val="0"/>
              </a:spcBef>
              <a:spcAft>
                <a:spcPts val="0"/>
              </a:spcAft>
              <a:defRPr/>
            </a:pPr>
            <a:r>
              <a:rPr lang="en-US" sz="1600" dirty="0">
                <a:solidFill>
                  <a:prstClr val="black"/>
                </a:solidFill>
              </a:rPr>
              <a:t>Data Source Schema</a:t>
            </a:r>
            <a:endParaRPr lang="en-US" sz="1600" baseline="-25000" dirty="0">
              <a:solidFill>
                <a:prstClr val="black"/>
              </a:solidFill>
            </a:endParaRPr>
          </a:p>
        </p:txBody>
      </p:sp>
      <p:sp>
        <p:nvSpPr>
          <p:cNvPr id="13" name="Retângulo de cantos arredondados 16"/>
          <p:cNvSpPr/>
          <p:nvPr/>
        </p:nvSpPr>
        <p:spPr>
          <a:xfrm>
            <a:off x="7596188" y="4076700"/>
            <a:ext cx="1552575" cy="647700"/>
          </a:xfrm>
          <a:prstGeom prst="roundRect">
            <a:avLst/>
          </a:prstGeom>
          <a:solidFill>
            <a:srgbClr val="EAEAEA"/>
          </a:solidFill>
        </p:spPr>
        <p:style>
          <a:lnRef idx="1">
            <a:schemeClr val="accent6"/>
          </a:lnRef>
          <a:fillRef idx="2">
            <a:schemeClr val="accent6"/>
          </a:fillRef>
          <a:effectRef idx="1">
            <a:schemeClr val="accent6"/>
          </a:effectRef>
          <a:fontRef idx="minor">
            <a:schemeClr val="dk1"/>
          </a:fontRef>
        </p:style>
        <p:txBody>
          <a:bodyPr anchor="ctr"/>
          <a:lstStyle/>
          <a:p>
            <a:pPr algn="ctr" fontAlgn="auto">
              <a:spcBef>
                <a:spcPts val="0"/>
              </a:spcBef>
              <a:spcAft>
                <a:spcPts val="0"/>
              </a:spcAft>
              <a:defRPr/>
            </a:pPr>
            <a:r>
              <a:rPr lang="en-US" sz="1600" dirty="0">
                <a:solidFill>
                  <a:prstClr val="black"/>
                </a:solidFill>
              </a:rPr>
              <a:t>Data Source Schema</a:t>
            </a:r>
            <a:endParaRPr lang="en-US" sz="1600" baseline="-25000" dirty="0">
              <a:solidFill>
                <a:prstClr val="black"/>
              </a:solidFill>
            </a:endParaRPr>
          </a:p>
        </p:txBody>
      </p:sp>
      <p:cxnSp>
        <p:nvCxnSpPr>
          <p:cNvPr id="14" name="Straight Arrow Connector 9"/>
          <p:cNvCxnSpPr>
            <a:cxnSpLocks noChangeShapeType="1"/>
            <a:stCxn id="9" idx="0"/>
          </p:cNvCxnSpPr>
          <p:nvPr/>
        </p:nvCxnSpPr>
        <p:spPr bwMode="auto">
          <a:xfrm flipH="1" flipV="1">
            <a:off x="7451725" y="2133600"/>
            <a:ext cx="911225" cy="530225"/>
          </a:xfrm>
          <a:prstGeom prst="straightConnector1">
            <a:avLst/>
          </a:prstGeom>
          <a:noFill/>
          <a:ln w="25400">
            <a:solidFill>
              <a:schemeClr val="tx1">
                <a:lumMod val="75000"/>
                <a:lumOff val="25000"/>
              </a:schemeClr>
            </a:solidFill>
            <a:round/>
            <a:headEnd type="triangle" w="med" len="med"/>
            <a:tailEnd type="triangle" w="med" len="med"/>
          </a:ln>
          <a:effectLst>
            <a:outerShdw dist="20000" dir="5400000" rotWithShape="0">
              <a:srgbClr val="808080">
                <a:alpha val="37999"/>
              </a:srgbClr>
            </a:outerShdw>
          </a:effectLst>
        </p:spPr>
      </p:cxnSp>
      <p:cxnSp>
        <p:nvCxnSpPr>
          <p:cNvPr id="15" name="Straight Arrow Connector 9"/>
          <p:cNvCxnSpPr>
            <a:cxnSpLocks noChangeShapeType="1"/>
            <a:stCxn id="12" idx="0"/>
            <a:endCxn id="8" idx="2"/>
          </p:cNvCxnSpPr>
          <p:nvPr/>
        </p:nvCxnSpPr>
        <p:spPr bwMode="auto">
          <a:xfrm flipH="1" flipV="1">
            <a:off x="5672138" y="3357563"/>
            <a:ext cx="52387" cy="719137"/>
          </a:xfrm>
          <a:prstGeom prst="straightConnector1">
            <a:avLst/>
          </a:prstGeom>
          <a:noFill/>
          <a:ln w="25400">
            <a:solidFill>
              <a:schemeClr val="tx1">
                <a:lumMod val="75000"/>
                <a:lumOff val="25000"/>
              </a:schemeClr>
            </a:solidFill>
            <a:round/>
            <a:headEnd type="triangle" w="med" len="med"/>
            <a:tailEnd type="triangle" w="med" len="med"/>
          </a:ln>
          <a:effectLst>
            <a:outerShdw dist="20000" dir="5400000" rotWithShape="0">
              <a:srgbClr val="808080">
                <a:alpha val="37999"/>
              </a:srgbClr>
            </a:outerShdw>
          </a:effectLst>
        </p:spPr>
      </p:cxnSp>
      <p:cxnSp>
        <p:nvCxnSpPr>
          <p:cNvPr id="16" name="Straight Arrow Connector 9"/>
          <p:cNvCxnSpPr>
            <a:cxnSpLocks noChangeShapeType="1"/>
          </p:cNvCxnSpPr>
          <p:nvPr/>
        </p:nvCxnSpPr>
        <p:spPr bwMode="auto">
          <a:xfrm rot="16200000" flipV="1">
            <a:off x="7939088" y="3806825"/>
            <a:ext cx="765175" cy="9525"/>
          </a:xfrm>
          <a:prstGeom prst="straightConnector1">
            <a:avLst/>
          </a:prstGeom>
          <a:noFill/>
          <a:ln w="25400">
            <a:solidFill>
              <a:schemeClr val="tx1">
                <a:lumMod val="75000"/>
                <a:lumOff val="25000"/>
              </a:schemeClr>
            </a:solidFill>
            <a:round/>
            <a:headEnd type="triangle" w="med" len="med"/>
            <a:tailEnd type="triangle" w="med" len="med"/>
          </a:ln>
          <a:effectLst>
            <a:outerShdw dist="20000" dir="5400000" rotWithShape="0">
              <a:srgbClr val="808080">
                <a:alpha val="37999"/>
              </a:srgbClr>
            </a:outerShdw>
          </a:effectLst>
        </p:spPr>
      </p:cxnSp>
      <p:cxnSp>
        <p:nvCxnSpPr>
          <p:cNvPr id="17" name="Conector reto 35"/>
          <p:cNvCxnSpPr>
            <a:stCxn id="8" idx="3"/>
            <a:endCxn id="9" idx="1"/>
          </p:cNvCxnSpPr>
          <p:nvPr/>
        </p:nvCxnSpPr>
        <p:spPr>
          <a:xfrm>
            <a:off x="6484938" y="3009900"/>
            <a:ext cx="1179512" cy="36513"/>
          </a:xfrm>
          <a:prstGeom prst="line">
            <a:avLst/>
          </a:prstGeom>
        </p:spPr>
        <p:style>
          <a:lnRef idx="1">
            <a:schemeClr val="accent1"/>
          </a:lnRef>
          <a:fillRef idx="0">
            <a:schemeClr val="accent1"/>
          </a:fillRef>
          <a:effectRef idx="0">
            <a:schemeClr val="accent1"/>
          </a:effectRef>
          <a:fontRef idx="minor">
            <a:schemeClr val="tx1"/>
          </a:fontRef>
        </p:style>
      </p:cxnSp>
      <p:sp>
        <p:nvSpPr>
          <p:cNvPr id="18" name="Retângulo 36"/>
          <p:cNvSpPr>
            <a:spLocks noChangeArrowheads="1"/>
          </p:cNvSpPr>
          <p:nvPr/>
        </p:nvSpPr>
        <p:spPr bwMode="auto">
          <a:xfrm>
            <a:off x="5939632" y="3500438"/>
            <a:ext cx="1439862" cy="517525"/>
          </a:xfrm>
          <a:prstGeom prst="rect">
            <a:avLst/>
          </a:prstGeom>
          <a:noFill/>
          <a:ln w="9525">
            <a:noFill/>
            <a:miter lim="800000"/>
            <a:headEnd/>
            <a:tailEnd/>
          </a:ln>
        </p:spPr>
        <p:txBody>
          <a:bodyPr>
            <a:spAutoFit/>
          </a:bodyPr>
          <a:lstStyle/>
          <a:p>
            <a:r>
              <a:rPr lang="pt-BR" sz="1400" b="1" dirty="0">
                <a:solidFill>
                  <a:srgbClr val="000000"/>
                </a:solidFill>
                <a:latin typeface="Calibri" pitchFamily="34" charset="0"/>
              </a:rPr>
              <a:t>Data Source  Mappings</a:t>
            </a:r>
            <a:endParaRPr lang="pt-BR" sz="1400" dirty="0">
              <a:solidFill>
                <a:srgbClr val="000000"/>
              </a:solidFill>
              <a:latin typeface="Calibri" pitchFamily="34" charset="0"/>
            </a:endParaRPr>
          </a:p>
        </p:txBody>
      </p:sp>
      <p:sp>
        <p:nvSpPr>
          <p:cNvPr id="19" name="CaixaDeTexto 37"/>
          <p:cNvSpPr txBox="1">
            <a:spLocks noChangeArrowheads="1"/>
          </p:cNvSpPr>
          <p:nvPr/>
        </p:nvSpPr>
        <p:spPr bwMode="auto">
          <a:xfrm>
            <a:off x="6916738" y="2852738"/>
            <a:ext cx="357187" cy="369887"/>
          </a:xfrm>
          <a:prstGeom prst="rect">
            <a:avLst/>
          </a:prstGeom>
          <a:noFill/>
          <a:ln w="9525">
            <a:noFill/>
            <a:miter lim="800000"/>
            <a:headEnd/>
            <a:tailEnd/>
          </a:ln>
        </p:spPr>
        <p:txBody>
          <a:bodyPr wrap="none">
            <a:spAutoFit/>
          </a:bodyPr>
          <a:lstStyle/>
          <a:p>
            <a:r>
              <a:rPr lang="pt-BR" dirty="0">
                <a:solidFill>
                  <a:srgbClr val="000000"/>
                </a:solidFill>
                <a:latin typeface="Calibri" pitchFamily="34" charset="0"/>
              </a:rPr>
              <a:t>...</a:t>
            </a:r>
          </a:p>
        </p:txBody>
      </p:sp>
      <p:sp>
        <p:nvSpPr>
          <p:cNvPr id="20" name="CaixaDeTexto 29"/>
          <p:cNvSpPr txBox="1"/>
          <p:nvPr/>
        </p:nvSpPr>
        <p:spPr>
          <a:xfrm>
            <a:off x="4284663" y="4868863"/>
            <a:ext cx="4859337" cy="1631950"/>
          </a:xfrm>
          <a:prstGeom prst="rect">
            <a:avLst/>
          </a:prstGeom>
          <a:solidFill>
            <a:schemeClr val="accent3">
              <a:lumMod val="20000"/>
              <a:lumOff val="80000"/>
            </a:schemeClr>
          </a:solidFill>
        </p:spPr>
        <p:txBody>
          <a:bodyPr>
            <a:spAutoFit/>
          </a:bodyPr>
          <a:lstStyle/>
          <a:p>
            <a:pPr fontAlgn="auto">
              <a:spcBef>
                <a:spcPts val="0"/>
              </a:spcBef>
              <a:spcAft>
                <a:spcPts val="0"/>
              </a:spcAft>
              <a:defRPr/>
            </a:pPr>
            <a:r>
              <a:rPr lang="en-US" sz="2000" i="1" dirty="0">
                <a:latin typeface="+mn-lt"/>
                <a:cs typeface="+mn-cs"/>
              </a:rPr>
              <a:t>“Organizing data integration around the domain ontology provides the middle layer that makes data integration more efficient – reducing the cost, maintenance and risk </a:t>
            </a:r>
            <a:r>
              <a:rPr lang="pt-BR" sz="2000" i="1" dirty="0">
                <a:latin typeface="+mn-lt"/>
                <a:cs typeface="+mn-cs"/>
              </a:rPr>
              <a:t>of the project”.</a:t>
            </a:r>
          </a:p>
        </p:txBody>
      </p:sp>
      <p:sp>
        <p:nvSpPr>
          <p:cNvPr id="22" name="Espaço Reservado para Texto 4"/>
          <p:cNvSpPr txBox="1">
            <a:spLocks/>
          </p:cNvSpPr>
          <p:nvPr/>
        </p:nvSpPr>
        <p:spPr>
          <a:xfrm>
            <a:off x="457200" y="1030941"/>
            <a:ext cx="4319588" cy="5334000"/>
          </a:xfrm>
          <a:prstGeom prst="rect">
            <a:avLst/>
          </a:prstGeom>
        </p:spPr>
        <p:txBody>
          <a:bodyPr vert="horz" lIns="91440" tIns="45720" rIns="91440" bIns="45720" rtlCol="0" anchor="ctr">
            <a:noAutofit/>
          </a:bodyP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lnSpc>
                <a:spcPct val="90000"/>
              </a:lnSpc>
            </a:pPr>
            <a:r>
              <a:rPr lang="en-US" sz="1800" b="1" dirty="0" smtClean="0">
                <a:solidFill>
                  <a:srgbClr val="B32C16"/>
                </a:solidFill>
              </a:rPr>
              <a:t>Domain Ontology:</a:t>
            </a:r>
            <a:r>
              <a:rPr lang="en-US" sz="1800" dirty="0" smtClean="0">
                <a:solidFill>
                  <a:srgbClr val="B32C16"/>
                </a:solidFill>
              </a:rPr>
              <a:t> </a:t>
            </a:r>
            <a:r>
              <a:rPr lang="en-US" sz="1800" dirty="0" smtClean="0">
                <a:solidFill>
                  <a:schemeClr val="tx1"/>
                </a:solidFill>
              </a:rPr>
              <a:t>Formally specifies the concepts of the application Domain</a:t>
            </a:r>
            <a:r>
              <a:rPr lang="pt-BR" sz="1800" dirty="0" smtClean="0">
                <a:solidFill>
                  <a:schemeClr val="tx1"/>
                </a:solidFill>
              </a:rPr>
              <a:t>. It is </a:t>
            </a:r>
            <a:r>
              <a:rPr lang="en-US" sz="1800" dirty="0" smtClean="0">
                <a:solidFill>
                  <a:schemeClr val="tx1"/>
                </a:solidFill>
              </a:rPr>
              <a:t>used </a:t>
            </a:r>
            <a:r>
              <a:rPr lang="pt-BR" sz="1800" dirty="0" smtClean="0">
                <a:solidFill>
                  <a:schemeClr val="tx1"/>
                </a:solidFill>
              </a:rPr>
              <a:t>as the common vocabulary for data integration. </a:t>
            </a:r>
            <a:r>
              <a:rPr lang="en-US" sz="1800" dirty="0" smtClean="0">
                <a:solidFill>
                  <a:schemeClr val="tx1"/>
                </a:solidFill>
              </a:rPr>
              <a:t> </a:t>
            </a:r>
          </a:p>
          <a:p>
            <a:pPr algn="l">
              <a:lnSpc>
                <a:spcPct val="90000"/>
              </a:lnSpc>
            </a:pPr>
            <a:endParaRPr lang="pt-BR" sz="1800" dirty="0" smtClean="0"/>
          </a:p>
          <a:p>
            <a:pPr algn="l">
              <a:lnSpc>
                <a:spcPct val="90000"/>
              </a:lnSpc>
            </a:pPr>
            <a:r>
              <a:rPr lang="en-US" sz="1800" b="1" dirty="0" smtClean="0">
                <a:solidFill>
                  <a:srgbClr val="B32C16"/>
                </a:solidFill>
              </a:rPr>
              <a:t>Exported Ontologies:</a:t>
            </a:r>
            <a:r>
              <a:rPr lang="en-US" sz="1800" dirty="0" smtClean="0">
                <a:solidFill>
                  <a:srgbClr val="B32C16"/>
                </a:solidFill>
              </a:rPr>
              <a:t> </a:t>
            </a:r>
            <a:r>
              <a:rPr lang="en-US" sz="1800" dirty="0" smtClean="0">
                <a:solidFill>
                  <a:srgbClr val="000000"/>
                </a:solidFill>
              </a:rPr>
              <a:t>formally describes the local source schemas in terms of the DO. The  application ontology is a sub set of the Domain  ontology. </a:t>
            </a:r>
          </a:p>
          <a:p>
            <a:pPr algn="l">
              <a:lnSpc>
                <a:spcPct val="90000"/>
              </a:lnSpc>
            </a:pPr>
            <a:endParaRPr lang="en-US" sz="1800" dirty="0" smtClean="0"/>
          </a:p>
          <a:p>
            <a:pPr algn="l">
              <a:lnSpc>
                <a:spcPct val="90000"/>
              </a:lnSpc>
            </a:pPr>
            <a:r>
              <a:rPr lang="en-US" sz="1800" b="1" dirty="0" smtClean="0">
                <a:solidFill>
                  <a:srgbClr val="B32C16"/>
                </a:solidFill>
              </a:rPr>
              <a:t>Data Source Mappings</a:t>
            </a:r>
            <a:r>
              <a:rPr lang="en-US" sz="1800" b="1" dirty="0" smtClean="0">
                <a:solidFill>
                  <a:srgbClr val="000000"/>
                </a:solidFill>
              </a:rPr>
              <a:t>: </a:t>
            </a:r>
            <a:r>
              <a:rPr lang="en-US" sz="1800" dirty="0" smtClean="0">
                <a:solidFill>
                  <a:srgbClr val="000000"/>
                </a:solidFill>
              </a:rPr>
              <a:t>specifies the semantic mappings between the AO and Data source Schemas. </a:t>
            </a:r>
          </a:p>
          <a:p>
            <a:pPr algn="l">
              <a:lnSpc>
                <a:spcPct val="90000"/>
              </a:lnSpc>
            </a:pPr>
            <a:endParaRPr lang="en-US" sz="1800" dirty="0" smtClean="0"/>
          </a:p>
          <a:p>
            <a:pPr algn="l">
              <a:lnSpc>
                <a:spcPct val="90000"/>
              </a:lnSpc>
            </a:pPr>
            <a:r>
              <a:rPr lang="en-US" sz="1800" b="1" dirty="0" smtClean="0">
                <a:solidFill>
                  <a:srgbClr val="B32C16"/>
                </a:solidFill>
              </a:rPr>
              <a:t>Mediated Mappings:</a:t>
            </a:r>
            <a:r>
              <a:rPr lang="en-US" sz="1800" dirty="0" smtClean="0"/>
              <a:t>  </a:t>
            </a:r>
            <a:r>
              <a:rPr lang="en-US" sz="1800" dirty="0" smtClean="0">
                <a:solidFill>
                  <a:srgbClr val="000000"/>
                </a:solidFill>
              </a:rPr>
              <a:t>specifies the  instances of the DO  using the GAV approach. </a:t>
            </a:r>
          </a:p>
          <a:p>
            <a:pPr algn="l">
              <a:lnSpc>
                <a:spcPct val="90000"/>
              </a:lnSpc>
            </a:pPr>
            <a:endParaRPr lang="pt-BR" sz="1800" dirty="0"/>
          </a:p>
        </p:txBody>
      </p:sp>
    </p:spTree>
    <p:extLst>
      <p:ext uri="{BB962C8B-B14F-4D97-AF65-F5344CB8AC3E}">
        <p14:creationId xmlns:p14="http://schemas.microsoft.com/office/powerpoint/2010/main" val="389880978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68313" y="333375"/>
            <a:ext cx="8229600" cy="1066800"/>
          </a:xfrm>
        </p:spPr>
        <p:txBody>
          <a:bodyPr rtlCol="0">
            <a:normAutofit/>
          </a:bodyPr>
          <a:lstStyle/>
          <a:p>
            <a:pPr fontAlgn="auto">
              <a:spcAft>
                <a:spcPts val="0"/>
              </a:spcAft>
              <a:defRPr/>
            </a:pPr>
            <a:r>
              <a:rPr lang="pt-BR" i="1" dirty="0" smtClean="0">
                <a:solidFill>
                  <a:schemeClr val="tx2"/>
                </a:solidFill>
              </a:rPr>
              <a:t>FASE 1: Integração Semântica </a:t>
            </a:r>
            <a:endParaRPr lang="pt-BR" dirty="0">
              <a:solidFill>
                <a:schemeClr val="tx2"/>
              </a:solidFill>
            </a:endParaRPr>
          </a:p>
        </p:txBody>
      </p:sp>
      <p:sp>
        <p:nvSpPr>
          <p:cNvPr id="3" name="Espaço Reservado para Conteúdo 2"/>
          <p:cNvSpPr>
            <a:spLocks noGrp="1"/>
          </p:cNvSpPr>
          <p:nvPr>
            <p:ph idx="1"/>
          </p:nvPr>
        </p:nvSpPr>
        <p:spPr>
          <a:xfrm>
            <a:off x="250824" y="1628775"/>
            <a:ext cx="8893176" cy="4857750"/>
          </a:xfrm>
        </p:spPr>
        <p:txBody>
          <a:bodyPr>
            <a:normAutofit/>
          </a:bodyPr>
          <a:lstStyle/>
          <a:p>
            <a:pPr marL="109537" lvl="1" indent="0">
              <a:buClr>
                <a:srgbClr val="9BBB59"/>
              </a:buClr>
              <a:buNone/>
            </a:pPr>
            <a:r>
              <a:rPr lang="en-US" b="1" dirty="0" smtClean="0">
                <a:solidFill>
                  <a:srgbClr val="C00000"/>
                </a:solidFill>
              </a:rPr>
              <a:t>PASSO 1</a:t>
            </a:r>
            <a:r>
              <a:rPr lang="en-US" dirty="0" smtClean="0"/>
              <a:t>: </a:t>
            </a:r>
            <a:r>
              <a:rPr lang="pt-BR" dirty="0" smtClean="0"/>
              <a:t> Modelagem da Ontologia de Domínio.</a:t>
            </a:r>
          </a:p>
          <a:p>
            <a:pPr marL="109537" lvl="1" indent="0">
              <a:buClr>
                <a:srgbClr val="9BBB59"/>
              </a:buClr>
              <a:buNone/>
            </a:pPr>
            <a:endParaRPr lang="pt-BR" dirty="0" smtClean="0"/>
          </a:p>
          <a:p>
            <a:pPr marL="109537" lvl="1" indent="0">
              <a:buClr>
                <a:srgbClr val="9BBB59"/>
              </a:buClr>
              <a:buNone/>
            </a:pPr>
            <a:r>
              <a:rPr lang="en-US" b="1" dirty="0" smtClean="0">
                <a:solidFill>
                  <a:schemeClr val="bg1">
                    <a:lumMod val="65000"/>
                  </a:schemeClr>
                </a:solidFill>
              </a:rPr>
              <a:t>PASSO 2</a:t>
            </a:r>
            <a:r>
              <a:rPr lang="en-US" dirty="0" smtClean="0">
                <a:solidFill>
                  <a:schemeClr val="bg1">
                    <a:lumMod val="65000"/>
                  </a:schemeClr>
                </a:solidFill>
              </a:rPr>
              <a:t>: Seleção das Fontes de Dados </a:t>
            </a:r>
          </a:p>
          <a:p>
            <a:pPr marL="109537" lvl="1" indent="0">
              <a:buClr>
                <a:srgbClr val="9BBB59"/>
              </a:buClr>
              <a:buNone/>
            </a:pPr>
            <a:endParaRPr lang="en-US" dirty="0" smtClean="0">
              <a:solidFill>
                <a:schemeClr val="bg1">
                  <a:lumMod val="65000"/>
                </a:schemeClr>
              </a:solidFill>
            </a:endParaRPr>
          </a:p>
          <a:p>
            <a:pPr marL="109537" lvl="1" indent="0">
              <a:buClr>
                <a:srgbClr val="9BBB59"/>
              </a:buClr>
              <a:buNone/>
            </a:pPr>
            <a:r>
              <a:rPr lang="en-US" b="1" dirty="0" smtClean="0">
                <a:solidFill>
                  <a:schemeClr val="bg1">
                    <a:lumMod val="65000"/>
                  </a:schemeClr>
                </a:solidFill>
              </a:rPr>
              <a:t>PASSO 3</a:t>
            </a:r>
            <a:r>
              <a:rPr lang="en-US" dirty="0" smtClean="0">
                <a:solidFill>
                  <a:schemeClr val="bg1">
                    <a:lumMod val="65000"/>
                  </a:schemeClr>
                </a:solidFill>
              </a:rPr>
              <a:t>: Geração da Ontologias Exportadas (esquemas)</a:t>
            </a:r>
          </a:p>
          <a:p>
            <a:pPr marL="109537" lvl="1" indent="0">
              <a:buClr>
                <a:srgbClr val="9BBB59"/>
              </a:buClr>
              <a:buNone/>
            </a:pPr>
            <a:endParaRPr lang="en-US" dirty="0" smtClean="0">
              <a:solidFill>
                <a:schemeClr val="bg1">
                  <a:lumMod val="65000"/>
                </a:schemeClr>
              </a:solidFill>
            </a:endParaRPr>
          </a:p>
          <a:p>
            <a:pPr marL="109537" lvl="1" indent="0">
              <a:buClr>
                <a:srgbClr val="9BBB59"/>
              </a:buClr>
              <a:buNone/>
            </a:pPr>
            <a:r>
              <a:rPr lang="en-US" b="1" dirty="0" smtClean="0">
                <a:solidFill>
                  <a:schemeClr val="bg1">
                    <a:lumMod val="65000"/>
                  </a:schemeClr>
                </a:solidFill>
              </a:rPr>
              <a:t>PASSO 4</a:t>
            </a:r>
            <a:r>
              <a:rPr lang="en-US" dirty="0" smtClean="0">
                <a:solidFill>
                  <a:schemeClr val="bg1">
                    <a:lumMod val="65000"/>
                  </a:schemeClr>
                </a:solidFill>
              </a:rPr>
              <a:t>: Especificação das heurísticas para descoberta de </a:t>
            </a:r>
          </a:p>
          <a:p>
            <a:pPr marL="109537" lvl="1" indent="0">
              <a:buClr>
                <a:srgbClr val="9BBB59"/>
              </a:buClr>
              <a:buNone/>
            </a:pPr>
            <a:r>
              <a:rPr lang="en-US" dirty="0">
                <a:solidFill>
                  <a:schemeClr val="bg1">
                    <a:lumMod val="65000"/>
                  </a:schemeClr>
                </a:solidFill>
              </a:rPr>
              <a:t> </a:t>
            </a:r>
            <a:r>
              <a:rPr lang="en-US" dirty="0" smtClean="0">
                <a:solidFill>
                  <a:schemeClr val="bg1">
                    <a:lumMod val="65000"/>
                  </a:schemeClr>
                </a:solidFill>
              </a:rPr>
              <a:t>                  same-as links. </a:t>
            </a:r>
          </a:p>
          <a:p>
            <a:pPr lvl="2">
              <a:buClr>
                <a:srgbClr val="9BBB59"/>
              </a:buClr>
              <a:buFont typeface="Georgia" pitchFamily="18" charset="0"/>
              <a:buChar char="•"/>
            </a:pPr>
            <a:endParaRPr lang="en-US" dirty="0" smtClean="0"/>
          </a:p>
          <a:p>
            <a:pPr marL="365125" lvl="1" indent="-255588">
              <a:buClr>
                <a:srgbClr val="9BBB59"/>
              </a:buClr>
              <a:buFont typeface="Georgia" pitchFamily="18" charset="0"/>
              <a:buChar char="•"/>
            </a:pPr>
            <a:endParaRPr lang="en-US" dirty="0" smtClean="0"/>
          </a:p>
          <a:p>
            <a:pPr lvl="2">
              <a:buClr>
                <a:srgbClr val="9BBB59"/>
              </a:buClr>
              <a:buFont typeface="Arial" charset="0"/>
              <a:buNone/>
            </a:pPr>
            <a:endParaRPr lang="pt-BR" dirty="0" smtClean="0"/>
          </a:p>
        </p:txBody>
      </p:sp>
    </p:spTree>
    <p:extLst>
      <p:ext uri="{BB962C8B-B14F-4D97-AF65-F5344CB8AC3E}">
        <p14:creationId xmlns:p14="http://schemas.microsoft.com/office/powerpoint/2010/main" val="311221768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625" y="-1"/>
            <a:ext cx="9068240" cy="68580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40464130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68313" y="333375"/>
            <a:ext cx="8229600" cy="1066800"/>
          </a:xfrm>
        </p:spPr>
        <p:txBody>
          <a:bodyPr rtlCol="0">
            <a:normAutofit/>
          </a:bodyPr>
          <a:lstStyle/>
          <a:p>
            <a:pPr fontAlgn="auto">
              <a:spcAft>
                <a:spcPts val="0"/>
              </a:spcAft>
              <a:defRPr/>
            </a:pPr>
            <a:r>
              <a:rPr lang="pt-BR" i="1" dirty="0" smtClean="0">
                <a:solidFill>
                  <a:schemeClr val="tx2"/>
                </a:solidFill>
              </a:rPr>
              <a:t>FASE 1: Integração Semântica </a:t>
            </a:r>
            <a:endParaRPr lang="pt-BR" dirty="0">
              <a:solidFill>
                <a:schemeClr val="tx2"/>
              </a:solidFill>
            </a:endParaRPr>
          </a:p>
        </p:txBody>
      </p:sp>
      <p:sp>
        <p:nvSpPr>
          <p:cNvPr id="3" name="Espaço Reservado para Conteúdo 2"/>
          <p:cNvSpPr>
            <a:spLocks noGrp="1"/>
          </p:cNvSpPr>
          <p:nvPr>
            <p:ph idx="1"/>
          </p:nvPr>
        </p:nvSpPr>
        <p:spPr>
          <a:xfrm>
            <a:off x="250824" y="1628775"/>
            <a:ext cx="8893176" cy="4857750"/>
          </a:xfrm>
        </p:spPr>
        <p:txBody>
          <a:bodyPr>
            <a:normAutofit/>
          </a:bodyPr>
          <a:lstStyle/>
          <a:p>
            <a:pPr marL="109537" lvl="1" indent="0">
              <a:buClr>
                <a:srgbClr val="9BBB59"/>
              </a:buClr>
              <a:buNone/>
            </a:pPr>
            <a:r>
              <a:rPr lang="en-US" b="1" dirty="0" smtClean="0">
                <a:solidFill>
                  <a:srgbClr val="A6A6A6"/>
                </a:solidFill>
              </a:rPr>
              <a:t>PASSO 1</a:t>
            </a:r>
            <a:r>
              <a:rPr lang="en-US" dirty="0" smtClean="0">
                <a:solidFill>
                  <a:srgbClr val="A6A6A6"/>
                </a:solidFill>
              </a:rPr>
              <a:t>: </a:t>
            </a:r>
            <a:r>
              <a:rPr lang="pt-BR" dirty="0" smtClean="0">
                <a:solidFill>
                  <a:srgbClr val="A6A6A6"/>
                </a:solidFill>
              </a:rPr>
              <a:t> Modelagem da Ontologia de Domínio.</a:t>
            </a:r>
          </a:p>
          <a:p>
            <a:pPr marL="109537" lvl="1" indent="0">
              <a:buClr>
                <a:srgbClr val="9BBB59"/>
              </a:buClr>
              <a:buNone/>
            </a:pPr>
            <a:endParaRPr lang="pt-BR" dirty="0" smtClean="0">
              <a:solidFill>
                <a:srgbClr val="A6A6A6"/>
              </a:solidFill>
            </a:endParaRPr>
          </a:p>
          <a:p>
            <a:pPr marL="109537" lvl="1" indent="0">
              <a:buClr>
                <a:srgbClr val="9BBB59"/>
              </a:buClr>
              <a:buNone/>
            </a:pPr>
            <a:r>
              <a:rPr lang="en-US" b="1" dirty="0" smtClean="0">
                <a:solidFill>
                  <a:srgbClr val="C00000"/>
                </a:solidFill>
              </a:rPr>
              <a:t>PASSO 2</a:t>
            </a:r>
            <a:r>
              <a:rPr lang="en-US" dirty="0" smtClean="0"/>
              <a:t>: Seleção da Fontes de Dados </a:t>
            </a:r>
          </a:p>
          <a:p>
            <a:pPr marL="109537" lvl="1" indent="0">
              <a:buClr>
                <a:srgbClr val="9BBB59"/>
              </a:buClr>
              <a:buNone/>
            </a:pPr>
            <a:endParaRPr lang="en-US" dirty="0" smtClean="0"/>
          </a:p>
          <a:p>
            <a:pPr marL="109537" lvl="1" indent="0">
              <a:buClr>
                <a:srgbClr val="9BBB59"/>
              </a:buClr>
              <a:buNone/>
            </a:pPr>
            <a:r>
              <a:rPr lang="en-US" b="1" dirty="0" smtClean="0">
                <a:solidFill>
                  <a:schemeClr val="bg1">
                    <a:lumMod val="65000"/>
                  </a:schemeClr>
                </a:solidFill>
              </a:rPr>
              <a:t>PASSO 3</a:t>
            </a:r>
            <a:r>
              <a:rPr lang="en-US" dirty="0" smtClean="0">
                <a:solidFill>
                  <a:schemeClr val="bg1">
                    <a:lumMod val="65000"/>
                  </a:schemeClr>
                </a:solidFill>
              </a:rPr>
              <a:t>: Geração das Ontologias Exportadas (esquemas</a:t>
            </a:r>
            <a:r>
              <a:rPr lang="en-US" dirty="0" smtClean="0"/>
              <a:t>)</a:t>
            </a:r>
          </a:p>
          <a:p>
            <a:pPr marL="109537" lvl="1" indent="0">
              <a:buClr>
                <a:srgbClr val="9BBB59"/>
              </a:buClr>
              <a:buNone/>
            </a:pPr>
            <a:endParaRPr lang="en-US" dirty="0" smtClean="0"/>
          </a:p>
          <a:p>
            <a:pPr marL="109537" lvl="1" indent="0">
              <a:buClr>
                <a:srgbClr val="9BBB59"/>
              </a:buClr>
              <a:buNone/>
            </a:pPr>
            <a:r>
              <a:rPr lang="en-US" b="1" dirty="0" smtClean="0">
                <a:solidFill>
                  <a:srgbClr val="A6A6A6"/>
                </a:solidFill>
              </a:rPr>
              <a:t>PASSO 4</a:t>
            </a:r>
            <a:r>
              <a:rPr lang="en-US" dirty="0" smtClean="0">
                <a:solidFill>
                  <a:srgbClr val="A6A6A6"/>
                </a:solidFill>
              </a:rPr>
              <a:t>: Especificação das heurísticas para descoberta de </a:t>
            </a:r>
          </a:p>
          <a:p>
            <a:pPr marL="109537" lvl="1" indent="0">
              <a:buClr>
                <a:srgbClr val="9BBB59"/>
              </a:buClr>
              <a:buNone/>
            </a:pPr>
            <a:r>
              <a:rPr lang="en-US" dirty="0">
                <a:solidFill>
                  <a:srgbClr val="A6A6A6"/>
                </a:solidFill>
              </a:rPr>
              <a:t> </a:t>
            </a:r>
            <a:r>
              <a:rPr lang="en-US" dirty="0" smtClean="0">
                <a:solidFill>
                  <a:srgbClr val="A6A6A6"/>
                </a:solidFill>
              </a:rPr>
              <a:t>                  same-as links. </a:t>
            </a:r>
          </a:p>
          <a:p>
            <a:pPr lvl="2">
              <a:buClr>
                <a:srgbClr val="9BBB59"/>
              </a:buClr>
              <a:buFont typeface="Georgia" pitchFamily="18" charset="0"/>
              <a:buChar char="•"/>
            </a:pPr>
            <a:endParaRPr lang="en-US" dirty="0" smtClean="0"/>
          </a:p>
          <a:p>
            <a:pPr marL="365125" lvl="1" indent="-255588">
              <a:buClr>
                <a:srgbClr val="9BBB59"/>
              </a:buClr>
              <a:buFont typeface="Georgia" pitchFamily="18" charset="0"/>
              <a:buChar char="•"/>
            </a:pPr>
            <a:endParaRPr lang="en-US" dirty="0" smtClean="0"/>
          </a:p>
          <a:p>
            <a:pPr lvl="2">
              <a:buClr>
                <a:srgbClr val="9BBB59"/>
              </a:buClr>
              <a:buFont typeface="Arial" charset="0"/>
              <a:buNone/>
            </a:pPr>
            <a:endParaRPr lang="pt-BR" dirty="0" smtClean="0"/>
          </a:p>
        </p:txBody>
      </p:sp>
    </p:spTree>
    <p:extLst>
      <p:ext uri="{BB962C8B-B14F-4D97-AF65-F5344CB8AC3E}">
        <p14:creationId xmlns:p14="http://schemas.microsoft.com/office/powerpoint/2010/main" val="427515221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15766" y="1700808"/>
            <a:ext cx="3600450" cy="1552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ítulo 1"/>
          <p:cNvSpPr txBox="1">
            <a:spLocks/>
          </p:cNvSpPr>
          <p:nvPr/>
        </p:nvSpPr>
        <p:spPr>
          <a:xfrm>
            <a:off x="0" y="274638"/>
            <a:ext cx="5652120" cy="1143000"/>
          </a:xfrm>
          <a:prstGeom prst="rect">
            <a:avLst/>
          </a:prstGeom>
        </p:spPr>
        <p:txBody>
          <a:bodyPr>
            <a:normAutofit fontScale="900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pt-BR" b="1" dirty="0" smtClean="0"/>
              <a:t>Onde achar os DGA de Compras Públicas?</a:t>
            </a:r>
            <a:endParaRPr lang="pt-BR" b="1" dirty="0"/>
          </a:p>
        </p:txBody>
      </p:sp>
      <p:pic>
        <p:nvPicPr>
          <p:cNvPr id="10" name="Picture 2" descr="https://encrypted-tbn0.google.com/images?q=tbn:ANd9GcQSE76VVLQJAP1zAJJFElkAF0ZZoSNdmHDAkgsrAoHTUByzOFzn"/>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053320" y="1666083"/>
            <a:ext cx="1297257" cy="1186853"/>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9552" y="5149147"/>
            <a:ext cx="1623274" cy="9441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93305" y="1656083"/>
            <a:ext cx="1242391" cy="990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13" name="Grupo 12"/>
          <p:cNvGrpSpPr/>
          <p:nvPr/>
        </p:nvGrpSpPr>
        <p:grpSpPr>
          <a:xfrm>
            <a:off x="7380312" y="4702292"/>
            <a:ext cx="1368152" cy="1535020"/>
            <a:chOff x="5164770" y="2335320"/>
            <a:chExt cx="982951" cy="1246988"/>
          </a:xfrm>
        </p:grpSpPr>
        <p:pic>
          <p:nvPicPr>
            <p:cNvPr id="14" name="Picture 10"/>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64770" y="2335320"/>
              <a:ext cx="982951" cy="9490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 name="CaixaDeTexto 14"/>
            <p:cNvSpPr txBox="1"/>
            <p:nvPr/>
          </p:nvSpPr>
          <p:spPr>
            <a:xfrm>
              <a:off x="5164770" y="3212976"/>
              <a:ext cx="982951" cy="369332"/>
            </a:xfrm>
            <a:prstGeom prst="rect">
              <a:avLst/>
            </a:prstGeom>
            <a:noFill/>
          </p:spPr>
          <p:txBody>
            <a:bodyPr wrap="square" rtlCol="0">
              <a:spAutoFit/>
            </a:bodyPr>
            <a:lstStyle/>
            <a:p>
              <a:pPr algn="ctr"/>
              <a:r>
                <a:rPr lang="pt-BR" b="1" dirty="0" smtClean="0"/>
                <a:t>SICAF</a:t>
              </a:r>
              <a:endParaRPr lang="pt-BR" b="1" dirty="0"/>
            </a:p>
          </p:txBody>
        </p:sp>
      </p:grpSp>
      <p:sp>
        <p:nvSpPr>
          <p:cNvPr id="2" name="CaixaDeTexto 1"/>
          <p:cNvSpPr txBox="1"/>
          <p:nvPr/>
        </p:nvSpPr>
        <p:spPr>
          <a:xfrm>
            <a:off x="539552" y="6093296"/>
            <a:ext cx="1623274" cy="369332"/>
          </a:xfrm>
          <a:prstGeom prst="rect">
            <a:avLst/>
          </a:prstGeom>
          <a:noFill/>
        </p:spPr>
        <p:txBody>
          <a:bodyPr wrap="square" rtlCol="0">
            <a:spAutoFit/>
          </a:bodyPr>
          <a:lstStyle/>
          <a:p>
            <a:r>
              <a:rPr lang="pt-BR" b="1" dirty="0" smtClean="0"/>
              <a:t>Fortaleza + 183</a:t>
            </a:r>
            <a:endParaRPr lang="pt-BR" b="1" dirty="0"/>
          </a:p>
        </p:txBody>
      </p:sp>
      <p:sp>
        <p:nvSpPr>
          <p:cNvPr id="16" name="Retângulo 15"/>
          <p:cNvSpPr/>
          <p:nvPr/>
        </p:nvSpPr>
        <p:spPr>
          <a:xfrm>
            <a:off x="468015" y="2648765"/>
            <a:ext cx="1511697" cy="646331"/>
          </a:xfrm>
          <a:prstGeom prst="rect">
            <a:avLst/>
          </a:prstGeom>
        </p:spPr>
        <p:txBody>
          <a:bodyPr wrap="square">
            <a:spAutoFit/>
          </a:bodyPr>
          <a:lstStyle/>
          <a:p>
            <a:r>
              <a:rPr lang="pt-BR" b="1" dirty="0"/>
              <a:t>inabilitação </a:t>
            </a:r>
            <a:endParaRPr lang="pt-BR" b="1" dirty="0" smtClean="0"/>
          </a:p>
          <a:p>
            <a:r>
              <a:rPr lang="pt-BR" b="1" dirty="0" smtClean="0"/>
              <a:t>inidoneidade</a:t>
            </a:r>
            <a:endParaRPr lang="pt-BR" b="1" dirty="0"/>
          </a:p>
        </p:txBody>
      </p:sp>
      <p:sp>
        <p:nvSpPr>
          <p:cNvPr id="18" name="Retângulo 17"/>
          <p:cNvSpPr/>
          <p:nvPr/>
        </p:nvSpPr>
        <p:spPr>
          <a:xfrm>
            <a:off x="6893388" y="2636912"/>
            <a:ext cx="2250613" cy="369332"/>
          </a:xfrm>
          <a:prstGeom prst="rect">
            <a:avLst/>
          </a:prstGeom>
        </p:spPr>
        <p:txBody>
          <a:bodyPr wrap="square">
            <a:spAutoFit/>
          </a:bodyPr>
          <a:lstStyle/>
          <a:p>
            <a:r>
              <a:rPr lang="pt-BR" b="1" dirty="0" smtClean="0"/>
              <a:t>Inaptidão, suspensão</a:t>
            </a:r>
            <a:endParaRPr lang="pt-BR" b="1" dirty="0"/>
          </a:p>
        </p:txBody>
      </p:sp>
      <p:sp>
        <p:nvSpPr>
          <p:cNvPr id="17" name="Retângulo 16"/>
          <p:cNvSpPr/>
          <p:nvPr/>
        </p:nvSpPr>
        <p:spPr>
          <a:xfrm>
            <a:off x="6804248" y="3009726"/>
            <a:ext cx="2353483" cy="923330"/>
          </a:xfrm>
          <a:prstGeom prst="rect">
            <a:avLst/>
          </a:prstGeom>
        </p:spPr>
        <p:txBody>
          <a:bodyPr wrap="square">
            <a:spAutoFit/>
          </a:bodyPr>
          <a:lstStyle/>
          <a:p>
            <a:pPr algn="ctr"/>
            <a:r>
              <a:rPr lang="pt-BR" b="1" dirty="0"/>
              <a:t>Cadastro Nacional de Empresas Inidôneas e Suspensas (CEIS)</a:t>
            </a:r>
          </a:p>
        </p:txBody>
      </p:sp>
      <p:sp>
        <p:nvSpPr>
          <p:cNvPr id="19" name="Retângulo 18"/>
          <p:cNvSpPr/>
          <p:nvPr/>
        </p:nvSpPr>
        <p:spPr>
          <a:xfrm>
            <a:off x="3222104" y="5157192"/>
            <a:ext cx="2934072" cy="646331"/>
          </a:xfrm>
          <a:prstGeom prst="rect">
            <a:avLst/>
          </a:prstGeom>
        </p:spPr>
        <p:txBody>
          <a:bodyPr wrap="square">
            <a:spAutoFit/>
          </a:bodyPr>
          <a:lstStyle/>
          <a:p>
            <a:pPr algn="ctr"/>
            <a:r>
              <a:rPr lang="pt-BR" b="1" dirty="0" smtClean="0">
                <a:solidFill>
                  <a:srgbClr val="00B0F0"/>
                </a:solidFill>
              </a:rPr>
              <a:t>Abordagem </a:t>
            </a:r>
            <a:r>
              <a:rPr lang="pt-BR" b="1" dirty="0">
                <a:solidFill>
                  <a:srgbClr val="00B0F0"/>
                </a:solidFill>
              </a:rPr>
              <a:t>de integração semântica Pay-as-You-Go</a:t>
            </a:r>
          </a:p>
        </p:txBody>
      </p:sp>
      <p:sp>
        <p:nvSpPr>
          <p:cNvPr id="21" name="Retângulo 20"/>
          <p:cNvSpPr/>
          <p:nvPr/>
        </p:nvSpPr>
        <p:spPr>
          <a:xfrm>
            <a:off x="3203848" y="3356992"/>
            <a:ext cx="2934072" cy="461665"/>
          </a:xfrm>
          <a:prstGeom prst="rect">
            <a:avLst/>
          </a:prstGeom>
        </p:spPr>
        <p:txBody>
          <a:bodyPr wrap="square">
            <a:spAutoFit/>
          </a:bodyPr>
          <a:lstStyle/>
          <a:p>
            <a:pPr algn="ctr"/>
            <a:r>
              <a:rPr lang="pt-BR" sz="2400" b="1" dirty="0" smtClean="0">
                <a:solidFill>
                  <a:srgbClr val="FF0000"/>
                </a:solidFill>
              </a:rPr>
              <a:t>Só existem estes?</a:t>
            </a:r>
            <a:endParaRPr lang="pt-BR" sz="2400" b="1" dirty="0">
              <a:solidFill>
                <a:srgbClr val="FF0000"/>
              </a:solidFill>
            </a:endParaRPr>
          </a:p>
        </p:txBody>
      </p:sp>
      <p:sp>
        <p:nvSpPr>
          <p:cNvPr id="20" name="Seta para baixo 19"/>
          <p:cNvSpPr/>
          <p:nvPr/>
        </p:nvSpPr>
        <p:spPr>
          <a:xfrm>
            <a:off x="4499992" y="3818657"/>
            <a:ext cx="360040" cy="451846"/>
          </a:xfrm>
          <a:prstGeom prst="down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pic>
        <p:nvPicPr>
          <p:cNvPr id="23" name="Picture 1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843808" y="4221088"/>
            <a:ext cx="735251" cy="9226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4" name="Picture 4" descr="http://www.gs1br.org/../GS1/image_portal2010/logo.png">
            <a:hlinkClick r:id="rId9"/>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625060" y="4318907"/>
            <a:ext cx="1025720" cy="690651"/>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7"/>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691316" y="4355285"/>
            <a:ext cx="1832620" cy="6542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Elipse 3"/>
          <p:cNvSpPr/>
          <p:nvPr/>
        </p:nvSpPr>
        <p:spPr>
          <a:xfrm>
            <a:off x="3579059" y="6093296"/>
            <a:ext cx="112257" cy="144016"/>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22" name="Elipse 21"/>
          <p:cNvSpPr/>
          <p:nvPr/>
        </p:nvSpPr>
        <p:spPr>
          <a:xfrm>
            <a:off x="3955687" y="6093296"/>
            <a:ext cx="112257" cy="144016"/>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26" name="Elipse 25"/>
          <p:cNvSpPr/>
          <p:nvPr/>
        </p:nvSpPr>
        <p:spPr>
          <a:xfrm>
            <a:off x="4387735" y="6093296"/>
            <a:ext cx="112257" cy="144016"/>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Tree>
    <p:extLst>
      <p:ext uri="{BB962C8B-B14F-4D97-AF65-F5344CB8AC3E}">
        <p14:creationId xmlns:p14="http://schemas.microsoft.com/office/powerpoint/2010/main" val="5492816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0"/>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3"/>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5"/>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9"/>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2"/>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4"/>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1" grpId="0"/>
      <p:bldP spid="20" grpId="0" animBg="1"/>
      <p:bldP spid="4" grpId="0" animBg="1"/>
      <p:bldP spid="22" grpId="0" animBg="1"/>
      <p:bldP spid="26"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upo 4"/>
          <p:cNvGrpSpPr/>
          <p:nvPr/>
        </p:nvGrpSpPr>
        <p:grpSpPr>
          <a:xfrm>
            <a:off x="3473711" y="5902867"/>
            <a:ext cx="1691059" cy="910509"/>
            <a:chOff x="3635896" y="3501008"/>
            <a:chExt cx="1691059" cy="910509"/>
          </a:xfrm>
        </p:grpSpPr>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35896" y="3501008"/>
              <a:ext cx="1691059" cy="7258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tângulo 3"/>
            <p:cNvSpPr/>
            <p:nvPr/>
          </p:nvSpPr>
          <p:spPr>
            <a:xfrm>
              <a:off x="3995936" y="4042185"/>
              <a:ext cx="693523" cy="369332"/>
            </a:xfrm>
            <a:prstGeom prst="rect">
              <a:avLst/>
            </a:prstGeom>
          </p:spPr>
          <p:txBody>
            <a:bodyPr wrap="none">
              <a:spAutoFit/>
            </a:bodyPr>
            <a:lstStyle/>
            <a:p>
              <a:r>
                <a:rPr lang="pt-BR" b="1" dirty="0"/>
                <a:t>VCGE</a:t>
              </a:r>
            </a:p>
          </p:txBody>
        </p:sp>
      </p:grpSp>
      <p:pic>
        <p:nvPicPr>
          <p:cNvPr id="8" name="Picture 2" descr="https://encrypted-tbn0.google.com/images?q=tbn:ANd9GcQSE76VVLQJAP1zAJJFElkAF0ZZoSNdmHDAkgsrAoHTUByzOFzn"/>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51920" y="4488752"/>
            <a:ext cx="965986" cy="88377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4" descr="http://3.bp.blogspot.com/_gt3-p-4uRaw/SsPDMXAkSrI/AAAAAAAAADw/RveEagrgZBs/s320/logo_tse.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96469" y="4534715"/>
            <a:ext cx="886249" cy="1356937"/>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03648" y="2734515"/>
            <a:ext cx="1623274" cy="9441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187625" y="4400388"/>
            <a:ext cx="792088" cy="631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 name="Picture 9"/>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707904" y="2446483"/>
            <a:ext cx="1513630" cy="11852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7" name="Grupo 6"/>
          <p:cNvGrpSpPr/>
          <p:nvPr/>
        </p:nvGrpSpPr>
        <p:grpSpPr>
          <a:xfrm>
            <a:off x="3839613" y="722034"/>
            <a:ext cx="990600" cy="902732"/>
            <a:chOff x="7253808" y="3017676"/>
            <a:chExt cx="990600" cy="902732"/>
          </a:xfrm>
        </p:grpSpPr>
        <p:pic>
          <p:nvPicPr>
            <p:cNvPr id="1029" name="Picture 5" descr="foaf logo - back to welcome pag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253808" y="3017676"/>
              <a:ext cx="990600" cy="533400"/>
            </a:xfrm>
            <a:prstGeom prst="rect">
              <a:avLst/>
            </a:prstGeom>
            <a:noFill/>
            <a:extLst>
              <a:ext uri="{909E8E84-426E-40DD-AFC4-6F175D3DCCD1}">
                <a14:hiddenFill xmlns:a14="http://schemas.microsoft.com/office/drawing/2010/main">
                  <a:solidFill>
                    <a:srgbClr val="FFFFFF"/>
                  </a:solidFill>
                </a14:hiddenFill>
              </a:ext>
            </a:extLst>
          </p:spPr>
        </p:pic>
        <p:sp>
          <p:nvSpPr>
            <p:cNvPr id="6" name="CaixaDeTexto 5"/>
            <p:cNvSpPr txBox="1"/>
            <p:nvPr/>
          </p:nvSpPr>
          <p:spPr>
            <a:xfrm>
              <a:off x="7380312" y="3551076"/>
              <a:ext cx="864096" cy="369332"/>
            </a:xfrm>
            <a:prstGeom prst="rect">
              <a:avLst/>
            </a:prstGeom>
            <a:noFill/>
          </p:spPr>
          <p:txBody>
            <a:bodyPr wrap="square" rtlCol="0">
              <a:spAutoFit/>
            </a:bodyPr>
            <a:lstStyle/>
            <a:p>
              <a:r>
                <a:rPr lang="pt-BR" b="1" dirty="0" smtClean="0"/>
                <a:t>FOAF</a:t>
              </a:r>
              <a:endParaRPr lang="pt-BR" b="1" dirty="0"/>
            </a:p>
          </p:txBody>
        </p:sp>
      </p:grpSp>
      <p:pic>
        <p:nvPicPr>
          <p:cNvPr id="1031" name="Picture 7" descr="http://wiki.dbpedia.org/images/dbpedia_logo.pn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11560" y="697957"/>
            <a:ext cx="1313414" cy="812422"/>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259984" y="836421"/>
            <a:ext cx="1552376" cy="6739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15" name="Grupo 14"/>
          <p:cNvGrpSpPr/>
          <p:nvPr/>
        </p:nvGrpSpPr>
        <p:grpSpPr>
          <a:xfrm>
            <a:off x="6109329" y="2576939"/>
            <a:ext cx="982951" cy="1246988"/>
            <a:chOff x="5164770" y="2335320"/>
            <a:chExt cx="982951" cy="1246988"/>
          </a:xfrm>
        </p:grpSpPr>
        <p:pic>
          <p:nvPicPr>
            <p:cNvPr id="13" name="Picture 10"/>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164770" y="2335320"/>
              <a:ext cx="982951" cy="9490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CaixaDeTexto 13"/>
            <p:cNvSpPr txBox="1"/>
            <p:nvPr/>
          </p:nvSpPr>
          <p:spPr>
            <a:xfrm>
              <a:off x="5164770" y="3212976"/>
              <a:ext cx="982951" cy="369332"/>
            </a:xfrm>
            <a:prstGeom prst="rect">
              <a:avLst/>
            </a:prstGeom>
            <a:noFill/>
          </p:spPr>
          <p:txBody>
            <a:bodyPr wrap="square" rtlCol="0">
              <a:spAutoFit/>
            </a:bodyPr>
            <a:lstStyle/>
            <a:p>
              <a:pPr algn="ctr"/>
              <a:r>
                <a:rPr lang="pt-BR" b="1" dirty="0" smtClean="0"/>
                <a:t>SICAF</a:t>
              </a:r>
              <a:endParaRPr lang="pt-BR" b="1" dirty="0"/>
            </a:p>
          </p:txBody>
        </p:sp>
      </p:grpSp>
      <p:cxnSp>
        <p:nvCxnSpPr>
          <p:cNvPr id="17" name="Conector em curva 16"/>
          <p:cNvCxnSpPr>
            <a:stCxn id="1027" idx="0"/>
            <a:endCxn id="11" idx="2"/>
          </p:cNvCxnSpPr>
          <p:nvPr/>
        </p:nvCxnSpPr>
        <p:spPr>
          <a:xfrm rot="16200000" flipV="1">
            <a:off x="2515903" y="4099529"/>
            <a:ext cx="871104" cy="2735572"/>
          </a:xfrm>
          <a:prstGeom prst="curvedConnector3">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9" name="Conector em curva 18"/>
          <p:cNvCxnSpPr>
            <a:stCxn id="1027" idx="0"/>
          </p:cNvCxnSpPr>
          <p:nvPr/>
        </p:nvCxnSpPr>
        <p:spPr>
          <a:xfrm rot="5400000" flipH="1" flipV="1">
            <a:off x="4047138" y="5485286"/>
            <a:ext cx="689684" cy="145478"/>
          </a:xfrm>
          <a:prstGeom prst="curvedConnector3">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1" name="Conector em curva 20"/>
          <p:cNvCxnSpPr>
            <a:stCxn id="1027" idx="0"/>
          </p:cNvCxnSpPr>
          <p:nvPr/>
        </p:nvCxnSpPr>
        <p:spPr>
          <a:xfrm rot="5400000" flipH="1" flipV="1">
            <a:off x="5242248" y="4544308"/>
            <a:ext cx="435552" cy="2281566"/>
          </a:xfrm>
          <a:prstGeom prst="curvedConnector2">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4" name="Conector em curva 23"/>
          <p:cNvCxnSpPr>
            <a:stCxn id="1027" idx="0"/>
            <a:endCxn id="14" idx="2"/>
          </p:cNvCxnSpPr>
          <p:nvPr/>
        </p:nvCxnSpPr>
        <p:spPr>
          <a:xfrm rot="5400000" flipH="1" flipV="1">
            <a:off x="4420553" y="3722615"/>
            <a:ext cx="2078940" cy="2281564"/>
          </a:xfrm>
          <a:prstGeom prst="curvedConnector3">
            <a:avLst>
              <a:gd name="adj1" fmla="val 28674"/>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024" name="Conector em curva 1023"/>
          <p:cNvCxnSpPr>
            <a:stCxn id="1027" idx="0"/>
            <a:endCxn id="10" idx="2"/>
          </p:cNvCxnSpPr>
          <p:nvPr/>
        </p:nvCxnSpPr>
        <p:spPr>
          <a:xfrm rot="16200000" flipV="1">
            <a:off x="2155162" y="3738788"/>
            <a:ext cx="2224203" cy="2103956"/>
          </a:xfrm>
          <a:prstGeom prst="curvedConnector3">
            <a:avLst>
              <a:gd name="adj1" fmla="val 27576"/>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028" name="Conector em curva 1027"/>
          <p:cNvCxnSpPr>
            <a:stCxn id="1027" idx="0"/>
            <a:endCxn id="12" idx="1"/>
          </p:cNvCxnSpPr>
          <p:nvPr/>
        </p:nvCxnSpPr>
        <p:spPr>
          <a:xfrm rot="16200000" flipV="1">
            <a:off x="2581682" y="4165307"/>
            <a:ext cx="2863783" cy="611337"/>
          </a:xfrm>
          <a:prstGeom prst="curvedConnector4">
            <a:avLst>
              <a:gd name="adj1" fmla="val 28044"/>
              <a:gd name="adj2" fmla="val 175702"/>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047" name="Conector em curva 1046"/>
          <p:cNvCxnSpPr>
            <a:stCxn id="6" idx="2"/>
            <a:endCxn id="10" idx="0"/>
          </p:cNvCxnSpPr>
          <p:nvPr/>
        </p:nvCxnSpPr>
        <p:spPr>
          <a:xfrm rot="5400000">
            <a:off x="2751851" y="1088200"/>
            <a:ext cx="1109749" cy="2182880"/>
          </a:xfrm>
          <a:prstGeom prst="curvedConnector3">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049" name="Conector em curva 1048"/>
          <p:cNvCxnSpPr>
            <a:stCxn id="6" idx="2"/>
            <a:endCxn id="13" idx="0"/>
          </p:cNvCxnSpPr>
          <p:nvPr/>
        </p:nvCxnSpPr>
        <p:spPr>
          <a:xfrm rot="16200000" flipH="1">
            <a:off x="5023399" y="999532"/>
            <a:ext cx="952173" cy="2202640"/>
          </a:xfrm>
          <a:prstGeom prst="curvedConnector3">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051" name="Conector em curva 1050"/>
          <p:cNvCxnSpPr>
            <a:endCxn id="1031" idx="2"/>
          </p:cNvCxnSpPr>
          <p:nvPr/>
        </p:nvCxnSpPr>
        <p:spPr>
          <a:xfrm rot="16200000" flipV="1">
            <a:off x="984553" y="1794093"/>
            <a:ext cx="1224136" cy="656707"/>
          </a:xfrm>
          <a:prstGeom prst="curvedConnector3">
            <a:avLst>
              <a:gd name="adj1" fmla="val 50000"/>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055" name="Conector em curva 1054"/>
          <p:cNvCxnSpPr>
            <a:stCxn id="11" idx="0"/>
            <a:endCxn id="10" idx="1"/>
          </p:cNvCxnSpPr>
          <p:nvPr/>
        </p:nvCxnSpPr>
        <p:spPr>
          <a:xfrm rot="16200000" flipV="1">
            <a:off x="896760" y="3713478"/>
            <a:ext cx="1193798" cy="180021"/>
          </a:xfrm>
          <a:prstGeom prst="curvedConnector4">
            <a:avLst>
              <a:gd name="adj1" fmla="val 30228"/>
              <a:gd name="adj2" fmla="val 346984"/>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057" name="Conector em curva 1056"/>
          <p:cNvCxnSpPr>
            <a:stCxn id="8" idx="0"/>
          </p:cNvCxnSpPr>
          <p:nvPr/>
        </p:nvCxnSpPr>
        <p:spPr>
          <a:xfrm rot="16200000" flipV="1">
            <a:off x="3039837" y="3193675"/>
            <a:ext cx="1282163" cy="1307991"/>
          </a:xfrm>
          <a:prstGeom prst="curvedConnector2">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059" name="Conector em curva 1058"/>
          <p:cNvCxnSpPr>
            <a:stCxn id="8" idx="0"/>
          </p:cNvCxnSpPr>
          <p:nvPr/>
        </p:nvCxnSpPr>
        <p:spPr>
          <a:xfrm rot="5400000" flipH="1" flipV="1">
            <a:off x="4581039" y="2960462"/>
            <a:ext cx="1282164" cy="1774416"/>
          </a:xfrm>
          <a:prstGeom prst="curvedConnector2">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061" name="Conector de seta reta 1060"/>
          <p:cNvCxnSpPr>
            <a:stCxn id="12" idx="3"/>
          </p:cNvCxnSpPr>
          <p:nvPr/>
        </p:nvCxnSpPr>
        <p:spPr>
          <a:xfrm flipV="1">
            <a:off x="5221534" y="3039083"/>
            <a:ext cx="887795" cy="1"/>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063" name="Conector em curva 1062"/>
          <p:cNvCxnSpPr>
            <a:stCxn id="12" idx="0"/>
          </p:cNvCxnSpPr>
          <p:nvPr/>
        </p:nvCxnSpPr>
        <p:spPr>
          <a:xfrm rot="16200000" flipH="1" flipV="1">
            <a:off x="3449521" y="2023884"/>
            <a:ext cx="592600" cy="1437797"/>
          </a:xfrm>
          <a:prstGeom prst="curvedConnector4">
            <a:avLst>
              <a:gd name="adj1" fmla="val -38576"/>
              <a:gd name="adj2" fmla="val 76319"/>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065" name="Conector em curva 1064"/>
          <p:cNvCxnSpPr>
            <a:stCxn id="9" idx="0"/>
            <a:endCxn id="13" idx="3"/>
          </p:cNvCxnSpPr>
          <p:nvPr/>
        </p:nvCxnSpPr>
        <p:spPr>
          <a:xfrm rot="5400000" flipH="1" flipV="1">
            <a:off x="6324313" y="3766748"/>
            <a:ext cx="1483248" cy="52686"/>
          </a:xfrm>
          <a:prstGeom prst="curvedConnector4">
            <a:avLst>
              <a:gd name="adj1" fmla="val 34004"/>
              <a:gd name="adj2" fmla="val 53389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067" name="Conector em curva 1066"/>
          <p:cNvCxnSpPr>
            <a:stCxn id="9" idx="0"/>
            <a:endCxn id="10" idx="2"/>
          </p:cNvCxnSpPr>
          <p:nvPr/>
        </p:nvCxnSpPr>
        <p:spPr>
          <a:xfrm rot="16200000" flipV="1">
            <a:off x="4199415" y="1694535"/>
            <a:ext cx="856051" cy="4824309"/>
          </a:xfrm>
          <a:prstGeom prst="curvedConnector3">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069" name="Conector em curva 1068"/>
          <p:cNvCxnSpPr>
            <a:stCxn id="1032" idx="2"/>
            <a:endCxn id="13" idx="0"/>
          </p:cNvCxnSpPr>
          <p:nvPr/>
        </p:nvCxnSpPr>
        <p:spPr>
          <a:xfrm rot="5400000">
            <a:off x="6285209" y="1825976"/>
            <a:ext cx="1066560" cy="435367"/>
          </a:xfrm>
          <a:prstGeom prst="curvedConnector3">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073" name="Conector em curva 1072"/>
          <p:cNvCxnSpPr>
            <a:stCxn id="1032" idx="0"/>
            <a:endCxn id="10" idx="0"/>
          </p:cNvCxnSpPr>
          <p:nvPr/>
        </p:nvCxnSpPr>
        <p:spPr>
          <a:xfrm rot="16200000" flipH="1" flipV="1">
            <a:off x="3676682" y="-624976"/>
            <a:ext cx="1898094" cy="4820887"/>
          </a:xfrm>
          <a:prstGeom prst="curvedConnector3">
            <a:avLst>
              <a:gd name="adj1" fmla="val -26642"/>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078" name="Conector em curva 1077"/>
          <p:cNvCxnSpPr>
            <a:stCxn id="13" idx="0"/>
            <a:endCxn id="1031" idx="0"/>
          </p:cNvCxnSpPr>
          <p:nvPr/>
        </p:nvCxnSpPr>
        <p:spPr>
          <a:xfrm rot="16200000" flipV="1">
            <a:off x="2995045" y="-1028821"/>
            <a:ext cx="1878982" cy="5332538"/>
          </a:xfrm>
          <a:prstGeom prst="curvedConnector3">
            <a:avLst>
              <a:gd name="adj1" fmla="val 12175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084" name="Conector em curva 1083"/>
          <p:cNvCxnSpPr>
            <a:stCxn id="6" idx="2"/>
            <a:endCxn id="9" idx="3"/>
          </p:cNvCxnSpPr>
          <p:nvPr/>
        </p:nvCxnSpPr>
        <p:spPr>
          <a:xfrm rot="16200000" flipH="1">
            <a:off x="4146232" y="1876698"/>
            <a:ext cx="3588418" cy="3084553"/>
          </a:xfrm>
          <a:prstGeom prst="curvedConnector4">
            <a:avLst>
              <a:gd name="adj1" fmla="val 13134"/>
              <a:gd name="adj2" fmla="val 10741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089" name="Conector em curva 1088"/>
          <p:cNvCxnSpPr>
            <a:stCxn id="1029" idx="3"/>
            <a:endCxn id="8" idx="3"/>
          </p:cNvCxnSpPr>
          <p:nvPr/>
        </p:nvCxnSpPr>
        <p:spPr>
          <a:xfrm flipH="1">
            <a:off x="4817906" y="988734"/>
            <a:ext cx="12307" cy="3941906"/>
          </a:xfrm>
          <a:prstGeom prst="curvedConnector3">
            <a:avLst>
              <a:gd name="adj1" fmla="val -6247883"/>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092" name="Conector em curva 1091"/>
          <p:cNvCxnSpPr>
            <a:stCxn id="1029" idx="1"/>
            <a:endCxn id="11" idx="1"/>
          </p:cNvCxnSpPr>
          <p:nvPr/>
        </p:nvCxnSpPr>
        <p:spPr>
          <a:xfrm rot="10800000" flipV="1">
            <a:off x="1187625" y="988734"/>
            <a:ext cx="2651988" cy="3727342"/>
          </a:xfrm>
          <a:prstGeom prst="curvedConnector3">
            <a:avLst>
              <a:gd name="adj1" fmla="val 126382"/>
            </a:avLst>
          </a:prstGeom>
          <a:ln>
            <a:tailEnd type="arrow"/>
          </a:ln>
        </p:spPr>
        <p:style>
          <a:lnRef idx="1">
            <a:schemeClr val="accent1"/>
          </a:lnRef>
          <a:fillRef idx="0">
            <a:schemeClr val="accent1"/>
          </a:fillRef>
          <a:effectRef idx="0">
            <a:schemeClr val="accent1"/>
          </a:effectRef>
          <a:fontRef idx="minor">
            <a:schemeClr val="tx1"/>
          </a:fontRef>
        </p:style>
      </p:cxnSp>
      <p:sp>
        <p:nvSpPr>
          <p:cNvPr id="2" name="Retângulo 1"/>
          <p:cNvSpPr/>
          <p:nvPr/>
        </p:nvSpPr>
        <p:spPr>
          <a:xfrm>
            <a:off x="0" y="0"/>
            <a:ext cx="6259984" cy="369332"/>
          </a:xfrm>
          <a:prstGeom prst="rect">
            <a:avLst/>
          </a:prstGeom>
        </p:spPr>
        <p:txBody>
          <a:bodyPr wrap="square">
            <a:spAutoFit/>
          </a:bodyPr>
          <a:lstStyle/>
          <a:p>
            <a:r>
              <a:rPr lang="pt-BR" b="1" dirty="0"/>
              <a:t>Compras municipais enriquecida com Linked Data.</a:t>
            </a:r>
          </a:p>
        </p:txBody>
      </p:sp>
      <p:sp>
        <p:nvSpPr>
          <p:cNvPr id="3" name="Retângulo 2"/>
          <p:cNvSpPr/>
          <p:nvPr/>
        </p:nvSpPr>
        <p:spPr>
          <a:xfrm>
            <a:off x="5463806" y="6054387"/>
            <a:ext cx="3659079" cy="830997"/>
          </a:xfrm>
          <a:prstGeom prst="rect">
            <a:avLst/>
          </a:prstGeom>
        </p:spPr>
        <p:txBody>
          <a:bodyPr wrap="none">
            <a:spAutoFit/>
          </a:bodyPr>
          <a:lstStyle/>
          <a:p>
            <a:pPr algn="ctr"/>
            <a:r>
              <a:rPr lang="pt-BR" sz="2400" b="1" dirty="0" smtClean="0"/>
              <a:t>Fontes </a:t>
            </a:r>
            <a:r>
              <a:rPr lang="pt-BR" sz="2400" b="1" dirty="0"/>
              <a:t>de dados </a:t>
            </a:r>
            <a:r>
              <a:rPr lang="pt-BR" sz="2400" b="1" dirty="0" smtClean="0"/>
              <a:t>relevantes</a:t>
            </a:r>
          </a:p>
          <a:p>
            <a:pPr algn="ctr"/>
            <a:r>
              <a:rPr lang="pt-BR" sz="2400" b="1" dirty="0" smtClean="0"/>
              <a:t>e ligações</a:t>
            </a:r>
            <a:endParaRPr lang="pt-BR" sz="2400" b="1" dirty="0"/>
          </a:p>
        </p:txBody>
      </p:sp>
    </p:spTree>
    <p:extLst>
      <p:ext uri="{BB962C8B-B14F-4D97-AF65-F5344CB8AC3E}">
        <p14:creationId xmlns:p14="http://schemas.microsoft.com/office/powerpoint/2010/main" val="338677337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68313" y="333375"/>
            <a:ext cx="8229600" cy="1066800"/>
          </a:xfrm>
        </p:spPr>
        <p:txBody>
          <a:bodyPr rtlCol="0">
            <a:normAutofit/>
          </a:bodyPr>
          <a:lstStyle/>
          <a:p>
            <a:pPr fontAlgn="auto">
              <a:spcAft>
                <a:spcPts val="0"/>
              </a:spcAft>
              <a:defRPr/>
            </a:pPr>
            <a:r>
              <a:rPr lang="pt-BR" i="1" dirty="0" smtClean="0">
                <a:solidFill>
                  <a:schemeClr val="tx2"/>
                </a:solidFill>
              </a:rPr>
              <a:t>FASE 1: Integração Semântica </a:t>
            </a:r>
            <a:endParaRPr lang="pt-BR" dirty="0">
              <a:solidFill>
                <a:schemeClr val="tx2"/>
              </a:solidFill>
            </a:endParaRPr>
          </a:p>
        </p:txBody>
      </p:sp>
      <p:sp>
        <p:nvSpPr>
          <p:cNvPr id="3" name="Espaço Reservado para Conteúdo 2"/>
          <p:cNvSpPr>
            <a:spLocks noGrp="1"/>
          </p:cNvSpPr>
          <p:nvPr>
            <p:ph idx="1"/>
          </p:nvPr>
        </p:nvSpPr>
        <p:spPr>
          <a:xfrm>
            <a:off x="250824" y="1628775"/>
            <a:ext cx="8893176" cy="4857750"/>
          </a:xfrm>
        </p:spPr>
        <p:txBody>
          <a:bodyPr>
            <a:normAutofit/>
          </a:bodyPr>
          <a:lstStyle/>
          <a:p>
            <a:pPr marL="109537" lvl="1" indent="0">
              <a:buClr>
                <a:srgbClr val="9BBB59"/>
              </a:buClr>
              <a:buNone/>
            </a:pPr>
            <a:r>
              <a:rPr lang="en-US" b="1" dirty="0" smtClean="0">
                <a:solidFill>
                  <a:srgbClr val="A6A6A6"/>
                </a:solidFill>
              </a:rPr>
              <a:t>PASSO 1</a:t>
            </a:r>
            <a:r>
              <a:rPr lang="en-US" dirty="0" smtClean="0">
                <a:solidFill>
                  <a:srgbClr val="A6A6A6"/>
                </a:solidFill>
              </a:rPr>
              <a:t>: </a:t>
            </a:r>
            <a:r>
              <a:rPr lang="pt-BR" dirty="0" smtClean="0">
                <a:solidFill>
                  <a:srgbClr val="A6A6A6"/>
                </a:solidFill>
              </a:rPr>
              <a:t> Modelagem da Ontologia de Domínio.</a:t>
            </a:r>
          </a:p>
          <a:p>
            <a:pPr marL="109537" lvl="1" indent="0">
              <a:buClr>
                <a:srgbClr val="9BBB59"/>
              </a:buClr>
              <a:buNone/>
            </a:pPr>
            <a:endParaRPr lang="pt-BR" dirty="0" smtClean="0"/>
          </a:p>
          <a:p>
            <a:pPr marL="109537" lvl="1" indent="0">
              <a:buClr>
                <a:srgbClr val="9BBB59"/>
              </a:buClr>
              <a:buNone/>
            </a:pPr>
            <a:r>
              <a:rPr lang="en-US" b="1" dirty="0" smtClean="0">
                <a:solidFill>
                  <a:srgbClr val="A6A6A6"/>
                </a:solidFill>
              </a:rPr>
              <a:t>PASSO 2</a:t>
            </a:r>
            <a:r>
              <a:rPr lang="en-US" dirty="0" smtClean="0">
                <a:solidFill>
                  <a:srgbClr val="A6A6A6"/>
                </a:solidFill>
              </a:rPr>
              <a:t>: Seleção dad Fontes de Dados </a:t>
            </a:r>
          </a:p>
          <a:p>
            <a:pPr marL="109537" lvl="1" indent="0">
              <a:buClr>
                <a:srgbClr val="9BBB59"/>
              </a:buClr>
              <a:buNone/>
            </a:pPr>
            <a:endParaRPr lang="en-US" dirty="0" smtClean="0"/>
          </a:p>
          <a:p>
            <a:pPr marL="109537" lvl="1" indent="0">
              <a:buClr>
                <a:srgbClr val="9BBB59"/>
              </a:buClr>
              <a:buNone/>
            </a:pPr>
            <a:r>
              <a:rPr lang="en-US" b="1" dirty="0" smtClean="0">
                <a:solidFill>
                  <a:srgbClr val="C00000"/>
                </a:solidFill>
              </a:rPr>
              <a:t>PASSO 3</a:t>
            </a:r>
            <a:r>
              <a:rPr lang="en-US" dirty="0" smtClean="0"/>
              <a:t>: Geração das Ontologias Exportadas (esquemas)</a:t>
            </a:r>
          </a:p>
          <a:p>
            <a:pPr marL="109537" lvl="1" indent="0">
              <a:buClr>
                <a:srgbClr val="9BBB59"/>
              </a:buClr>
              <a:buNone/>
            </a:pPr>
            <a:endParaRPr lang="en-US" dirty="0" smtClean="0"/>
          </a:p>
          <a:p>
            <a:pPr marL="109537" lvl="1" indent="0">
              <a:buClr>
                <a:srgbClr val="9BBB59"/>
              </a:buClr>
              <a:buNone/>
            </a:pPr>
            <a:r>
              <a:rPr lang="en-US" b="1" dirty="0" smtClean="0">
                <a:solidFill>
                  <a:srgbClr val="A6A6A6"/>
                </a:solidFill>
              </a:rPr>
              <a:t>PASSO 4</a:t>
            </a:r>
            <a:r>
              <a:rPr lang="en-US" dirty="0" smtClean="0">
                <a:solidFill>
                  <a:srgbClr val="A6A6A6"/>
                </a:solidFill>
              </a:rPr>
              <a:t>: Especificação das heurísticas para descoberta de </a:t>
            </a:r>
          </a:p>
          <a:p>
            <a:pPr marL="109537" lvl="1" indent="0">
              <a:buClr>
                <a:srgbClr val="9BBB59"/>
              </a:buClr>
              <a:buNone/>
            </a:pPr>
            <a:r>
              <a:rPr lang="en-US" dirty="0">
                <a:solidFill>
                  <a:srgbClr val="A6A6A6"/>
                </a:solidFill>
              </a:rPr>
              <a:t> </a:t>
            </a:r>
            <a:r>
              <a:rPr lang="en-US" dirty="0" smtClean="0">
                <a:solidFill>
                  <a:srgbClr val="A6A6A6"/>
                </a:solidFill>
              </a:rPr>
              <a:t>                  same-as links. </a:t>
            </a:r>
          </a:p>
          <a:p>
            <a:pPr lvl="2">
              <a:buClr>
                <a:srgbClr val="9BBB59"/>
              </a:buClr>
              <a:buFont typeface="Georgia" pitchFamily="18" charset="0"/>
              <a:buChar char="•"/>
            </a:pPr>
            <a:endParaRPr lang="en-US" dirty="0" smtClean="0"/>
          </a:p>
          <a:p>
            <a:pPr marL="365125" lvl="1" indent="-255588">
              <a:buClr>
                <a:srgbClr val="9BBB59"/>
              </a:buClr>
              <a:buFont typeface="Georgia" pitchFamily="18" charset="0"/>
              <a:buChar char="•"/>
            </a:pPr>
            <a:endParaRPr lang="en-US" dirty="0" smtClean="0"/>
          </a:p>
          <a:p>
            <a:pPr lvl="2">
              <a:buClr>
                <a:srgbClr val="9BBB59"/>
              </a:buClr>
              <a:buFont typeface="Arial" charset="0"/>
              <a:buNone/>
            </a:pPr>
            <a:endParaRPr lang="pt-BR" dirty="0" smtClean="0"/>
          </a:p>
        </p:txBody>
      </p:sp>
    </p:spTree>
    <p:extLst>
      <p:ext uri="{BB962C8B-B14F-4D97-AF65-F5344CB8AC3E}">
        <p14:creationId xmlns:p14="http://schemas.microsoft.com/office/powerpoint/2010/main" val="238054135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7" name="Picture 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37188" y="1392349"/>
            <a:ext cx="7199258" cy="41854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CaixaDeTexto 4"/>
          <p:cNvSpPr txBox="1"/>
          <p:nvPr/>
        </p:nvSpPr>
        <p:spPr>
          <a:xfrm>
            <a:off x="3698723" y="5393090"/>
            <a:ext cx="1786919" cy="369332"/>
          </a:xfrm>
          <a:prstGeom prst="rect">
            <a:avLst/>
          </a:prstGeom>
          <a:noFill/>
          <a:ln w="38100">
            <a:solidFill>
              <a:srgbClr val="000099"/>
            </a:solidFill>
          </a:ln>
        </p:spPr>
        <p:txBody>
          <a:bodyPr wrap="square" rtlCol="0">
            <a:spAutoFit/>
          </a:bodyPr>
          <a:lstStyle/>
          <a:p>
            <a:pPr algn="ctr"/>
            <a:r>
              <a:rPr lang="pt-BR" b="1" dirty="0" smtClean="0">
                <a:solidFill>
                  <a:srgbClr val="FF0000"/>
                </a:solidFill>
              </a:rPr>
              <a:t>API do TCM-CE</a:t>
            </a:r>
            <a:endParaRPr lang="pt-BR" b="1" dirty="0">
              <a:solidFill>
                <a:srgbClr val="FF0000"/>
              </a:solidFill>
            </a:endParaRPr>
          </a:p>
        </p:txBody>
      </p:sp>
      <p:sp>
        <p:nvSpPr>
          <p:cNvPr id="4" name="CaixaDeTexto 3"/>
          <p:cNvSpPr txBox="1"/>
          <p:nvPr/>
        </p:nvSpPr>
        <p:spPr>
          <a:xfrm>
            <a:off x="3483616" y="5906547"/>
            <a:ext cx="2206014" cy="523220"/>
          </a:xfrm>
          <a:prstGeom prst="rect">
            <a:avLst/>
          </a:prstGeom>
          <a:noFill/>
        </p:spPr>
        <p:txBody>
          <a:bodyPr wrap="square" rtlCol="0">
            <a:spAutoFit/>
          </a:bodyPr>
          <a:lstStyle/>
          <a:p>
            <a:r>
              <a:rPr lang="pt-BR" sz="1400" b="1" dirty="0" smtClean="0">
                <a:solidFill>
                  <a:srgbClr val="FF0000"/>
                </a:solidFill>
              </a:rPr>
              <a:t>DGA  formatos: </a:t>
            </a:r>
          </a:p>
          <a:p>
            <a:r>
              <a:rPr lang="pt-BR" sz="1400" b="1" dirty="0" smtClean="0">
                <a:solidFill>
                  <a:srgbClr val="FF0000"/>
                </a:solidFill>
              </a:rPr>
              <a:t>CSV,  RDF, JSON  e XML</a:t>
            </a:r>
            <a:endParaRPr lang="pt-BR" sz="1400" b="1" dirty="0">
              <a:solidFill>
                <a:srgbClr val="FF0000"/>
              </a:solidFill>
            </a:endParaRPr>
          </a:p>
        </p:txBody>
      </p:sp>
      <p:sp>
        <p:nvSpPr>
          <p:cNvPr id="8" name="Título 1"/>
          <p:cNvSpPr txBox="1">
            <a:spLocks/>
          </p:cNvSpPr>
          <p:nvPr/>
        </p:nvSpPr>
        <p:spPr>
          <a:xfrm>
            <a:off x="5574" y="-1928"/>
            <a:ext cx="6137973" cy="576064"/>
          </a:xfrm>
          <a:prstGeom prst="rect">
            <a:avLst/>
          </a:prstGeom>
        </p:spPr>
        <p:txBody>
          <a:bodyPr>
            <a:noAutofit/>
          </a:bodyPr>
          <a:lstStyle>
            <a:lvl1pPr algn="l" rtl="0" eaLnBrk="1" latinLnBrk="0" hangingPunct="1">
              <a:spcBef>
                <a:spcPct val="0"/>
              </a:spcBef>
              <a:buNone/>
              <a:defRPr kumimoji="0" sz="4000" kern="1200">
                <a:solidFill>
                  <a:schemeClr val="tx2"/>
                </a:solidFill>
                <a:latin typeface="+mj-lt"/>
                <a:ea typeface="+mj-ea"/>
                <a:cs typeface="+mj-cs"/>
              </a:defRPr>
            </a:lvl1pPr>
          </a:lstStyle>
          <a:p>
            <a:r>
              <a:rPr lang="pt-BR" sz="3200" b="1" dirty="0"/>
              <a:t>Ontologia Exportada </a:t>
            </a:r>
            <a:r>
              <a:rPr lang="pt-BR" sz="3200" b="1" dirty="0" smtClean="0"/>
              <a:t>TCM-CE*</a:t>
            </a:r>
            <a:endParaRPr lang="pt-BR" sz="3200" b="1" dirty="0"/>
          </a:p>
        </p:txBody>
      </p:sp>
      <p:sp>
        <p:nvSpPr>
          <p:cNvPr id="19" name="CaixaDeTexto 18"/>
          <p:cNvSpPr txBox="1"/>
          <p:nvPr/>
        </p:nvSpPr>
        <p:spPr>
          <a:xfrm>
            <a:off x="263397" y="697554"/>
            <a:ext cx="8505445" cy="461665"/>
          </a:xfrm>
          <a:prstGeom prst="rect">
            <a:avLst/>
          </a:prstGeom>
          <a:noFill/>
        </p:spPr>
        <p:txBody>
          <a:bodyPr wrap="square" rtlCol="0">
            <a:spAutoFit/>
          </a:bodyPr>
          <a:lstStyle/>
          <a:p>
            <a:r>
              <a:rPr lang="pt-BR" sz="2400" b="1" dirty="0" smtClean="0"/>
              <a:t>*TCM-CE – Tribunal de Contas dos Municípios do Ceará</a:t>
            </a:r>
            <a:endParaRPr lang="pt-BR" sz="2400" b="1" dirty="0"/>
          </a:p>
        </p:txBody>
      </p:sp>
      <p:pic>
        <p:nvPicPr>
          <p:cNvPr id="1433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54812" y="6168157"/>
            <a:ext cx="2009775" cy="638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339"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54812" y="5819004"/>
            <a:ext cx="2275576" cy="5292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4890586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tângulo 4"/>
          <p:cNvSpPr/>
          <p:nvPr/>
        </p:nvSpPr>
        <p:spPr>
          <a:xfrm>
            <a:off x="423333" y="1013135"/>
            <a:ext cx="9108504" cy="1015663"/>
          </a:xfrm>
          <a:prstGeom prst="rect">
            <a:avLst/>
          </a:prstGeom>
        </p:spPr>
        <p:txBody>
          <a:bodyPr wrap="square">
            <a:spAutoFit/>
          </a:bodyPr>
          <a:lstStyle/>
          <a:p>
            <a:pPr marL="285750" indent="-285750">
              <a:buFontTx/>
              <a:buChar char="•"/>
            </a:pPr>
            <a:r>
              <a:rPr lang="pt-BR" sz="2400" b="1" dirty="0" smtClean="0"/>
              <a:t>Controladoria-Geral </a:t>
            </a:r>
            <a:r>
              <a:rPr lang="pt-BR" sz="2400" b="1" dirty="0"/>
              <a:t>da União</a:t>
            </a:r>
            <a:r>
              <a:rPr lang="pt-BR" sz="2400" dirty="0"/>
              <a:t> </a:t>
            </a:r>
            <a:endParaRPr lang="pt-BR" sz="2400" dirty="0" smtClean="0"/>
          </a:p>
          <a:p>
            <a:pPr marL="285750" indent="-285750">
              <a:buFontTx/>
              <a:buChar char="•"/>
            </a:pPr>
            <a:r>
              <a:rPr lang="pt-BR" dirty="0" smtClean="0"/>
              <a:t>(</a:t>
            </a:r>
            <a:r>
              <a:rPr lang="pt-BR" dirty="0"/>
              <a:t>http://dados.gov.br/dataset/cadastro-nacional-de-empresas-inidoneas-e-suspensas/resource/220837fc-820e-4b5a-b3b0-cf7c04d83925)</a:t>
            </a:r>
          </a:p>
        </p:txBody>
      </p:sp>
      <p:sp>
        <p:nvSpPr>
          <p:cNvPr id="9" name="CaixaDeTexto 8"/>
          <p:cNvSpPr txBox="1"/>
          <p:nvPr/>
        </p:nvSpPr>
        <p:spPr>
          <a:xfrm>
            <a:off x="4283460" y="6027003"/>
            <a:ext cx="3240360" cy="369332"/>
          </a:xfrm>
          <a:prstGeom prst="rect">
            <a:avLst/>
          </a:prstGeom>
          <a:noFill/>
        </p:spPr>
        <p:txBody>
          <a:bodyPr wrap="square" rtlCol="0">
            <a:spAutoFit/>
          </a:bodyPr>
          <a:lstStyle/>
          <a:p>
            <a:pPr algn="r"/>
            <a:r>
              <a:rPr lang="pt-BR" b="1" dirty="0" smtClean="0">
                <a:solidFill>
                  <a:srgbClr val="FF0000"/>
                </a:solidFill>
              </a:rPr>
              <a:t>DGA  formato .CSV</a:t>
            </a:r>
            <a:endParaRPr lang="pt-BR" b="1" dirty="0">
              <a:solidFill>
                <a:srgbClr val="FF0000"/>
              </a:solidFill>
            </a:endParaRPr>
          </a:p>
        </p:txBody>
      </p:sp>
      <p:sp>
        <p:nvSpPr>
          <p:cNvPr id="6" name="Título 1"/>
          <p:cNvSpPr>
            <a:spLocks noGrp="1"/>
          </p:cNvSpPr>
          <p:nvPr>
            <p:ph type="title"/>
          </p:nvPr>
        </p:nvSpPr>
        <p:spPr>
          <a:xfrm>
            <a:off x="0" y="45337"/>
            <a:ext cx="6120680" cy="576064"/>
          </a:xfrm>
        </p:spPr>
        <p:txBody>
          <a:bodyPr>
            <a:normAutofit fontScale="90000"/>
          </a:bodyPr>
          <a:lstStyle/>
          <a:p>
            <a:r>
              <a:rPr lang="pt-BR" b="1" dirty="0" smtClean="0"/>
              <a:t>Ontologia Exportada CGU*</a:t>
            </a:r>
            <a:endParaRPr lang="pt-BR" b="1" dirty="0"/>
          </a:p>
        </p:txBody>
      </p:sp>
      <p:pic>
        <p:nvPicPr>
          <p:cNvPr id="819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10637" y="2324236"/>
            <a:ext cx="5561905" cy="30939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0420389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tângulo 5"/>
          <p:cNvSpPr/>
          <p:nvPr/>
        </p:nvSpPr>
        <p:spPr>
          <a:xfrm>
            <a:off x="4024411" y="6488668"/>
            <a:ext cx="5119589" cy="369332"/>
          </a:xfrm>
          <a:prstGeom prst="rect">
            <a:avLst/>
          </a:prstGeom>
        </p:spPr>
        <p:txBody>
          <a:bodyPr wrap="square">
            <a:spAutoFit/>
          </a:bodyPr>
          <a:lstStyle/>
          <a:p>
            <a:pPr algn="r"/>
            <a:r>
              <a:rPr lang="pt-BR" dirty="0" smtClean="0"/>
              <a:t>(</a:t>
            </a:r>
            <a:r>
              <a:rPr lang="pt-BR" dirty="0"/>
              <a:t>http://www1.receita.fazenda. gov.br/)</a:t>
            </a:r>
          </a:p>
        </p:txBody>
      </p:sp>
      <p:sp>
        <p:nvSpPr>
          <p:cNvPr id="7" name="CaixaDeTexto 6"/>
          <p:cNvSpPr txBox="1"/>
          <p:nvPr/>
        </p:nvSpPr>
        <p:spPr>
          <a:xfrm>
            <a:off x="7055768" y="6119336"/>
            <a:ext cx="2088232" cy="369332"/>
          </a:xfrm>
          <a:prstGeom prst="rect">
            <a:avLst/>
          </a:prstGeom>
          <a:noFill/>
        </p:spPr>
        <p:txBody>
          <a:bodyPr wrap="square" rtlCol="0">
            <a:spAutoFit/>
          </a:bodyPr>
          <a:lstStyle/>
          <a:p>
            <a:r>
              <a:rPr lang="pt-BR" b="1" dirty="0" smtClean="0">
                <a:solidFill>
                  <a:srgbClr val="FF0000"/>
                </a:solidFill>
              </a:rPr>
              <a:t>DGA  formato .TXT</a:t>
            </a:r>
            <a:endParaRPr lang="pt-BR" b="1" dirty="0">
              <a:solidFill>
                <a:srgbClr val="FF0000"/>
              </a:solidFill>
            </a:endParaRPr>
          </a:p>
        </p:txBody>
      </p:sp>
      <p:sp>
        <p:nvSpPr>
          <p:cNvPr id="8" name="Título 1"/>
          <p:cNvSpPr>
            <a:spLocks noGrp="1"/>
          </p:cNvSpPr>
          <p:nvPr>
            <p:ph type="title"/>
          </p:nvPr>
        </p:nvSpPr>
        <p:spPr>
          <a:xfrm>
            <a:off x="382137" y="130784"/>
            <a:ext cx="8393373" cy="576064"/>
          </a:xfrm>
        </p:spPr>
        <p:txBody>
          <a:bodyPr>
            <a:normAutofit fontScale="90000"/>
          </a:bodyPr>
          <a:lstStyle/>
          <a:p>
            <a:r>
              <a:rPr lang="pt-BR" b="1" dirty="0" smtClean="0"/>
              <a:t>Ontologia Exportada SPED*</a:t>
            </a:r>
            <a:endParaRPr lang="pt-BR" b="1" dirty="0"/>
          </a:p>
        </p:txBody>
      </p:sp>
      <p:pic>
        <p:nvPicPr>
          <p:cNvPr id="921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70815" y="2901194"/>
            <a:ext cx="6338121" cy="31040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CaixaDeTexto 11"/>
          <p:cNvSpPr txBox="1"/>
          <p:nvPr/>
        </p:nvSpPr>
        <p:spPr>
          <a:xfrm>
            <a:off x="871978" y="1037127"/>
            <a:ext cx="5675790" cy="461665"/>
          </a:xfrm>
          <a:prstGeom prst="rect">
            <a:avLst/>
          </a:prstGeom>
          <a:noFill/>
        </p:spPr>
        <p:txBody>
          <a:bodyPr wrap="square" rtlCol="0">
            <a:spAutoFit/>
          </a:bodyPr>
          <a:lstStyle/>
          <a:p>
            <a:r>
              <a:rPr lang="pt-BR" sz="2400" b="1" dirty="0" smtClean="0"/>
              <a:t>*Sistema Público de Escrituração Digital</a:t>
            </a:r>
            <a:endParaRPr lang="pt-BR" sz="2400" b="1" dirty="0"/>
          </a:p>
        </p:txBody>
      </p:sp>
      <p:sp>
        <p:nvSpPr>
          <p:cNvPr id="2" name="TextBox 1"/>
          <p:cNvSpPr txBox="1"/>
          <p:nvPr/>
        </p:nvSpPr>
        <p:spPr>
          <a:xfrm>
            <a:off x="871978" y="1654533"/>
            <a:ext cx="7903532" cy="830997"/>
          </a:xfrm>
          <a:prstGeom prst="rect">
            <a:avLst/>
          </a:prstGeom>
          <a:noFill/>
        </p:spPr>
        <p:txBody>
          <a:bodyPr wrap="square" rtlCol="0">
            <a:spAutoFit/>
          </a:bodyPr>
          <a:lstStyle/>
          <a:p>
            <a:pPr marL="285750" indent="-285750">
              <a:buFontTx/>
              <a:buChar char="-"/>
              <a:defRPr/>
            </a:pPr>
            <a:r>
              <a:rPr lang="pt-BR" sz="2400" dirty="0" smtClean="0"/>
              <a:t>Publica dados do </a:t>
            </a:r>
            <a:r>
              <a:rPr lang="pt-BR" sz="2400" dirty="0"/>
              <a:t>IBGE e BACEN</a:t>
            </a:r>
            <a:r>
              <a:rPr lang="pt-BR" sz="2400" dirty="0" smtClean="0"/>
              <a:t>, relativos aos  </a:t>
            </a:r>
            <a:r>
              <a:rPr lang="pt-BR" sz="2400" dirty="0"/>
              <a:t>municípios, estados e países</a:t>
            </a:r>
            <a:r>
              <a:rPr lang="pt-BR" sz="2400" dirty="0" smtClean="0"/>
              <a:t>.</a:t>
            </a:r>
            <a:endParaRPr lang="pt-BR" sz="2400" dirty="0"/>
          </a:p>
        </p:txBody>
      </p:sp>
    </p:spTree>
    <p:extLst>
      <p:ext uri="{BB962C8B-B14F-4D97-AF65-F5344CB8AC3E}">
        <p14:creationId xmlns:p14="http://schemas.microsoft.com/office/powerpoint/2010/main" val="415018763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aixaDeTexto 8"/>
          <p:cNvSpPr txBox="1"/>
          <p:nvPr/>
        </p:nvSpPr>
        <p:spPr>
          <a:xfrm>
            <a:off x="6941121" y="6189920"/>
            <a:ext cx="2160240" cy="646331"/>
          </a:xfrm>
          <a:prstGeom prst="rect">
            <a:avLst/>
          </a:prstGeom>
          <a:noFill/>
        </p:spPr>
        <p:txBody>
          <a:bodyPr wrap="square" rtlCol="0">
            <a:spAutoFit/>
          </a:bodyPr>
          <a:lstStyle/>
          <a:p>
            <a:r>
              <a:rPr lang="pt-BR" b="1" dirty="0" smtClean="0">
                <a:solidFill>
                  <a:srgbClr val="FF0000"/>
                </a:solidFill>
              </a:rPr>
              <a:t>DGA  formatos: CSV, RDF, JSON e XML</a:t>
            </a:r>
            <a:endParaRPr lang="pt-BR" b="1" dirty="0">
              <a:solidFill>
                <a:srgbClr val="FF0000"/>
              </a:solidFill>
            </a:endParaRPr>
          </a:p>
        </p:txBody>
      </p:sp>
      <p:sp>
        <p:nvSpPr>
          <p:cNvPr id="11" name="CaixaDeTexto 10"/>
          <p:cNvSpPr txBox="1"/>
          <p:nvPr/>
        </p:nvSpPr>
        <p:spPr>
          <a:xfrm>
            <a:off x="6941121" y="5861774"/>
            <a:ext cx="2160240" cy="369332"/>
          </a:xfrm>
          <a:prstGeom prst="rect">
            <a:avLst/>
          </a:prstGeom>
          <a:noFill/>
          <a:ln w="38100">
            <a:solidFill>
              <a:srgbClr val="000099"/>
            </a:solidFill>
          </a:ln>
        </p:spPr>
        <p:txBody>
          <a:bodyPr wrap="square" rtlCol="0">
            <a:spAutoFit/>
          </a:bodyPr>
          <a:lstStyle/>
          <a:p>
            <a:pPr algn="ctr"/>
            <a:r>
              <a:rPr lang="pt-BR" b="1" dirty="0" smtClean="0">
                <a:solidFill>
                  <a:srgbClr val="FF0000"/>
                </a:solidFill>
              </a:rPr>
              <a:t>API do SICAF</a:t>
            </a:r>
            <a:endParaRPr lang="pt-BR" b="1" dirty="0">
              <a:solidFill>
                <a:srgbClr val="FF0000"/>
              </a:solidFill>
            </a:endParaRPr>
          </a:p>
        </p:txBody>
      </p:sp>
      <p:sp>
        <p:nvSpPr>
          <p:cNvPr id="8" name="Título 1"/>
          <p:cNvSpPr>
            <a:spLocks noGrp="1"/>
          </p:cNvSpPr>
          <p:nvPr>
            <p:ph type="title"/>
          </p:nvPr>
        </p:nvSpPr>
        <p:spPr>
          <a:xfrm>
            <a:off x="36041" y="0"/>
            <a:ext cx="5169178" cy="576064"/>
          </a:xfrm>
        </p:spPr>
        <p:txBody>
          <a:bodyPr>
            <a:noAutofit/>
          </a:bodyPr>
          <a:lstStyle/>
          <a:p>
            <a:pPr algn="l"/>
            <a:r>
              <a:rPr lang="pt-BR" sz="3200" b="1" dirty="0" smtClean="0"/>
              <a:t>Ontologia Exportada  SICAF*</a:t>
            </a:r>
            <a:endParaRPr lang="pt-BR" sz="3200" b="1" dirty="0"/>
          </a:p>
        </p:txBody>
      </p:sp>
      <p:cxnSp>
        <p:nvCxnSpPr>
          <p:cNvPr id="3" name="Conector de seta reta 2"/>
          <p:cNvCxnSpPr/>
          <p:nvPr/>
        </p:nvCxnSpPr>
        <p:spPr>
          <a:xfrm flipV="1">
            <a:off x="5076056" y="4653136"/>
            <a:ext cx="0" cy="44858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2" name="CaixaDeTexto 11"/>
          <p:cNvSpPr txBox="1"/>
          <p:nvPr/>
        </p:nvSpPr>
        <p:spPr>
          <a:xfrm>
            <a:off x="0" y="733142"/>
            <a:ext cx="8505445" cy="400110"/>
          </a:xfrm>
          <a:prstGeom prst="rect">
            <a:avLst/>
          </a:prstGeom>
          <a:noFill/>
        </p:spPr>
        <p:txBody>
          <a:bodyPr wrap="square" rtlCol="0">
            <a:spAutoFit/>
          </a:bodyPr>
          <a:lstStyle/>
          <a:p>
            <a:r>
              <a:rPr lang="pt-BR" sz="1600" b="1" dirty="0" smtClean="0"/>
              <a:t>*SICAF - </a:t>
            </a:r>
            <a:r>
              <a:rPr lang="pt-BR" sz="1600" b="1" dirty="0"/>
              <a:t>Sistema de </a:t>
            </a:r>
            <a:r>
              <a:rPr lang="pt-BR" sz="2000" b="1" dirty="0"/>
              <a:t>Cadastramento</a:t>
            </a:r>
            <a:r>
              <a:rPr lang="pt-BR" sz="1600" b="1" dirty="0"/>
              <a:t> Unificado de Fornecedores</a:t>
            </a:r>
          </a:p>
        </p:txBody>
      </p:sp>
      <p:pic>
        <p:nvPicPr>
          <p:cNvPr id="1536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041" y="6231106"/>
            <a:ext cx="3905250" cy="352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42"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52649" y="1085403"/>
            <a:ext cx="2224108" cy="56918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0301081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p:cNvSpPr txBox="1"/>
          <p:nvPr/>
        </p:nvSpPr>
        <p:spPr>
          <a:xfrm>
            <a:off x="7380312" y="6132205"/>
            <a:ext cx="1728192" cy="646331"/>
          </a:xfrm>
          <a:prstGeom prst="rect">
            <a:avLst/>
          </a:prstGeom>
          <a:noFill/>
        </p:spPr>
        <p:txBody>
          <a:bodyPr wrap="square" rtlCol="0">
            <a:spAutoFit/>
          </a:bodyPr>
          <a:lstStyle/>
          <a:p>
            <a:r>
              <a:rPr lang="pt-BR" b="1" dirty="0" smtClean="0">
                <a:solidFill>
                  <a:srgbClr val="FF0000"/>
                </a:solidFill>
              </a:rPr>
              <a:t>DGA  formatos: CSV e PDF</a:t>
            </a:r>
            <a:endParaRPr lang="pt-BR" b="1" dirty="0">
              <a:solidFill>
                <a:srgbClr val="FF0000"/>
              </a:solidFill>
            </a:endParaRPr>
          </a:p>
        </p:txBody>
      </p:sp>
      <p:sp>
        <p:nvSpPr>
          <p:cNvPr id="5" name="Título 1"/>
          <p:cNvSpPr txBox="1">
            <a:spLocks/>
          </p:cNvSpPr>
          <p:nvPr/>
        </p:nvSpPr>
        <p:spPr>
          <a:xfrm>
            <a:off x="0" y="39944"/>
            <a:ext cx="6137973" cy="576064"/>
          </a:xfrm>
          <a:prstGeom prst="rect">
            <a:avLst/>
          </a:prstGeom>
        </p:spPr>
        <p:txBody>
          <a:bodyPr>
            <a:noAutofit/>
          </a:bodyPr>
          <a:lstStyle>
            <a:lvl1pPr algn="l" rtl="0" eaLnBrk="1" latinLnBrk="0" hangingPunct="1">
              <a:spcBef>
                <a:spcPct val="0"/>
              </a:spcBef>
              <a:buNone/>
              <a:defRPr kumimoji="0" sz="4000" kern="1200">
                <a:solidFill>
                  <a:schemeClr val="tx2"/>
                </a:solidFill>
                <a:latin typeface="+mj-lt"/>
                <a:ea typeface="+mj-ea"/>
                <a:cs typeface="+mj-cs"/>
              </a:defRPr>
            </a:lvl1pPr>
          </a:lstStyle>
          <a:p>
            <a:r>
              <a:rPr lang="pt-BR" sz="3200" b="1" dirty="0"/>
              <a:t>Ontologia Exportada </a:t>
            </a:r>
            <a:r>
              <a:rPr lang="pt-BR" sz="3200" b="1" dirty="0" smtClean="0"/>
              <a:t>TCU*</a:t>
            </a:r>
            <a:endParaRPr lang="pt-BR" sz="3200" b="1" dirty="0"/>
          </a:p>
        </p:txBody>
      </p:sp>
      <p:pic>
        <p:nvPicPr>
          <p:cNvPr id="25293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03510" y="2131762"/>
            <a:ext cx="6070486" cy="2672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CaixaDeTexto 7"/>
          <p:cNvSpPr txBox="1"/>
          <p:nvPr/>
        </p:nvSpPr>
        <p:spPr>
          <a:xfrm>
            <a:off x="0" y="774834"/>
            <a:ext cx="8505445" cy="461665"/>
          </a:xfrm>
          <a:prstGeom prst="rect">
            <a:avLst/>
          </a:prstGeom>
          <a:noFill/>
        </p:spPr>
        <p:txBody>
          <a:bodyPr wrap="square" rtlCol="0">
            <a:spAutoFit/>
          </a:bodyPr>
          <a:lstStyle/>
          <a:p>
            <a:r>
              <a:rPr lang="pt-BR" sz="2400" b="1" dirty="0" smtClean="0"/>
              <a:t>*TCU – Tribunal de Contas da União</a:t>
            </a:r>
            <a:endParaRPr lang="pt-BR" sz="2400" b="1" dirty="0"/>
          </a:p>
        </p:txBody>
      </p:sp>
    </p:spTree>
    <p:extLst>
      <p:ext uri="{BB962C8B-B14F-4D97-AF65-F5344CB8AC3E}">
        <p14:creationId xmlns:p14="http://schemas.microsoft.com/office/powerpoint/2010/main" val="259559753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ângulo 1"/>
          <p:cNvSpPr/>
          <p:nvPr/>
        </p:nvSpPr>
        <p:spPr>
          <a:xfrm>
            <a:off x="4476466" y="5657483"/>
            <a:ext cx="4667534" cy="584775"/>
          </a:xfrm>
          <a:prstGeom prst="rect">
            <a:avLst/>
          </a:prstGeom>
        </p:spPr>
        <p:txBody>
          <a:bodyPr wrap="square">
            <a:spAutoFit/>
          </a:bodyPr>
          <a:lstStyle/>
          <a:p>
            <a:r>
              <a:rPr lang="pt-BR" sz="1600" dirty="0" smtClean="0"/>
              <a:t>(</a:t>
            </a:r>
            <a:r>
              <a:rPr lang="pt-BR" sz="1600" dirty="0"/>
              <a:t>http://www.tse.jus.br/internet/tcu/ResponsaveisContasJulgadasIrregulares Eleicoes2012_Alfabetico.csv)</a:t>
            </a:r>
          </a:p>
        </p:txBody>
      </p:sp>
      <p:sp>
        <p:nvSpPr>
          <p:cNvPr id="4" name="CaixaDeTexto 3"/>
          <p:cNvSpPr txBox="1"/>
          <p:nvPr/>
        </p:nvSpPr>
        <p:spPr>
          <a:xfrm>
            <a:off x="0" y="6226279"/>
            <a:ext cx="2918167" cy="369332"/>
          </a:xfrm>
          <a:prstGeom prst="rect">
            <a:avLst/>
          </a:prstGeom>
          <a:noFill/>
        </p:spPr>
        <p:txBody>
          <a:bodyPr wrap="square" rtlCol="0">
            <a:spAutoFit/>
          </a:bodyPr>
          <a:lstStyle/>
          <a:p>
            <a:r>
              <a:rPr lang="pt-BR" b="1" dirty="0" smtClean="0">
                <a:solidFill>
                  <a:srgbClr val="FF0000"/>
                </a:solidFill>
              </a:rPr>
              <a:t>DGA  formatos: CSV e XLS</a:t>
            </a:r>
            <a:endParaRPr lang="pt-BR" b="1" dirty="0">
              <a:solidFill>
                <a:srgbClr val="FF0000"/>
              </a:solidFill>
            </a:endParaRPr>
          </a:p>
        </p:txBody>
      </p:sp>
      <p:sp>
        <p:nvSpPr>
          <p:cNvPr id="5" name="Título 1"/>
          <p:cNvSpPr txBox="1">
            <a:spLocks/>
          </p:cNvSpPr>
          <p:nvPr/>
        </p:nvSpPr>
        <p:spPr>
          <a:xfrm>
            <a:off x="-36512" y="161774"/>
            <a:ext cx="4824535" cy="576064"/>
          </a:xfrm>
          <a:prstGeom prst="rect">
            <a:avLst/>
          </a:prstGeom>
        </p:spPr>
        <p:txBody>
          <a:bodyPr>
            <a:noAutofit/>
          </a:bodyPr>
          <a:lstStyle>
            <a:lvl1pPr algn="l" rtl="0" eaLnBrk="1" latinLnBrk="0" hangingPunct="1">
              <a:spcBef>
                <a:spcPct val="0"/>
              </a:spcBef>
              <a:buNone/>
              <a:defRPr kumimoji="0" sz="4000" kern="1200">
                <a:solidFill>
                  <a:schemeClr val="tx2"/>
                </a:solidFill>
                <a:latin typeface="+mj-lt"/>
                <a:ea typeface="+mj-ea"/>
                <a:cs typeface="+mj-cs"/>
              </a:defRPr>
            </a:lvl1pPr>
          </a:lstStyle>
          <a:p>
            <a:r>
              <a:rPr lang="pt-BR" sz="3200" b="1" dirty="0"/>
              <a:t>Ontologia Exportada </a:t>
            </a:r>
            <a:r>
              <a:rPr lang="pt-BR" sz="3200" b="1" dirty="0" smtClean="0"/>
              <a:t>TSE*</a:t>
            </a:r>
            <a:endParaRPr lang="pt-BR" sz="3200" b="1" dirty="0"/>
          </a:p>
        </p:txBody>
      </p:sp>
      <p:pic>
        <p:nvPicPr>
          <p:cNvPr id="10"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04868" y="2286232"/>
            <a:ext cx="5222684" cy="20569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CaixaDeTexto 11"/>
          <p:cNvSpPr txBox="1"/>
          <p:nvPr/>
        </p:nvSpPr>
        <p:spPr>
          <a:xfrm>
            <a:off x="223743" y="783357"/>
            <a:ext cx="8505445" cy="400110"/>
          </a:xfrm>
          <a:prstGeom prst="rect">
            <a:avLst/>
          </a:prstGeom>
          <a:noFill/>
        </p:spPr>
        <p:txBody>
          <a:bodyPr wrap="square" rtlCol="0">
            <a:spAutoFit/>
          </a:bodyPr>
          <a:lstStyle/>
          <a:p>
            <a:r>
              <a:rPr lang="pt-BR" sz="1600" b="1" dirty="0" smtClean="0"/>
              <a:t>*</a:t>
            </a:r>
            <a:r>
              <a:rPr lang="pt-BR" sz="2000" b="1" dirty="0" smtClean="0"/>
              <a:t>Tribunal Superior Eleitoral</a:t>
            </a:r>
            <a:endParaRPr lang="pt-BR" sz="2000" b="1" dirty="0"/>
          </a:p>
        </p:txBody>
      </p:sp>
    </p:spTree>
    <p:extLst>
      <p:ext uri="{BB962C8B-B14F-4D97-AF65-F5344CB8AC3E}">
        <p14:creationId xmlns:p14="http://schemas.microsoft.com/office/powerpoint/2010/main" val="204612589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68313" y="333375"/>
            <a:ext cx="8229600" cy="1066800"/>
          </a:xfrm>
        </p:spPr>
        <p:txBody>
          <a:bodyPr rtlCol="0">
            <a:normAutofit/>
          </a:bodyPr>
          <a:lstStyle/>
          <a:p>
            <a:pPr fontAlgn="auto">
              <a:spcAft>
                <a:spcPts val="0"/>
              </a:spcAft>
              <a:defRPr/>
            </a:pPr>
            <a:r>
              <a:rPr lang="pt-BR" i="1" dirty="0" smtClean="0">
                <a:solidFill>
                  <a:schemeClr val="tx2"/>
                </a:solidFill>
              </a:rPr>
              <a:t>FASE 1: Integração Semântica </a:t>
            </a:r>
            <a:endParaRPr lang="pt-BR" dirty="0">
              <a:solidFill>
                <a:schemeClr val="tx2"/>
              </a:solidFill>
            </a:endParaRPr>
          </a:p>
        </p:txBody>
      </p:sp>
      <p:sp>
        <p:nvSpPr>
          <p:cNvPr id="3" name="Espaço Reservado para Conteúdo 2"/>
          <p:cNvSpPr>
            <a:spLocks noGrp="1"/>
          </p:cNvSpPr>
          <p:nvPr>
            <p:ph idx="1"/>
          </p:nvPr>
        </p:nvSpPr>
        <p:spPr>
          <a:xfrm>
            <a:off x="250824" y="1628775"/>
            <a:ext cx="8893176" cy="4857750"/>
          </a:xfrm>
        </p:spPr>
        <p:txBody>
          <a:bodyPr>
            <a:normAutofit/>
          </a:bodyPr>
          <a:lstStyle/>
          <a:p>
            <a:pPr marL="109537" lvl="1" indent="0">
              <a:buClr>
                <a:srgbClr val="9BBB59"/>
              </a:buClr>
              <a:buNone/>
            </a:pPr>
            <a:r>
              <a:rPr lang="en-US" b="1" dirty="0" smtClean="0">
                <a:solidFill>
                  <a:srgbClr val="A6A6A6"/>
                </a:solidFill>
              </a:rPr>
              <a:t>PASSO 1</a:t>
            </a:r>
            <a:r>
              <a:rPr lang="en-US" dirty="0" smtClean="0">
                <a:solidFill>
                  <a:srgbClr val="A6A6A6"/>
                </a:solidFill>
              </a:rPr>
              <a:t>: </a:t>
            </a:r>
            <a:r>
              <a:rPr lang="pt-BR" dirty="0" smtClean="0">
                <a:solidFill>
                  <a:srgbClr val="A6A6A6"/>
                </a:solidFill>
              </a:rPr>
              <a:t> Modelagem da Ontologia de Domínio.</a:t>
            </a:r>
          </a:p>
          <a:p>
            <a:pPr marL="109537" lvl="1" indent="0">
              <a:buClr>
                <a:srgbClr val="9BBB59"/>
              </a:buClr>
              <a:buNone/>
            </a:pPr>
            <a:endParaRPr lang="pt-BR" dirty="0" smtClean="0">
              <a:solidFill>
                <a:srgbClr val="A6A6A6"/>
              </a:solidFill>
            </a:endParaRPr>
          </a:p>
          <a:p>
            <a:pPr marL="109537" lvl="1" indent="0">
              <a:buClr>
                <a:srgbClr val="9BBB59"/>
              </a:buClr>
              <a:buNone/>
            </a:pPr>
            <a:r>
              <a:rPr lang="en-US" b="1" dirty="0" smtClean="0">
                <a:solidFill>
                  <a:srgbClr val="A6A6A6"/>
                </a:solidFill>
              </a:rPr>
              <a:t>PASSO 2</a:t>
            </a:r>
            <a:r>
              <a:rPr lang="en-US" dirty="0" smtClean="0">
                <a:solidFill>
                  <a:srgbClr val="A6A6A6"/>
                </a:solidFill>
              </a:rPr>
              <a:t>: Seleção da Fontes de Dados </a:t>
            </a:r>
          </a:p>
          <a:p>
            <a:pPr marL="109537" lvl="1" indent="0">
              <a:buClr>
                <a:srgbClr val="9BBB59"/>
              </a:buClr>
              <a:buNone/>
            </a:pPr>
            <a:endParaRPr lang="en-US" dirty="0" smtClean="0">
              <a:solidFill>
                <a:srgbClr val="A6A6A6"/>
              </a:solidFill>
            </a:endParaRPr>
          </a:p>
          <a:p>
            <a:pPr marL="109537" lvl="1" indent="0">
              <a:buClr>
                <a:srgbClr val="9BBB59"/>
              </a:buClr>
              <a:buNone/>
            </a:pPr>
            <a:r>
              <a:rPr lang="en-US" b="1" dirty="0" smtClean="0">
                <a:solidFill>
                  <a:srgbClr val="A6A6A6"/>
                </a:solidFill>
              </a:rPr>
              <a:t>PASSO 3</a:t>
            </a:r>
            <a:r>
              <a:rPr lang="en-US" dirty="0" smtClean="0">
                <a:solidFill>
                  <a:srgbClr val="A6A6A6"/>
                </a:solidFill>
              </a:rPr>
              <a:t>: Geração da Ontologias Exportadas (esquemas)</a:t>
            </a:r>
          </a:p>
          <a:p>
            <a:pPr marL="109537" lvl="1" indent="0">
              <a:buClr>
                <a:srgbClr val="9BBB59"/>
              </a:buClr>
              <a:buNone/>
            </a:pPr>
            <a:endParaRPr lang="en-US" dirty="0" smtClean="0"/>
          </a:p>
          <a:p>
            <a:pPr marL="109537" lvl="1" indent="0">
              <a:buClr>
                <a:srgbClr val="9BBB59"/>
              </a:buClr>
              <a:buNone/>
            </a:pPr>
            <a:r>
              <a:rPr lang="en-US" b="1" dirty="0" smtClean="0">
                <a:solidFill>
                  <a:srgbClr val="C00000"/>
                </a:solidFill>
              </a:rPr>
              <a:t>PASSO 4</a:t>
            </a:r>
            <a:r>
              <a:rPr lang="en-US" dirty="0" smtClean="0"/>
              <a:t>: Especificação das heuristicas para </a:t>
            </a:r>
            <a:r>
              <a:rPr lang="en-US" dirty="0" err="1" smtClean="0"/>
              <a:t>descobertas</a:t>
            </a:r>
            <a:r>
              <a:rPr lang="en-US" dirty="0" smtClean="0"/>
              <a:t> de </a:t>
            </a:r>
          </a:p>
          <a:p>
            <a:pPr marL="109537" lvl="1" indent="0">
              <a:buClr>
                <a:srgbClr val="9BBB59"/>
              </a:buClr>
              <a:buNone/>
            </a:pPr>
            <a:r>
              <a:rPr lang="en-US" dirty="0"/>
              <a:t> </a:t>
            </a:r>
            <a:r>
              <a:rPr lang="en-US" dirty="0" smtClean="0"/>
              <a:t>                  same-as links. </a:t>
            </a:r>
          </a:p>
          <a:p>
            <a:pPr lvl="2">
              <a:buClr>
                <a:srgbClr val="9BBB59"/>
              </a:buClr>
              <a:buFont typeface="Georgia" pitchFamily="18" charset="0"/>
              <a:buChar char="•"/>
            </a:pPr>
            <a:endParaRPr lang="en-US" dirty="0" smtClean="0"/>
          </a:p>
          <a:p>
            <a:pPr marL="365125" lvl="1" indent="-255588">
              <a:buClr>
                <a:srgbClr val="9BBB59"/>
              </a:buClr>
              <a:buFont typeface="Georgia" pitchFamily="18" charset="0"/>
              <a:buChar char="•"/>
            </a:pPr>
            <a:endParaRPr lang="en-US" dirty="0" smtClean="0"/>
          </a:p>
          <a:p>
            <a:pPr lvl="2">
              <a:buClr>
                <a:srgbClr val="9BBB59"/>
              </a:buClr>
              <a:buFont typeface="Arial" charset="0"/>
              <a:buNone/>
            </a:pPr>
            <a:endParaRPr lang="pt-BR" dirty="0" smtClean="0"/>
          </a:p>
        </p:txBody>
      </p:sp>
    </p:spTree>
    <p:extLst>
      <p:ext uri="{BB962C8B-B14F-4D97-AF65-F5344CB8AC3E}">
        <p14:creationId xmlns:p14="http://schemas.microsoft.com/office/powerpoint/2010/main" val="238054135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179512" y="908719"/>
            <a:ext cx="8856984" cy="5862265"/>
          </a:xfrm>
        </p:spPr>
        <p:txBody>
          <a:bodyPr>
            <a:normAutofit/>
          </a:bodyPr>
          <a:lstStyle/>
          <a:p>
            <a:r>
              <a:rPr lang="pt-BR" b="1" dirty="0" smtClean="0">
                <a:solidFill>
                  <a:srgbClr val="FF0000"/>
                </a:solidFill>
              </a:rPr>
              <a:t>Pessoa Física: Usar CPF</a:t>
            </a:r>
          </a:p>
          <a:p>
            <a:pPr lvl="1"/>
            <a:r>
              <a:rPr lang="pt-BR" dirty="0" smtClean="0"/>
              <a:t>O CPF determina o Nome e a sua filiação**. </a:t>
            </a:r>
          </a:p>
          <a:p>
            <a:pPr lvl="1"/>
            <a:r>
              <a:rPr lang="pt-BR" dirty="0" err="1" smtClean="0"/>
              <a:t>sameAs</a:t>
            </a:r>
            <a:r>
              <a:rPr lang="pt-BR" dirty="0" smtClean="0"/>
              <a:t> para pessoas com o mesmo CPF e nome. </a:t>
            </a:r>
          </a:p>
          <a:p>
            <a:r>
              <a:rPr lang="pt-BR" b="1" dirty="0" smtClean="0">
                <a:solidFill>
                  <a:srgbClr val="FF0000"/>
                </a:solidFill>
              </a:rPr>
              <a:t>Pessoa Jurídica:  Usar CNPJ</a:t>
            </a:r>
          </a:p>
          <a:p>
            <a:pPr lvl="1"/>
            <a:r>
              <a:rPr lang="pt-BR" dirty="0" smtClean="0"/>
              <a:t>O CNPJ determina a empresa (CNPJ base 8 primeiros números) e o estabelecimento (matriz ou filial) (CNPJ completo - as 14 </a:t>
            </a:r>
            <a:r>
              <a:rPr lang="pt-BR" dirty="0"/>
              <a:t>posições). </a:t>
            </a:r>
            <a:endParaRPr lang="pt-BR" dirty="0" smtClean="0"/>
          </a:p>
          <a:p>
            <a:pPr lvl="1"/>
            <a:r>
              <a:rPr lang="pt-BR" dirty="0" err="1" smtClean="0"/>
              <a:t>sameAs</a:t>
            </a:r>
            <a:r>
              <a:rPr lang="pt-BR" dirty="0" smtClean="0"/>
              <a:t> </a:t>
            </a:r>
            <a:r>
              <a:rPr lang="pt-BR" dirty="0"/>
              <a:t>para </a:t>
            </a:r>
            <a:r>
              <a:rPr lang="pt-BR" dirty="0" smtClean="0"/>
              <a:t>empresas </a:t>
            </a:r>
            <a:r>
              <a:rPr lang="pt-BR" dirty="0"/>
              <a:t>com </a:t>
            </a:r>
            <a:r>
              <a:rPr lang="pt-BR" dirty="0" smtClean="0"/>
              <a:t>o mesmo CNPJ completo e nome.</a:t>
            </a:r>
          </a:p>
          <a:p>
            <a:endParaRPr lang="pt-BR" dirty="0"/>
          </a:p>
        </p:txBody>
      </p:sp>
      <p:sp>
        <p:nvSpPr>
          <p:cNvPr id="4" name="Título 1"/>
          <p:cNvSpPr>
            <a:spLocks noGrp="1"/>
          </p:cNvSpPr>
          <p:nvPr>
            <p:ph type="title"/>
          </p:nvPr>
        </p:nvSpPr>
        <p:spPr>
          <a:xfrm>
            <a:off x="457200" y="44624"/>
            <a:ext cx="8229600" cy="850106"/>
          </a:xfrm>
        </p:spPr>
        <p:txBody>
          <a:bodyPr>
            <a:normAutofit/>
          </a:bodyPr>
          <a:lstStyle/>
          <a:p>
            <a:r>
              <a:rPr lang="pt-BR" b="1" dirty="0" smtClean="0"/>
              <a:t>Heurísticas Para Pessoas</a:t>
            </a:r>
            <a:endParaRPr lang="pt-BR" b="1" dirty="0"/>
          </a:p>
        </p:txBody>
      </p:sp>
      <p:sp>
        <p:nvSpPr>
          <p:cNvPr id="5" name="Retângulo 4"/>
          <p:cNvSpPr/>
          <p:nvPr/>
        </p:nvSpPr>
        <p:spPr>
          <a:xfrm>
            <a:off x="1979712" y="6506186"/>
            <a:ext cx="7147201" cy="276999"/>
          </a:xfrm>
          <a:prstGeom prst="rect">
            <a:avLst/>
          </a:prstGeom>
        </p:spPr>
        <p:txBody>
          <a:bodyPr wrap="square">
            <a:spAutoFit/>
          </a:bodyPr>
          <a:lstStyle/>
          <a:p>
            <a:r>
              <a:rPr lang="pt-BR" sz="1200" dirty="0" smtClean="0"/>
              <a:t>** Uma pessoa pode ter vários CPF. Um ativo e outros suspensos, baixados, cancelados, etc. </a:t>
            </a:r>
          </a:p>
        </p:txBody>
      </p:sp>
    </p:spTree>
    <p:extLst>
      <p:ext uri="{BB962C8B-B14F-4D97-AF65-F5344CB8AC3E}">
        <p14:creationId xmlns:p14="http://schemas.microsoft.com/office/powerpoint/2010/main" val="88145712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4638"/>
            <a:ext cx="8229600" cy="850106"/>
          </a:xfrm>
        </p:spPr>
        <p:txBody>
          <a:bodyPr>
            <a:normAutofit/>
          </a:bodyPr>
          <a:lstStyle/>
          <a:p>
            <a:r>
              <a:rPr lang="pt-BR" b="1" dirty="0" smtClean="0"/>
              <a:t>Heurísticas para Município</a:t>
            </a:r>
            <a:endParaRPr lang="pt-BR" b="1" dirty="0"/>
          </a:p>
        </p:txBody>
      </p:sp>
      <p:sp>
        <p:nvSpPr>
          <p:cNvPr id="3" name="Espaço Reservado para Conteúdo 2"/>
          <p:cNvSpPr>
            <a:spLocks noGrp="1"/>
          </p:cNvSpPr>
          <p:nvPr>
            <p:ph idx="1"/>
          </p:nvPr>
        </p:nvSpPr>
        <p:spPr>
          <a:xfrm>
            <a:off x="179512" y="1196752"/>
            <a:ext cx="8784976" cy="5328592"/>
          </a:xfrm>
        </p:spPr>
        <p:txBody>
          <a:bodyPr>
            <a:normAutofit lnSpcReduction="10000"/>
          </a:bodyPr>
          <a:lstStyle/>
          <a:p>
            <a:r>
              <a:rPr lang="pt-BR" dirty="0"/>
              <a:t>Uso das informações do IBGE, em relação à país, Estados e municípios, por ser fonte primária destas </a:t>
            </a:r>
            <a:r>
              <a:rPr lang="pt-BR" dirty="0" smtClean="0"/>
              <a:t>informações.</a:t>
            </a:r>
            <a:endParaRPr lang="pt-BR" dirty="0"/>
          </a:p>
          <a:p>
            <a:r>
              <a:rPr lang="pt-BR" dirty="0" smtClean="0"/>
              <a:t>Realizar junções pelo código </a:t>
            </a:r>
            <a:r>
              <a:rPr lang="pt-BR" dirty="0"/>
              <a:t>do município do IBGE, </a:t>
            </a:r>
            <a:r>
              <a:rPr lang="pt-BR" dirty="0" smtClean="0"/>
              <a:t>em relação aos dados do: TCM-CE e SICAF.</a:t>
            </a:r>
            <a:endParaRPr lang="pt-BR" dirty="0"/>
          </a:p>
          <a:p>
            <a:r>
              <a:rPr lang="pt-BR" dirty="0" smtClean="0"/>
              <a:t>Exemplo: </a:t>
            </a:r>
          </a:p>
          <a:p>
            <a:pPr lvl="1"/>
            <a:r>
              <a:rPr lang="pt-BR" sz="2400" dirty="0" smtClean="0"/>
              <a:t>TCM-</a:t>
            </a:r>
            <a:r>
              <a:rPr lang="pt-BR" sz="2400" dirty="0" err="1" smtClean="0"/>
              <a:t>CE.Id</a:t>
            </a:r>
            <a:r>
              <a:rPr lang="pt-BR" sz="2400" dirty="0" smtClean="0"/>
              <a:t> (</a:t>
            </a:r>
            <a:r>
              <a:rPr lang="pt-BR" sz="2400" dirty="0"/>
              <a:t>032</a:t>
            </a:r>
            <a:r>
              <a:rPr lang="pt-BR" sz="2400" dirty="0" smtClean="0"/>
              <a:t>) </a:t>
            </a:r>
            <a:r>
              <a:rPr lang="pt-BR" sz="2400" dirty="0" smtClean="0">
                <a:sym typeface="Wingdings" pitchFamily="2" charset="2"/>
              </a:rPr>
              <a:t></a:t>
            </a:r>
            <a:r>
              <a:rPr lang="pt-BR" sz="2400" dirty="0" smtClean="0"/>
              <a:t> </a:t>
            </a:r>
            <a:r>
              <a:rPr lang="pt-BR" sz="2400" dirty="0"/>
              <a:t>SPED. </a:t>
            </a:r>
            <a:r>
              <a:rPr lang="pt-BR" sz="2400" dirty="0" err="1"/>
              <a:t>Municipio.CodigoIBGE</a:t>
            </a:r>
            <a:r>
              <a:rPr lang="pt-BR" sz="2400" dirty="0"/>
              <a:t>(</a:t>
            </a:r>
            <a:r>
              <a:rPr lang="pt-BR" sz="2400" dirty="0" smtClean="0"/>
              <a:t>2302602)</a:t>
            </a:r>
          </a:p>
          <a:p>
            <a:pPr lvl="1"/>
            <a:r>
              <a:rPr lang="pt-BR" sz="2400" dirty="0" err="1" smtClean="0"/>
              <a:t>SICAF.Id</a:t>
            </a:r>
            <a:r>
              <a:rPr lang="pt-BR" sz="2400" dirty="0"/>
              <a:t> (13510) </a:t>
            </a:r>
            <a:r>
              <a:rPr lang="pt-BR" sz="2400" dirty="0" smtClean="0">
                <a:sym typeface="Wingdings" pitchFamily="2" charset="2"/>
              </a:rPr>
              <a:t></a:t>
            </a:r>
            <a:r>
              <a:rPr lang="pt-BR" sz="2400" dirty="0" smtClean="0"/>
              <a:t> </a:t>
            </a:r>
            <a:r>
              <a:rPr lang="pt-BR" sz="2400" dirty="0"/>
              <a:t>SPED. </a:t>
            </a:r>
            <a:r>
              <a:rPr lang="pt-BR" sz="2400" dirty="0" err="1"/>
              <a:t>Municipio.CodigoIBGE</a:t>
            </a:r>
            <a:r>
              <a:rPr lang="pt-BR" sz="2400" dirty="0"/>
              <a:t>(</a:t>
            </a:r>
            <a:r>
              <a:rPr lang="pt-BR" sz="2400" dirty="0" smtClean="0"/>
              <a:t>2302602)</a:t>
            </a:r>
          </a:p>
          <a:p>
            <a:pPr lvl="1"/>
            <a:r>
              <a:rPr lang="pt-BR" sz="2400" dirty="0" err="1"/>
              <a:t>SPED.CodigoMunicipio.IBGE</a:t>
            </a:r>
            <a:r>
              <a:rPr lang="pt-BR" sz="2400" dirty="0"/>
              <a:t>(2302602) = </a:t>
            </a:r>
            <a:r>
              <a:rPr lang="pt-BR" sz="2400" dirty="0" smtClean="0"/>
              <a:t>“Camocim”</a:t>
            </a:r>
          </a:p>
          <a:p>
            <a:pPr lvl="1"/>
            <a:r>
              <a:rPr lang="pt-BR" sz="2400" dirty="0" smtClean="0"/>
              <a:t>Criar </a:t>
            </a:r>
            <a:r>
              <a:rPr lang="pt-BR" sz="2400" dirty="0" err="1" smtClean="0"/>
              <a:t>sameAs</a:t>
            </a:r>
            <a:r>
              <a:rPr lang="pt-BR" sz="2400" dirty="0" smtClean="0"/>
              <a:t> em relação ao </a:t>
            </a:r>
            <a:r>
              <a:rPr lang="pt-BR" sz="2400" dirty="0"/>
              <a:t>SPED. </a:t>
            </a:r>
            <a:r>
              <a:rPr lang="pt-BR" sz="2400" dirty="0" err="1" smtClean="0"/>
              <a:t>Municipio.CodigoIBGE</a:t>
            </a:r>
            <a:r>
              <a:rPr lang="pt-BR" sz="2400" dirty="0" smtClean="0"/>
              <a:t> para TCM-CE e SICAF</a:t>
            </a:r>
          </a:p>
        </p:txBody>
      </p:sp>
    </p:spTree>
    <p:extLst>
      <p:ext uri="{BB962C8B-B14F-4D97-AF65-F5344CB8AC3E}">
        <p14:creationId xmlns:p14="http://schemas.microsoft.com/office/powerpoint/2010/main" val="119902963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ângulo 1"/>
          <p:cNvSpPr/>
          <p:nvPr/>
        </p:nvSpPr>
        <p:spPr>
          <a:xfrm>
            <a:off x="0" y="116632"/>
            <a:ext cx="5345315" cy="372695"/>
          </a:xfrm>
          <a:prstGeom prst="rect">
            <a:avLst/>
          </a:prstGeom>
        </p:spPr>
        <p:txBody>
          <a:bodyPr wrap="square">
            <a:spAutoFit/>
          </a:bodyPr>
          <a:lstStyle/>
          <a:p>
            <a:r>
              <a:rPr lang="pt-BR" b="1" dirty="0"/>
              <a:t>Compras Públicas </a:t>
            </a:r>
            <a:r>
              <a:rPr lang="pt-BR" b="1" dirty="0" smtClean="0"/>
              <a:t> Ontologias de Exportadas</a:t>
            </a:r>
            <a:endParaRPr lang="pt-BR" dirty="0"/>
          </a:p>
        </p:txBody>
      </p:sp>
      <p:pic>
        <p:nvPicPr>
          <p:cNvPr id="1536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879" y="594211"/>
            <a:ext cx="8977740" cy="617719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83047200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ângulo 3"/>
          <p:cNvSpPr/>
          <p:nvPr/>
        </p:nvSpPr>
        <p:spPr>
          <a:xfrm>
            <a:off x="360040" y="44624"/>
            <a:ext cx="8604448" cy="6832640"/>
          </a:xfrm>
          <a:prstGeom prst="rect">
            <a:avLst/>
          </a:prstGeom>
          <a:noFill/>
        </p:spPr>
        <p:txBody>
          <a:bodyPr wrap="square">
            <a:spAutoFit/>
          </a:bodyPr>
          <a:lstStyle/>
          <a:p>
            <a:r>
              <a:rPr lang="pt-BR" sz="2400" b="1" dirty="0" smtClean="0">
                <a:solidFill>
                  <a:srgbClr val="FF0000"/>
                </a:solidFill>
              </a:rPr>
              <a:t>Prefixes </a:t>
            </a:r>
          </a:p>
          <a:p>
            <a:endParaRPr lang="pt-BR" dirty="0" smtClean="0"/>
          </a:p>
          <a:p>
            <a:r>
              <a:rPr lang="pt-BR" dirty="0" smtClean="0"/>
              <a:t>@</a:t>
            </a:r>
            <a:r>
              <a:rPr lang="pt-BR" dirty="0" err="1"/>
              <a:t>prefix</a:t>
            </a:r>
            <a:r>
              <a:rPr lang="pt-BR" dirty="0"/>
              <a:t> </a:t>
            </a:r>
            <a:r>
              <a:rPr lang="pt-BR" dirty="0" err="1"/>
              <a:t>map</a:t>
            </a:r>
            <a:r>
              <a:rPr lang="pt-BR" dirty="0"/>
              <a:t>: &lt;file:///stdout#&gt; .</a:t>
            </a:r>
          </a:p>
          <a:p>
            <a:r>
              <a:rPr lang="pt-BR" dirty="0"/>
              <a:t>@</a:t>
            </a:r>
            <a:r>
              <a:rPr lang="pt-BR" dirty="0" err="1"/>
              <a:t>prefix</a:t>
            </a:r>
            <a:r>
              <a:rPr lang="pt-BR" dirty="0"/>
              <a:t> </a:t>
            </a:r>
            <a:r>
              <a:rPr lang="pt-BR" dirty="0" err="1"/>
              <a:t>db</a:t>
            </a:r>
            <a:r>
              <a:rPr lang="pt-BR" dirty="0"/>
              <a:t>: &lt;&gt; .</a:t>
            </a:r>
          </a:p>
          <a:p>
            <a:r>
              <a:rPr lang="pt-BR" dirty="0"/>
              <a:t>@</a:t>
            </a:r>
            <a:r>
              <a:rPr lang="pt-BR" dirty="0" err="1"/>
              <a:t>prefix</a:t>
            </a:r>
            <a:r>
              <a:rPr lang="pt-BR" dirty="0"/>
              <a:t> </a:t>
            </a:r>
            <a:r>
              <a:rPr lang="pt-BR" dirty="0" err="1"/>
              <a:t>vcge</a:t>
            </a:r>
            <a:r>
              <a:rPr lang="pt-BR" dirty="0"/>
              <a:t>:  &lt;http://vocab.e.gov.br/2011/03/vcge#&gt; .</a:t>
            </a:r>
          </a:p>
          <a:p>
            <a:r>
              <a:rPr lang="pt-BR" dirty="0"/>
              <a:t>@</a:t>
            </a:r>
            <a:r>
              <a:rPr lang="pt-BR" dirty="0" err="1"/>
              <a:t>prefix</a:t>
            </a:r>
            <a:r>
              <a:rPr lang="pt-BR" dirty="0"/>
              <a:t> </a:t>
            </a:r>
            <a:r>
              <a:rPr lang="pt-BR" dirty="0" err="1"/>
              <a:t>vocab</a:t>
            </a:r>
            <a:r>
              <a:rPr lang="pt-BR" dirty="0"/>
              <a:t>: &lt;http://localhost:9092/vocab/resource/&gt;.  </a:t>
            </a:r>
          </a:p>
          <a:p>
            <a:r>
              <a:rPr lang="pt-BR" dirty="0"/>
              <a:t>@</a:t>
            </a:r>
            <a:r>
              <a:rPr lang="pt-BR" dirty="0" err="1"/>
              <a:t>prefix</a:t>
            </a:r>
            <a:r>
              <a:rPr lang="pt-BR" dirty="0"/>
              <a:t> </a:t>
            </a:r>
            <a:r>
              <a:rPr lang="pt-BR" dirty="0" err="1"/>
              <a:t>rdf</a:t>
            </a:r>
            <a:r>
              <a:rPr lang="pt-BR" dirty="0"/>
              <a:t>:   &lt;http://www.w3.org/1999/02/22-rdf-syntax-ns#&gt; .</a:t>
            </a:r>
          </a:p>
          <a:p>
            <a:r>
              <a:rPr lang="pt-BR" dirty="0"/>
              <a:t>@</a:t>
            </a:r>
            <a:r>
              <a:rPr lang="pt-BR" dirty="0" err="1"/>
              <a:t>prefix</a:t>
            </a:r>
            <a:r>
              <a:rPr lang="pt-BR" dirty="0"/>
              <a:t> </a:t>
            </a:r>
            <a:r>
              <a:rPr lang="pt-BR" dirty="0" err="1"/>
              <a:t>rdfs</a:t>
            </a:r>
            <a:r>
              <a:rPr lang="pt-BR" dirty="0"/>
              <a:t>:  &lt;http://www.w3.org/2000/01/rdf-schema#&gt;.</a:t>
            </a:r>
          </a:p>
          <a:p>
            <a:r>
              <a:rPr lang="pt-BR" dirty="0"/>
              <a:t>@</a:t>
            </a:r>
            <a:r>
              <a:rPr lang="pt-BR" dirty="0" err="1"/>
              <a:t>prefix</a:t>
            </a:r>
            <a:r>
              <a:rPr lang="pt-BR" dirty="0"/>
              <a:t> </a:t>
            </a:r>
            <a:r>
              <a:rPr lang="pt-BR" dirty="0" err="1"/>
              <a:t>xsd</a:t>
            </a:r>
            <a:r>
              <a:rPr lang="pt-BR" dirty="0"/>
              <a:t>:   &lt;http://www.w3.org/2001/XMLSchema#&gt; .</a:t>
            </a:r>
          </a:p>
          <a:p>
            <a:r>
              <a:rPr lang="pt-BR" dirty="0"/>
              <a:t>@</a:t>
            </a:r>
            <a:r>
              <a:rPr lang="pt-BR" dirty="0" err="1"/>
              <a:t>prefix</a:t>
            </a:r>
            <a:r>
              <a:rPr lang="pt-BR" dirty="0"/>
              <a:t> d2rq:  &lt;http://www.wiwiss.fu-berlin.de/suhl/bizer/D2RQ/0.1#&gt; .</a:t>
            </a:r>
          </a:p>
          <a:p>
            <a:r>
              <a:rPr lang="pt-BR" dirty="0"/>
              <a:t>@</a:t>
            </a:r>
            <a:r>
              <a:rPr lang="pt-BR" dirty="0" err="1"/>
              <a:t>prefix</a:t>
            </a:r>
            <a:r>
              <a:rPr lang="pt-BR" dirty="0"/>
              <a:t> </a:t>
            </a:r>
            <a:r>
              <a:rPr lang="pt-BR" dirty="0" err="1"/>
              <a:t>jdbc</a:t>
            </a:r>
            <a:r>
              <a:rPr lang="pt-BR" dirty="0"/>
              <a:t>:  &lt;http://d2rq.org/terms/jdbc/&gt; .</a:t>
            </a:r>
          </a:p>
          <a:p>
            <a:r>
              <a:rPr lang="pt-BR" dirty="0" smtClean="0"/>
              <a:t>@</a:t>
            </a:r>
            <a:r>
              <a:rPr lang="pt-BR" dirty="0" err="1"/>
              <a:t>prefix</a:t>
            </a:r>
            <a:r>
              <a:rPr lang="pt-BR" dirty="0"/>
              <a:t> </a:t>
            </a:r>
            <a:r>
              <a:rPr lang="pt-BR" dirty="0" err="1"/>
              <a:t>vcard</a:t>
            </a:r>
            <a:r>
              <a:rPr lang="pt-BR" dirty="0"/>
              <a:t>: &lt;http://www.w3.org/2006/vcard/ns#&gt;.</a:t>
            </a:r>
          </a:p>
          <a:p>
            <a:r>
              <a:rPr lang="pt-BR" dirty="0"/>
              <a:t>@</a:t>
            </a:r>
            <a:r>
              <a:rPr lang="pt-BR" dirty="0" err="1"/>
              <a:t>prefix</a:t>
            </a:r>
            <a:r>
              <a:rPr lang="pt-BR" dirty="0"/>
              <a:t> </a:t>
            </a:r>
            <a:r>
              <a:rPr lang="pt-BR" dirty="0" err="1"/>
              <a:t>geo</a:t>
            </a:r>
            <a:r>
              <a:rPr lang="pt-BR" dirty="0"/>
              <a:t>:   &lt;http://www.w3.org/2003/01/geo/wgs84_pos#&gt;.</a:t>
            </a:r>
          </a:p>
          <a:p>
            <a:r>
              <a:rPr lang="pt-BR" dirty="0" smtClean="0"/>
              <a:t>@</a:t>
            </a:r>
            <a:r>
              <a:rPr lang="pt-BR" dirty="0" err="1"/>
              <a:t>prefix</a:t>
            </a:r>
            <a:r>
              <a:rPr lang="pt-BR" dirty="0"/>
              <a:t> </a:t>
            </a:r>
            <a:r>
              <a:rPr lang="pt-BR" dirty="0" err="1"/>
              <a:t>dbr</a:t>
            </a:r>
            <a:r>
              <a:rPr lang="pt-BR" dirty="0"/>
              <a:t>:   &lt;http://dbpedia.org/resource/&gt; .</a:t>
            </a:r>
          </a:p>
          <a:p>
            <a:r>
              <a:rPr lang="pt-BR" dirty="0"/>
              <a:t>@</a:t>
            </a:r>
            <a:r>
              <a:rPr lang="pt-BR" dirty="0" err="1"/>
              <a:t>prefix</a:t>
            </a:r>
            <a:r>
              <a:rPr lang="pt-BR" dirty="0"/>
              <a:t> </a:t>
            </a:r>
            <a:r>
              <a:rPr lang="pt-BR" dirty="0" err="1"/>
              <a:t>dbo</a:t>
            </a:r>
            <a:r>
              <a:rPr lang="pt-BR" dirty="0"/>
              <a:t>:   &lt;http://dbpedia.org/ontology/&gt; .</a:t>
            </a:r>
          </a:p>
          <a:p>
            <a:r>
              <a:rPr lang="pt-BR" dirty="0"/>
              <a:t>@</a:t>
            </a:r>
            <a:r>
              <a:rPr lang="pt-BR" dirty="0" err="1"/>
              <a:t>prefix</a:t>
            </a:r>
            <a:r>
              <a:rPr lang="pt-BR" dirty="0"/>
              <a:t> </a:t>
            </a:r>
            <a:r>
              <a:rPr lang="pt-BR" dirty="0" err="1"/>
              <a:t>dc</a:t>
            </a:r>
            <a:r>
              <a:rPr lang="pt-BR" dirty="0"/>
              <a:t>:    &lt;http://purl.org/dc/terms/&gt;.</a:t>
            </a:r>
          </a:p>
          <a:p>
            <a:r>
              <a:rPr lang="pt-BR" dirty="0"/>
              <a:t>@</a:t>
            </a:r>
            <a:r>
              <a:rPr lang="pt-BR" dirty="0" err="1"/>
              <a:t>prefix</a:t>
            </a:r>
            <a:r>
              <a:rPr lang="pt-BR" dirty="0"/>
              <a:t> </a:t>
            </a:r>
            <a:r>
              <a:rPr lang="pt-BR" dirty="0" err="1"/>
              <a:t>foaf</a:t>
            </a:r>
            <a:r>
              <a:rPr lang="pt-BR" dirty="0"/>
              <a:t>:  &lt;http://xmlns.com/foaf/0.1/&gt;.</a:t>
            </a:r>
          </a:p>
          <a:p>
            <a:r>
              <a:rPr lang="pt-BR" dirty="0"/>
              <a:t>@</a:t>
            </a:r>
            <a:r>
              <a:rPr lang="pt-BR" dirty="0" err="1"/>
              <a:t>prefix</a:t>
            </a:r>
            <a:r>
              <a:rPr lang="pt-BR" dirty="0"/>
              <a:t> </a:t>
            </a:r>
            <a:r>
              <a:rPr lang="pt-BR" dirty="0" err="1"/>
              <a:t>owl</a:t>
            </a:r>
            <a:r>
              <a:rPr lang="pt-BR" dirty="0"/>
              <a:t>: </a:t>
            </a:r>
            <a:r>
              <a:rPr lang="pt-BR" dirty="0" smtClean="0"/>
              <a:t>  </a:t>
            </a:r>
            <a:r>
              <a:rPr lang="pt-BR" dirty="0"/>
              <a:t>&lt;http://www.w3.org/2002/07/owl#&gt; </a:t>
            </a:r>
            <a:r>
              <a:rPr lang="pt-BR" dirty="0" smtClean="0"/>
              <a:t>.</a:t>
            </a:r>
          </a:p>
          <a:p>
            <a:r>
              <a:rPr lang="pt-BR" dirty="0"/>
              <a:t>@</a:t>
            </a:r>
            <a:r>
              <a:rPr lang="pt-BR" dirty="0" err="1"/>
              <a:t>prefix</a:t>
            </a:r>
            <a:r>
              <a:rPr lang="pt-BR" dirty="0"/>
              <a:t> </a:t>
            </a:r>
            <a:r>
              <a:rPr lang="pt-BR" dirty="0" err="1"/>
              <a:t>spd</a:t>
            </a:r>
            <a:r>
              <a:rPr lang="pt-BR" dirty="0"/>
              <a:t>:  </a:t>
            </a:r>
            <a:r>
              <a:rPr lang="pt-BR" dirty="0" smtClean="0"/>
              <a:t>&lt;http</a:t>
            </a:r>
            <a:r>
              <a:rPr lang="pt-BR" dirty="0"/>
              <a:t>://</a:t>
            </a:r>
            <a:r>
              <a:rPr lang="pt-BR" dirty="0" smtClean="0"/>
              <a:t>arida.lia.ufc.br/sped&gt;.</a:t>
            </a:r>
            <a:endParaRPr lang="pt-BR" dirty="0"/>
          </a:p>
          <a:p>
            <a:r>
              <a:rPr lang="pt-BR" dirty="0" smtClean="0"/>
              <a:t>@</a:t>
            </a:r>
            <a:r>
              <a:rPr lang="pt-BR" dirty="0" err="1"/>
              <a:t>prefix</a:t>
            </a:r>
            <a:r>
              <a:rPr lang="pt-BR" dirty="0"/>
              <a:t> </a:t>
            </a:r>
            <a:r>
              <a:rPr lang="pt-BR" dirty="0" err="1" smtClean="0"/>
              <a:t>tcm</a:t>
            </a:r>
            <a:r>
              <a:rPr lang="pt-BR" dirty="0" smtClean="0"/>
              <a:t>:  &lt;http</a:t>
            </a:r>
            <a:r>
              <a:rPr lang="pt-BR" dirty="0"/>
              <a:t>://</a:t>
            </a:r>
            <a:r>
              <a:rPr lang="pt-BR" dirty="0" smtClean="0"/>
              <a:t>arida.lia.ufc.br/tcmce&gt;.</a:t>
            </a:r>
          </a:p>
          <a:p>
            <a:r>
              <a:rPr lang="pt-BR" dirty="0"/>
              <a:t>@</a:t>
            </a:r>
            <a:r>
              <a:rPr lang="pt-BR" dirty="0" err="1"/>
              <a:t>prefix</a:t>
            </a:r>
            <a:r>
              <a:rPr lang="pt-BR" dirty="0"/>
              <a:t> </a:t>
            </a:r>
            <a:r>
              <a:rPr lang="pt-BR" dirty="0" err="1" smtClean="0"/>
              <a:t>cgu</a:t>
            </a:r>
            <a:r>
              <a:rPr lang="pt-BR" dirty="0" smtClean="0"/>
              <a:t>:  &lt;http</a:t>
            </a:r>
            <a:r>
              <a:rPr lang="pt-BR" dirty="0"/>
              <a:t>://</a:t>
            </a:r>
            <a:r>
              <a:rPr lang="pt-BR" dirty="0" smtClean="0"/>
              <a:t>arida.lia.ufc.br/restricao_cgu&gt;.</a:t>
            </a:r>
          </a:p>
          <a:p>
            <a:r>
              <a:rPr lang="pt-BR" dirty="0"/>
              <a:t>@</a:t>
            </a:r>
            <a:r>
              <a:rPr lang="pt-BR" dirty="0" err="1"/>
              <a:t>prefix</a:t>
            </a:r>
            <a:r>
              <a:rPr lang="pt-BR" dirty="0"/>
              <a:t> </a:t>
            </a:r>
            <a:r>
              <a:rPr lang="pt-BR" dirty="0" err="1" smtClean="0"/>
              <a:t>tcu</a:t>
            </a:r>
            <a:r>
              <a:rPr lang="pt-BR" dirty="0" smtClean="0"/>
              <a:t>:  &lt;http</a:t>
            </a:r>
            <a:r>
              <a:rPr lang="pt-BR" dirty="0"/>
              <a:t>://</a:t>
            </a:r>
            <a:r>
              <a:rPr lang="pt-BR" dirty="0" smtClean="0"/>
              <a:t>arida.lia.ufc.br/restricao_tcu&gt;.</a:t>
            </a:r>
          </a:p>
          <a:p>
            <a:r>
              <a:rPr lang="pt-BR" dirty="0"/>
              <a:t>@</a:t>
            </a:r>
            <a:r>
              <a:rPr lang="pt-BR" dirty="0" err="1"/>
              <a:t>prefix</a:t>
            </a:r>
            <a:r>
              <a:rPr lang="pt-BR" dirty="0"/>
              <a:t> </a:t>
            </a:r>
            <a:r>
              <a:rPr lang="pt-BR" dirty="0" err="1" smtClean="0"/>
              <a:t>tse</a:t>
            </a:r>
            <a:r>
              <a:rPr lang="pt-BR" dirty="0" smtClean="0"/>
              <a:t>:  &lt;http</a:t>
            </a:r>
            <a:r>
              <a:rPr lang="pt-BR" dirty="0"/>
              <a:t>://</a:t>
            </a:r>
            <a:r>
              <a:rPr lang="pt-BR" dirty="0" smtClean="0"/>
              <a:t>arida.lia.ufc.br/restricao_tse&gt;.</a:t>
            </a:r>
            <a:endParaRPr lang="pt-BR" dirty="0"/>
          </a:p>
          <a:p>
            <a:r>
              <a:rPr lang="pt-BR" dirty="0" smtClean="0"/>
              <a:t>@</a:t>
            </a:r>
            <a:r>
              <a:rPr lang="pt-BR" dirty="0" err="1"/>
              <a:t>prefix</a:t>
            </a:r>
            <a:r>
              <a:rPr lang="pt-BR" dirty="0"/>
              <a:t> sic: </a:t>
            </a:r>
            <a:r>
              <a:rPr lang="pt-BR" dirty="0" smtClean="0"/>
              <a:t>  &lt;</a:t>
            </a:r>
            <a:r>
              <a:rPr lang="pt-BR" dirty="0"/>
              <a:t>http://vocab.e.gov.br/sicaf#&gt; </a:t>
            </a:r>
            <a:r>
              <a:rPr lang="pt-BR" dirty="0" smtClean="0"/>
              <a:t>.</a:t>
            </a:r>
            <a:endParaRPr lang="pt-BR" dirty="0"/>
          </a:p>
        </p:txBody>
      </p:sp>
    </p:spTree>
    <p:extLst>
      <p:ext uri="{BB962C8B-B14F-4D97-AF65-F5344CB8AC3E}">
        <p14:creationId xmlns:p14="http://schemas.microsoft.com/office/powerpoint/2010/main" val="369224264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smtClean="0">
                <a:solidFill>
                  <a:schemeClr val="accent1"/>
                </a:solidFill>
              </a:rPr>
              <a:t>FASE 2: </a:t>
            </a:r>
            <a:br>
              <a:rPr lang="en-US" dirty="0" smtClean="0">
                <a:solidFill>
                  <a:schemeClr val="accent1"/>
                </a:solidFill>
              </a:rPr>
            </a:br>
            <a:r>
              <a:rPr lang="en-US" dirty="0" smtClean="0">
                <a:solidFill>
                  <a:schemeClr val="accent1"/>
                </a:solidFill>
              </a:rPr>
              <a:t>CARGA, INTEGRAÇÃO  E LIMPEZA DOS DADOS</a:t>
            </a:r>
            <a:endParaRPr lang="en-US" dirty="0">
              <a:solidFill>
                <a:schemeClr val="accent1"/>
              </a:solidFill>
            </a:endParaRPr>
          </a:p>
        </p:txBody>
      </p:sp>
    </p:spTree>
    <p:extLst>
      <p:ext uri="{BB962C8B-B14F-4D97-AF65-F5344CB8AC3E}">
        <p14:creationId xmlns:p14="http://schemas.microsoft.com/office/powerpoint/2010/main" val="4259215986"/>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Espaço Reservado para Conteúdo 2"/>
          <p:cNvSpPr>
            <a:spLocks noGrp="1"/>
          </p:cNvSpPr>
          <p:nvPr>
            <p:ph idx="1"/>
          </p:nvPr>
        </p:nvSpPr>
        <p:spPr>
          <a:xfrm>
            <a:off x="-180974" y="1377950"/>
            <a:ext cx="5171328" cy="4857750"/>
          </a:xfrm>
        </p:spPr>
        <p:txBody>
          <a:bodyPr rtlCol="0">
            <a:normAutofit fontScale="85000" lnSpcReduction="10000"/>
          </a:bodyPr>
          <a:lstStyle/>
          <a:p>
            <a:pPr lvl="1" fontAlgn="auto">
              <a:spcAft>
                <a:spcPts val="0"/>
              </a:spcAft>
              <a:buFont typeface="Arial" pitchFamily="34" charset="0"/>
              <a:buChar char="–"/>
              <a:defRPr/>
            </a:pPr>
            <a:r>
              <a:rPr lang="en-US" dirty="0" smtClean="0"/>
              <a:t>Step #1. Populate </a:t>
            </a:r>
            <a:r>
              <a:rPr lang="en-US" smtClean="0"/>
              <a:t>the Exported Ontologies</a:t>
            </a:r>
            <a:r>
              <a:rPr lang="en-US" sz="2400" dirty="0" smtClean="0"/>
              <a:t>.</a:t>
            </a:r>
          </a:p>
          <a:p>
            <a:pPr lvl="2" fontAlgn="auto">
              <a:spcAft>
                <a:spcPts val="0"/>
              </a:spcAft>
              <a:buFont typeface="Arial" pitchFamily="34" charset="0"/>
              <a:buChar char="•"/>
              <a:defRPr/>
            </a:pPr>
            <a:r>
              <a:rPr lang="en-US" sz="2000" dirty="0" smtClean="0"/>
              <a:t>Uses the semantic mappings to translate source data into EO vocabulary. </a:t>
            </a:r>
          </a:p>
          <a:p>
            <a:pPr lvl="1" fontAlgn="auto">
              <a:spcAft>
                <a:spcPts val="0"/>
              </a:spcAft>
              <a:buFont typeface="Arial" pitchFamily="34" charset="0"/>
              <a:buChar char="–"/>
              <a:defRPr/>
            </a:pPr>
            <a:endParaRPr lang="en-US" sz="1600" dirty="0" smtClean="0"/>
          </a:p>
          <a:p>
            <a:pPr lvl="1" fontAlgn="auto">
              <a:spcAft>
                <a:spcPts val="0"/>
              </a:spcAft>
              <a:buFont typeface="Arial" pitchFamily="34" charset="0"/>
              <a:buChar char="–"/>
              <a:defRPr/>
            </a:pPr>
            <a:r>
              <a:rPr lang="en-US" dirty="0" smtClean="0"/>
              <a:t>Step #2. Resolve Identity </a:t>
            </a:r>
            <a:r>
              <a:rPr lang="en-US" dirty="0" err="1" smtClean="0"/>
              <a:t>conflits</a:t>
            </a:r>
            <a:endParaRPr lang="en-US" dirty="0" smtClean="0"/>
          </a:p>
          <a:p>
            <a:pPr lvl="2" fontAlgn="auto">
              <a:spcAft>
                <a:spcPts val="0"/>
              </a:spcAft>
              <a:buFont typeface="Arial" pitchFamily="34" charset="0"/>
              <a:buChar char="•"/>
              <a:defRPr/>
            </a:pPr>
            <a:r>
              <a:rPr lang="en-US" i="1" dirty="0" smtClean="0"/>
              <a:t>Uses Heuristics to discovery inter-ontology links. </a:t>
            </a:r>
          </a:p>
          <a:p>
            <a:pPr lvl="2" fontAlgn="auto">
              <a:spcAft>
                <a:spcPts val="0"/>
              </a:spcAft>
              <a:buFont typeface="Arial" pitchFamily="34" charset="0"/>
              <a:buChar char="•"/>
              <a:defRPr/>
            </a:pPr>
            <a:r>
              <a:rPr lang="en-US" i="1" dirty="0" smtClean="0"/>
              <a:t>Data sources that overlap in content use different identifiers for the </a:t>
            </a:r>
            <a:r>
              <a:rPr lang="pt-BR" i="1" dirty="0" err="1" smtClean="0"/>
              <a:t>same</a:t>
            </a:r>
            <a:r>
              <a:rPr lang="pt-BR" i="1" dirty="0" smtClean="0"/>
              <a:t> </a:t>
            </a:r>
            <a:r>
              <a:rPr lang="pt-BR" i="1" dirty="0" err="1" smtClean="0"/>
              <a:t>real-world</a:t>
            </a:r>
            <a:r>
              <a:rPr lang="pt-BR" i="1" dirty="0" smtClean="0"/>
              <a:t> </a:t>
            </a:r>
            <a:r>
              <a:rPr lang="pt-BR" i="1" dirty="0" err="1" smtClean="0"/>
              <a:t>entity</a:t>
            </a:r>
            <a:r>
              <a:rPr lang="pt-BR" i="1" dirty="0" smtClean="0"/>
              <a:t>.</a:t>
            </a:r>
          </a:p>
          <a:p>
            <a:pPr lvl="2" fontAlgn="auto">
              <a:spcAft>
                <a:spcPts val="0"/>
              </a:spcAft>
              <a:buFont typeface="Arial" pitchFamily="34" charset="0"/>
              <a:buNone/>
              <a:defRPr/>
            </a:pPr>
            <a:endParaRPr lang="en-US" dirty="0" smtClean="0"/>
          </a:p>
          <a:p>
            <a:pPr lvl="1" fontAlgn="auto">
              <a:spcAft>
                <a:spcPts val="0"/>
              </a:spcAft>
              <a:buFont typeface="Arial" pitchFamily="34" charset="0"/>
              <a:buChar char="–"/>
              <a:defRPr/>
            </a:pPr>
            <a:r>
              <a:rPr lang="en-US" dirty="0" smtClean="0"/>
              <a:t>Step #3. Cleanse data; resolving the conflicting values .</a:t>
            </a:r>
            <a:endParaRPr lang="pt-BR" dirty="0"/>
          </a:p>
        </p:txBody>
      </p:sp>
      <p:sp>
        <p:nvSpPr>
          <p:cNvPr id="5" name="Espaço Reservado para Número de Slide 5"/>
          <p:cNvSpPr>
            <a:spLocks noGrp="1"/>
          </p:cNvSpPr>
          <p:nvPr>
            <p:ph type="sldNum" sz="quarter" idx="12"/>
          </p:nvPr>
        </p:nvSpPr>
        <p:spPr>
          <a:xfrm>
            <a:off x="8367713" y="4418860"/>
            <a:ext cx="561975" cy="357188"/>
          </a:xfrm>
        </p:spPr>
        <p:txBody>
          <a:bodyPr/>
          <a:lstStyle/>
          <a:p>
            <a:pPr algn="l">
              <a:defRPr/>
            </a:pPr>
            <a:fld id="{AF1A8227-5303-498F-9539-3770EFD97EEE}" type="slidenum">
              <a:rPr lang="pt-BR" sz="1600"/>
              <a:pPr algn="l">
                <a:defRPr/>
              </a:pPr>
              <a:t>33</a:t>
            </a:fld>
            <a:endParaRPr lang="pt-BR" sz="1600" dirty="0"/>
          </a:p>
        </p:txBody>
      </p:sp>
      <p:sp>
        <p:nvSpPr>
          <p:cNvPr id="87043" name="Retângulo 10"/>
          <p:cNvSpPr>
            <a:spLocks noChangeArrowheads="1"/>
          </p:cNvSpPr>
          <p:nvPr/>
        </p:nvSpPr>
        <p:spPr bwMode="auto">
          <a:xfrm>
            <a:off x="6588125" y="2255098"/>
            <a:ext cx="1476375" cy="584200"/>
          </a:xfrm>
          <a:prstGeom prst="rect">
            <a:avLst/>
          </a:prstGeom>
          <a:noFill/>
          <a:ln w="9525">
            <a:noFill/>
            <a:miter lim="800000"/>
            <a:headEnd/>
            <a:tailEnd/>
          </a:ln>
        </p:spPr>
        <p:txBody>
          <a:bodyPr>
            <a:spAutoFit/>
          </a:bodyPr>
          <a:lstStyle/>
          <a:p>
            <a:pPr algn="ctr"/>
            <a:r>
              <a:rPr lang="pt-BR" sz="1600" b="1" dirty="0">
                <a:latin typeface="Calibri" pitchFamily="34" charset="0"/>
              </a:rPr>
              <a:t>Inter-Ontology</a:t>
            </a:r>
          </a:p>
          <a:p>
            <a:pPr algn="ctr"/>
            <a:r>
              <a:rPr lang="pt-BR" sz="1600" b="1" dirty="0">
                <a:latin typeface="Calibri" pitchFamily="34" charset="0"/>
              </a:rPr>
              <a:t>links</a:t>
            </a:r>
          </a:p>
        </p:txBody>
      </p:sp>
      <p:sp>
        <p:nvSpPr>
          <p:cNvPr id="87045" name="CaixaDeTexto 18"/>
          <p:cNvSpPr txBox="1">
            <a:spLocks noChangeArrowheads="1"/>
          </p:cNvSpPr>
          <p:nvPr/>
        </p:nvSpPr>
        <p:spPr bwMode="auto">
          <a:xfrm>
            <a:off x="7092950" y="2952010"/>
            <a:ext cx="357188" cy="369888"/>
          </a:xfrm>
          <a:prstGeom prst="rect">
            <a:avLst/>
          </a:prstGeom>
          <a:noFill/>
          <a:ln w="9525">
            <a:noFill/>
            <a:miter lim="800000"/>
            <a:headEnd/>
            <a:tailEnd/>
          </a:ln>
        </p:spPr>
        <p:txBody>
          <a:bodyPr wrap="none">
            <a:spAutoFit/>
          </a:bodyPr>
          <a:lstStyle/>
          <a:p>
            <a:r>
              <a:rPr lang="pt-BR" dirty="0">
                <a:latin typeface="Calibri" pitchFamily="34" charset="0"/>
              </a:rPr>
              <a:t>...</a:t>
            </a:r>
          </a:p>
        </p:txBody>
      </p:sp>
      <p:sp>
        <p:nvSpPr>
          <p:cNvPr id="87046" name="Rectangle 3"/>
          <p:cNvSpPr>
            <a:spLocks noGrp="1" noChangeArrowheads="1"/>
          </p:cNvSpPr>
          <p:nvPr>
            <p:ph type="title"/>
          </p:nvPr>
        </p:nvSpPr>
        <p:spPr>
          <a:xfrm>
            <a:off x="468313" y="115888"/>
            <a:ext cx="8229600" cy="1143000"/>
          </a:xfrm>
        </p:spPr>
        <p:txBody>
          <a:bodyPr>
            <a:normAutofit/>
          </a:bodyPr>
          <a:lstStyle/>
          <a:p>
            <a:r>
              <a:rPr lang="pt-BR" sz="3600" dirty="0" smtClean="0">
                <a:solidFill>
                  <a:srgbClr val="FF0000"/>
                </a:solidFill>
              </a:rPr>
              <a:t>Carga, Integração e Limpeza dos Dados</a:t>
            </a:r>
            <a:endParaRPr lang="pt-BR" sz="3600" b="1" dirty="0" smtClean="0">
              <a:solidFill>
                <a:srgbClr val="FF0000"/>
              </a:solidFill>
            </a:endParaRPr>
          </a:p>
        </p:txBody>
      </p:sp>
      <p:sp>
        <p:nvSpPr>
          <p:cNvPr id="22" name="Seta para cima 21"/>
          <p:cNvSpPr/>
          <p:nvPr/>
        </p:nvSpPr>
        <p:spPr>
          <a:xfrm>
            <a:off x="5724525" y="3486998"/>
            <a:ext cx="215900" cy="647700"/>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pt-BR"/>
          </a:p>
        </p:txBody>
      </p:sp>
      <p:sp>
        <p:nvSpPr>
          <p:cNvPr id="23" name="Seta para cima 22"/>
          <p:cNvSpPr/>
          <p:nvPr/>
        </p:nvSpPr>
        <p:spPr>
          <a:xfrm>
            <a:off x="8316913" y="3486998"/>
            <a:ext cx="215900" cy="720725"/>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pt-BR"/>
          </a:p>
        </p:txBody>
      </p:sp>
      <p:sp>
        <p:nvSpPr>
          <p:cNvPr id="25" name="Cilindro 24"/>
          <p:cNvSpPr/>
          <p:nvPr/>
        </p:nvSpPr>
        <p:spPr>
          <a:xfrm>
            <a:off x="5292725" y="4207723"/>
            <a:ext cx="1079500" cy="927100"/>
          </a:xfrm>
          <a:prstGeom prst="can">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pt-BR"/>
          </a:p>
        </p:txBody>
      </p:sp>
      <p:sp>
        <p:nvSpPr>
          <p:cNvPr id="87051" name="CaixaDeTexto 26"/>
          <p:cNvSpPr txBox="1">
            <a:spLocks noChangeArrowheads="1"/>
          </p:cNvSpPr>
          <p:nvPr/>
        </p:nvSpPr>
        <p:spPr bwMode="auto">
          <a:xfrm>
            <a:off x="5435600" y="4423623"/>
            <a:ext cx="1008063" cy="646112"/>
          </a:xfrm>
          <a:prstGeom prst="rect">
            <a:avLst/>
          </a:prstGeom>
          <a:noFill/>
          <a:ln w="9525">
            <a:noFill/>
            <a:miter lim="800000"/>
            <a:headEnd/>
            <a:tailEnd/>
          </a:ln>
        </p:spPr>
        <p:txBody>
          <a:bodyPr>
            <a:spAutoFit/>
          </a:bodyPr>
          <a:lstStyle/>
          <a:p>
            <a:r>
              <a:rPr lang="en-US">
                <a:solidFill>
                  <a:schemeClr val="bg1"/>
                </a:solidFill>
                <a:latin typeface="Calibri" pitchFamily="34" charset="0"/>
              </a:rPr>
              <a:t>Data Source</a:t>
            </a:r>
            <a:endParaRPr lang="pt-BR">
              <a:solidFill>
                <a:schemeClr val="bg1"/>
              </a:solidFill>
              <a:latin typeface="Calibri" pitchFamily="34" charset="0"/>
            </a:endParaRPr>
          </a:p>
        </p:txBody>
      </p:sp>
      <p:sp>
        <p:nvSpPr>
          <p:cNvPr id="87052" name="CaixaDeTexto 29"/>
          <p:cNvSpPr txBox="1">
            <a:spLocks noChangeArrowheads="1"/>
          </p:cNvSpPr>
          <p:nvPr/>
        </p:nvSpPr>
        <p:spPr bwMode="auto">
          <a:xfrm>
            <a:off x="3348038" y="5805488"/>
            <a:ext cx="1008062" cy="646112"/>
          </a:xfrm>
          <a:prstGeom prst="rect">
            <a:avLst/>
          </a:prstGeom>
          <a:noFill/>
          <a:ln w="9525">
            <a:noFill/>
            <a:miter lim="800000"/>
            <a:headEnd/>
            <a:tailEnd/>
          </a:ln>
        </p:spPr>
        <p:txBody>
          <a:bodyPr>
            <a:spAutoFit/>
          </a:bodyPr>
          <a:lstStyle/>
          <a:p>
            <a:r>
              <a:rPr lang="en-US">
                <a:solidFill>
                  <a:schemeClr val="bg1"/>
                </a:solidFill>
                <a:latin typeface="Calibri" pitchFamily="34" charset="0"/>
              </a:rPr>
              <a:t>Data Source</a:t>
            </a:r>
            <a:endParaRPr lang="pt-BR">
              <a:solidFill>
                <a:schemeClr val="bg1"/>
              </a:solidFill>
              <a:latin typeface="Calibri" pitchFamily="34" charset="0"/>
            </a:endParaRPr>
          </a:p>
        </p:txBody>
      </p:sp>
      <p:sp>
        <p:nvSpPr>
          <p:cNvPr id="32" name="Cilindro 31"/>
          <p:cNvSpPr/>
          <p:nvPr/>
        </p:nvSpPr>
        <p:spPr>
          <a:xfrm>
            <a:off x="7885113" y="4207723"/>
            <a:ext cx="1079500" cy="927100"/>
          </a:xfrm>
          <a:prstGeom prst="can">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pt-BR"/>
          </a:p>
        </p:txBody>
      </p:sp>
      <p:sp>
        <p:nvSpPr>
          <p:cNvPr id="87054" name="CaixaDeTexto 32"/>
          <p:cNvSpPr txBox="1">
            <a:spLocks noChangeArrowheads="1"/>
          </p:cNvSpPr>
          <p:nvPr/>
        </p:nvSpPr>
        <p:spPr bwMode="auto">
          <a:xfrm>
            <a:off x="8027988" y="4423623"/>
            <a:ext cx="1008062" cy="646112"/>
          </a:xfrm>
          <a:prstGeom prst="rect">
            <a:avLst/>
          </a:prstGeom>
          <a:noFill/>
          <a:ln w="9525">
            <a:noFill/>
            <a:miter lim="800000"/>
            <a:headEnd/>
            <a:tailEnd/>
          </a:ln>
        </p:spPr>
        <p:txBody>
          <a:bodyPr>
            <a:spAutoFit/>
          </a:bodyPr>
          <a:lstStyle/>
          <a:p>
            <a:r>
              <a:rPr lang="en-US" dirty="0">
                <a:solidFill>
                  <a:schemeClr val="bg1"/>
                </a:solidFill>
                <a:latin typeface="Calibri" pitchFamily="34" charset="0"/>
              </a:rPr>
              <a:t>Data Source</a:t>
            </a:r>
            <a:endParaRPr lang="pt-BR" dirty="0">
              <a:solidFill>
                <a:schemeClr val="bg1"/>
              </a:solidFill>
              <a:latin typeface="Calibri" pitchFamily="34" charset="0"/>
            </a:endParaRPr>
          </a:p>
        </p:txBody>
      </p:sp>
      <p:sp>
        <p:nvSpPr>
          <p:cNvPr id="34" name="Cilindro 33"/>
          <p:cNvSpPr/>
          <p:nvPr/>
        </p:nvSpPr>
        <p:spPr>
          <a:xfrm>
            <a:off x="5292725" y="2486873"/>
            <a:ext cx="1079500" cy="928687"/>
          </a:xfrm>
          <a:prstGeom prst="can">
            <a:avLst/>
          </a:prstGeom>
          <a:solidFill>
            <a:schemeClr val="accent6"/>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pt-BR"/>
          </a:p>
        </p:txBody>
      </p:sp>
      <p:sp>
        <p:nvSpPr>
          <p:cNvPr id="87056" name="CaixaDeTexto 34"/>
          <p:cNvSpPr txBox="1">
            <a:spLocks noChangeArrowheads="1"/>
          </p:cNvSpPr>
          <p:nvPr/>
        </p:nvSpPr>
        <p:spPr bwMode="auto">
          <a:xfrm>
            <a:off x="5435600" y="2847235"/>
            <a:ext cx="1008063" cy="369888"/>
          </a:xfrm>
          <a:prstGeom prst="rect">
            <a:avLst/>
          </a:prstGeom>
          <a:noFill/>
          <a:ln w="9525">
            <a:noFill/>
            <a:miter lim="800000"/>
            <a:headEnd/>
            <a:tailEnd/>
          </a:ln>
        </p:spPr>
        <p:txBody>
          <a:bodyPr>
            <a:spAutoFit/>
          </a:bodyPr>
          <a:lstStyle/>
          <a:p>
            <a:r>
              <a:rPr lang="en-US" dirty="0" smtClean="0">
                <a:solidFill>
                  <a:schemeClr val="bg1"/>
                </a:solidFill>
                <a:latin typeface="Calibri" pitchFamily="34" charset="0"/>
              </a:rPr>
              <a:t>EO1</a:t>
            </a:r>
            <a:endParaRPr lang="pt-BR" dirty="0">
              <a:solidFill>
                <a:schemeClr val="bg1"/>
              </a:solidFill>
              <a:latin typeface="Calibri" pitchFamily="34" charset="0"/>
            </a:endParaRPr>
          </a:p>
        </p:txBody>
      </p:sp>
      <p:sp>
        <p:nvSpPr>
          <p:cNvPr id="36" name="Cilindro 35"/>
          <p:cNvSpPr/>
          <p:nvPr/>
        </p:nvSpPr>
        <p:spPr>
          <a:xfrm>
            <a:off x="7956550" y="2478935"/>
            <a:ext cx="1079500" cy="928688"/>
          </a:xfrm>
          <a:prstGeom prst="can">
            <a:avLst/>
          </a:prstGeom>
          <a:solidFill>
            <a:schemeClr val="accent6"/>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pt-BR"/>
          </a:p>
        </p:txBody>
      </p:sp>
      <p:sp>
        <p:nvSpPr>
          <p:cNvPr id="87058" name="CaixaDeTexto 36"/>
          <p:cNvSpPr txBox="1">
            <a:spLocks noChangeArrowheads="1"/>
          </p:cNvSpPr>
          <p:nvPr/>
        </p:nvSpPr>
        <p:spPr bwMode="auto">
          <a:xfrm>
            <a:off x="8101013" y="2839298"/>
            <a:ext cx="1008062" cy="369887"/>
          </a:xfrm>
          <a:prstGeom prst="rect">
            <a:avLst/>
          </a:prstGeom>
          <a:noFill/>
          <a:ln w="9525">
            <a:noFill/>
            <a:miter lim="800000"/>
            <a:headEnd/>
            <a:tailEnd/>
          </a:ln>
        </p:spPr>
        <p:txBody>
          <a:bodyPr>
            <a:spAutoFit/>
          </a:bodyPr>
          <a:lstStyle/>
          <a:p>
            <a:r>
              <a:rPr lang="en-US" dirty="0" err="1" smtClean="0">
                <a:solidFill>
                  <a:schemeClr val="bg1"/>
                </a:solidFill>
                <a:latin typeface="Calibri" pitchFamily="34" charset="0"/>
              </a:rPr>
              <a:t>EOn</a:t>
            </a:r>
            <a:endParaRPr lang="pt-BR" dirty="0">
              <a:solidFill>
                <a:schemeClr val="bg1"/>
              </a:solidFill>
              <a:latin typeface="Calibri" pitchFamily="34" charset="0"/>
            </a:endParaRPr>
          </a:p>
        </p:txBody>
      </p:sp>
      <p:cxnSp>
        <p:nvCxnSpPr>
          <p:cNvPr id="42" name="Conector reto 41"/>
          <p:cNvCxnSpPr>
            <a:endCxn id="36" idx="2"/>
          </p:cNvCxnSpPr>
          <p:nvPr/>
        </p:nvCxnSpPr>
        <p:spPr>
          <a:xfrm>
            <a:off x="6372225" y="2902798"/>
            <a:ext cx="1584325" cy="41275"/>
          </a:xfrm>
          <a:prstGeom prst="line">
            <a:avLst/>
          </a:prstGeom>
          <a:ln w="127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92176849"/>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59397" y="2447208"/>
            <a:ext cx="5473874" cy="3640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3"/>
          <p:cNvSpPr txBox="1">
            <a:spLocks noChangeArrowheads="1"/>
          </p:cNvSpPr>
          <p:nvPr/>
        </p:nvSpPr>
        <p:spPr>
          <a:xfrm>
            <a:off x="468313" y="115888"/>
            <a:ext cx="8229600" cy="1143000"/>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pt-BR" sz="3600" dirty="0" smtClean="0">
                <a:solidFill>
                  <a:srgbClr val="FF0000"/>
                </a:solidFill>
              </a:rPr>
              <a:t>Carga dos Dados</a:t>
            </a:r>
            <a:endParaRPr lang="pt-BR" sz="3600" b="1" dirty="0" smtClean="0">
              <a:solidFill>
                <a:srgbClr val="FF0000"/>
              </a:solidFill>
            </a:endParaRPr>
          </a:p>
        </p:txBody>
      </p:sp>
      <p:sp>
        <p:nvSpPr>
          <p:cNvPr id="2" name="CaixaDeTexto 1"/>
          <p:cNvSpPr txBox="1"/>
          <p:nvPr/>
        </p:nvSpPr>
        <p:spPr>
          <a:xfrm>
            <a:off x="300624" y="926926"/>
            <a:ext cx="8705589" cy="1200329"/>
          </a:xfrm>
          <a:prstGeom prst="rect">
            <a:avLst/>
          </a:prstGeom>
          <a:noFill/>
        </p:spPr>
        <p:txBody>
          <a:bodyPr wrap="square" rtlCol="0">
            <a:spAutoFit/>
          </a:bodyPr>
          <a:lstStyle/>
          <a:p>
            <a:pPr algn="just"/>
            <a:r>
              <a:rPr lang="pt-BR" dirty="0" smtClean="0"/>
              <a:t>Consumo, via API: TCM-CE e SICAF. Após contatos algumas consultas, via API, foram ajustadas e passaram a disponibilizar os dados.  Preocupação, quanto à proveniência, a qual será incluída na próxima versão. </a:t>
            </a:r>
          </a:p>
          <a:p>
            <a:endParaRPr lang="pt-BR" dirty="0"/>
          </a:p>
        </p:txBody>
      </p:sp>
    </p:spTree>
    <p:extLst>
      <p:ext uri="{BB962C8B-B14F-4D97-AF65-F5344CB8AC3E}">
        <p14:creationId xmlns:p14="http://schemas.microsoft.com/office/powerpoint/2010/main" val="762638979"/>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pt-BR" sz="3600" dirty="0" smtClean="0">
                <a:solidFill>
                  <a:srgbClr val="FF0000"/>
                </a:solidFill>
              </a:rPr>
              <a:t>Limpeza </a:t>
            </a:r>
            <a:r>
              <a:rPr lang="pt-BR" sz="3600" dirty="0">
                <a:solidFill>
                  <a:srgbClr val="FF0000"/>
                </a:solidFill>
              </a:rPr>
              <a:t>dos Dados</a:t>
            </a:r>
            <a:endParaRPr lang="en-US" dirty="0"/>
          </a:p>
        </p:txBody>
      </p:sp>
      <p:sp>
        <p:nvSpPr>
          <p:cNvPr id="3" name="Content Placeholder 2"/>
          <p:cNvSpPr>
            <a:spLocks noGrp="1"/>
          </p:cNvSpPr>
          <p:nvPr>
            <p:ph idx="1"/>
          </p:nvPr>
        </p:nvSpPr>
        <p:spPr>
          <a:xfrm>
            <a:off x="457200" y="1417638"/>
            <a:ext cx="8599118" cy="5158526"/>
          </a:xfrm>
        </p:spPr>
        <p:txBody>
          <a:bodyPr>
            <a:normAutofit fontScale="92500" lnSpcReduction="20000"/>
          </a:bodyPr>
          <a:lstStyle/>
          <a:p>
            <a:r>
              <a:rPr lang="en-US" b="1" dirty="0" err="1" smtClean="0"/>
              <a:t>Divergências</a:t>
            </a:r>
            <a:r>
              <a:rPr lang="en-US" b="1" dirty="0" smtClean="0"/>
              <a:t> no </a:t>
            </a:r>
            <a:r>
              <a:rPr lang="en-US" b="1" dirty="0" err="1" smtClean="0"/>
              <a:t>nome</a:t>
            </a:r>
            <a:r>
              <a:rPr lang="en-US" b="1" dirty="0" smtClean="0"/>
              <a:t> de município foram </a:t>
            </a:r>
            <a:r>
              <a:rPr lang="en-US" b="1" dirty="0" err="1" smtClean="0"/>
              <a:t>resolvidas</a:t>
            </a:r>
            <a:r>
              <a:rPr lang="en-US" b="1" dirty="0" smtClean="0"/>
              <a:t> </a:t>
            </a:r>
            <a:r>
              <a:rPr lang="en-US" b="1" dirty="0" err="1" smtClean="0"/>
              <a:t>pelo</a:t>
            </a:r>
            <a:r>
              <a:rPr lang="en-US" b="1" dirty="0" smtClean="0"/>
              <a:t> </a:t>
            </a:r>
            <a:r>
              <a:rPr lang="en-US" b="1" dirty="0" err="1" smtClean="0"/>
              <a:t>código</a:t>
            </a:r>
            <a:r>
              <a:rPr lang="en-US" b="1" dirty="0" smtClean="0"/>
              <a:t> IBGE</a:t>
            </a:r>
            <a:r>
              <a:rPr lang="en-US" dirty="0" smtClean="0"/>
              <a:t>. Exemplos:</a:t>
            </a:r>
          </a:p>
          <a:p>
            <a:pPr lvl="1"/>
            <a:r>
              <a:rPr lang="en-US" sz="3200" dirty="0" err="1" smtClean="0"/>
              <a:t>Informado</a:t>
            </a:r>
            <a:r>
              <a:rPr lang="en-US" sz="3200" dirty="0" smtClean="0"/>
              <a:t> </a:t>
            </a:r>
            <a:r>
              <a:rPr lang="en-US" sz="3200" dirty="0" err="1" smtClean="0"/>
              <a:t>Beriutaba</a:t>
            </a:r>
            <a:r>
              <a:rPr lang="en-US" sz="3200" dirty="0" smtClean="0"/>
              <a:t> </a:t>
            </a:r>
            <a:r>
              <a:rPr lang="en-US" sz="3200" dirty="0" smtClean="0">
                <a:sym typeface="Wingdings" pitchFamily="2" charset="2"/>
              </a:rPr>
              <a:t> </a:t>
            </a:r>
            <a:r>
              <a:rPr lang="en-US" sz="3200" dirty="0" err="1" smtClean="0">
                <a:sym typeface="Wingdings" pitchFamily="2" charset="2"/>
              </a:rPr>
              <a:t>Correto</a:t>
            </a:r>
            <a:r>
              <a:rPr lang="en-US" sz="3200" dirty="0" smtClean="0">
                <a:sym typeface="Wingdings" pitchFamily="2" charset="2"/>
              </a:rPr>
              <a:t> para o </a:t>
            </a:r>
            <a:r>
              <a:rPr lang="en-US" sz="3200" dirty="0" err="1"/>
              <a:t>código</a:t>
            </a:r>
            <a:r>
              <a:rPr lang="en-US" sz="3200" dirty="0"/>
              <a:t> </a:t>
            </a:r>
            <a:r>
              <a:rPr lang="en-US" sz="3200" dirty="0" smtClean="0"/>
              <a:t>IBGE 2311702 (</a:t>
            </a:r>
            <a:r>
              <a:rPr lang="en-US" sz="3200" dirty="0" err="1" smtClean="0"/>
              <a:t>Reriutaba</a:t>
            </a:r>
            <a:r>
              <a:rPr lang="en-US" sz="3200" dirty="0" smtClean="0"/>
              <a:t>)</a:t>
            </a:r>
          </a:p>
          <a:p>
            <a:pPr lvl="1"/>
            <a:r>
              <a:rPr lang="en-US" sz="3200" dirty="0" err="1" smtClean="0"/>
              <a:t>Isto</a:t>
            </a:r>
            <a:r>
              <a:rPr lang="en-US" sz="3200" dirty="0" smtClean="0"/>
              <a:t> </a:t>
            </a:r>
            <a:r>
              <a:rPr lang="en-US" sz="3200" dirty="0" err="1" smtClean="0"/>
              <a:t>resultou</a:t>
            </a:r>
            <a:r>
              <a:rPr lang="en-US" sz="3200" dirty="0" smtClean="0"/>
              <a:t> em: </a:t>
            </a:r>
            <a:r>
              <a:rPr lang="en-US" sz="3200" dirty="0" err="1" smtClean="0"/>
              <a:t>Icapui</a:t>
            </a:r>
            <a:r>
              <a:rPr lang="en-US" sz="3200" dirty="0" smtClean="0"/>
              <a:t> ser </a:t>
            </a:r>
            <a:r>
              <a:rPr lang="en-US" sz="3200" dirty="0" err="1" smtClean="0"/>
              <a:t>alterado</a:t>
            </a:r>
            <a:r>
              <a:rPr lang="en-US" sz="3200" dirty="0" smtClean="0"/>
              <a:t> para </a:t>
            </a:r>
            <a:r>
              <a:rPr lang="en-US" sz="3200" dirty="0" err="1" smtClean="0"/>
              <a:t>Icapuí</a:t>
            </a:r>
            <a:r>
              <a:rPr lang="en-US" sz="3200" dirty="0" smtClean="0"/>
              <a:t>, </a:t>
            </a:r>
            <a:r>
              <a:rPr lang="en-US" sz="3200" dirty="0" err="1" smtClean="0"/>
              <a:t>Milagress</a:t>
            </a:r>
            <a:r>
              <a:rPr lang="en-US" sz="3200" dirty="0" smtClean="0"/>
              <a:t> </a:t>
            </a:r>
            <a:r>
              <a:rPr lang="en-US" sz="3200" dirty="0"/>
              <a:t>ser </a:t>
            </a:r>
            <a:r>
              <a:rPr lang="en-US" sz="3200" dirty="0" err="1"/>
              <a:t>alterado</a:t>
            </a:r>
            <a:r>
              <a:rPr lang="en-US" sz="3200" dirty="0"/>
              <a:t> para </a:t>
            </a:r>
            <a:r>
              <a:rPr lang="en-US" sz="3200" dirty="0" err="1" smtClean="0"/>
              <a:t>Milagres</a:t>
            </a:r>
            <a:r>
              <a:rPr lang="en-US" sz="3200" dirty="0" smtClean="0"/>
              <a:t> e </a:t>
            </a:r>
            <a:r>
              <a:rPr lang="en-US" sz="3200" dirty="0" err="1" smtClean="0"/>
              <a:t>Vazea</a:t>
            </a:r>
            <a:r>
              <a:rPr lang="en-US" sz="3200" dirty="0" smtClean="0"/>
              <a:t> </a:t>
            </a:r>
            <a:r>
              <a:rPr lang="en-US" sz="3200" dirty="0" err="1" smtClean="0"/>
              <a:t>Alegre</a:t>
            </a:r>
            <a:r>
              <a:rPr lang="en-US" sz="3200" dirty="0"/>
              <a:t> ser </a:t>
            </a:r>
            <a:r>
              <a:rPr lang="en-US" sz="3200" dirty="0" err="1"/>
              <a:t>alterado</a:t>
            </a:r>
            <a:r>
              <a:rPr lang="en-US" sz="3200" dirty="0"/>
              <a:t> para </a:t>
            </a:r>
            <a:r>
              <a:rPr lang="en-US" sz="3200" dirty="0" err="1" smtClean="0"/>
              <a:t>Várzea</a:t>
            </a:r>
            <a:r>
              <a:rPr lang="en-US" sz="3200" dirty="0" smtClean="0"/>
              <a:t> </a:t>
            </a:r>
            <a:r>
              <a:rPr lang="en-US" sz="3200" dirty="0" err="1" smtClean="0"/>
              <a:t>Alegre</a:t>
            </a:r>
            <a:r>
              <a:rPr lang="en-US" sz="3200" dirty="0" smtClean="0"/>
              <a:t>.</a:t>
            </a:r>
          </a:p>
          <a:p>
            <a:pPr algn="just"/>
            <a:r>
              <a:rPr lang="en-US" b="1" dirty="0" err="1" smtClean="0"/>
              <a:t>Números</a:t>
            </a:r>
            <a:r>
              <a:rPr lang="en-US" b="1" dirty="0" smtClean="0"/>
              <a:t> com </a:t>
            </a:r>
            <a:r>
              <a:rPr lang="en-US" b="1" dirty="0" err="1" smtClean="0"/>
              <a:t>Dígito</a:t>
            </a:r>
            <a:r>
              <a:rPr lang="en-US" b="1" dirty="0" smtClean="0"/>
              <a:t> </a:t>
            </a:r>
            <a:r>
              <a:rPr lang="en-US" b="1" dirty="0" err="1" smtClean="0"/>
              <a:t>Verificador</a:t>
            </a:r>
            <a:r>
              <a:rPr lang="en-US" b="1" dirty="0" smtClean="0"/>
              <a:t> - DV, como CNPJ e CPF, foram </a:t>
            </a:r>
            <a:r>
              <a:rPr lang="en-US" b="1" dirty="0" err="1" smtClean="0"/>
              <a:t>recalculados</a:t>
            </a:r>
            <a:r>
              <a:rPr lang="en-US" b="1" dirty="0" smtClean="0"/>
              <a:t> os DV </a:t>
            </a:r>
          </a:p>
          <a:p>
            <a:pPr lvl="1" algn="just"/>
            <a:r>
              <a:rPr lang="en-US" dirty="0" err="1" smtClean="0">
                <a:sym typeface="Wingdings" pitchFamily="2" charset="2"/>
              </a:rPr>
              <a:t>Inconsistências</a:t>
            </a:r>
            <a:r>
              <a:rPr lang="en-US" dirty="0" smtClean="0">
                <a:sym typeface="Wingdings" pitchFamily="2" charset="2"/>
              </a:rPr>
              <a:t> </a:t>
            </a:r>
            <a:r>
              <a:rPr lang="en-US" dirty="0" err="1" smtClean="0">
                <a:sym typeface="Wingdings" pitchFamily="2" charset="2"/>
              </a:rPr>
              <a:t>repassadas</a:t>
            </a:r>
            <a:r>
              <a:rPr lang="en-US" dirty="0" smtClean="0">
                <a:sym typeface="Wingdings" pitchFamily="2" charset="2"/>
              </a:rPr>
              <a:t> </a:t>
            </a:r>
            <a:r>
              <a:rPr lang="en-US" dirty="0" err="1" smtClean="0">
                <a:sym typeface="Wingdings" pitchFamily="2" charset="2"/>
              </a:rPr>
              <a:t>às</a:t>
            </a:r>
            <a:r>
              <a:rPr lang="en-US" dirty="0" smtClean="0">
                <a:sym typeface="Wingdings" pitchFamily="2" charset="2"/>
              </a:rPr>
              <a:t> </a:t>
            </a:r>
            <a:r>
              <a:rPr lang="en-US" dirty="0" err="1" smtClean="0">
                <a:sym typeface="Wingdings" pitchFamily="2" charset="2"/>
              </a:rPr>
              <a:t>instituições</a:t>
            </a:r>
            <a:r>
              <a:rPr lang="en-US" dirty="0" smtClean="0">
                <a:sym typeface="Wingdings" pitchFamily="2" charset="2"/>
              </a:rPr>
              <a:t> </a:t>
            </a:r>
            <a:r>
              <a:rPr lang="en-US" dirty="0" err="1" smtClean="0">
                <a:sym typeface="Wingdings" pitchFamily="2" charset="2"/>
              </a:rPr>
              <a:t>responsáveis</a:t>
            </a:r>
            <a:r>
              <a:rPr lang="en-US" dirty="0" smtClean="0">
                <a:sym typeface="Wingdings" pitchFamily="2" charset="2"/>
              </a:rPr>
              <a:t> </a:t>
            </a:r>
            <a:r>
              <a:rPr lang="en-US" dirty="0" err="1" smtClean="0">
                <a:sym typeface="Wingdings" pitchFamily="2" charset="2"/>
              </a:rPr>
              <a:t>pela</a:t>
            </a:r>
            <a:r>
              <a:rPr lang="en-US" dirty="0" smtClean="0">
                <a:sym typeface="Wingdings" pitchFamily="2" charset="2"/>
              </a:rPr>
              <a:t> fonte de dados. </a:t>
            </a:r>
            <a:r>
              <a:rPr lang="en-US" dirty="0" err="1" smtClean="0">
                <a:sym typeface="Wingdings" pitchFamily="2" charset="2"/>
              </a:rPr>
              <a:t>Algumas</a:t>
            </a:r>
            <a:r>
              <a:rPr lang="en-US" dirty="0" smtClean="0">
                <a:sym typeface="Wingdings" pitchFamily="2" charset="2"/>
              </a:rPr>
              <a:t> </a:t>
            </a:r>
            <a:r>
              <a:rPr lang="en-US" dirty="0" err="1" smtClean="0">
                <a:sym typeface="Wingdings" pitchFamily="2" charset="2"/>
              </a:rPr>
              <a:t>já</a:t>
            </a:r>
            <a:r>
              <a:rPr lang="en-US" dirty="0" smtClean="0">
                <a:sym typeface="Wingdings" pitchFamily="2" charset="2"/>
              </a:rPr>
              <a:t> </a:t>
            </a:r>
            <a:r>
              <a:rPr lang="en-US" dirty="0" err="1" smtClean="0">
                <a:sym typeface="Wingdings" pitchFamily="2" charset="2"/>
              </a:rPr>
              <a:t>providenciaram</a:t>
            </a:r>
            <a:r>
              <a:rPr lang="en-US" dirty="0" smtClean="0">
                <a:sym typeface="Wingdings" pitchFamily="2" charset="2"/>
              </a:rPr>
              <a:t> as </a:t>
            </a:r>
            <a:r>
              <a:rPr lang="en-US" dirty="0" err="1" smtClean="0">
                <a:sym typeface="Wingdings" pitchFamily="2" charset="2"/>
              </a:rPr>
              <a:t>correções</a:t>
            </a:r>
            <a:r>
              <a:rPr lang="en-US" dirty="0" smtClean="0">
                <a:sym typeface="Wingdings" pitchFamily="2" charset="2"/>
              </a:rPr>
              <a:t>.</a:t>
            </a:r>
          </a:p>
        </p:txBody>
      </p:sp>
    </p:spTree>
    <p:extLst>
      <p:ext uri="{BB962C8B-B14F-4D97-AF65-F5344CB8AC3E}">
        <p14:creationId xmlns:p14="http://schemas.microsoft.com/office/powerpoint/2010/main" val="3139160567"/>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pt-BR" sz="3600" dirty="0" smtClean="0">
                <a:solidFill>
                  <a:srgbClr val="FF0000"/>
                </a:solidFill>
              </a:rPr>
              <a:t>Limpeza </a:t>
            </a:r>
            <a:r>
              <a:rPr lang="pt-BR" sz="3600" dirty="0">
                <a:solidFill>
                  <a:srgbClr val="FF0000"/>
                </a:solidFill>
              </a:rPr>
              <a:t>dos Dados</a:t>
            </a:r>
            <a:endParaRPr lang="en-US" dirty="0"/>
          </a:p>
        </p:txBody>
      </p:sp>
      <p:sp>
        <p:nvSpPr>
          <p:cNvPr id="3" name="Content Placeholder 2"/>
          <p:cNvSpPr>
            <a:spLocks noGrp="1"/>
          </p:cNvSpPr>
          <p:nvPr>
            <p:ph idx="1"/>
          </p:nvPr>
        </p:nvSpPr>
        <p:spPr>
          <a:xfrm>
            <a:off x="457200" y="1417638"/>
            <a:ext cx="8599118" cy="5158526"/>
          </a:xfrm>
        </p:spPr>
        <p:txBody>
          <a:bodyPr>
            <a:normAutofit fontScale="92500" lnSpcReduction="20000"/>
          </a:bodyPr>
          <a:lstStyle/>
          <a:p>
            <a:r>
              <a:rPr lang="en-US" b="1" dirty="0" smtClean="0">
                <a:sym typeface="Wingdings" pitchFamily="2" charset="2"/>
              </a:rPr>
              <a:t>CNPJ_CPF </a:t>
            </a:r>
            <a:r>
              <a:rPr lang="en-US" b="1" dirty="0" err="1" smtClean="0">
                <a:sym typeface="Wingdings" pitchFamily="2" charset="2"/>
              </a:rPr>
              <a:t>convertidos</a:t>
            </a:r>
            <a:r>
              <a:rPr lang="en-US" b="1" dirty="0" smtClean="0">
                <a:sym typeface="Wingdings" pitchFamily="2" charset="2"/>
              </a:rPr>
              <a:t> em CPF e CNPJ: </a:t>
            </a:r>
          </a:p>
          <a:p>
            <a:pPr lvl="1"/>
            <a:r>
              <a:rPr lang="en-US" dirty="0" err="1" smtClean="0">
                <a:sym typeface="Wingdings" pitchFamily="2" charset="2"/>
              </a:rPr>
              <a:t>Detectados</a:t>
            </a:r>
            <a:r>
              <a:rPr lang="en-US" dirty="0" smtClean="0">
                <a:sym typeface="Wingdings" pitchFamily="2" charset="2"/>
              </a:rPr>
              <a:t> </a:t>
            </a:r>
            <a:r>
              <a:rPr lang="en-US" dirty="0" err="1" smtClean="0">
                <a:sym typeface="Wingdings" pitchFamily="2" charset="2"/>
              </a:rPr>
              <a:t>casos</a:t>
            </a:r>
            <a:r>
              <a:rPr lang="en-US" dirty="0" smtClean="0">
                <a:sym typeface="Wingdings" pitchFamily="2" charset="2"/>
              </a:rPr>
              <a:t> que não </a:t>
            </a:r>
            <a:r>
              <a:rPr lang="en-US" dirty="0" err="1" smtClean="0">
                <a:sym typeface="Wingdings" pitchFamily="2" charset="2"/>
              </a:rPr>
              <a:t>eram</a:t>
            </a:r>
            <a:r>
              <a:rPr lang="en-US" dirty="0" smtClean="0">
                <a:sym typeface="Wingdings" pitchFamily="2" charset="2"/>
              </a:rPr>
              <a:t> CNPJ e </a:t>
            </a:r>
            <a:r>
              <a:rPr lang="en-US" dirty="0" err="1" smtClean="0">
                <a:sym typeface="Wingdings" pitchFamily="2" charset="2"/>
              </a:rPr>
              <a:t>nem</a:t>
            </a:r>
            <a:r>
              <a:rPr lang="en-US" dirty="0" smtClean="0">
                <a:sym typeface="Wingdings" pitchFamily="2" charset="2"/>
              </a:rPr>
              <a:t> CPF. </a:t>
            </a:r>
            <a:r>
              <a:rPr lang="en-US" dirty="0" err="1" smtClean="0">
                <a:sym typeface="Wingdings" pitchFamily="2" charset="2"/>
              </a:rPr>
              <a:t>Instituições</a:t>
            </a:r>
            <a:r>
              <a:rPr lang="en-US" dirty="0" smtClean="0">
                <a:sym typeface="Wingdings" pitchFamily="2" charset="2"/>
              </a:rPr>
              <a:t> </a:t>
            </a:r>
            <a:r>
              <a:rPr lang="en-US" dirty="0" err="1" smtClean="0">
                <a:sym typeface="Wingdings" pitchFamily="2" charset="2"/>
              </a:rPr>
              <a:t>informaram</a:t>
            </a:r>
            <a:r>
              <a:rPr lang="en-US" dirty="0" smtClean="0">
                <a:sym typeface="Wingdings" pitchFamily="2" charset="2"/>
              </a:rPr>
              <a:t> criar um </a:t>
            </a:r>
            <a:r>
              <a:rPr lang="en-US" dirty="0" err="1" smtClean="0">
                <a:sym typeface="Wingdings" pitchFamily="2" charset="2"/>
              </a:rPr>
              <a:t>número</a:t>
            </a:r>
            <a:r>
              <a:rPr lang="en-US" dirty="0" smtClean="0">
                <a:sym typeface="Wingdings" pitchFamily="2" charset="2"/>
              </a:rPr>
              <a:t>, </a:t>
            </a:r>
            <a:r>
              <a:rPr lang="en-US" dirty="0" err="1" smtClean="0">
                <a:sym typeface="Wingdings" pitchFamily="2" charset="2"/>
              </a:rPr>
              <a:t>quando</a:t>
            </a:r>
            <a:r>
              <a:rPr lang="en-US" dirty="0" smtClean="0">
                <a:sym typeface="Wingdings" pitchFamily="2" charset="2"/>
              </a:rPr>
              <a:t> não </a:t>
            </a:r>
            <a:r>
              <a:rPr lang="en-US" dirty="0" err="1" smtClean="0">
                <a:sym typeface="Wingdings" pitchFamily="2" charset="2"/>
              </a:rPr>
              <a:t>tinham</a:t>
            </a:r>
            <a:r>
              <a:rPr lang="en-US" dirty="0" smtClean="0">
                <a:sym typeface="Wingdings" pitchFamily="2" charset="2"/>
              </a:rPr>
              <a:t> a </a:t>
            </a:r>
            <a:r>
              <a:rPr lang="en-US" dirty="0" err="1" smtClean="0">
                <a:sym typeface="Wingdings" pitchFamily="2" charset="2"/>
              </a:rPr>
              <a:t>informação</a:t>
            </a:r>
            <a:r>
              <a:rPr lang="en-US" dirty="0" smtClean="0">
                <a:sym typeface="Wingdings" pitchFamily="2" charset="2"/>
              </a:rPr>
              <a:t>.</a:t>
            </a:r>
          </a:p>
          <a:p>
            <a:pPr algn="just"/>
            <a:r>
              <a:rPr lang="en-US" b="1" dirty="0" smtClean="0">
                <a:sym typeface="Wingdings" pitchFamily="2" charset="2"/>
              </a:rPr>
              <a:t>CPF, com CNPJ ou </a:t>
            </a:r>
            <a:r>
              <a:rPr lang="en-US" b="1" dirty="0" err="1" smtClean="0">
                <a:sym typeface="Wingdings" pitchFamily="2" charset="2"/>
              </a:rPr>
              <a:t>nulo</a:t>
            </a:r>
            <a:r>
              <a:rPr lang="en-US" b="1" dirty="0" smtClean="0">
                <a:sym typeface="Wingdings" pitchFamily="2" charset="2"/>
              </a:rPr>
              <a:t>:</a:t>
            </a:r>
            <a:r>
              <a:rPr lang="en-US" dirty="0" smtClean="0">
                <a:sym typeface="Wingdings" pitchFamily="2" charset="2"/>
              </a:rPr>
              <a:t> </a:t>
            </a:r>
          </a:p>
          <a:p>
            <a:pPr lvl="1" algn="just"/>
            <a:r>
              <a:rPr lang="en-US" dirty="0" err="1" smtClean="0">
                <a:sym typeface="Wingdings" pitchFamily="2" charset="2"/>
              </a:rPr>
              <a:t>Instituição</a:t>
            </a:r>
            <a:r>
              <a:rPr lang="en-US" dirty="0" smtClean="0">
                <a:sym typeface="Wingdings" pitchFamily="2" charset="2"/>
              </a:rPr>
              <a:t> </a:t>
            </a:r>
            <a:r>
              <a:rPr lang="en-US" dirty="0" err="1" smtClean="0">
                <a:sym typeface="Wingdings" pitchFamily="2" charset="2"/>
              </a:rPr>
              <a:t>informou</a:t>
            </a:r>
            <a:r>
              <a:rPr lang="en-US" dirty="0" smtClean="0">
                <a:sym typeface="Wingdings" pitchFamily="2" charset="2"/>
              </a:rPr>
              <a:t> </a:t>
            </a:r>
            <a:r>
              <a:rPr lang="en-US" dirty="0" err="1" smtClean="0">
                <a:sym typeface="Wingdings" pitchFamily="2" charset="2"/>
              </a:rPr>
              <a:t>estar</a:t>
            </a:r>
            <a:r>
              <a:rPr lang="en-US" dirty="0" smtClean="0">
                <a:sym typeface="Wingdings" pitchFamily="2" charset="2"/>
              </a:rPr>
              <a:t> </a:t>
            </a:r>
            <a:r>
              <a:rPr lang="en-US" dirty="0" err="1" smtClean="0">
                <a:sym typeface="Wingdings" pitchFamily="2" charset="2"/>
              </a:rPr>
              <a:t>saneando</a:t>
            </a:r>
            <a:r>
              <a:rPr lang="en-US" dirty="0" smtClean="0">
                <a:sym typeface="Wingdings" pitchFamily="2" charset="2"/>
              </a:rPr>
              <a:t> as </a:t>
            </a:r>
            <a:r>
              <a:rPr lang="en-US" dirty="0" err="1" smtClean="0">
                <a:sym typeface="Wingdings" pitchFamily="2" charset="2"/>
              </a:rPr>
              <a:t>inconsistências</a:t>
            </a:r>
            <a:r>
              <a:rPr lang="en-US" dirty="0" smtClean="0">
                <a:sym typeface="Wingdings" pitchFamily="2" charset="2"/>
              </a:rPr>
              <a:t> e </a:t>
            </a:r>
            <a:r>
              <a:rPr lang="en-US" dirty="0" err="1" smtClean="0">
                <a:sym typeface="Wingdings" pitchFamily="2" charset="2"/>
              </a:rPr>
              <a:t>republicando</a:t>
            </a:r>
            <a:r>
              <a:rPr lang="en-US" dirty="0" smtClean="0">
                <a:sym typeface="Wingdings" pitchFamily="2" charset="2"/>
              </a:rPr>
              <a:t> </a:t>
            </a:r>
            <a:r>
              <a:rPr lang="en-US" dirty="0" err="1" smtClean="0">
                <a:sym typeface="Wingdings" pitchFamily="2" charset="2"/>
              </a:rPr>
              <a:t>diariamente</a:t>
            </a:r>
            <a:r>
              <a:rPr lang="en-US" dirty="0" smtClean="0">
                <a:sym typeface="Wingdings" pitchFamily="2" charset="2"/>
              </a:rPr>
              <a:t> o </a:t>
            </a:r>
            <a:r>
              <a:rPr lang="en-US" dirty="0" err="1" smtClean="0">
                <a:sym typeface="Wingdings" pitchFamily="2" charset="2"/>
              </a:rPr>
              <a:t>arquivo</a:t>
            </a:r>
            <a:r>
              <a:rPr lang="en-US" dirty="0" smtClean="0">
                <a:sym typeface="Wingdings" pitchFamily="2" charset="2"/>
              </a:rPr>
              <a:t> com as informações.  </a:t>
            </a:r>
          </a:p>
          <a:p>
            <a:pPr algn="just"/>
            <a:r>
              <a:rPr lang="en-US" b="1" dirty="0" err="1" smtClean="0">
                <a:sym typeface="Wingdings" pitchFamily="2" charset="2"/>
              </a:rPr>
              <a:t>Recursos</a:t>
            </a:r>
            <a:r>
              <a:rPr lang="en-US" b="1" dirty="0" smtClean="0">
                <a:sym typeface="Wingdings" pitchFamily="2" charset="2"/>
              </a:rPr>
              <a:t> da </a:t>
            </a:r>
            <a:r>
              <a:rPr lang="en-US" b="1" dirty="0" err="1" smtClean="0">
                <a:sym typeface="Wingdings" pitchFamily="2" charset="2"/>
              </a:rPr>
              <a:t>Dbpedia</a:t>
            </a:r>
            <a:r>
              <a:rPr lang="en-US" b="1" dirty="0" smtClean="0">
                <a:sym typeface="Wingdings" pitchFamily="2" charset="2"/>
              </a:rPr>
              <a:t> sendo </a:t>
            </a:r>
            <a:r>
              <a:rPr lang="en-US" b="1" dirty="0" err="1" smtClean="0">
                <a:sym typeface="Wingdings" pitchFamily="2" charset="2"/>
              </a:rPr>
              <a:t>referenciadas</a:t>
            </a:r>
            <a:r>
              <a:rPr lang="en-US" b="1" dirty="0" smtClean="0">
                <a:sym typeface="Wingdings" pitchFamily="2" charset="2"/>
              </a:rPr>
              <a:t>, mas com link </a:t>
            </a:r>
            <a:r>
              <a:rPr lang="en-US" b="1" dirty="0" err="1" smtClean="0">
                <a:sym typeface="Wingdings" pitchFamily="2" charset="2"/>
              </a:rPr>
              <a:t>quebrado</a:t>
            </a:r>
            <a:r>
              <a:rPr lang="en-US" b="1" dirty="0" smtClean="0">
                <a:sym typeface="Wingdings" pitchFamily="2" charset="2"/>
              </a:rPr>
              <a:t>:  </a:t>
            </a:r>
          </a:p>
          <a:p>
            <a:pPr lvl="1" algn="just"/>
            <a:r>
              <a:rPr lang="en-US" dirty="0" err="1" smtClean="0">
                <a:sym typeface="Wingdings" pitchFamily="2" charset="2"/>
              </a:rPr>
              <a:t>Programa</a:t>
            </a:r>
            <a:r>
              <a:rPr lang="en-US" dirty="0" smtClean="0">
                <a:sym typeface="Wingdings" pitchFamily="2" charset="2"/>
              </a:rPr>
              <a:t> em desenvolvimento, para </a:t>
            </a:r>
            <a:r>
              <a:rPr lang="en-US" dirty="0" err="1" smtClean="0">
                <a:sym typeface="Wingdings" pitchFamily="2" charset="2"/>
              </a:rPr>
              <a:t>realizar</a:t>
            </a:r>
            <a:r>
              <a:rPr lang="en-US" dirty="0" smtClean="0">
                <a:sym typeface="Wingdings" pitchFamily="2" charset="2"/>
              </a:rPr>
              <a:t> </a:t>
            </a:r>
            <a:r>
              <a:rPr lang="en-US" dirty="0" err="1" smtClean="0">
                <a:sym typeface="Wingdings" pitchFamily="2" charset="2"/>
              </a:rPr>
              <a:t>consumo</a:t>
            </a:r>
            <a:r>
              <a:rPr lang="en-US" dirty="0" smtClean="0">
                <a:sym typeface="Wingdings" pitchFamily="2" charset="2"/>
              </a:rPr>
              <a:t>, via </a:t>
            </a:r>
            <a:r>
              <a:rPr lang="en-US" dirty="0" err="1" smtClean="0">
                <a:sym typeface="Wingdings" pitchFamily="2" charset="2"/>
              </a:rPr>
              <a:t>consulta</a:t>
            </a:r>
            <a:r>
              <a:rPr lang="en-US" dirty="0" smtClean="0">
                <a:sym typeface="Wingdings" pitchFamily="2" charset="2"/>
              </a:rPr>
              <a:t> SPARQL. Ao ser </a:t>
            </a:r>
            <a:r>
              <a:rPr lang="en-US" dirty="0" err="1" smtClean="0">
                <a:sym typeface="Wingdings" pitchFamily="2" charset="2"/>
              </a:rPr>
              <a:t>detectado</a:t>
            </a:r>
            <a:r>
              <a:rPr lang="en-US" dirty="0" smtClean="0">
                <a:sym typeface="Wingdings" pitchFamily="2" charset="2"/>
              </a:rPr>
              <a:t> o link </a:t>
            </a:r>
            <a:r>
              <a:rPr lang="en-US" dirty="0" err="1" smtClean="0">
                <a:sym typeface="Wingdings" pitchFamily="2" charset="2"/>
              </a:rPr>
              <a:t>quebrado</a:t>
            </a:r>
            <a:r>
              <a:rPr lang="en-US" dirty="0" smtClean="0">
                <a:sym typeface="Wingdings" pitchFamily="2" charset="2"/>
              </a:rPr>
              <a:t> se </a:t>
            </a:r>
            <a:r>
              <a:rPr lang="en-US" dirty="0" err="1" smtClean="0">
                <a:sym typeface="Wingdings" pitchFamily="2" charset="2"/>
              </a:rPr>
              <a:t>sinaliza</a:t>
            </a:r>
            <a:r>
              <a:rPr lang="en-US" dirty="0" smtClean="0">
                <a:sym typeface="Wingdings" pitchFamily="2" charset="2"/>
              </a:rPr>
              <a:t> para a fonte de dados. </a:t>
            </a:r>
            <a:r>
              <a:rPr lang="en-US" dirty="0" err="1" smtClean="0">
                <a:sym typeface="Wingdings" pitchFamily="2" charset="2"/>
              </a:rPr>
              <a:t>Caso</a:t>
            </a:r>
            <a:r>
              <a:rPr lang="en-US" dirty="0" smtClean="0">
                <a:sym typeface="Wingdings" pitchFamily="2" charset="2"/>
              </a:rPr>
              <a:t> não </a:t>
            </a:r>
            <a:r>
              <a:rPr lang="en-US" dirty="0" err="1" smtClean="0">
                <a:sym typeface="Wingdings" pitchFamily="2" charset="2"/>
              </a:rPr>
              <a:t>seja</a:t>
            </a:r>
            <a:r>
              <a:rPr lang="en-US" dirty="0" smtClean="0">
                <a:sym typeface="Wingdings" pitchFamily="2" charset="2"/>
              </a:rPr>
              <a:t> </a:t>
            </a:r>
            <a:r>
              <a:rPr lang="en-US" dirty="0" err="1" smtClean="0">
                <a:sym typeface="Wingdings" pitchFamily="2" charset="2"/>
              </a:rPr>
              <a:t>corrigido</a:t>
            </a:r>
            <a:r>
              <a:rPr lang="en-US" dirty="0" smtClean="0">
                <a:sym typeface="Wingdings" pitchFamily="2" charset="2"/>
              </a:rPr>
              <a:t> após um tempo t é </a:t>
            </a:r>
            <a:r>
              <a:rPr lang="en-US" dirty="0" err="1" smtClean="0">
                <a:sym typeface="Wingdings" pitchFamily="2" charset="2"/>
              </a:rPr>
              <a:t>retirada</a:t>
            </a:r>
            <a:r>
              <a:rPr lang="en-US" dirty="0" smtClean="0">
                <a:sym typeface="Wingdings" pitchFamily="2" charset="2"/>
              </a:rPr>
              <a:t> a </a:t>
            </a:r>
            <a:r>
              <a:rPr lang="en-US" dirty="0" err="1" smtClean="0">
                <a:sym typeface="Wingdings" pitchFamily="2" charset="2"/>
              </a:rPr>
              <a:t>referência</a:t>
            </a:r>
            <a:r>
              <a:rPr lang="en-US" dirty="0" smtClean="0">
                <a:sym typeface="Wingdings" pitchFamily="2" charset="2"/>
              </a:rPr>
              <a:t> no Mashup.</a:t>
            </a:r>
          </a:p>
          <a:p>
            <a:pPr algn="just"/>
            <a:endParaRPr lang="en-US" dirty="0" smtClean="0">
              <a:sym typeface="Wingdings" pitchFamily="2" charset="2"/>
            </a:endParaRPr>
          </a:p>
          <a:p>
            <a:endParaRPr lang="en-US" dirty="0"/>
          </a:p>
        </p:txBody>
      </p:sp>
    </p:spTree>
    <p:extLst>
      <p:ext uri="{BB962C8B-B14F-4D97-AF65-F5344CB8AC3E}">
        <p14:creationId xmlns:p14="http://schemas.microsoft.com/office/powerpoint/2010/main" val="2089630605"/>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b="1" dirty="0" smtClean="0">
                <a:solidFill>
                  <a:srgbClr val="FF0000"/>
                </a:solidFill>
              </a:rPr>
              <a:t>FASE 3</a:t>
            </a:r>
            <a:r>
              <a:rPr lang="en-US" dirty="0" smtClean="0">
                <a:solidFill>
                  <a:srgbClr val="FF0000"/>
                </a:solidFill>
              </a:rPr>
              <a:t>: GERAÇÃO DOS LIDMS</a:t>
            </a:r>
            <a:endParaRPr lang="en-US" dirty="0">
              <a:solidFill>
                <a:srgbClr val="FF0000"/>
              </a:solidFill>
            </a:endParaRPr>
          </a:p>
        </p:txBody>
      </p:sp>
    </p:spTree>
    <p:extLst>
      <p:ext uri="{BB962C8B-B14F-4D97-AF65-F5344CB8AC3E}">
        <p14:creationId xmlns:p14="http://schemas.microsoft.com/office/powerpoint/2010/main" val="2591140784"/>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67544" y="116632"/>
            <a:ext cx="8579296" cy="765088"/>
          </a:xfrm>
        </p:spPr>
        <p:txBody>
          <a:bodyPr>
            <a:normAutofit/>
          </a:bodyPr>
          <a:lstStyle/>
          <a:p>
            <a:r>
              <a:rPr lang="pt-BR" dirty="0" smtClean="0">
                <a:solidFill>
                  <a:schemeClr val="tx2"/>
                </a:solidFill>
              </a:rPr>
              <a:t>LIDMS Licitação</a:t>
            </a:r>
            <a:endParaRPr lang="pt-BR" dirty="0">
              <a:solidFill>
                <a:schemeClr val="tx2"/>
              </a:solidFill>
            </a:endParaRPr>
          </a:p>
        </p:txBody>
      </p:sp>
      <p:sp>
        <p:nvSpPr>
          <p:cNvPr id="3" name="Espaço Reservado para Conteúdo 2"/>
          <p:cNvSpPr>
            <a:spLocks noGrp="1"/>
          </p:cNvSpPr>
          <p:nvPr>
            <p:ph idx="1"/>
          </p:nvPr>
        </p:nvSpPr>
        <p:spPr>
          <a:xfrm>
            <a:off x="251520" y="980728"/>
            <a:ext cx="8640960" cy="5877272"/>
          </a:xfrm>
        </p:spPr>
        <p:txBody>
          <a:bodyPr>
            <a:noAutofit/>
          </a:bodyPr>
          <a:lstStyle/>
          <a:p>
            <a:pPr algn="just"/>
            <a:r>
              <a:rPr lang="pt-BR" sz="2000" b="1" dirty="0" smtClean="0">
                <a:solidFill>
                  <a:srgbClr val="FF0000"/>
                </a:solidFill>
              </a:rPr>
              <a:t>Problema Jurídico </a:t>
            </a:r>
            <a:r>
              <a:rPr lang="pt-BR" sz="2000" b="1" dirty="0" smtClean="0"/>
              <a:t>:</a:t>
            </a:r>
          </a:p>
          <a:p>
            <a:pPr lvl="1" algn="just"/>
            <a:r>
              <a:rPr lang="pt-BR" sz="2000" dirty="0" smtClean="0"/>
              <a:t>Para a contratação de serviços </a:t>
            </a:r>
            <a:r>
              <a:rPr lang="pt-BR" sz="2000" dirty="0"/>
              <a:t>por meio de empresas </a:t>
            </a:r>
            <a:r>
              <a:rPr lang="pt-BR" sz="2000" dirty="0" smtClean="0"/>
              <a:t>terceirizadas, é preciso que sejam realizadas licitações.</a:t>
            </a:r>
            <a:endParaRPr lang="pt-BR" sz="2000" dirty="0"/>
          </a:p>
          <a:p>
            <a:pPr algn="just"/>
            <a:r>
              <a:rPr lang="pt-BR" sz="2000" b="1" dirty="0" smtClean="0">
                <a:solidFill>
                  <a:srgbClr val="FF0000"/>
                </a:solidFill>
              </a:rPr>
              <a:t>Problema Administrativo :</a:t>
            </a:r>
          </a:p>
          <a:p>
            <a:pPr lvl="1" algn="just"/>
            <a:r>
              <a:rPr lang="pt-BR" sz="2000" dirty="0" smtClean="0"/>
              <a:t>Para </a:t>
            </a:r>
            <a:r>
              <a:rPr lang="pt-BR" sz="2000" dirty="0"/>
              <a:t>que se possa iniciar o processo </a:t>
            </a:r>
            <a:r>
              <a:rPr lang="pt-BR" sz="2000" dirty="0" smtClean="0"/>
              <a:t>licitatório é preciso estabelecer a média do custo do serviço a ser contrato, com base nos valores informados por, no mínimo, três empresas capazes de participar da licitação, a fim de se fazer o provisionamento orçamentário necessário.</a:t>
            </a:r>
          </a:p>
          <a:p>
            <a:pPr algn="just"/>
            <a:r>
              <a:rPr lang="pt-BR" sz="2000" b="1" dirty="0" smtClean="0">
                <a:solidFill>
                  <a:srgbClr val="FF0000"/>
                </a:solidFill>
              </a:rPr>
              <a:t>Solução atual do problema:</a:t>
            </a:r>
          </a:p>
          <a:p>
            <a:pPr lvl="1" algn="just"/>
            <a:r>
              <a:rPr lang="pt-BR" sz="2000" b="1" dirty="0" smtClean="0">
                <a:solidFill>
                  <a:schemeClr val="tx2">
                    <a:lumMod val="75000"/>
                  </a:schemeClr>
                </a:solidFill>
              </a:rPr>
              <a:t>Procedimento manual </a:t>
            </a:r>
            <a:r>
              <a:rPr lang="pt-BR" sz="2000" dirty="0" smtClean="0"/>
              <a:t>(envio de cartas, e-mail, consulta a sites), procurando identificar empresas capazes de fornecer a proposta de serviço. </a:t>
            </a:r>
          </a:p>
          <a:p>
            <a:pPr lvl="1" algn="just"/>
            <a:r>
              <a:rPr lang="pt-BR" sz="2000" b="1" dirty="0" smtClean="0">
                <a:solidFill>
                  <a:srgbClr val="17375E"/>
                </a:solidFill>
              </a:rPr>
              <a:t>Principais dificuldades</a:t>
            </a:r>
            <a:r>
              <a:rPr lang="pt-BR" sz="2000" b="1" dirty="0" smtClean="0">
                <a:solidFill>
                  <a:srgbClr val="FF0000"/>
                </a:solidFill>
              </a:rPr>
              <a:t>: </a:t>
            </a:r>
          </a:p>
          <a:p>
            <a:pPr lvl="2" algn="just"/>
            <a:r>
              <a:rPr lang="pt-BR" sz="1800" dirty="0" smtClean="0"/>
              <a:t>Encontrar as empresas (o máximo possível) que executam o serviço e não tenham restrições para participar da futura licitação. </a:t>
            </a:r>
          </a:p>
          <a:p>
            <a:pPr lvl="2" algn="just"/>
            <a:r>
              <a:rPr lang="pt-BR" sz="1800" dirty="0" smtClean="0"/>
              <a:t>Combater a </a:t>
            </a:r>
            <a:r>
              <a:rPr lang="pt-BR" sz="1800" dirty="0" err="1" smtClean="0"/>
              <a:t>carterização</a:t>
            </a:r>
            <a:r>
              <a:rPr lang="pt-BR" sz="1800" dirty="0" smtClean="0"/>
              <a:t>*, com a chamada de novas empresas e empresas externas ao município.</a:t>
            </a:r>
          </a:p>
        </p:txBody>
      </p:sp>
    </p:spTree>
    <p:extLst>
      <p:ext uri="{BB962C8B-B14F-4D97-AF65-F5344CB8AC3E}">
        <p14:creationId xmlns:p14="http://schemas.microsoft.com/office/powerpoint/2010/main" val="17756726"/>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395536" y="260648"/>
            <a:ext cx="8579296" cy="1066800"/>
          </a:xfrm>
        </p:spPr>
        <p:txBody>
          <a:bodyPr>
            <a:normAutofit/>
          </a:bodyPr>
          <a:lstStyle/>
          <a:p>
            <a:r>
              <a:rPr lang="pt-BR" dirty="0">
                <a:solidFill>
                  <a:schemeClr val="tx2"/>
                </a:solidFill>
              </a:rPr>
              <a:t>LIDMS Licitação</a:t>
            </a:r>
            <a:endParaRPr lang="pt-BR" dirty="0"/>
          </a:p>
        </p:txBody>
      </p:sp>
      <p:sp>
        <p:nvSpPr>
          <p:cNvPr id="3" name="Espaço Reservado para Conteúdo 2"/>
          <p:cNvSpPr>
            <a:spLocks noGrp="1"/>
          </p:cNvSpPr>
          <p:nvPr>
            <p:ph idx="1"/>
          </p:nvPr>
        </p:nvSpPr>
        <p:spPr>
          <a:xfrm>
            <a:off x="467544" y="1412776"/>
            <a:ext cx="8229600" cy="4857784"/>
          </a:xfrm>
        </p:spPr>
        <p:txBody>
          <a:bodyPr>
            <a:normAutofit/>
          </a:bodyPr>
          <a:lstStyle/>
          <a:p>
            <a:pPr algn="just"/>
            <a:r>
              <a:rPr lang="pt-BR" b="1" dirty="0" smtClean="0">
                <a:solidFill>
                  <a:srgbClr val="C0504D"/>
                </a:solidFill>
              </a:rPr>
              <a:t>CONSULTA </a:t>
            </a:r>
          </a:p>
          <a:p>
            <a:pPr marL="457200" lvl="1" indent="0" algn="just">
              <a:buNone/>
            </a:pPr>
            <a:r>
              <a:rPr lang="pt-BR" b="1" dirty="0" smtClean="0"/>
              <a:t>Dada um atividade (CNAE)  obter: </a:t>
            </a:r>
            <a:endParaRPr lang="pt-BR" b="1" dirty="0"/>
          </a:p>
          <a:p>
            <a:pPr marL="868680" lvl="1" indent="-457200" algn="just">
              <a:buFont typeface="+mj-lt"/>
              <a:buAutoNum type="arabicPeriod"/>
            </a:pPr>
            <a:r>
              <a:rPr lang="pt-BR" sz="2400" dirty="0" smtClean="0"/>
              <a:t>Os </a:t>
            </a:r>
            <a:r>
              <a:rPr lang="pt-BR" sz="2400" dirty="0"/>
              <a:t>fornecedores que executam </a:t>
            </a:r>
            <a:r>
              <a:rPr lang="pt-BR" sz="2400" i="1" dirty="0" smtClean="0"/>
              <a:t>o serviço</a:t>
            </a:r>
            <a:r>
              <a:rPr lang="pt-BR" sz="2500" dirty="0" smtClean="0"/>
              <a:t>.</a:t>
            </a:r>
          </a:p>
          <a:p>
            <a:pPr marL="868680" lvl="1" indent="-457200" algn="just">
              <a:buFont typeface="+mj-lt"/>
              <a:buAutoNum type="arabicPeriod"/>
            </a:pPr>
            <a:r>
              <a:rPr lang="pt-BR" sz="2500" dirty="0" smtClean="0"/>
              <a:t>As restrições no TCU, CGU e TSE dos fornecedores, caso existam. </a:t>
            </a:r>
          </a:p>
          <a:p>
            <a:pPr marL="868680" lvl="1" indent="-457200" algn="just">
              <a:buFont typeface="+mj-lt"/>
              <a:buAutoNum type="arabicPeriod"/>
            </a:pPr>
            <a:r>
              <a:rPr lang="pt-BR" sz="2500" dirty="0" smtClean="0"/>
              <a:t>Os empenhos já emitidos pelos fornecedores. (Ou seja, comprovar que a empresa já presta, ou prestou,  serviço a alguma prefeitura). </a:t>
            </a:r>
            <a:endParaRPr lang="pt-BR" sz="2500" dirty="0"/>
          </a:p>
        </p:txBody>
      </p:sp>
      <p:sp>
        <p:nvSpPr>
          <p:cNvPr id="5" name="Retângulo 4"/>
          <p:cNvSpPr/>
          <p:nvPr/>
        </p:nvSpPr>
        <p:spPr>
          <a:xfrm>
            <a:off x="4550114" y="6525344"/>
            <a:ext cx="4572000" cy="276999"/>
          </a:xfrm>
          <a:prstGeom prst="rect">
            <a:avLst/>
          </a:prstGeom>
        </p:spPr>
        <p:txBody>
          <a:bodyPr>
            <a:spAutoFit/>
          </a:bodyPr>
          <a:lstStyle/>
          <a:p>
            <a:r>
              <a:rPr lang="pt-BR" sz="1200" dirty="0"/>
              <a:t>** </a:t>
            </a:r>
            <a:r>
              <a:rPr lang="pt-BR" sz="1200" b="1" dirty="0"/>
              <a:t>CNAE : </a:t>
            </a:r>
            <a:r>
              <a:rPr lang="pt-BR" sz="1200" i="1" dirty="0"/>
              <a:t>Classificação Nacional de Atividades Econômicas</a:t>
            </a:r>
            <a:r>
              <a:rPr lang="pt-BR" sz="1200" dirty="0"/>
              <a:t> </a:t>
            </a:r>
          </a:p>
        </p:txBody>
      </p:sp>
    </p:spTree>
    <p:extLst>
      <p:ext uri="{BB962C8B-B14F-4D97-AF65-F5344CB8AC3E}">
        <p14:creationId xmlns:p14="http://schemas.microsoft.com/office/powerpoint/2010/main" val="2218590137"/>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57200" y="417984"/>
            <a:ext cx="8229600" cy="1066800"/>
          </a:xfrm>
        </p:spPr>
        <p:txBody>
          <a:bodyPr>
            <a:normAutofit fontScale="90000"/>
          </a:bodyPr>
          <a:lstStyle/>
          <a:p>
            <a:r>
              <a:rPr lang="en-US" b="1" dirty="0" smtClean="0">
                <a:solidFill>
                  <a:srgbClr val="1F497D"/>
                </a:solidFill>
              </a:rPr>
              <a:t>LIDMS – Linked Data Mashup Services</a:t>
            </a:r>
            <a:endParaRPr lang="en-US" b="1" dirty="0">
              <a:solidFill>
                <a:srgbClr val="1F497D"/>
              </a:solidFill>
            </a:endParaRPr>
          </a:p>
        </p:txBody>
      </p:sp>
      <p:sp>
        <p:nvSpPr>
          <p:cNvPr id="3" name="Espaço Reservado para Conteúdo 2"/>
          <p:cNvSpPr>
            <a:spLocks noGrp="1"/>
          </p:cNvSpPr>
          <p:nvPr>
            <p:ph idx="1"/>
          </p:nvPr>
        </p:nvSpPr>
        <p:spPr>
          <a:xfrm>
            <a:off x="457200" y="1556792"/>
            <a:ext cx="8543956" cy="4857784"/>
          </a:xfrm>
        </p:spPr>
        <p:txBody>
          <a:bodyPr>
            <a:normAutofit fontScale="77500" lnSpcReduction="20000"/>
          </a:bodyPr>
          <a:lstStyle/>
          <a:p>
            <a:pPr>
              <a:spcBef>
                <a:spcPts val="600"/>
              </a:spcBef>
              <a:spcAft>
                <a:spcPts val="600"/>
              </a:spcAft>
            </a:pPr>
            <a:r>
              <a:rPr lang="en-US" dirty="0" smtClean="0"/>
              <a:t>Web services that specifies transformation and integration of data from multiple sources and return the result as Linked Data.</a:t>
            </a:r>
          </a:p>
          <a:p>
            <a:pPr>
              <a:spcBef>
                <a:spcPts val="600"/>
              </a:spcBef>
              <a:spcAft>
                <a:spcPts val="600"/>
              </a:spcAft>
            </a:pPr>
            <a:r>
              <a:rPr lang="en-US" dirty="0" smtClean="0"/>
              <a:t>Each LIDMS is associated with a federated query plan defined at design time.</a:t>
            </a:r>
          </a:p>
          <a:p>
            <a:pPr lvl="1">
              <a:spcBef>
                <a:spcPts val="600"/>
              </a:spcBef>
              <a:spcAft>
                <a:spcPts val="600"/>
              </a:spcAft>
            </a:pPr>
            <a:r>
              <a:rPr lang="en-US" dirty="0" smtClean="0"/>
              <a:t>Plans defined at design time allow precise adjustments to improve its performance.</a:t>
            </a:r>
          </a:p>
          <a:p>
            <a:pPr>
              <a:spcBef>
                <a:spcPts val="600"/>
              </a:spcBef>
              <a:spcAft>
                <a:spcPts val="600"/>
              </a:spcAft>
            </a:pPr>
            <a:r>
              <a:rPr lang="en-US" dirty="0" smtClean="0"/>
              <a:t>Data extraction based on input parameters.</a:t>
            </a:r>
          </a:p>
          <a:p>
            <a:pPr>
              <a:spcBef>
                <a:spcPts val="600"/>
              </a:spcBef>
              <a:spcAft>
                <a:spcPts val="600"/>
              </a:spcAft>
            </a:pPr>
            <a:r>
              <a:rPr lang="en-US" dirty="0" smtClean="0"/>
              <a:t>URIs composed of:</a:t>
            </a:r>
          </a:p>
          <a:p>
            <a:pPr lvl="1">
              <a:spcBef>
                <a:spcPts val="600"/>
              </a:spcBef>
              <a:spcAft>
                <a:spcPts val="600"/>
              </a:spcAft>
            </a:pPr>
            <a:r>
              <a:rPr lang="en-US" dirty="0" smtClean="0"/>
              <a:t>query plan identification;</a:t>
            </a:r>
          </a:p>
          <a:p>
            <a:pPr lvl="1">
              <a:spcBef>
                <a:spcPts val="600"/>
              </a:spcBef>
              <a:spcAft>
                <a:spcPts val="600"/>
              </a:spcAft>
            </a:pPr>
            <a:r>
              <a:rPr lang="en-US" dirty="0" smtClean="0"/>
              <a:t>query plan parameters;</a:t>
            </a:r>
          </a:p>
          <a:p>
            <a:pPr lvl="1">
              <a:spcBef>
                <a:spcPts val="600"/>
              </a:spcBef>
              <a:spcAft>
                <a:spcPts val="600"/>
              </a:spcAft>
            </a:pPr>
            <a:r>
              <a:rPr lang="en-US" dirty="0" smtClean="0"/>
              <a:t>output format.</a:t>
            </a:r>
            <a:endParaRPr lang="pt-BR" dirty="0" smtClean="0"/>
          </a:p>
        </p:txBody>
      </p:sp>
    </p:spTree>
    <p:extLst>
      <p:ext uri="{BB962C8B-B14F-4D97-AF65-F5344CB8AC3E}">
        <p14:creationId xmlns:p14="http://schemas.microsoft.com/office/powerpoint/2010/main" val="3826187505"/>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Conector reto 4"/>
          <p:cNvCxnSpPr/>
          <p:nvPr/>
        </p:nvCxnSpPr>
        <p:spPr>
          <a:xfrm>
            <a:off x="0" y="0"/>
            <a:ext cx="914400" cy="0"/>
          </a:xfrm>
          <a:prstGeom prst="line">
            <a:avLst/>
          </a:prstGeom>
          <a:ln w="0" cap="flat" cmpd="sng" algn="ctr">
            <a:solidFill>
              <a:srgbClr val="FBFFFF"/>
            </a:solidFill>
            <a:prstDash val="solid"/>
            <a:round/>
            <a:headEnd type="none" w="med" len="med"/>
            <a:tailEnd type="none" w="med" len="med"/>
          </a:ln>
          <a:effectLst/>
        </p:spPr>
        <p:style>
          <a:lnRef idx="1">
            <a:schemeClr val="accent1"/>
          </a:lnRef>
          <a:fillRef idx="0">
            <a:schemeClr val="accent1"/>
          </a:fillRef>
          <a:effectRef idx="0">
            <a:schemeClr val="accent1"/>
          </a:effectRef>
          <a:fontRef idx="minor">
            <a:schemeClr val="tx1"/>
          </a:fontRef>
        </p:style>
      </p:cxnSp>
      <p:sp>
        <p:nvSpPr>
          <p:cNvPr id="2" name="Título 1"/>
          <p:cNvSpPr>
            <a:spLocks noGrp="1"/>
          </p:cNvSpPr>
          <p:nvPr>
            <p:ph type="title"/>
          </p:nvPr>
        </p:nvSpPr>
        <p:spPr>
          <a:xfrm>
            <a:off x="159877" y="38278"/>
            <a:ext cx="8678198" cy="1069848"/>
          </a:xfrm>
        </p:spPr>
        <p:txBody>
          <a:bodyPr>
            <a:normAutofit/>
          </a:bodyPr>
          <a:lstStyle/>
          <a:p>
            <a:r>
              <a:rPr lang="pt-BR" sz="3200" b="1" i="1" dirty="0" smtClean="0">
                <a:solidFill>
                  <a:srgbClr val="1F497D"/>
                </a:solidFill>
              </a:rPr>
              <a:t>LIDMS GENERATION </a:t>
            </a:r>
            <a:endParaRPr lang="pt-BR" sz="3200" b="1" dirty="0">
              <a:solidFill>
                <a:srgbClr val="1F497D"/>
              </a:solidFill>
            </a:endParaRPr>
          </a:p>
        </p:txBody>
      </p:sp>
      <p:sp>
        <p:nvSpPr>
          <p:cNvPr id="47106"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pt-BR"/>
          </a:p>
        </p:txBody>
      </p:sp>
      <p:sp>
        <p:nvSpPr>
          <p:cNvPr id="4" name="AutoShape 5"/>
          <p:cNvSpPr>
            <a:spLocks noChangeAspect="1" noChangeArrowheads="1" noTextEdit="1"/>
          </p:cNvSpPr>
          <p:nvPr/>
        </p:nvSpPr>
        <p:spPr bwMode="auto">
          <a:xfrm>
            <a:off x="1214438" y="1411288"/>
            <a:ext cx="6715125" cy="5057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pt-BR"/>
          </a:p>
        </p:txBody>
      </p:sp>
      <p:sp>
        <p:nvSpPr>
          <p:cNvPr id="6" name="Freeform 7"/>
          <p:cNvSpPr>
            <a:spLocks/>
          </p:cNvSpPr>
          <p:nvPr/>
        </p:nvSpPr>
        <p:spPr bwMode="auto">
          <a:xfrm>
            <a:off x="1250951" y="3119438"/>
            <a:ext cx="6634163" cy="1458913"/>
          </a:xfrm>
          <a:custGeom>
            <a:avLst/>
            <a:gdLst>
              <a:gd name="T0" fmla="*/ 192 w 7377"/>
              <a:gd name="T1" fmla="*/ 1621 h 1621"/>
              <a:gd name="T2" fmla="*/ 7185 w 7377"/>
              <a:gd name="T3" fmla="*/ 1621 h 1621"/>
              <a:gd name="T4" fmla="*/ 7377 w 7377"/>
              <a:gd name="T5" fmla="*/ 1429 h 1621"/>
              <a:gd name="T6" fmla="*/ 7377 w 7377"/>
              <a:gd name="T7" fmla="*/ 1429 h 1621"/>
              <a:gd name="T8" fmla="*/ 7377 w 7377"/>
              <a:gd name="T9" fmla="*/ 192 h 1621"/>
              <a:gd name="T10" fmla="*/ 7185 w 7377"/>
              <a:gd name="T11" fmla="*/ 0 h 1621"/>
              <a:gd name="T12" fmla="*/ 7185 w 7377"/>
              <a:gd name="T13" fmla="*/ 0 h 1621"/>
              <a:gd name="T14" fmla="*/ 192 w 7377"/>
              <a:gd name="T15" fmla="*/ 0 h 1621"/>
              <a:gd name="T16" fmla="*/ 0 w 7377"/>
              <a:gd name="T17" fmla="*/ 192 h 1621"/>
              <a:gd name="T18" fmla="*/ 0 w 7377"/>
              <a:gd name="T19" fmla="*/ 192 h 1621"/>
              <a:gd name="T20" fmla="*/ 0 w 7377"/>
              <a:gd name="T21" fmla="*/ 1429 h 1621"/>
              <a:gd name="T22" fmla="*/ 192 w 7377"/>
              <a:gd name="T23" fmla="*/ 1621 h 1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377" h="1621">
                <a:moveTo>
                  <a:pt x="192" y="1621"/>
                </a:moveTo>
                <a:lnTo>
                  <a:pt x="7185" y="1621"/>
                </a:lnTo>
                <a:cubicBezTo>
                  <a:pt x="7292" y="1621"/>
                  <a:pt x="7377" y="1535"/>
                  <a:pt x="7377" y="1429"/>
                </a:cubicBezTo>
                <a:cubicBezTo>
                  <a:pt x="7377" y="1429"/>
                  <a:pt x="7377" y="1429"/>
                  <a:pt x="7377" y="1429"/>
                </a:cubicBezTo>
                <a:lnTo>
                  <a:pt x="7377" y="192"/>
                </a:lnTo>
                <a:cubicBezTo>
                  <a:pt x="7377" y="86"/>
                  <a:pt x="7292" y="0"/>
                  <a:pt x="7185" y="0"/>
                </a:cubicBezTo>
                <a:lnTo>
                  <a:pt x="7185" y="0"/>
                </a:lnTo>
                <a:lnTo>
                  <a:pt x="192" y="0"/>
                </a:lnTo>
                <a:cubicBezTo>
                  <a:pt x="86" y="0"/>
                  <a:pt x="0" y="86"/>
                  <a:pt x="0" y="192"/>
                </a:cubicBezTo>
                <a:lnTo>
                  <a:pt x="0" y="192"/>
                </a:lnTo>
                <a:lnTo>
                  <a:pt x="0" y="1429"/>
                </a:lnTo>
                <a:cubicBezTo>
                  <a:pt x="0" y="1535"/>
                  <a:pt x="86" y="1621"/>
                  <a:pt x="192" y="1621"/>
                </a:cubicBezTo>
                <a:close/>
              </a:path>
            </a:pathLst>
          </a:custGeom>
          <a:solidFill>
            <a:srgbClr val="9DBB61"/>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pt-BR"/>
          </a:p>
        </p:txBody>
      </p:sp>
      <p:sp>
        <p:nvSpPr>
          <p:cNvPr id="7" name="Freeform 8"/>
          <p:cNvSpPr>
            <a:spLocks/>
          </p:cNvSpPr>
          <p:nvPr/>
        </p:nvSpPr>
        <p:spPr bwMode="auto">
          <a:xfrm>
            <a:off x="1250951" y="3119438"/>
            <a:ext cx="6634163" cy="1458913"/>
          </a:xfrm>
          <a:custGeom>
            <a:avLst/>
            <a:gdLst>
              <a:gd name="T0" fmla="*/ 192 w 7377"/>
              <a:gd name="T1" fmla="*/ 1621 h 1621"/>
              <a:gd name="T2" fmla="*/ 7185 w 7377"/>
              <a:gd name="T3" fmla="*/ 1621 h 1621"/>
              <a:gd name="T4" fmla="*/ 7377 w 7377"/>
              <a:gd name="T5" fmla="*/ 1429 h 1621"/>
              <a:gd name="T6" fmla="*/ 7377 w 7377"/>
              <a:gd name="T7" fmla="*/ 1429 h 1621"/>
              <a:gd name="T8" fmla="*/ 7377 w 7377"/>
              <a:gd name="T9" fmla="*/ 192 h 1621"/>
              <a:gd name="T10" fmla="*/ 7185 w 7377"/>
              <a:gd name="T11" fmla="*/ 0 h 1621"/>
              <a:gd name="T12" fmla="*/ 7185 w 7377"/>
              <a:gd name="T13" fmla="*/ 0 h 1621"/>
              <a:gd name="T14" fmla="*/ 192 w 7377"/>
              <a:gd name="T15" fmla="*/ 0 h 1621"/>
              <a:gd name="T16" fmla="*/ 0 w 7377"/>
              <a:gd name="T17" fmla="*/ 192 h 1621"/>
              <a:gd name="T18" fmla="*/ 0 w 7377"/>
              <a:gd name="T19" fmla="*/ 192 h 1621"/>
              <a:gd name="T20" fmla="*/ 0 w 7377"/>
              <a:gd name="T21" fmla="*/ 1429 h 1621"/>
              <a:gd name="T22" fmla="*/ 192 w 7377"/>
              <a:gd name="T23" fmla="*/ 1621 h 1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377" h="1621">
                <a:moveTo>
                  <a:pt x="192" y="1621"/>
                </a:moveTo>
                <a:lnTo>
                  <a:pt x="7185" y="1621"/>
                </a:lnTo>
                <a:cubicBezTo>
                  <a:pt x="7292" y="1621"/>
                  <a:pt x="7377" y="1535"/>
                  <a:pt x="7377" y="1429"/>
                </a:cubicBezTo>
                <a:cubicBezTo>
                  <a:pt x="7377" y="1429"/>
                  <a:pt x="7377" y="1429"/>
                  <a:pt x="7377" y="1429"/>
                </a:cubicBezTo>
                <a:lnTo>
                  <a:pt x="7377" y="192"/>
                </a:lnTo>
                <a:cubicBezTo>
                  <a:pt x="7377" y="86"/>
                  <a:pt x="7292" y="0"/>
                  <a:pt x="7185" y="0"/>
                </a:cubicBezTo>
                <a:lnTo>
                  <a:pt x="7185" y="0"/>
                </a:lnTo>
                <a:lnTo>
                  <a:pt x="192" y="0"/>
                </a:lnTo>
                <a:cubicBezTo>
                  <a:pt x="86" y="0"/>
                  <a:pt x="0" y="86"/>
                  <a:pt x="0" y="192"/>
                </a:cubicBezTo>
                <a:lnTo>
                  <a:pt x="0" y="192"/>
                </a:lnTo>
                <a:lnTo>
                  <a:pt x="0" y="1429"/>
                </a:lnTo>
                <a:cubicBezTo>
                  <a:pt x="0" y="1535"/>
                  <a:pt x="86" y="1621"/>
                  <a:pt x="192" y="1621"/>
                </a:cubicBezTo>
                <a:close/>
              </a:path>
            </a:pathLst>
          </a:custGeom>
          <a:noFill/>
          <a:ln w="26"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t-BR"/>
          </a:p>
        </p:txBody>
      </p:sp>
      <p:sp>
        <p:nvSpPr>
          <p:cNvPr id="8" name="Rectangle 9"/>
          <p:cNvSpPr>
            <a:spLocks noChangeArrowheads="1"/>
          </p:cNvSpPr>
          <p:nvPr/>
        </p:nvSpPr>
        <p:spPr bwMode="auto">
          <a:xfrm>
            <a:off x="1741488" y="3016251"/>
            <a:ext cx="2898775" cy="20637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pt-BR"/>
          </a:p>
        </p:txBody>
      </p:sp>
      <p:sp>
        <p:nvSpPr>
          <p:cNvPr id="9" name="Rectangle 10"/>
          <p:cNvSpPr>
            <a:spLocks noChangeArrowheads="1"/>
          </p:cNvSpPr>
          <p:nvPr/>
        </p:nvSpPr>
        <p:spPr bwMode="auto">
          <a:xfrm>
            <a:off x="1789113" y="3008313"/>
            <a:ext cx="239809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400" b="0" i="0" u="none" strike="noStrike" cap="none" normalizeH="0" baseline="0" dirty="0" err="1" smtClean="0">
                <a:ln>
                  <a:noFill/>
                </a:ln>
                <a:solidFill>
                  <a:srgbClr val="000000"/>
                </a:solidFill>
                <a:effectLst/>
                <a:latin typeface="Arial" pitchFamily="34" charset="0"/>
                <a:cs typeface="Arial" pitchFamily="34" charset="0"/>
              </a:rPr>
              <a:t>LIDMSExecution</a:t>
            </a:r>
            <a:r>
              <a:rPr kumimoji="0" lang="pt-BR" sz="1400" b="0" i="0" u="none" strike="noStrike" cap="none" normalizeH="0" baseline="0" dirty="0" smtClean="0">
                <a:ln>
                  <a:noFill/>
                </a:ln>
                <a:solidFill>
                  <a:srgbClr val="000000"/>
                </a:solidFill>
                <a:effectLst/>
                <a:latin typeface="Arial" pitchFamily="34" charset="0"/>
                <a:cs typeface="Arial" pitchFamily="34" charset="0"/>
              </a:rPr>
              <a:t> </a:t>
            </a:r>
            <a:r>
              <a:rPr kumimoji="0" lang="pt-BR" sz="1400" b="0" i="0" u="none" strike="noStrike" cap="none" normalizeH="0" baseline="0" dirty="0" err="1" smtClean="0">
                <a:ln>
                  <a:noFill/>
                </a:ln>
                <a:solidFill>
                  <a:srgbClr val="000000"/>
                </a:solidFill>
                <a:effectLst/>
                <a:latin typeface="Arial" pitchFamily="34" charset="0"/>
                <a:cs typeface="Arial" pitchFamily="34" charset="0"/>
              </a:rPr>
              <a:t>Environment</a:t>
            </a:r>
            <a:r>
              <a:rPr kumimoji="0" lang="pt-BR" sz="1400" b="0" i="0" u="none" strike="noStrike" cap="none" normalizeH="0" baseline="0" dirty="0" smtClean="0">
                <a:ln>
                  <a:noFill/>
                </a:ln>
                <a:solidFill>
                  <a:srgbClr val="000000"/>
                </a:solidFill>
                <a:effectLst/>
                <a:latin typeface="Arial" pitchFamily="34" charset="0"/>
                <a:cs typeface="Arial" pitchFamily="34" charset="0"/>
              </a:rPr>
              <a:t> </a:t>
            </a:r>
            <a:endParaRPr kumimoji="0" lang="pt-BR"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10" name="Freeform 11"/>
          <p:cNvSpPr>
            <a:spLocks/>
          </p:cNvSpPr>
          <p:nvPr/>
        </p:nvSpPr>
        <p:spPr bwMode="auto">
          <a:xfrm>
            <a:off x="4132263" y="3652838"/>
            <a:ext cx="1196975" cy="652463"/>
          </a:xfrm>
          <a:custGeom>
            <a:avLst/>
            <a:gdLst>
              <a:gd name="T0" fmla="*/ 1149 w 1330"/>
              <a:gd name="T1" fmla="*/ 725 h 725"/>
              <a:gd name="T2" fmla="*/ 1330 w 1330"/>
              <a:gd name="T3" fmla="*/ 544 h 725"/>
              <a:gd name="T4" fmla="*/ 1330 w 1330"/>
              <a:gd name="T5" fmla="*/ 544 h 725"/>
              <a:gd name="T6" fmla="*/ 1330 w 1330"/>
              <a:gd name="T7" fmla="*/ 181 h 725"/>
              <a:gd name="T8" fmla="*/ 1149 w 1330"/>
              <a:gd name="T9" fmla="*/ 0 h 725"/>
              <a:gd name="T10" fmla="*/ 181 w 1330"/>
              <a:gd name="T11" fmla="*/ 0 h 725"/>
              <a:gd name="T12" fmla="*/ 0 w 1330"/>
              <a:gd name="T13" fmla="*/ 181 h 725"/>
              <a:gd name="T14" fmla="*/ 0 w 1330"/>
              <a:gd name="T15" fmla="*/ 544 h 725"/>
              <a:gd name="T16" fmla="*/ 181 w 1330"/>
              <a:gd name="T17" fmla="*/ 725 h 725"/>
              <a:gd name="T18" fmla="*/ 1149 w 1330"/>
              <a:gd name="T19" fmla="*/ 725 h 7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30" h="725">
                <a:moveTo>
                  <a:pt x="1149" y="725"/>
                </a:moveTo>
                <a:cubicBezTo>
                  <a:pt x="1249" y="725"/>
                  <a:pt x="1330" y="644"/>
                  <a:pt x="1330" y="544"/>
                </a:cubicBezTo>
                <a:lnTo>
                  <a:pt x="1330" y="544"/>
                </a:lnTo>
                <a:lnTo>
                  <a:pt x="1330" y="181"/>
                </a:lnTo>
                <a:cubicBezTo>
                  <a:pt x="1330" y="81"/>
                  <a:pt x="1249" y="0"/>
                  <a:pt x="1149" y="0"/>
                </a:cubicBezTo>
                <a:lnTo>
                  <a:pt x="181" y="0"/>
                </a:lnTo>
                <a:cubicBezTo>
                  <a:pt x="81" y="0"/>
                  <a:pt x="0" y="81"/>
                  <a:pt x="0" y="181"/>
                </a:cubicBezTo>
                <a:lnTo>
                  <a:pt x="0" y="544"/>
                </a:lnTo>
                <a:cubicBezTo>
                  <a:pt x="0" y="644"/>
                  <a:pt x="81" y="725"/>
                  <a:pt x="181" y="725"/>
                </a:cubicBezTo>
                <a:lnTo>
                  <a:pt x="1149" y="725"/>
                </a:lnTo>
                <a:close/>
              </a:path>
            </a:pathLst>
          </a:custGeom>
          <a:solidFill>
            <a:srgbClr val="FFFFCC"/>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pt-BR"/>
          </a:p>
        </p:txBody>
      </p:sp>
      <p:sp>
        <p:nvSpPr>
          <p:cNvPr id="11" name="Freeform 12"/>
          <p:cNvSpPr>
            <a:spLocks/>
          </p:cNvSpPr>
          <p:nvPr/>
        </p:nvSpPr>
        <p:spPr bwMode="auto">
          <a:xfrm>
            <a:off x="4132263" y="3652838"/>
            <a:ext cx="1196975" cy="652463"/>
          </a:xfrm>
          <a:custGeom>
            <a:avLst/>
            <a:gdLst>
              <a:gd name="T0" fmla="*/ 1149 w 1330"/>
              <a:gd name="T1" fmla="*/ 725 h 725"/>
              <a:gd name="T2" fmla="*/ 1330 w 1330"/>
              <a:gd name="T3" fmla="*/ 544 h 725"/>
              <a:gd name="T4" fmla="*/ 1330 w 1330"/>
              <a:gd name="T5" fmla="*/ 544 h 725"/>
              <a:gd name="T6" fmla="*/ 1330 w 1330"/>
              <a:gd name="T7" fmla="*/ 181 h 725"/>
              <a:gd name="T8" fmla="*/ 1149 w 1330"/>
              <a:gd name="T9" fmla="*/ 0 h 725"/>
              <a:gd name="T10" fmla="*/ 181 w 1330"/>
              <a:gd name="T11" fmla="*/ 0 h 725"/>
              <a:gd name="T12" fmla="*/ 0 w 1330"/>
              <a:gd name="T13" fmla="*/ 181 h 725"/>
              <a:gd name="T14" fmla="*/ 0 w 1330"/>
              <a:gd name="T15" fmla="*/ 544 h 725"/>
              <a:gd name="T16" fmla="*/ 181 w 1330"/>
              <a:gd name="T17" fmla="*/ 725 h 725"/>
              <a:gd name="T18" fmla="*/ 1149 w 1330"/>
              <a:gd name="T19" fmla="*/ 725 h 7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30" h="725">
                <a:moveTo>
                  <a:pt x="1149" y="725"/>
                </a:moveTo>
                <a:cubicBezTo>
                  <a:pt x="1249" y="725"/>
                  <a:pt x="1330" y="644"/>
                  <a:pt x="1330" y="544"/>
                </a:cubicBezTo>
                <a:lnTo>
                  <a:pt x="1330" y="544"/>
                </a:lnTo>
                <a:lnTo>
                  <a:pt x="1330" y="181"/>
                </a:lnTo>
                <a:cubicBezTo>
                  <a:pt x="1330" y="81"/>
                  <a:pt x="1249" y="0"/>
                  <a:pt x="1149" y="0"/>
                </a:cubicBezTo>
                <a:lnTo>
                  <a:pt x="181" y="0"/>
                </a:lnTo>
                <a:cubicBezTo>
                  <a:pt x="81" y="0"/>
                  <a:pt x="0" y="81"/>
                  <a:pt x="0" y="181"/>
                </a:cubicBezTo>
                <a:lnTo>
                  <a:pt x="0" y="544"/>
                </a:lnTo>
                <a:cubicBezTo>
                  <a:pt x="0" y="644"/>
                  <a:pt x="81" y="725"/>
                  <a:pt x="181" y="725"/>
                </a:cubicBezTo>
                <a:lnTo>
                  <a:pt x="1149" y="725"/>
                </a:lnTo>
                <a:close/>
              </a:path>
            </a:pathLst>
          </a:custGeom>
          <a:noFill/>
          <a:ln w="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t-BR"/>
          </a:p>
        </p:txBody>
      </p:sp>
      <p:sp>
        <p:nvSpPr>
          <p:cNvPr id="12" name="Rectangle 13"/>
          <p:cNvSpPr>
            <a:spLocks noChangeArrowheads="1"/>
          </p:cNvSpPr>
          <p:nvPr/>
        </p:nvSpPr>
        <p:spPr bwMode="auto">
          <a:xfrm>
            <a:off x="4394201" y="3786188"/>
            <a:ext cx="820738" cy="201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300" b="0" i="0" u="none" strike="noStrike" cap="none" normalizeH="0" baseline="0" smtClean="0">
                <a:ln>
                  <a:noFill/>
                </a:ln>
                <a:solidFill>
                  <a:srgbClr val="000000"/>
                </a:solidFill>
                <a:effectLst/>
                <a:latin typeface="Arial" pitchFamily="34" charset="0"/>
                <a:cs typeface="Arial" pitchFamily="34" charset="0"/>
              </a:rPr>
              <a:t>Execution </a:t>
            </a:r>
            <a:endParaRPr kumimoji="0" lang="pt-BR" sz="1800" b="0" i="0" u="none" strike="noStrike" cap="none" normalizeH="0" baseline="0" smtClean="0">
              <a:ln>
                <a:noFill/>
              </a:ln>
              <a:solidFill>
                <a:schemeClr val="tx1"/>
              </a:solidFill>
              <a:effectLst/>
              <a:latin typeface="Arial" pitchFamily="34" charset="0"/>
              <a:cs typeface="Arial" pitchFamily="34" charset="0"/>
            </a:endParaRPr>
          </a:p>
        </p:txBody>
      </p:sp>
      <p:sp>
        <p:nvSpPr>
          <p:cNvPr id="13" name="Rectangle 14"/>
          <p:cNvSpPr>
            <a:spLocks noChangeArrowheads="1"/>
          </p:cNvSpPr>
          <p:nvPr/>
        </p:nvSpPr>
        <p:spPr bwMode="auto">
          <a:xfrm>
            <a:off x="4494213" y="3973513"/>
            <a:ext cx="560388" cy="201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300" b="0" i="0" u="none" strike="noStrike" cap="none" normalizeH="0" baseline="0" smtClean="0">
                <a:ln>
                  <a:noFill/>
                </a:ln>
                <a:solidFill>
                  <a:srgbClr val="000000"/>
                </a:solidFill>
                <a:effectLst/>
                <a:latin typeface="Arial" pitchFamily="34" charset="0"/>
                <a:cs typeface="Arial" pitchFamily="34" charset="0"/>
              </a:rPr>
              <a:t>Engine</a:t>
            </a:r>
            <a:endParaRPr kumimoji="0" lang="pt-BR" sz="1800" b="0" i="0" u="none" strike="noStrike" cap="none" normalizeH="0" baseline="0" smtClean="0">
              <a:ln>
                <a:noFill/>
              </a:ln>
              <a:solidFill>
                <a:schemeClr val="tx1"/>
              </a:solidFill>
              <a:effectLst/>
              <a:latin typeface="Arial" pitchFamily="34" charset="0"/>
              <a:cs typeface="Arial" pitchFamily="34" charset="0"/>
            </a:endParaRPr>
          </a:p>
        </p:txBody>
      </p:sp>
      <p:sp>
        <p:nvSpPr>
          <p:cNvPr id="14" name="Freeform 15"/>
          <p:cNvSpPr>
            <a:spLocks/>
          </p:cNvSpPr>
          <p:nvPr/>
        </p:nvSpPr>
        <p:spPr bwMode="auto">
          <a:xfrm>
            <a:off x="6569076" y="3354388"/>
            <a:ext cx="1054100" cy="979488"/>
          </a:xfrm>
          <a:custGeom>
            <a:avLst/>
            <a:gdLst>
              <a:gd name="T0" fmla="*/ 0 w 1172"/>
              <a:gd name="T1" fmla="*/ 147 h 1089"/>
              <a:gd name="T2" fmla="*/ 0 w 1172"/>
              <a:gd name="T3" fmla="*/ 942 h 1089"/>
              <a:gd name="T4" fmla="*/ 586 w 1172"/>
              <a:gd name="T5" fmla="*/ 1089 h 1089"/>
              <a:gd name="T6" fmla="*/ 1172 w 1172"/>
              <a:gd name="T7" fmla="*/ 942 h 1089"/>
              <a:gd name="T8" fmla="*/ 1172 w 1172"/>
              <a:gd name="T9" fmla="*/ 942 h 1089"/>
              <a:gd name="T10" fmla="*/ 1172 w 1172"/>
              <a:gd name="T11" fmla="*/ 147 h 1089"/>
              <a:gd name="T12" fmla="*/ 586 w 1172"/>
              <a:gd name="T13" fmla="*/ 0 h 1089"/>
              <a:gd name="T14" fmla="*/ 0 w 1172"/>
              <a:gd name="T15" fmla="*/ 147 h 108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72" h="1089">
                <a:moveTo>
                  <a:pt x="0" y="147"/>
                </a:moveTo>
                <a:lnTo>
                  <a:pt x="0" y="942"/>
                </a:lnTo>
                <a:cubicBezTo>
                  <a:pt x="0" y="1023"/>
                  <a:pt x="262" y="1089"/>
                  <a:pt x="586" y="1089"/>
                </a:cubicBezTo>
                <a:cubicBezTo>
                  <a:pt x="909" y="1089"/>
                  <a:pt x="1172" y="1023"/>
                  <a:pt x="1172" y="942"/>
                </a:cubicBezTo>
                <a:cubicBezTo>
                  <a:pt x="1172" y="942"/>
                  <a:pt x="1172" y="942"/>
                  <a:pt x="1172" y="942"/>
                </a:cubicBezTo>
                <a:lnTo>
                  <a:pt x="1172" y="147"/>
                </a:lnTo>
                <a:cubicBezTo>
                  <a:pt x="1172" y="66"/>
                  <a:pt x="909" y="0"/>
                  <a:pt x="586" y="0"/>
                </a:cubicBezTo>
                <a:cubicBezTo>
                  <a:pt x="262" y="0"/>
                  <a:pt x="0" y="66"/>
                  <a:pt x="0" y="147"/>
                </a:cubicBezTo>
                <a:close/>
              </a:path>
            </a:pathLst>
          </a:custGeom>
          <a:solidFill>
            <a:srgbClr val="FACCA7"/>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pt-BR"/>
          </a:p>
        </p:txBody>
      </p:sp>
      <p:sp>
        <p:nvSpPr>
          <p:cNvPr id="15" name="Freeform 16"/>
          <p:cNvSpPr>
            <a:spLocks/>
          </p:cNvSpPr>
          <p:nvPr/>
        </p:nvSpPr>
        <p:spPr bwMode="auto">
          <a:xfrm>
            <a:off x="6569076" y="3352801"/>
            <a:ext cx="1054100" cy="981075"/>
          </a:xfrm>
          <a:custGeom>
            <a:avLst/>
            <a:gdLst>
              <a:gd name="T0" fmla="*/ 0 w 1172"/>
              <a:gd name="T1" fmla="*/ 147 h 1089"/>
              <a:gd name="T2" fmla="*/ 0 w 1172"/>
              <a:gd name="T3" fmla="*/ 942 h 1089"/>
              <a:gd name="T4" fmla="*/ 586 w 1172"/>
              <a:gd name="T5" fmla="*/ 1089 h 1089"/>
              <a:gd name="T6" fmla="*/ 1172 w 1172"/>
              <a:gd name="T7" fmla="*/ 942 h 1089"/>
              <a:gd name="T8" fmla="*/ 1172 w 1172"/>
              <a:gd name="T9" fmla="*/ 942 h 1089"/>
              <a:gd name="T10" fmla="*/ 1172 w 1172"/>
              <a:gd name="T11" fmla="*/ 147 h 1089"/>
              <a:gd name="T12" fmla="*/ 586 w 1172"/>
              <a:gd name="T13" fmla="*/ 0 h 1089"/>
              <a:gd name="T14" fmla="*/ 0 w 1172"/>
              <a:gd name="T15" fmla="*/ 147 h 108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72" h="1089">
                <a:moveTo>
                  <a:pt x="0" y="147"/>
                </a:moveTo>
                <a:lnTo>
                  <a:pt x="0" y="942"/>
                </a:lnTo>
                <a:cubicBezTo>
                  <a:pt x="0" y="1023"/>
                  <a:pt x="262" y="1089"/>
                  <a:pt x="586" y="1089"/>
                </a:cubicBezTo>
                <a:cubicBezTo>
                  <a:pt x="909" y="1089"/>
                  <a:pt x="1172" y="1023"/>
                  <a:pt x="1172" y="942"/>
                </a:cubicBezTo>
                <a:cubicBezTo>
                  <a:pt x="1172" y="942"/>
                  <a:pt x="1172" y="942"/>
                  <a:pt x="1172" y="942"/>
                </a:cubicBezTo>
                <a:lnTo>
                  <a:pt x="1172" y="147"/>
                </a:lnTo>
                <a:cubicBezTo>
                  <a:pt x="1172" y="66"/>
                  <a:pt x="909" y="0"/>
                  <a:pt x="586" y="0"/>
                </a:cubicBezTo>
                <a:cubicBezTo>
                  <a:pt x="262" y="0"/>
                  <a:pt x="0" y="66"/>
                  <a:pt x="0" y="147"/>
                </a:cubicBezTo>
                <a:close/>
              </a:path>
            </a:pathLst>
          </a:custGeom>
          <a:noFill/>
          <a:ln w="8"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t-BR"/>
          </a:p>
        </p:txBody>
      </p:sp>
      <p:sp>
        <p:nvSpPr>
          <p:cNvPr id="16" name="Freeform 17"/>
          <p:cNvSpPr>
            <a:spLocks/>
          </p:cNvSpPr>
          <p:nvPr/>
        </p:nvSpPr>
        <p:spPr bwMode="auto">
          <a:xfrm>
            <a:off x="6569076" y="3486151"/>
            <a:ext cx="1054100" cy="131763"/>
          </a:xfrm>
          <a:custGeom>
            <a:avLst/>
            <a:gdLst>
              <a:gd name="T0" fmla="*/ 0 w 664"/>
              <a:gd name="T1" fmla="*/ 0 h 83"/>
              <a:gd name="T2" fmla="*/ 332 w 664"/>
              <a:gd name="T3" fmla="*/ 83 h 83"/>
              <a:gd name="T4" fmla="*/ 664 w 664"/>
              <a:gd name="T5" fmla="*/ 0 h 83"/>
              <a:gd name="T6" fmla="*/ 664 w 664"/>
              <a:gd name="T7" fmla="*/ 0 h 83"/>
            </a:gdLst>
            <a:ahLst/>
            <a:cxnLst>
              <a:cxn ang="0">
                <a:pos x="T0" y="T1"/>
              </a:cxn>
              <a:cxn ang="0">
                <a:pos x="T2" y="T3"/>
              </a:cxn>
              <a:cxn ang="0">
                <a:pos x="T4" y="T5"/>
              </a:cxn>
              <a:cxn ang="0">
                <a:pos x="T6" y="T7"/>
              </a:cxn>
            </a:cxnLst>
            <a:rect l="0" t="0" r="r" b="b"/>
            <a:pathLst>
              <a:path w="664" h="83">
                <a:moveTo>
                  <a:pt x="0" y="0"/>
                </a:moveTo>
                <a:cubicBezTo>
                  <a:pt x="0" y="46"/>
                  <a:pt x="149" y="83"/>
                  <a:pt x="332" y="83"/>
                </a:cubicBezTo>
                <a:cubicBezTo>
                  <a:pt x="515" y="83"/>
                  <a:pt x="664" y="46"/>
                  <a:pt x="664" y="0"/>
                </a:cubicBezTo>
                <a:cubicBezTo>
                  <a:pt x="664" y="0"/>
                  <a:pt x="664" y="0"/>
                  <a:pt x="664" y="0"/>
                </a:cubicBezTo>
              </a:path>
            </a:pathLst>
          </a:custGeom>
          <a:noFill/>
          <a:ln w="8"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t-BR"/>
          </a:p>
        </p:txBody>
      </p:sp>
      <p:sp>
        <p:nvSpPr>
          <p:cNvPr id="17" name="Rectangle 18"/>
          <p:cNvSpPr>
            <a:spLocks noChangeArrowheads="1"/>
          </p:cNvSpPr>
          <p:nvPr/>
        </p:nvSpPr>
        <p:spPr bwMode="auto">
          <a:xfrm>
            <a:off x="6738938" y="3641726"/>
            <a:ext cx="820738" cy="201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300" b="0" i="0" u="none" strike="noStrike" cap="none" normalizeH="0" baseline="0" smtClean="0">
                <a:ln>
                  <a:noFill/>
                </a:ln>
                <a:solidFill>
                  <a:srgbClr val="000000"/>
                </a:solidFill>
                <a:effectLst/>
                <a:latin typeface="Arial" pitchFamily="34" charset="0"/>
                <a:cs typeface="Arial" pitchFamily="34" charset="0"/>
              </a:rPr>
              <a:t>RDF Store</a:t>
            </a:r>
            <a:endParaRPr kumimoji="0" lang="pt-BR" sz="1800" b="0" i="0" u="none" strike="noStrike" cap="none" normalizeH="0" baseline="0" smtClean="0">
              <a:ln>
                <a:noFill/>
              </a:ln>
              <a:solidFill>
                <a:schemeClr val="tx1"/>
              </a:solidFill>
              <a:effectLst/>
              <a:latin typeface="Arial" pitchFamily="34" charset="0"/>
              <a:cs typeface="Arial" pitchFamily="34" charset="0"/>
            </a:endParaRPr>
          </a:p>
        </p:txBody>
      </p:sp>
      <p:sp>
        <p:nvSpPr>
          <p:cNvPr id="18" name="Rectangle 19"/>
          <p:cNvSpPr>
            <a:spLocks noChangeArrowheads="1"/>
          </p:cNvSpPr>
          <p:nvPr/>
        </p:nvSpPr>
        <p:spPr bwMode="auto">
          <a:xfrm>
            <a:off x="6854826" y="3829051"/>
            <a:ext cx="531813" cy="201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300" b="0" i="0" u="none" strike="noStrike" cap="none" normalizeH="0" baseline="0" smtClean="0">
                <a:ln>
                  <a:noFill/>
                </a:ln>
                <a:solidFill>
                  <a:srgbClr val="000000"/>
                </a:solidFill>
                <a:effectLst/>
                <a:latin typeface="Arial" pitchFamily="34" charset="0"/>
                <a:cs typeface="Arial" pitchFamily="34" charset="0"/>
              </a:rPr>
              <a:t>Cache</a:t>
            </a:r>
            <a:endParaRPr kumimoji="0" lang="pt-BR" sz="1800" b="0" i="0" u="none" strike="noStrike" cap="none" normalizeH="0" baseline="0" smtClean="0">
              <a:ln>
                <a:noFill/>
              </a:ln>
              <a:solidFill>
                <a:schemeClr val="tx1"/>
              </a:solidFill>
              <a:effectLst/>
              <a:latin typeface="Arial" pitchFamily="34" charset="0"/>
              <a:cs typeface="Arial" pitchFamily="34" charset="0"/>
            </a:endParaRPr>
          </a:p>
        </p:txBody>
      </p:sp>
      <p:sp>
        <p:nvSpPr>
          <p:cNvPr id="19" name="Rectangle 20"/>
          <p:cNvSpPr>
            <a:spLocks noChangeArrowheads="1"/>
          </p:cNvSpPr>
          <p:nvPr/>
        </p:nvSpPr>
        <p:spPr bwMode="auto">
          <a:xfrm>
            <a:off x="7300913" y="3829051"/>
            <a:ext cx="158750" cy="201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300" b="0" i="0" u="none" strike="noStrike" cap="none" normalizeH="0" baseline="0" smtClean="0">
                <a:ln>
                  <a:noFill/>
                </a:ln>
                <a:solidFill>
                  <a:srgbClr val="000000"/>
                </a:solidFill>
                <a:effectLst/>
                <a:latin typeface="Arial" pitchFamily="34" charset="0"/>
                <a:cs typeface="Arial" pitchFamily="34" charset="0"/>
              </a:rPr>
              <a:t>, </a:t>
            </a:r>
            <a:endParaRPr kumimoji="0" lang="pt-BR" sz="1800" b="0" i="0" u="none" strike="noStrike" cap="none" normalizeH="0" baseline="0" smtClean="0">
              <a:ln>
                <a:noFill/>
              </a:ln>
              <a:solidFill>
                <a:schemeClr val="tx1"/>
              </a:solidFill>
              <a:effectLst/>
              <a:latin typeface="Arial" pitchFamily="34" charset="0"/>
              <a:cs typeface="Arial" pitchFamily="34" charset="0"/>
            </a:endParaRPr>
          </a:p>
        </p:txBody>
      </p:sp>
      <p:sp>
        <p:nvSpPr>
          <p:cNvPr id="20" name="Rectangle 21"/>
          <p:cNvSpPr>
            <a:spLocks noChangeArrowheads="1"/>
          </p:cNvSpPr>
          <p:nvPr/>
        </p:nvSpPr>
        <p:spPr bwMode="auto">
          <a:xfrm>
            <a:off x="6783388" y="4016376"/>
            <a:ext cx="733425" cy="201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300" b="0" i="0" u="none" strike="noStrike" cap="none" normalizeH="0" baseline="0" smtClean="0">
                <a:ln>
                  <a:noFill/>
                </a:ln>
                <a:solidFill>
                  <a:srgbClr val="000000"/>
                </a:solidFill>
                <a:effectLst/>
                <a:latin typeface="Arial" pitchFamily="34" charset="0"/>
                <a:cs typeface="Arial" pitchFamily="34" charset="0"/>
              </a:rPr>
              <a:t>Metadata</a:t>
            </a:r>
            <a:endParaRPr kumimoji="0" lang="pt-BR" sz="1800" b="0" i="0" u="none" strike="noStrike" cap="none" normalizeH="0" baseline="0" smtClean="0">
              <a:ln>
                <a:noFill/>
              </a:ln>
              <a:solidFill>
                <a:schemeClr val="tx1"/>
              </a:solidFill>
              <a:effectLst/>
              <a:latin typeface="Arial" pitchFamily="34" charset="0"/>
              <a:cs typeface="Arial" pitchFamily="34" charset="0"/>
            </a:endParaRPr>
          </a:p>
        </p:txBody>
      </p:sp>
      <p:sp>
        <p:nvSpPr>
          <p:cNvPr id="21" name="Freeform 22"/>
          <p:cNvSpPr>
            <a:spLocks/>
          </p:cNvSpPr>
          <p:nvPr/>
        </p:nvSpPr>
        <p:spPr bwMode="auto">
          <a:xfrm>
            <a:off x="3098801" y="3816351"/>
            <a:ext cx="762000" cy="434975"/>
          </a:xfrm>
          <a:custGeom>
            <a:avLst/>
            <a:gdLst>
              <a:gd name="T0" fmla="*/ 0 w 480"/>
              <a:gd name="T1" fmla="*/ 137 h 274"/>
              <a:gd name="T2" fmla="*/ 137 w 480"/>
              <a:gd name="T3" fmla="*/ 0 h 274"/>
              <a:gd name="T4" fmla="*/ 137 w 480"/>
              <a:gd name="T5" fmla="*/ 90 h 274"/>
              <a:gd name="T6" fmla="*/ 343 w 480"/>
              <a:gd name="T7" fmla="*/ 90 h 274"/>
              <a:gd name="T8" fmla="*/ 343 w 480"/>
              <a:gd name="T9" fmla="*/ 0 h 274"/>
              <a:gd name="T10" fmla="*/ 480 w 480"/>
              <a:gd name="T11" fmla="*/ 137 h 274"/>
              <a:gd name="T12" fmla="*/ 343 w 480"/>
              <a:gd name="T13" fmla="*/ 274 h 274"/>
              <a:gd name="T14" fmla="*/ 343 w 480"/>
              <a:gd name="T15" fmla="*/ 183 h 274"/>
              <a:gd name="T16" fmla="*/ 137 w 480"/>
              <a:gd name="T17" fmla="*/ 183 h 274"/>
              <a:gd name="T18" fmla="*/ 137 w 480"/>
              <a:gd name="T19" fmla="*/ 274 h 274"/>
              <a:gd name="T20" fmla="*/ 0 w 480"/>
              <a:gd name="T21" fmla="*/ 137 h 2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0" h="274">
                <a:moveTo>
                  <a:pt x="0" y="137"/>
                </a:moveTo>
                <a:lnTo>
                  <a:pt x="137" y="0"/>
                </a:lnTo>
                <a:lnTo>
                  <a:pt x="137" y="90"/>
                </a:lnTo>
                <a:lnTo>
                  <a:pt x="343" y="90"/>
                </a:lnTo>
                <a:lnTo>
                  <a:pt x="343" y="0"/>
                </a:lnTo>
                <a:lnTo>
                  <a:pt x="480" y="137"/>
                </a:lnTo>
                <a:lnTo>
                  <a:pt x="343" y="274"/>
                </a:lnTo>
                <a:lnTo>
                  <a:pt x="343" y="183"/>
                </a:lnTo>
                <a:lnTo>
                  <a:pt x="137" y="183"/>
                </a:lnTo>
                <a:lnTo>
                  <a:pt x="137" y="274"/>
                </a:lnTo>
                <a:lnTo>
                  <a:pt x="0" y="137"/>
                </a:lnTo>
                <a:close/>
              </a:path>
            </a:pathLst>
          </a:custGeom>
          <a:solidFill>
            <a:srgbClr val="E8EE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t-BR"/>
          </a:p>
        </p:txBody>
      </p:sp>
      <p:sp>
        <p:nvSpPr>
          <p:cNvPr id="22" name="Freeform 23"/>
          <p:cNvSpPr>
            <a:spLocks/>
          </p:cNvSpPr>
          <p:nvPr/>
        </p:nvSpPr>
        <p:spPr bwMode="auto">
          <a:xfrm>
            <a:off x="3098801" y="3816351"/>
            <a:ext cx="762000" cy="434975"/>
          </a:xfrm>
          <a:custGeom>
            <a:avLst/>
            <a:gdLst>
              <a:gd name="T0" fmla="*/ 0 w 480"/>
              <a:gd name="T1" fmla="*/ 137 h 274"/>
              <a:gd name="T2" fmla="*/ 137 w 480"/>
              <a:gd name="T3" fmla="*/ 0 h 274"/>
              <a:gd name="T4" fmla="*/ 137 w 480"/>
              <a:gd name="T5" fmla="*/ 90 h 274"/>
              <a:gd name="T6" fmla="*/ 343 w 480"/>
              <a:gd name="T7" fmla="*/ 90 h 274"/>
              <a:gd name="T8" fmla="*/ 343 w 480"/>
              <a:gd name="T9" fmla="*/ 0 h 274"/>
              <a:gd name="T10" fmla="*/ 480 w 480"/>
              <a:gd name="T11" fmla="*/ 137 h 274"/>
              <a:gd name="T12" fmla="*/ 343 w 480"/>
              <a:gd name="T13" fmla="*/ 274 h 274"/>
              <a:gd name="T14" fmla="*/ 343 w 480"/>
              <a:gd name="T15" fmla="*/ 183 h 274"/>
              <a:gd name="T16" fmla="*/ 137 w 480"/>
              <a:gd name="T17" fmla="*/ 183 h 274"/>
              <a:gd name="T18" fmla="*/ 137 w 480"/>
              <a:gd name="T19" fmla="*/ 274 h 274"/>
              <a:gd name="T20" fmla="*/ 0 w 480"/>
              <a:gd name="T21" fmla="*/ 137 h 2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0" h="274">
                <a:moveTo>
                  <a:pt x="0" y="137"/>
                </a:moveTo>
                <a:lnTo>
                  <a:pt x="137" y="0"/>
                </a:lnTo>
                <a:lnTo>
                  <a:pt x="137" y="90"/>
                </a:lnTo>
                <a:lnTo>
                  <a:pt x="343" y="90"/>
                </a:lnTo>
                <a:lnTo>
                  <a:pt x="343" y="0"/>
                </a:lnTo>
                <a:lnTo>
                  <a:pt x="480" y="137"/>
                </a:lnTo>
                <a:lnTo>
                  <a:pt x="343" y="274"/>
                </a:lnTo>
                <a:lnTo>
                  <a:pt x="343" y="183"/>
                </a:lnTo>
                <a:lnTo>
                  <a:pt x="137" y="183"/>
                </a:lnTo>
                <a:lnTo>
                  <a:pt x="137" y="274"/>
                </a:lnTo>
                <a:lnTo>
                  <a:pt x="0" y="137"/>
                </a:lnTo>
                <a:close/>
              </a:path>
            </a:pathLst>
          </a:custGeom>
          <a:noFill/>
          <a:ln w="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t-BR"/>
          </a:p>
        </p:txBody>
      </p:sp>
      <p:sp>
        <p:nvSpPr>
          <p:cNvPr id="23" name="Freeform 24"/>
          <p:cNvSpPr>
            <a:spLocks/>
          </p:cNvSpPr>
          <p:nvPr/>
        </p:nvSpPr>
        <p:spPr bwMode="auto">
          <a:xfrm>
            <a:off x="5600701" y="3762376"/>
            <a:ext cx="760413" cy="434975"/>
          </a:xfrm>
          <a:custGeom>
            <a:avLst/>
            <a:gdLst>
              <a:gd name="T0" fmla="*/ 0 w 479"/>
              <a:gd name="T1" fmla="*/ 137 h 274"/>
              <a:gd name="T2" fmla="*/ 137 w 479"/>
              <a:gd name="T3" fmla="*/ 0 h 274"/>
              <a:gd name="T4" fmla="*/ 137 w 479"/>
              <a:gd name="T5" fmla="*/ 90 h 274"/>
              <a:gd name="T6" fmla="*/ 342 w 479"/>
              <a:gd name="T7" fmla="*/ 90 h 274"/>
              <a:gd name="T8" fmla="*/ 342 w 479"/>
              <a:gd name="T9" fmla="*/ 0 h 274"/>
              <a:gd name="T10" fmla="*/ 479 w 479"/>
              <a:gd name="T11" fmla="*/ 137 h 274"/>
              <a:gd name="T12" fmla="*/ 342 w 479"/>
              <a:gd name="T13" fmla="*/ 274 h 274"/>
              <a:gd name="T14" fmla="*/ 342 w 479"/>
              <a:gd name="T15" fmla="*/ 183 h 274"/>
              <a:gd name="T16" fmla="*/ 137 w 479"/>
              <a:gd name="T17" fmla="*/ 183 h 274"/>
              <a:gd name="T18" fmla="*/ 137 w 479"/>
              <a:gd name="T19" fmla="*/ 274 h 274"/>
              <a:gd name="T20" fmla="*/ 0 w 479"/>
              <a:gd name="T21" fmla="*/ 137 h 2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79" h="274">
                <a:moveTo>
                  <a:pt x="0" y="137"/>
                </a:moveTo>
                <a:lnTo>
                  <a:pt x="137" y="0"/>
                </a:lnTo>
                <a:lnTo>
                  <a:pt x="137" y="90"/>
                </a:lnTo>
                <a:lnTo>
                  <a:pt x="342" y="90"/>
                </a:lnTo>
                <a:lnTo>
                  <a:pt x="342" y="0"/>
                </a:lnTo>
                <a:lnTo>
                  <a:pt x="479" y="137"/>
                </a:lnTo>
                <a:lnTo>
                  <a:pt x="342" y="274"/>
                </a:lnTo>
                <a:lnTo>
                  <a:pt x="342" y="183"/>
                </a:lnTo>
                <a:lnTo>
                  <a:pt x="137" y="183"/>
                </a:lnTo>
                <a:lnTo>
                  <a:pt x="137" y="274"/>
                </a:lnTo>
                <a:lnTo>
                  <a:pt x="0" y="137"/>
                </a:lnTo>
                <a:close/>
              </a:path>
            </a:pathLst>
          </a:custGeom>
          <a:solidFill>
            <a:srgbClr val="E8EE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t-BR"/>
          </a:p>
        </p:txBody>
      </p:sp>
      <p:sp>
        <p:nvSpPr>
          <p:cNvPr id="24" name="Freeform 25"/>
          <p:cNvSpPr>
            <a:spLocks/>
          </p:cNvSpPr>
          <p:nvPr/>
        </p:nvSpPr>
        <p:spPr bwMode="auto">
          <a:xfrm>
            <a:off x="5600701" y="3762376"/>
            <a:ext cx="760413" cy="434975"/>
          </a:xfrm>
          <a:custGeom>
            <a:avLst/>
            <a:gdLst>
              <a:gd name="T0" fmla="*/ 0 w 479"/>
              <a:gd name="T1" fmla="*/ 137 h 274"/>
              <a:gd name="T2" fmla="*/ 137 w 479"/>
              <a:gd name="T3" fmla="*/ 0 h 274"/>
              <a:gd name="T4" fmla="*/ 137 w 479"/>
              <a:gd name="T5" fmla="*/ 90 h 274"/>
              <a:gd name="T6" fmla="*/ 342 w 479"/>
              <a:gd name="T7" fmla="*/ 90 h 274"/>
              <a:gd name="T8" fmla="*/ 342 w 479"/>
              <a:gd name="T9" fmla="*/ 0 h 274"/>
              <a:gd name="T10" fmla="*/ 479 w 479"/>
              <a:gd name="T11" fmla="*/ 137 h 274"/>
              <a:gd name="T12" fmla="*/ 342 w 479"/>
              <a:gd name="T13" fmla="*/ 274 h 274"/>
              <a:gd name="T14" fmla="*/ 342 w 479"/>
              <a:gd name="T15" fmla="*/ 183 h 274"/>
              <a:gd name="T16" fmla="*/ 137 w 479"/>
              <a:gd name="T17" fmla="*/ 183 h 274"/>
              <a:gd name="T18" fmla="*/ 137 w 479"/>
              <a:gd name="T19" fmla="*/ 274 h 274"/>
              <a:gd name="T20" fmla="*/ 0 w 479"/>
              <a:gd name="T21" fmla="*/ 137 h 2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79" h="274">
                <a:moveTo>
                  <a:pt x="0" y="137"/>
                </a:moveTo>
                <a:lnTo>
                  <a:pt x="137" y="0"/>
                </a:lnTo>
                <a:lnTo>
                  <a:pt x="137" y="90"/>
                </a:lnTo>
                <a:lnTo>
                  <a:pt x="342" y="90"/>
                </a:lnTo>
                <a:lnTo>
                  <a:pt x="342" y="0"/>
                </a:lnTo>
                <a:lnTo>
                  <a:pt x="479" y="137"/>
                </a:lnTo>
                <a:lnTo>
                  <a:pt x="342" y="274"/>
                </a:lnTo>
                <a:lnTo>
                  <a:pt x="342" y="183"/>
                </a:lnTo>
                <a:lnTo>
                  <a:pt x="137" y="183"/>
                </a:lnTo>
                <a:lnTo>
                  <a:pt x="137" y="274"/>
                </a:lnTo>
                <a:lnTo>
                  <a:pt x="0" y="137"/>
                </a:lnTo>
                <a:close/>
              </a:path>
            </a:pathLst>
          </a:custGeom>
          <a:noFill/>
          <a:ln w="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t-BR"/>
          </a:p>
        </p:txBody>
      </p:sp>
      <p:sp>
        <p:nvSpPr>
          <p:cNvPr id="25" name="Freeform 26"/>
          <p:cNvSpPr>
            <a:spLocks/>
          </p:cNvSpPr>
          <p:nvPr/>
        </p:nvSpPr>
        <p:spPr bwMode="auto">
          <a:xfrm>
            <a:off x="2970213" y="5891213"/>
            <a:ext cx="803275" cy="533400"/>
          </a:xfrm>
          <a:custGeom>
            <a:avLst/>
            <a:gdLst>
              <a:gd name="T0" fmla="*/ 0 w 893"/>
              <a:gd name="T1" fmla="*/ 112 h 593"/>
              <a:gd name="T2" fmla="*/ 0 w 893"/>
              <a:gd name="T3" fmla="*/ 481 h 593"/>
              <a:gd name="T4" fmla="*/ 446 w 893"/>
              <a:gd name="T5" fmla="*/ 593 h 593"/>
              <a:gd name="T6" fmla="*/ 893 w 893"/>
              <a:gd name="T7" fmla="*/ 481 h 593"/>
              <a:gd name="T8" fmla="*/ 893 w 893"/>
              <a:gd name="T9" fmla="*/ 481 h 593"/>
              <a:gd name="T10" fmla="*/ 893 w 893"/>
              <a:gd name="T11" fmla="*/ 112 h 593"/>
              <a:gd name="T12" fmla="*/ 446 w 893"/>
              <a:gd name="T13" fmla="*/ 0 h 593"/>
              <a:gd name="T14" fmla="*/ 0 w 893"/>
              <a:gd name="T15" fmla="*/ 112 h 59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93" h="593">
                <a:moveTo>
                  <a:pt x="0" y="112"/>
                </a:moveTo>
                <a:lnTo>
                  <a:pt x="0" y="481"/>
                </a:lnTo>
                <a:cubicBezTo>
                  <a:pt x="0" y="543"/>
                  <a:pt x="200" y="593"/>
                  <a:pt x="446" y="593"/>
                </a:cubicBezTo>
                <a:cubicBezTo>
                  <a:pt x="693" y="593"/>
                  <a:pt x="893" y="543"/>
                  <a:pt x="893" y="481"/>
                </a:cubicBezTo>
                <a:cubicBezTo>
                  <a:pt x="893" y="481"/>
                  <a:pt x="893" y="481"/>
                  <a:pt x="893" y="481"/>
                </a:cubicBezTo>
                <a:lnTo>
                  <a:pt x="893" y="112"/>
                </a:lnTo>
                <a:cubicBezTo>
                  <a:pt x="893" y="50"/>
                  <a:pt x="693" y="0"/>
                  <a:pt x="446" y="0"/>
                </a:cubicBezTo>
                <a:cubicBezTo>
                  <a:pt x="200" y="0"/>
                  <a:pt x="0" y="50"/>
                  <a:pt x="0" y="112"/>
                </a:cubicBezTo>
                <a:close/>
              </a:path>
            </a:pathLst>
          </a:custGeom>
          <a:solidFill>
            <a:srgbClr val="FACCA7"/>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pt-BR"/>
          </a:p>
        </p:txBody>
      </p:sp>
      <p:sp>
        <p:nvSpPr>
          <p:cNvPr id="26" name="Freeform 27"/>
          <p:cNvSpPr>
            <a:spLocks/>
          </p:cNvSpPr>
          <p:nvPr/>
        </p:nvSpPr>
        <p:spPr bwMode="auto">
          <a:xfrm>
            <a:off x="2970213" y="5891213"/>
            <a:ext cx="803275" cy="533400"/>
          </a:xfrm>
          <a:custGeom>
            <a:avLst/>
            <a:gdLst>
              <a:gd name="T0" fmla="*/ 0 w 893"/>
              <a:gd name="T1" fmla="*/ 112 h 593"/>
              <a:gd name="T2" fmla="*/ 0 w 893"/>
              <a:gd name="T3" fmla="*/ 481 h 593"/>
              <a:gd name="T4" fmla="*/ 446 w 893"/>
              <a:gd name="T5" fmla="*/ 593 h 593"/>
              <a:gd name="T6" fmla="*/ 893 w 893"/>
              <a:gd name="T7" fmla="*/ 481 h 593"/>
              <a:gd name="T8" fmla="*/ 893 w 893"/>
              <a:gd name="T9" fmla="*/ 481 h 593"/>
              <a:gd name="T10" fmla="*/ 893 w 893"/>
              <a:gd name="T11" fmla="*/ 112 h 593"/>
              <a:gd name="T12" fmla="*/ 446 w 893"/>
              <a:gd name="T13" fmla="*/ 0 h 593"/>
              <a:gd name="T14" fmla="*/ 0 w 893"/>
              <a:gd name="T15" fmla="*/ 112 h 59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93" h="593">
                <a:moveTo>
                  <a:pt x="0" y="112"/>
                </a:moveTo>
                <a:lnTo>
                  <a:pt x="0" y="481"/>
                </a:lnTo>
                <a:cubicBezTo>
                  <a:pt x="0" y="543"/>
                  <a:pt x="200" y="593"/>
                  <a:pt x="446" y="593"/>
                </a:cubicBezTo>
                <a:cubicBezTo>
                  <a:pt x="693" y="593"/>
                  <a:pt x="893" y="543"/>
                  <a:pt x="893" y="481"/>
                </a:cubicBezTo>
                <a:cubicBezTo>
                  <a:pt x="893" y="481"/>
                  <a:pt x="893" y="481"/>
                  <a:pt x="893" y="481"/>
                </a:cubicBezTo>
                <a:lnTo>
                  <a:pt x="893" y="112"/>
                </a:lnTo>
                <a:cubicBezTo>
                  <a:pt x="893" y="50"/>
                  <a:pt x="693" y="0"/>
                  <a:pt x="446" y="0"/>
                </a:cubicBezTo>
                <a:cubicBezTo>
                  <a:pt x="200" y="0"/>
                  <a:pt x="0" y="50"/>
                  <a:pt x="0" y="112"/>
                </a:cubicBezTo>
                <a:close/>
              </a:path>
            </a:pathLst>
          </a:custGeom>
          <a:noFill/>
          <a:ln w="8"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t-BR"/>
          </a:p>
        </p:txBody>
      </p:sp>
      <p:sp>
        <p:nvSpPr>
          <p:cNvPr id="27" name="Freeform 28"/>
          <p:cNvSpPr>
            <a:spLocks/>
          </p:cNvSpPr>
          <p:nvPr/>
        </p:nvSpPr>
        <p:spPr bwMode="auto">
          <a:xfrm>
            <a:off x="2970213" y="5992813"/>
            <a:ext cx="803275" cy="100013"/>
          </a:xfrm>
          <a:custGeom>
            <a:avLst/>
            <a:gdLst>
              <a:gd name="T0" fmla="*/ 0 w 506"/>
              <a:gd name="T1" fmla="*/ 0 h 63"/>
              <a:gd name="T2" fmla="*/ 252 w 506"/>
              <a:gd name="T3" fmla="*/ 63 h 63"/>
              <a:gd name="T4" fmla="*/ 506 w 506"/>
              <a:gd name="T5" fmla="*/ 0 h 63"/>
              <a:gd name="T6" fmla="*/ 506 w 506"/>
              <a:gd name="T7" fmla="*/ 0 h 63"/>
            </a:gdLst>
            <a:ahLst/>
            <a:cxnLst>
              <a:cxn ang="0">
                <a:pos x="T0" y="T1"/>
              </a:cxn>
              <a:cxn ang="0">
                <a:pos x="T2" y="T3"/>
              </a:cxn>
              <a:cxn ang="0">
                <a:pos x="T4" y="T5"/>
              </a:cxn>
              <a:cxn ang="0">
                <a:pos x="T6" y="T7"/>
              </a:cxn>
            </a:cxnLst>
            <a:rect l="0" t="0" r="r" b="b"/>
            <a:pathLst>
              <a:path w="506" h="63">
                <a:moveTo>
                  <a:pt x="0" y="0"/>
                </a:moveTo>
                <a:cubicBezTo>
                  <a:pt x="0" y="34"/>
                  <a:pt x="113" y="63"/>
                  <a:pt x="252" y="63"/>
                </a:cubicBezTo>
                <a:cubicBezTo>
                  <a:pt x="392" y="63"/>
                  <a:pt x="506" y="34"/>
                  <a:pt x="506" y="0"/>
                </a:cubicBezTo>
                <a:cubicBezTo>
                  <a:pt x="506" y="0"/>
                  <a:pt x="506" y="0"/>
                  <a:pt x="506" y="0"/>
                </a:cubicBezTo>
              </a:path>
            </a:pathLst>
          </a:custGeom>
          <a:noFill/>
          <a:ln w="8"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t-BR"/>
          </a:p>
        </p:txBody>
      </p:sp>
      <p:sp>
        <p:nvSpPr>
          <p:cNvPr id="28" name="Rectangle 29"/>
          <p:cNvSpPr>
            <a:spLocks noChangeArrowheads="1"/>
          </p:cNvSpPr>
          <p:nvPr/>
        </p:nvSpPr>
        <p:spPr bwMode="auto">
          <a:xfrm>
            <a:off x="3013076" y="6103938"/>
            <a:ext cx="820738" cy="201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300" b="0" i="0" u="none" strike="noStrike" cap="none" normalizeH="0" baseline="0" smtClean="0">
                <a:ln>
                  <a:noFill/>
                </a:ln>
                <a:solidFill>
                  <a:srgbClr val="000000"/>
                </a:solidFill>
                <a:effectLst/>
                <a:latin typeface="Arial" pitchFamily="34" charset="0"/>
                <a:cs typeface="Arial" pitchFamily="34" charset="0"/>
              </a:rPr>
              <a:t>RDF Store</a:t>
            </a:r>
            <a:endParaRPr kumimoji="0" lang="pt-BR" sz="1800" b="0" i="0" u="none" strike="noStrike" cap="none" normalizeH="0" baseline="0" smtClean="0">
              <a:ln>
                <a:noFill/>
              </a:ln>
              <a:solidFill>
                <a:schemeClr val="tx1"/>
              </a:solidFill>
              <a:effectLst/>
              <a:latin typeface="Arial" pitchFamily="34" charset="0"/>
              <a:cs typeface="Arial" pitchFamily="34" charset="0"/>
            </a:endParaRPr>
          </a:p>
        </p:txBody>
      </p:sp>
      <p:sp>
        <p:nvSpPr>
          <p:cNvPr id="29" name="Freeform 30"/>
          <p:cNvSpPr>
            <a:spLocks/>
          </p:cNvSpPr>
          <p:nvPr/>
        </p:nvSpPr>
        <p:spPr bwMode="auto">
          <a:xfrm>
            <a:off x="4010026" y="5886451"/>
            <a:ext cx="801688" cy="533400"/>
          </a:xfrm>
          <a:custGeom>
            <a:avLst/>
            <a:gdLst>
              <a:gd name="T0" fmla="*/ 0 w 893"/>
              <a:gd name="T1" fmla="*/ 111 h 593"/>
              <a:gd name="T2" fmla="*/ 0 w 893"/>
              <a:gd name="T3" fmla="*/ 481 h 593"/>
              <a:gd name="T4" fmla="*/ 446 w 893"/>
              <a:gd name="T5" fmla="*/ 593 h 593"/>
              <a:gd name="T6" fmla="*/ 893 w 893"/>
              <a:gd name="T7" fmla="*/ 481 h 593"/>
              <a:gd name="T8" fmla="*/ 893 w 893"/>
              <a:gd name="T9" fmla="*/ 481 h 593"/>
              <a:gd name="T10" fmla="*/ 893 w 893"/>
              <a:gd name="T11" fmla="*/ 111 h 593"/>
              <a:gd name="T12" fmla="*/ 446 w 893"/>
              <a:gd name="T13" fmla="*/ 0 h 593"/>
              <a:gd name="T14" fmla="*/ 0 w 893"/>
              <a:gd name="T15" fmla="*/ 111 h 59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93" h="593">
                <a:moveTo>
                  <a:pt x="0" y="111"/>
                </a:moveTo>
                <a:lnTo>
                  <a:pt x="0" y="481"/>
                </a:lnTo>
                <a:cubicBezTo>
                  <a:pt x="0" y="543"/>
                  <a:pt x="200" y="593"/>
                  <a:pt x="446" y="593"/>
                </a:cubicBezTo>
                <a:cubicBezTo>
                  <a:pt x="693" y="593"/>
                  <a:pt x="893" y="543"/>
                  <a:pt x="893" y="481"/>
                </a:cubicBezTo>
                <a:cubicBezTo>
                  <a:pt x="893" y="481"/>
                  <a:pt x="893" y="481"/>
                  <a:pt x="893" y="481"/>
                </a:cubicBezTo>
                <a:lnTo>
                  <a:pt x="893" y="111"/>
                </a:lnTo>
                <a:cubicBezTo>
                  <a:pt x="893" y="50"/>
                  <a:pt x="693" y="0"/>
                  <a:pt x="446" y="0"/>
                </a:cubicBezTo>
                <a:cubicBezTo>
                  <a:pt x="200" y="0"/>
                  <a:pt x="0" y="50"/>
                  <a:pt x="0" y="111"/>
                </a:cubicBezTo>
                <a:close/>
              </a:path>
            </a:pathLst>
          </a:custGeom>
          <a:solidFill>
            <a:srgbClr val="FACCA7"/>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pt-BR"/>
          </a:p>
        </p:txBody>
      </p:sp>
      <p:sp>
        <p:nvSpPr>
          <p:cNvPr id="30" name="Freeform 31"/>
          <p:cNvSpPr>
            <a:spLocks/>
          </p:cNvSpPr>
          <p:nvPr/>
        </p:nvSpPr>
        <p:spPr bwMode="auto">
          <a:xfrm>
            <a:off x="4010026" y="5886451"/>
            <a:ext cx="801688" cy="533400"/>
          </a:xfrm>
          <a:custGeom>
            <a:avLst/>
            <a:gdLst>
              <a:gd name="T0" fmla="*/ 0 w 893"/>
              <a:gd name="T1" fmla="*/ 111 h 593"/>
              <a:gd name="T2" fmla="*/ 0 w 893"/>
              <a:gd name="T3" fmla="*/ 481 h 593"/>
              <a:gd name="T4" fmla="*/ 446 w 893"/>
              <a:gd name="T5" fmla="*/ 593 h 593"/>
              <a:gd name="T6" fmla="*/ 893 w 893"/>
              <a:gd name="T7" fmla="*/ 481 h 593"/>
              <a:gd name="T8" fmla="*/ 893 w 893"/>
              <a:gd name="T9" fmla="*/ 481 h 593"/>
              <a:gd name="T10" fmla="*/ 893 w 893"/>
              <a:gd name="T11" fmla="*/ 111 h 593"/>
              <a:gd name="T12" fmla="*/ 446 w 893"/>
              <a:gd name="T13" fmla="*/ 0 h 593"/>
              <a:gd name="T14" fmla="*/ 0 w 893"/>
              <a:gd name="T15" fmla="*/ 111 h 59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93" h="593">
                <a:moveTo>
                  <a:pt x="0" y="111"/>
                </a:moveTo>
                <a:lnTo>
                  <a:pt x="0" y="481"/>
                </a:lnTo>
                <a:cubicBezTo>
                  <a:pt x="0" y="543"/>
                  <a:pt x="200" y="593"/>
                  <a:pt x="446" y="593"/>
                </a:cubicBezTo>
                <a:cubicBezTo>
                  <a:pt x="693" y="593"/>
                  <a:pt x="893" y="543"/>
                  <a:pt x="893" y="481"/>
                </a:cubicBezTo>
                <a:cubicBezTo>
                  <a:pt x="893" y="481"/>
                  <a:pt x="893" y="481"/>
                  <a:pt x="893" y="481"/>
                </a:cubicBezTo>
                <a:lnTo>
                  <a:pt x="893" y="111"/>
                </a:lnTo>
                <a:cubicBezTo>
                  <a:pt x="893" y="50"/>
                  <a:pt x="693" y="0"/>
                  <a:pt x="446" y="0"/>
                </a:cubicBezTo>
                <a:cubicBezTo>
                  <a:pt x="200" y="0"/>
                  <a:pt x="0" y="50"/>
                  <a:pt x="0" y="111"/>
                </a:cubicBezTo>
                <a:close/>
              </a:path>
            </a:pathLst>
          </a:custGeom>
          <a:noFill/>
          <a:ln w="8"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t-BR"/>
          </a:p>
        </p:txBody>
      </p:sp>
      <p:sp>
        <p:nvSpPr>
          <p:cNvPr id="31" name="Freeform 32"/>
          <p:cNvSpPr>
            <a:spLocks/>
          </p:cNvSpPr>
          <p:nvPr/>
        </p:nvSpPr>
        <p:spPr bwMode="auto">
          <a:xfrm>
            <a:off x="4010026" y="5986463"/>
            <a:ext cx="801688" cy="100013"/>
          </a:xfrm>
          <a:custGeom>
            <a:avLst/>
            <a:gdLst>
              <a:gd name="T0" fmla="*/ 0 w 505"/>
              <a:gd name="T1" fmla="*/ 0 h 63"/>
              <a:gd name="T2" fmla="*/ 252 w 505"/>
              <a:gd name="T3" fmla="*/ 63 h 63"/>
              <a:gd name="T4" fmla="*/ 505 w 505"/>
              <a:gd name="T5" fmla="*/ 0 h 63"/>
              <a:gd name="T6" fmla="*/ 505 w 505"/>
              <a:gd name="T7" fmla="*/ 0 h 63"/>
            </a:gdLst>
            <a:ahLst/>
            <a:cxnLst>
              <a:cxn ang="0">
                <a:pos x="T0" y="T1"/>
              </a:cxn>
              <a:cxn ang="0">
                <a:pos x="T2" y="T3"/>
              </a:cxn>
              <a:cxn ang="0">
                <a:pos x="T4" y="T5"/>
              </a:cxn>
              <a:cxn ang="0">
                <a:pos x="T6" y="T7"/>
              </a:cxn>
            </a:cxnLst>
            <a:rect l="0" t="0" r="r" b="b"/>
            <a:pathLst>
              <a:path w="505" h="63">
                <a:moveTo>
                  <a:pt x="0" y="0"/>
                </a:moveTo>
                <a:cubicBezTo>
                  <a:pt x="0" y="35"/>
                  <a:pt x="113" y="63"/>
                  <a:pt x="252" y="63"/>
                </a:cubicBezTo>
                <a:cubicBezTo>
                  <a:pt x="392" y="63"/>
                  <a:pt x="505" y="35"/>
                  <a:pt x="505" y="0"/>
                </a:cubicBezTo>
                <a:cubicBezTo>
                  <a:pt x="505" y="0"/>
                  <a:pt x="505" y="0"/>
                  <a:pt x="505" y="0"/>
                </a:cubicBezTo>
              </a:path>
            </a:pathLst>
          </a:custGeom>
          <a:noFill/>
          <a:ln w="8"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t-BR"/>
          </a:p>
        </p:txBody>
      </p:sp>
      <p:sp>
        <p:nvSpPr>
          <p:cNvPr id="47104" name="Rectangle 33"/>
          <p:cNvSpPr>
            <a:spLocks noChangeArrowheads="1"/>
          </p:cNvSpPr>
          <p:nvPr/>
        </p:nvSpPr>
        <p:spPr bwMode="auto">
          <a:xfrm>
            <a:off x="4135438" y="6103938"/>
            <a:ext cx="647700" cy="201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300" b="0" i="0" u="none" strike="noStrike" cap="none" normalizeH="0" baseline="0" smtClean="0">
                <a:ln>
                  <a:noFill/>
                </a:ln>
                <a:solidFill>
                  <a:srgbClr val="000000"/>
                </a:solidFill>
                <a:effectLst/>
                <a:latin typeface="Arial" pitchFamily="34" charset="0"/>
                <a:cs typeface="Arial" pitchFamily="34" charset="0"/>
              </a:rPr>
              <a:t>RDBMS</a:t>
            </a:r>
            <a:endParaRPr kumimoji="0" lang="pt-BR" sz="1800" b="0" i="0" u="none" strike="noStrike" cap="none" normalizeH="0" baseline="0" smtClean="0">
              <a:ln>
                <a:noFill/>
              </a:ln>
              <a:solidFill>
                <a:schemeClr val="tx1"/>
              </a:solidFill>
              <a:effectLst/>
              <a:latin typeface="Arial" pitchFamily="34" charset="0"/>
              <a:cs typeface="Arial" pitchFamily="34" charset="0"/>
            </a:endParaRPr>
          </a:p>
        </p:txBody>
      </p:sp>
      <p:sp>
        <p:nvSpPr>
          <p:cNvPr id="47107" name="Freeform 34"/>
          <p:cNvSpPr>
            <a:spLocks/>
          </p:cNvSpPr>
          <p:nvPr/>
        </p:nvSpPr>
        <p:spPr bwMode="auto">
          <a:xfrm>
            <a:off x="4030663" y="4968876"/>
            <a:ext cx="762000" cy="315913"/>
          </a:xfrm>
          <a:custGeom>
            <a:avLst/>
            <a:gdLst>
              <a:gd name="T0" fmla="*/ 734 w 847"/>
              <a:gd name="T1" fmla="*/ 351 h 351"/>
              <a:gd name="T2" fmla="*/ 847 w 847"/>
              <a:gd name="T3" fmla="*/ 238 h 351"/>
              <a:gd name="T4" fmla="*/ 847 w 847"/>
              <a:gd name="T5" fmla="*/ 238 h 351"/>
              <a:gd name="T6" fmla="*/ 847 w 847"/>
              <a:gd name="T7" fmla="*/ 113 h 351"/>
              <a:gd name="T8" fmla="*/ 734 w 847"/>
              <a:gd name="T9" fmla="*/ 0 h 351"/>
              <a:gd name="T10" fmla="*/ 734 w 847"/>
              <a:gd name="T11" fmla="*/ 0 h 351"/>
              <a:gd name="T12" fmla="*/ 113 w 847"/>
              <a:gd name="T13" fmla="*/ 0 h 351"/>
              <a:gd name="T14" fmla="*/ 0 w 847"/>
              <a:gd name="T15" fmla="*/ 113 h 351"/>
              <a:gd name="T16" fmla="*/ 0 w 847"/>
              <a:gd name="T17" fmla="*/ 113 h 351"/>
              <a:gd name="T18" fmla="*/ 0 w 847"/>
              <a:gd name="T19" fmla="*/ 238 h 351"/>
              <a:gd name="T20" fmla="*/ 113 w 847"/>
              <a:gd name="T21" fmla="*/ 351 h 351"/>
              <a:gd name="T22" fmla="*/ 113 w 847"/>
              <a:gd name="T23" fmla="*/ 351 h 351"/>
              <a:gd name="T24" fmla="*/ 734 w 847"/>
              <a:gd name="T25" fmla="*/ 351 h 3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47" h="351">
                <a:moveTo>
                  <a:pt x="734" y="351"/>
                </a:moveTo>
                <a:cubicBezTo>
                  <a:pt x="796" y="351"/>
                  <a:pt x="847" y="300"/>
                  <a:pt x="847" y="238"/>
                </a:cubicBezTo>
                <a:lnTo>
                  <a:pt x="847" y="238"/>
                </a:lnTo>
                <a:lnTo>
                  <a:pt x="847" y="113"/>
                </a:lnTo>
                <a:cubicBezTo>
                  <a:pt x="847" y="51"/>
                  <a:pt x="796" y="0"/>
                  <a:pt x="734" y="0"/>
                </a:cubicBezTo>
                <a:lnTo>
                  <a:pt x="734" y="0"/>
                </a:lnTo>
                <a:lnTo>
                  <a:pt x="113" y="0"/>
                </a:lnTo>
                <a:cubicBezTo>
                  <a:pt x="51" y="0"/>
                  <a:pt x="0" y="51"/>
                  <a:pt x="0" y="113"/>
                </a:cubicBezTo>
                <a:lnTo>
                  <a:pt x="0" y="113"/>
                </a:lnTo>
                <a:lnTo>
                  <a:pt x="0" y="238"/>
                </a:lnTo>
                <a:cubicBezTo>
                  <a:pt x="0" y="300"/>
                  <a:pt x="51" y="351"/>
                  <a:pt x="113" y="351"/>
                </a:cubicBezTo>
                <a:lnTo>
                  <a:pt x="113" y="351"/>
                </a:lnTo>
                <a:lnTo>
                  <a:pt x="734" y="351"/>
                </a:lnTo>
                <a:close/>
              </a:path>
            </a:pathLst>
          </a:custGeom>
          <a:solidFill>
            <a:srgbClr val="E8EEF7"/>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pt-BR"/>
          </a:p>
        </p:txBody>
      </p:sp>
      <p:sp>
        <p:nvSpPr>
          <p:cNvPr id="47108" name="Freeform 35"/>
          <p:cNvSpPr>
            <a:spLocks/>
          </p:cNvSpPr>
          <p:nvPr/>
        </p:nvSpPr>
        <p:spPr bwMode="auto">
          <a:xfrm>
            <a:off x="4030663" y="4968876"/>
            <a:ext cx="762000" cy="315913"/>
          </a:xfrm>
          <a:custGeom>
            <a:avLst/>
            <a:gdLst>
              <a:gd name="T0" fmla="*/ 734 w 847"/>
              <a:gd name="T1" fmla="*/ 351 h 351"/>
              <a:gd name="T2" fmla="*/ 847 w 847"/>
              <a:gd name="T3" fmla="*/ 238 h 351"/>
              <a:gd name="T4" fmla="*/ 847 w 847"/>
              <a:gd name="T5" fmla="*/ 238 h 351"/>
              <a:gd name="T6" fmla="*/ 847 w 847"/>
              <a:gd name="T7" fmla="*/ 113 h 351"/>
              <a:gd name="T8" fmla="*/ 734 w 847"/>
              <a:gd name="T9" fmla="*/ 0 h 351"/>
              <a:gd name="T10" fmla="*/ 734 w 847"/>
              <a:gd name="T11" fmla="*/ 0 h 351"/>
              <a:gd name="T12" fmla="*/ 113 w 847"/>
              <a:gd name="T13" fmla="*/ 0 h 351"/>
              <a:gd name="T14" fmla="*/ 0 w 847"/>
              <a:gd name="T15" fmla="*/ 113 h 351"/>
              <a:gd name="T16" fmla="*/ 0 w 847"/>
              <a:gd name="T17" fmla="*/ 113 h 351"/>
              <a:gd name="T18" fmla="*/ 0 w 847"/>
              <a:gd name="T19" fmla="*/ 238 h 351"/>
              <a:gd name="T20" fmla="*/ 113 w 847"/>
              <a:gd name="T21" fmla="*/ 351 h 351"/>
              <a:gd name="T22" fmla="*/ 113 w 847"/>
              <a:gd name="T23" fmla="*/ 351 h 351"/>
              <a:gd name="T24" fmla="*/ 734 w 847"/>
              <a:gd name="T25" fmla="*/ 351 h 3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47" h="351">
                <a:moveTo>
                  <a:pt x="734" y="351"/>
                </a:moveTo>
                <a:cubicBezTo>
                  <a:pt x="796" y="351"/>
                  <a:pt x="847" y="300"/>
                  <a:pt x="847" y="238"/>
                </a:cubicBezTo>
                <a:lnTo>
                  <a:pt x="847" y="238"/>
                </a:lnTo>
                <a:lnTo>
                  <a:pt x="847" y="113"/>
                </a:lnTo>
                <a:cubicBezTo>
                  <a:pt x="847" y="51"/>
                  <a:pt x="796" y="0"/>
                  <a:pt x="734" y="0"/>
                </a:cubicBezTo>
                <a:lnTo>
                  <a:pt x="734" y="0"/>
                </a:lnTo>
                <a:lnTo>
                  <a:pt x="113" y="0"/>
                </a:lnTo>
                <a:cubicBezTo>
                  <a:pt x="51" y="0"/>
                  <a:pt x="0" y="51"/>
                  <a:pt x="0" y="113"/>
                </a:cubicBezTo>
                <a:lnTo>
                  <a:pt x="0" y="113"/>
                </a:lnTo>
                <a:lnTo>
                  <a:pt x="0" y="238"/>
                </a:lnTo>
                <a:cubicBezTo>
                  <a:pt x="0" y="300"/>
                  <a:pt x="51" y="351"/>
                  <a:pt x="113" y="351"/>
                </a:cubicBezTo>
                <a:lnTo>
                  <a:pt x="113" y="351"/>
                </a:lnTo>
                <a:lnTo>
                  <a:pt x="734" y="351"/>
                </a:lnTo>
                <a:close/>
              </a:path>
            </a:pathLst>
          </a:custGeom>
          <a:noFill/>
          <a:ln w="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t-BR"/>
          </a:p>
        </p:txBody>
      </p:sp>
      <p:sp>
        <p:nvSpPr>
          <p:cNvPr id="47109" name="Rectangle 36"/>
          <p:cNvSpPr>
            <a:spLocks noChangeArrowheads="1"/>
          </p:cNvSpPr>
          <p:nvPr/>
        </p:nvSpPr>
        <p:spPr bwMode="auto">
          <a:xfrm>
            <a:off x="4121151" y="5024438"/>
            <a:ext cx="690563" cy="201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300" b="0" i="0" u="none" strike="noStrike" cap="none" normalizeH="0" baseline="0" smtClean="0">
                <a:ln>
                  <a:noFill/>
                </a:ln>
                <a:solidFill>
                  <a:srgbClr val="000000"/>
                </a:solidFill>
                <a:effectLst/>
                <a:latin typeface="Arial" pitchFamily="34" charset="0"/>
                <a:cs typeface="Arial" pitchFamily="34" charset="0"/>
              </a:rPr>
              <a:t>Wrapper</a:t>
            </a:r>
            <a:endParaRPr kumimoji="0" lang="pt-BR" sz="1800" b="0" i="0" u="none" strike="noStrike" cap="none" normalizeH="0" baseline="0" smtClean="0">
              <a:ln>
                <a:noFill/>
              </a:ln>
              <a:solidFill>
                <a:schemeClr val="tx1"/>
              </a:solidFill>
              <a:effectLst/>
              <a:latin typeface="Arial" pitchFamily="34" charset="0"/>
              <a:cs typeface="Arial" pitchFamily="34" charset="0"/>
            </a:endParaRPr>
          </a:p>
        </p:txBody>
      </p:sp>
      <p:sp>
        <p:nvSpPr>
          <p:cNvPr id="47110" name="Freeform 37"/>
          <p:cNvSpPr>
            <a:spLocks/>
          </p:cNvSpPr>
          <p:nvPr/>
        </p:nvSpPr>
        <p:spPr bwMode="auto">
          <a:xfrm>
            <a:off x="4248151" y="4400551"/>
            <a:ext cx="327025" cy="544513"/>
          </a:xfrm>
          <a:custGeom>
            <a:avLst/>
            <a:gdLst>
              <a:gd name="T0" fmla="*/ 103 w 206"/>
              <a:gd name="T1" fmla="*/ 0 h 343"/>
              <a:gd name="T2" fmla="*/ 206 w 206"/>
              <a:gd name="T3" fmla="*/ 103 h 343"/>
              <a:gd name="T4" fmla="*/ 138 w 206"/>
              <a:gd name="T5" fmla="*/ 103 h 343"/>
              <a:gd name="T6" fmla="*/ 138 w 206"/>
              <a:gd name="T7" fmla="*/ 240 h 343"/>
              <a:gd name="T8" fmla="*/ 206 w 206"/>
              <a:gd name="T9" fmla="*/ 240 h 343"/>
              <a:gd name="T10" fmla="*/ 103 w 206"/>
              <a:gd name="T11" fmla="*/ 343 h 343"/>
              <a:gd name="T12" fmla="*/ 0 w 206"/>
              <a:gd name="T13" fmla="*/ 240 h 343"/>
              <a:gd name="T14" fmla="*/ 68 w 206"/>
              <a:gd name="T15" fmla="*/ 240 h 343"/>
              <a:gd name="T16" fmla="*/ 68 w 206"/>
              <a:gd name="T17" fmla="*/ 103 h 343"/>
              <a:gd name="T18" fmla="*/ 0 w 206"/>
              <a:gd name="T19" fmla="*/ 103 h 343"/>
              <a:gd name="T20" fmla="*/ 103 w 206"/>
              <a:gd name="T21" fmla="*/ 0 h 3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6" h="343">
                <a:moveTo>
                  <a:pt x="103" y="0"/>
                </a:moveTo>
                <a:lnTo>
                  <a:pt x="206" y="103"/>
                </a:lnTo>
                <a:lnTo>
                  <a:pt x="138" y="103"/>
                </a:lnTo>
                <a:lnTo>
                  <a:pt x="138" y="240"/>
                </a:lnTo>
                <a:lnTo>
                  <a:pt x="206" y="240"/>
                </a:lnTo>
                <a:lnTo>
                  <a:pt x="103" y="343"/>
                </a:lnTo>
                <a:lnTo>
                  <a:pt x="0" y="240"/>
                </a:lnTo>
                <a:lnTo>
                  <a:pt x="68" y="240"/>
                </a:lnTo>
                <a:lnTo>
                  <a:pt x="68" y="103"/>
                </a:lnTo>
                <a:lnTo>
                  <a:pt x="0" y="103"/>
                </a:lnTo>
                <a:lnTo>
                  <a:pt x="103" y="0"/>
                </a:lnTo>
                <a:close/>
              </a:path>
            </a:pathLst>
          </a:custGeom>
          <a:solidFill>
            <a:srgbClr val="E8EE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t-BR"/>
          </a:p>
        </p:txBody>
      </p:sp>
      <p:sp>
        <p:nvSpPr>
          <p:cNvPr id="47111" name="Freeform 38"/>
          <p:cNvSpPr>
            <a:spLocks/>
          </p:cNvSpPr>
          <p:nvPr/>
        </p:nvSpPr>
        <p:spPr bwMode="auto">
          <a:xfrm>
            <a:off x="4248151" y="4400551"/>
            <a:ext cx="327025" cy="544513"/>
          </a:xfrm>
          <a:custGeom>
            <a:avLst/>
            <a:gdLst>
              <a:gd name="T0" fmla="*/ 103 w 206"/>
              <a:gd name="T1" fmla="*/ 0 h 343"/>
              <a:gd name="T2" fmla="*/ 206 w 206"/>
              <a:gd name="T3" fmla="*/ 103 h 343"/>
              <a:gd name="T4" fmla="*/ 138 w 206"/>
              <a:gd name="T5" fmla="*/ 103 h 343"/>
              <a:gd name="T6" fmla="*/ 138 w 206"/>
              <a:gd name="T7" fmla="*/ 240 h 343"/>
              <a:gd name="T8" fmla="*/ 206 w 206"/>
              <a:gd name="T9" fmla="*/ 240 h 343"/>
              <a:gd name="T10" fmla="*/ 103 w 206"/>
              <a:gd name="T11" fmla="*/ 343 h 343"/>
              <a:gd name="T12" fmla="*/ 0 w 206"/>
              <a:gd name="T13" fmla="*/ 240 h 343"/>
              <a:gd name="T14" fmla="*/ 68 w 206"/>
              <a:gd name="T15" fmla="*/ 240 h 343"/>
              <a:gd name="T16" fmla="*/ 68 w 206"/>
              <a:gd name="T17" fmla="*/ 103 h 343"/>
              <a:gd name="T18" fmla="*/ 0 w 206"/>
              <a:gd name="T19" fmla="*/ 103 h 343"/>
              <a:gd name="T20" fmla="*/ 103 w 206"/>
              <a:gd name="T21" fmla="*/ 0 h 3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6" h="343">
                <a:moveTo>
                  <a:pt x="103" y="0"/>
                </a:moveTo>
                <a:lnTo>
                  <a:pt x="206" y="103"/>
                </a:lnTo>
                <a:lnTo>
                  <a:pt x="138" y="103"/>
                </a:lnTo>
                <a:lnTo>
                  <a:pt x="138" y="240"/>
                </a:lnTo>
                <a:lnTo>
                  <a:pt x="206" y="240"/>
                </a:lnTo>
                <a:lnTo>
                  <a:pt x="103" y="343"/>
                </a:lnTo>
                <a:lnTo>
                  <a:pt x="0" y="240"/>
                </a:lnTo>
                <a:lnTo>
                  <a:pt x="68" y="240"/>
                </a:lnTo>
                <a:lnTo>
                  <a:pt x="68" y="103"/>
                </a:lnTo>
                <a:lnTo>
                  <a:pt x="0" y="103"/>
                </a:lnTo>
                <a:lnTo>
                  <a:pt x="103" y="0"/>
                </a:lnTo>
                <a:close/>
              </a:path>
            </a:pathLst>
          </a:custGeom>
          <a:noFill/>
          <a:ln w="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t-BR"/>
          </a:p>
        </p:txBody>
      </p:sp>
      <p:sp>
        <p:nvSpPr>
          <p:cNvPr id="47112" name="Freeform 39"/>
          <p:cNvSpPr>
            <a:spLocks/>
          </p:cNvSpPr>
          <p:nvPr/>
        </p:nvSpPr>
        <p:spPr bwMode="auto">
          <a:xfrm>
            <a:off x="3208338" y="4416426"/>
            <a:ext cx="325438" cy="1443038"/>
          </a:xfrm>
          <a:custGeom>
            <a:avLst/>
            <a:gdLst>
              <a:gd name="T0" fmla="*/ 102 w 205"/>
              <a:gd name="T1" fmla="*/ 0 h 909"/>
              <a:gd name="T2" fmla="*/ 205 w 205"/>
              <a:gd name="T3" fmla="*/ 103 h 909"/>
              <a:gd name="T4" fmla="*/ 137 w 205"/>
              <a:gd name="T5" fmla="*/ 103 h 909"/>
              <a:gd name="T6" fmla="*/ 137 w 205"/>
              <a:gd name="T7" fmla="*/ 806 h 909"/>
              <a:gd name="T8" fmla="*/ 205 w 205"/>
              <a:gd name="T9" fmla="*/ 806 h 909"/>
              <a:gd name="T10" fmla="*/ 102 w 205"/>
              <a:gd name="T11" fmla="*/ 909 h 909"/>
              <a:gd name="T12" fmla="*/ 0 w 205"/>
              <a:gd name="T13" fmla="*/ 806 h 909"/>
              <a:gd name="T14" fmla="*/ 68 w 205"/>
              <a:gd name="T15" fmla="*/ 806 h 909"/>
              <a:gd name="T16" fmla="*/ 68 w 205"/>
              <a:gd name="T17" fmla="*/ 103 h 909"/>
              <a:gd name="T18" fmla="*/ 0 w 205"/>
              <a:gd name="T19" fmla="*/ 103 h 909"/>
              <a:gd name="T20" fmla="*/ 102 w 205"/>
              <a:gd name="T21" fmla="*/ 0 h 9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5" h="909">
                <a:moveTo>
                  <a:pt x="102" y="0"/>
                </a:moveTo>
                <a:lnTo>
                  <a:pt x="205" y="103"/>
                </a:lnTo>
                <a:lnTo>
                  <a:pt x="137" y="103"/>
                </a:lnTo>
                <a:lnTo>
                  <a:pt x="137" y="806"/>
                </a:lnTo>
                <a:lnTo>
                  <a:pt x="205" y="806"/>
                </a:lnTo>
                <a:lnTo>
                  <a:pt x="102" y="909"/>
                </a:lnTo>
                <a:lnTo>
                  <a:pt x="0" y="806"/>
                </a:lnTo>
                <a:lnTo>
                  <a:pt x="68" y="806"/>
                </a:lnTo>
                <a:lnTo>
                  <a:pt x="68" y="103"/>
                </a:lnTo>
                <a:lnTo>
                  <a:pt x="0" y="103"/>
                </a:lnTo>
                <a:lnTo>
                  <a:pt x="102" y="0"/>
                </a:lnTo>
                <a:close/>
              </a:path>
            </a:pathLst>
          </a:custGeom>
          <a:solidFill>
            <a:srgbClr val="E8EE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t-BR"/>
          </a:p>
        </p:txBody>
      </p:sp>
      <p:sp>
        <p:nvSpPr>
          <p:cNvPr id="47113" name="Freeform 40"/>
          <p:cNvSpPr>
            <a:spLocks/>
          </p:cNvSpPr>
          <p:nvPr/>
        </p:nvSpPr>
        <p:spPr bwMode="auto">
          <a:xfrm>
            <a:off x="3208338" y="4416426"/>
            <a:ext cx="325438" cy="1443038"/>
          </a:xfrm>
          <a:custGeom>
            <a:avLst/>
            <a:gdLst>
              <a:gd name="T0" fmla="*/ 102 w 205"/>
              <a:gd name="T1" fmla="*/ 0 h 909"/>
              <a:gd name="T2" fmla="*/ 205 w 205"/>
              <a:gd name="T3" fmla="*/ 103 h 909"/>
              <a:gd name="T4" fmla="*/ 137 w 205"/>
              <a:gd name="T5" fmla="*/ 103 h 909"/>
              <a:gd name="T6" fmla="*/ 137 w 205"/>
              <a:gd name="T7" fmla="*/ 806 h 909"/>
              <a:gd name="T8" fmla="*/ 205 w 205"/>
              <a:gd name="T9" fmla="*/ 806 h 909"/>
              <a:gd name="T10" fmla="*/ 102 w 205"/>
              <a:gd name="T11" fmla="*/ 909 h 909"/>
              <a:gd name="T12" fmla="*/ 0 w 205"/>
              <a:gd name="T13" fmla="*/ 806 h 909"/>
              <a:gd name="T14" fmla="*/ 68 w 205"/>
              <a:gd name="T15" fmla="*/ 806 h 909"/>
              <a:gd name="T16" fmla="*/ 68 w 205"/>
              <a:gd name="T17" fmla="*/ 103 h 909"/>
              <a:gd name="T18" fmla="*/ 0 w 205"/>
              <a:gd name="T19" fmla="*/ 103 h 909"/>
              <a:gd name="T20" fmla="*/ 102 w 205"/>
              <a:gd name="T21" fmla="*/ 0 h 9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5" h="909">
                <a:moveTo>
                  <a:pt x="102" y="0"/>
                </a:moveTo>
                <a:lnTo>
                  <a:pt x="205" y="103"/>
                </a:lnTo>
                <a:lnTo>
                  <a:pt x="137" y="103"/>
                </a:lnTo>
                <a:lnTo>
                  <a:pt x="137" y="806"/>
                </a:lnTo>
                <a:lnTo>
                  <a:pt x="205" y="806"/>
                </a:lnTo>
                <a:lnTo>
                  <a:pt x="102" y="909"/>
                </a:lnTo>
                <a:lnTo>
                  <a:pt x="0" y="806"/>
                </a:lnTo>
                <a:lnTo>
                  <a:pt x="68" y="806"/>
                </a:lnTo>
                <a:lnTo>
                  <a:pt x="68" y="103"/>
                </a:lnTo>
                <a:lnTo>
                  <a:pt x="0" y="103"/>
                </a:lnTo>
                <a:lnTo>
                  <a:pt x="102" y="0"/>
                </a:lnTo>
                <a:close/>
              </a:path>
            </a:pathLst>
          </a:custGeom>
          <a:noFill/>
          <a:ln w="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t-BR"/>
          </a:p>
        </p:txBody>
      </p:sp>
      <p:sp>
        <p:nvSpPr>
          <p:cNvPr id="47114" name="Freeform 41"/>
          <p:cNvSpPr>
            <a:spLocks/>
          </p:cNvSpPr>
          <p:nvPr/>
        </p:nvSpPr>
        <p:spPr bwMode="auto">
          <a:xfrm>
            <a:off x="4241801" y="5314951"/>
            <a:ext cx="325438" cy="544513"/>
          </a:xfrm>
          <a:custGeom>
            <a:avLst/>
            <a:gdLst>
              <a:gd name="T0" fmla="*/ 102 w 205"/>
              <a:gd name="T1" fmla="*/ 0 h 343"/>
              <a:gd name="T2" fmla="*/ 205 w 205"/>
              <a:gd name="T3" fmla="*/ 103 h 343"/>
              <a:gd name="T4" fmla="*/ 137 w 205"/>
              <a:gd name="T5" fmla="*/ 103 h 343"/>
              <a:gd name="T6" fmla="*/ 137 w 205"/>
              <a:gd name="T7" fmla="*/ 240 h 343"/>
              <a:gd name="T8" fmla="*/ 205 w 205"/>
              <a:gd name="T9" fmla="*/ 240 h 343"/>
              <a:gd name="T10" fmla="*/ 102 w 205"/>
              <a:gd name="T11" fmla="*/ 343 h 343"/>
              <a:gd name="T12" fmla="*/ 0 w 205"/>
              <a:gd name="T13" fmla="*/ 240 h 343"/>
              <a:gd name="T14" fmla="*/ 68 w 205"/>
              <a:gd name="T15" fmla="*/ 240 h 343"/>
              <a:gd name="T16" fmla="*/ 68 w 205"/>
              <a:gd name="T17" fmla="*/ 103 h 343"/>
              <a:gd name="T18" fmla="*/ 0 w 205"/>
              <a:gd name="T19" fmla="*/ 103 h 343"/>
              <a:gd name="T20" fmla="*/ 102 w 205"/>
              <a:gd name="T21" fmla="*/ 0 h 3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5" h="343">
                <a:moveTo>
                  <a:pt x="102" y="0"/>
                </a:moveTo>
                <a:lnTo>
                  <a:pt x="205" y="103"/>
                </a:lnTo>
                <a:lnTo>
                  <a:pt x="137" y="103"/>
                </a:lnTo>
                <a:lnTo>
                  <a:pt x="137" y="240"/>
                </a:lnTo>
                <a:lnTo>
                  <a:pt x="205" y="240"/>
                </a:lnTo>
                <a:lnTo>
                  <a:pt x="102" y="343"/>
                </a:lnTo>
                <a:lnTo>
                  <a:pt x="0" y="240"/>
                </a:lnTo>
                <a:lnTo>
                  <a:pt x="68" y="240"/>
                </a:lnTo>
                <a:lnTo>
                  <a:pt x="68" y="103"/>
                </a:lnTo>
                <a:lnTo>
                  <a:pt x="0" y="103"/>
                </a:lnTo>
                <a:lnTo>
                  <a:pt x="102" y="0"/>
                </a:lnTo>
                <a:close/>
              </a:path>
            </a:pathLst>
          </a:custGeom>
          <a:solidFill>
            <a:srgbClr val="E8EE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t-BR"/>
          </a:p>
        </p:txBody>
      </p:sp>
      <p:sp>
        <p:nvSpPr>
          <p:cNvPr id="47115" name="Freeform 42"/>
          <p:cNvSpPr>
            <a:spLocks/>
          </p:cNvSpPr>
          <p:nvPr/>
        </p:nvSpPr>
        <p:spPr bwMode="auto">
          <a:xfrm>
            <a:off x="4241801" y="5314951"/>
            <a:ext cx="325438" cy="544513"/>
          </a:xfrm>
          <a:custGeom>
            <a:avLst/>
            <a:gdLst>
              <a:gd name="T0" fmla="*/ 102 w 205"/>
              <a:gd name="T1" fmla="*/ 0 h 343"/>
              <a:gd name="T2" fmla="*/ 205 w 205"/>
              <a:gd name="T3" fmla="*/ 103 h 343"/>
              <a:gd name="T4" fmla="*/ 137 w 205"/>
              <a:gd name="T5" fmla="*/ 103 h 343"/>
              <a:gd name="T6" fmla="*/ 137 w 205"/>
              <a:gd name="T7" fmla="*/ 240 h 343"/>
              <a:gd name="T8" fmla="*/ 205 w 205"/>
              <a:gd name="T9" fmla="*/ 240 h 343"/>
              <a:gd name="T10" fmla="*/ 102 w 205"/>
              <a:gd name="T11" fmla="*/ 343 h 343"/>
              <a:gd name="T12" fmla="*/ 0 w 205"/>
              <a:gd name="T13" fmla="*/ 240 h 343"/>
              <a:gd name="T14" fmla="*/ 68 w 205"/>
              <a:gd name="T15" fmla="*/ 240 h 343"/>
              <a:gd name="T16" fmla="*/ 68 w 205"/>
              <a:gd name="T17" fmla="*/ 103 h 343"/>
              <a:gd name="T18" fmla="*/ 0 w 205"/>
              <a:gd name="T19" fmla="*/ 103 h 343"/>
              <a:gd name="T20" fmla="*/ 102 w 205"/>
              <a:gd name="T21" fmla="*/ 0 h 3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5" h="343">
                <a:moveTo>
                  <a:pt x="102" y="0"/>
                </a:moveTo>
                <a:lnTo>
                  <a:pt x="205" y="103"/>
                </a:lnTo>
                <a:lnTo>
                  <a:pt x="137" y="103"/>
                </a:lnTo>
                <a:lnTo>
                  <a:pt x="137" y="240"/>
                </a:lnTo>
                <a:lnTo>
                  <a:pt x="205" y="240"/>
                </a:lnTo>
                <a:lnTo>
                  <a:pt x="102" y="343"/>
                </a:lnTo>
                <a:lnTo>
                  <a:pt x="0" y="240"/>
                </a:lnTo>
                <a:lnTo>
                  <a:pt x="68" y="240"/>
                </a:lnTo>
                <a:lnTo>
                  <a:pt x="68" y="103"/>
                </a:lnTo>
                <a:lnTo>
                  <a:pt x="0" y="103"/>
                </a:lnTo>
                <a:lnTo>
                  <a:pt x="102" y="0"/>
                </a:lnTo>
                <a:close/>
              </a:path>
            </a:pathLst>
          </a:custGeom>
          <a:noFill/>
          <a:ln w="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t-BR"/>
          </a:p>
        </p:txBody>
      </p:sp>
      <p:sp>
        <p:nvSpPr>
          <p:cNvPr id="47116" name="Freeform 43"/>
          <p:cNvSpPr>
            <a:spLocks/>
          </p:cNvSpPr>
          <p:nvPr/>
        </p:nvSpPr>
        <p:spPr bwMode="auto">
          <a:xfrm>
            <a:off x="1250951" y="1541463"/>
            <a:ext cx="4879975" cy="1089025"/>
          </a:xfrm>
          <a:custGeom>
            <a:avLst/>
            <a:gdLst>
              <a:gd name="T0" fmla="*/ 192 w 5427"/>
              <a:gd name="T1" fmla="*/ 1210 h 1210"/>
              <a:gd name="T2" fmla="*/ 5235 w 5427"/>
              <a:gd name="T3" fmla="*/ 1210 h 1210"/>
              <a:gd name="T4" fmla="*/ 5427 w 5427"/>
              <a:gd name="T5" fmla="*/ 1018 h 1210"/>
              <a:gd name="T6" fmla="*/ 5427 w 5427"/>
              <a:gd name="T7" fmla="*/ 1018 h 1210"/>
              <a:gd name="T8" fmla="*/ 5427 w 5427"/>
              <a:gd name="T9" fmla="*/ 192 h 1210"/>
              <a:gd name="T10" fmla="*/ 5235 w 5427"/>
              <a:gd name="T11" fmla="*/ 0 h 1210"/>
              <a:gd name="T12" fmla="*/ 5235 w 5427"/>
              <a:gd name="T13" fmla="*/ 0 h 1210"/>
              <a:gd name="T14" fmla="*/ 192 w 5427"/>
              <a:gd name="T15" fmla="*/ 0 h 1210"/>
              <a:gd name="T16" fmla="*/ 0 w 5427"/>
              <a:gd name="T17" fmla="*/ 192 h 1210"/>
              <a:gd name="T18" fmla="*/ 0 w 5427"/>
              <a:gd name="T19" fmla="*/ 192 h 1210"/>
              <a:gd name="T20" fmla="*/ 0 w 5427"/>
              <a:gd name="T21" fmla="*/ 1018 h 1210"/>
              <a:gd name="T22" fmla="*/ 192 w 5427"/>
              <a:gd name="T23" fmla="*/ 1210 h 1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427" h="1210">
                <a:moveTo>
                  <a:pt x="192" y="1210"/>
                </a:moveTo>
                <a:lnTo>
                  <a:pt x="5235" y="1210"/>
                </a:lnTo>
                <a:cubicBezTo>
                  <a:pt x="5341" y="1210"/>
                  <a:pt x="5427" y="1124"/>
                  <a:pt x="5427" y="1018"/>
                </a:cubicBezTo>
                <a:cubicBezTo>
                  <a:pt x="5427" y="1018"/>
                  <a:pt x="5427" y="1018"/>
                  <a:pt x="5427" y="1018"/>
                </a:cubicBezTo>
                <a:lnTo>
                  <a:pt x="5427" y="192"/>
                </a:lnTo>
                <a:cubicBezTo>
                  <a:pt x="5427" y="86"/>
                  <a:pt x="5341" y="0"/>
                  <a:pt x="5235" y="0"/>
                </a:cubicBezTo>
                <a:lnTo>
                  <a:pt x="5235" y="0"/>
                </a:lnTo>
                <a:lnTo>
                  <a:pt x="192" y="0"/>
                </a:lnTo>
                <a:cubicBezTo>
                  <a:pt x="86" y="0"/>
                  <a:pt x="0" y="86"/>
                  <a:pt x="0" y="192"/>
                </a:cubicBezTo>
                <a:lnTo>
                  <a:pt x="0" y="192"/>
                </a:lnTo>
                <a:lnTo>
                  <a:pt x="0" y="1018"/>
                </a:lnTo>
                <a:cubicBezTo>
                  <a:pt x="0" y="1124"/>
                  <a:pt x="86" y="1210"/>
                  <a:pt x="192" y="1210"/>
                </a:cubicBezTo>
                <a:close/>
              </a:path>
            </a:pathLst>
          </a:custGeom>
          <a:solidFill>
            <a:srgbClr val="96AFCF"/>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pt-BR"/>
          </a:p>
        </p:txBody>
      </p:sp>
      <p:sp>
        <p:nvSpPr>
          <p:cNvPr id="47117" name="Freeform 44"/>
          <p:cNvSpPr>
            <a:spLocks/>
          </p:cNvSpPr>
          <p:nvPr/>
        </p:nvSpPr>
        <p:spPr bwMode="auto">
          <a:xfrm>
            <a:off x="1250951" y="1541463"/>
            <a:ext cx="4879975" cy="1089025"/>
          </a:xfrm>
          <a:custGeom>
            <a:avLst/>
            <a:gdLst>
              <a:gd name="T0" fmla="*/ 192 w 5427"/>
              <a:gd name="T1" fmla="*/ 1210 h 1210"/>
              <a:gd name="T2" fmla="*/ 5235 w 5427"/>
              <a:gd name="T3" fmla="*/ 1210 h 1210"/>
              <a:gd name="T4" fmla="*/ 5427 w 5427"/>
              <a:gd name="T5" fmla="*/ 1018 h 1210"/>
              <a:gd name="T6" fmla="*/ 5427 w 5427"/>
              <a:gd name="T7" fmla="*/ 1018 h 1210"/>
              <a:gd name="T8" fmla="*/ 5427 w 5427"/>
              <a:gd name="T9" fmla="*/ 192 h 1210"/>
              <a:gd name="T10" fmla="*/ 5235 w 5427"/>
              <a:gd name="T11" fmla="*/ 0 h 1210"/>
              <a:gd name="T12" fmla="*/ 5235 w 5427"/>
              <a:gd name="T13" fmla="*/ 0 h 1210"/>
              <a:gd name="T14" fmla="*/ 192 w 5427"/>
              <a:gd name="T15" fmla="*/ 0 h 1210"/>
              <a:gd name="T16" fmla="*/ 0 w 5427"/>
              <a:gd name="T17" fmla="*/ 192 h 1210"/>
              <a:gd name="T18" fmla="*/ 0 w 5427"/>
              <a:gd name="T19" fmla="*/ 192 h 1210"/>
              <a:gd name="T20" fmla="*/ 0 w 5427"/>
              <a:gd name="T21" fmla="*/ 1018 h 1210"/>
              <a:gd name="T22" fmla="*/ 192 w 5427"/>
              <a:gd name="T23" fmla="*/ 1210 h 1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427" h="1210">
                <a:moveTo>
                  <a:pt x="192" y="1210"/>
                </a:moveTo>
                <a:lnTo>
                  <a:pt x="5235" y="1210"/>
                </a:lnTo>
                <a:cubicBezTo>
                  <a:pt x="5341" y="1210"/>
                  <a:pt x="5427" y="1124"/>
                  <a:pt x="5427" y="1018"/>
                </a:cubicBezTo>
                <a:cubicBezTo>
                  <a:pt x="5427" y="1018"/>
                  <a:pt x="5427" y="1018"/>
                  <a:pt x="5427" y="1018"/>
                </a:cubicBezTo>
                <a:lnTo>
                  <a:pt x="5427" y="192"/>
                </a:lnTo>
                <a:cubicBezTo>
                  <a:pt x="5427" y="86"/>
                  <a:pt x="5341" y="0"/>
                  <a:pt x="5235" y="0"/>
                </a:cubicBezTo>
                <a:lnTo>
                  <a:pt x="5235" y="0"/>
                </a:lnTo>
                <a:lnTo>
                  <a:pt x="192" y="0"/>
                </a:lnTo>
                <a:cubicBezTo>
                  <a:pt x="86" y="0"/>
                  <a:pt x="0" y="86"/>
                  <a:pt x="0" y="192"/>
                </a:cubicBezTo>
                <a:lnTo>
                  <a:pt x="0" y="192"/>
                </a:lnTo>
                <a:lnTo>
                  <a:pt x="0" y="1018"/>
                </a:lnTo>
                <a:cubicBezTo>
                  <a:pt x="0" y="1124"/>
                  <a:pt x="86" y="1210"/>
                  <a:pt x="192" y="1210"/>
                </a:cubicBezTo>
                <a:close/>
              </a:path>
            </a:pathLst>
          </a:custGeom>
          <a:noFill/>
          <a:ln w="26"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t-BR"/>
          </a:p>
        </p:txBody>
      </p:sp>
      <p:sp>
        <p:nvSpPr>
          <p:cNvPr id="47118" name="Rectangle 45"/>
          <p:cNvSpPr>
            <a:spLocks noChangeArrowheads="1"/>
          </p:cNvSpPr>
          <p:nvPr/>
        </p:nvSpPr>
        <p:spPr bwMode="auto">
          <a:xfrm>
            <a:off x="1631951" y="1438276"/>
            <a:ext cx="2792413" cy="2079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pt-BR"/>
          </a:p>
        </p:txBody>
      </p:sp>
      <p:sp>
        <p:nvSpPr>
          <p:cNvPr id="47119" name="Rectangle 46"/>
          <p:cNvSpPr>
            <a:spLocks noChangeArrowheads="1"/>
          </p:cNvSpPr>
          <p:nvPr/>
        </p:nvSpPr>
        <p:spPr bwMode="auto">
          <a:xfrm>
            <a:off x="1674813" y="1439863"/>
            <a:ext cx="2334937"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400" b="0" i="0" u="none" strike="noStrike" cap="none" normalizeH="0" baseline="0" dirty="0" smtClean="0">
                <a:ln>
                  <a:noFill/>
                </a:ln>
                <a:solidFill>
                  <a:srgbClr val="000000"/>
                </a:solidFill>
                <a:effectLst/>
                <a:latin typeface="Arial" pitchFamily="34" charset="0"/>
                <a:cs typeface="Arial" pitchFamily="34" charset="0"/>
              </a:rPr>
              <a:t>LIDMS </a:t>
            </a:r>
            <a:r>
              <a:rPr kumimoji="0" lang="pt-BR" sz="1400" b="0" i="0" u="none" strike="noStrike" cap="none" normalizeH="0" baseline="0" dirty="0" err="1" smtClean="0">
                <a:ln>
                  <a:noFill/>
                </a:ln>
                <a:solidFill>
                  <a:srgbClr val="000000"/>
                </a:solidFill>
                <a:effectLst/>
                <a:latin typeface="Arial" pitchFamily="34" charset="0"/>
                <a:cs typeface="Arial" pitchFamily="34" charset="0"/>
              </a:rPr>
              <a:t>Creation</a:t>
            </a:r>
            <a:r>
              <a:rPr kumimoji="0" lang="pt-BR" sz="1400" b="0" i="0" u="none" strike="noStrike" cap="none" normalizeH="0" baseline="0" dirty="0" smtClean="0">
                <a:ln>
                  <a:noFill/>
                </a:ln>
                <a:solidFill>
                  <a:srgbClr val="000000"/>
                </a:solidFill>
                <a:effectLst/>
                <a:latin typeface="Arial" pitchFamily="34" charset="0"/>
                <a:cs typeface="Arial" pitchFamily="34" charset="0"/>
              </a:rPr>
              <a:t> </a:t>
            </a:r>
            <a:r>
              <a:rPr kumimoji="0" lang="pt-BR" sz="1400" b="0" i="0" u="none" strike="noStrike" cap="none" normalizeH="0" baseline="0" dirty="0" err="1" smtClean="0">
                <a:ln>
                  <a:noFill/>
                </a:ln>
                <a:solidFill>
                  <a:srgbClr val="000000"/>
                </a:solidFill>
                <a:effectLst/>
                <a:latin typeface="Arial" pitchFamily="34" charset="0"/>
                <a:cs typeface="Arial" pitchFamily="34" charset="0"/>
              </a:rPr>
              <a:t>Environment</a:t>
            </a:r>
            <a:endParaRPr kumimoji="0" lang="pt-BR"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47120" name="Freeform 47"/>
          <p:cNvSpPr>
            <a:spLocks/>
          </p:cNvSpPr>
          <p:nvPr/>
        </p:nvSpPr>
        <p:spPr bwMode="auto">
          <a:xfrm>
            <a:off x="4826001" y="1773238"/>
            <a:ext cx="1195388" cy="625475"/>
          </a:xfrm>
          <a:custGeom>
            <a:avLst/>
            <a:gdLst>
              <a:gd name="T0" fmla="*/ 1149 w 1330"/>
              <a:gd name="T1" fmla="*/ 696 h 696"/>
              <a:gd name="T2" fmla="*/ 1330 w 1330"/>
              <a:gd name="T3" fmla="*/ 514 h 696"/>
              <a:gd name="T4" fmla="*/ 1330 w 1330"/>
              <a:gd name="T5" fmla="*/ 514 h 696"/>
              <a:gd name="T6" fmla="*/ 1330 w 1330"/>
              <a:gd name="T7" fmla="*/ 182 h 696"/>
              <a:gd name="T8" fmla="*/ 1149 w 1330"/>
              <a:gd name="T9" fmla="*/ 0 h 696"/>
              <a:gd name="T10" fmla="*/ 1149 w 1330"/>
              <a:gd name="T11" fmla="*/ 0 h 696"/>
              <a:gd name="T12" fmla="*/ 181 w 1330"/>
              <a:gd name="T13" fmla="*/ 0 h 696"/>
              <a:gd name="T14" fmla="*/ 0 w 1330"/>
              <a:gd name="T15" fmla="*/ 182 h 696"/>
              <a:gd name="T16" fmla="*/ 0 w 1330"/>
              <a:gd name="T17" fmla="*/ 182 h 696"/>
              <a:gd name="T18" fmla="*/ 0 w 1330"/>
              <a:gd name="T19" fmla="*/ 514 h 696"/>
              <a:gd name="T20" fmla="*/ 181 w 1330"/>
              <a:gd name="T21" fmla="*/ 696 h 696"/>
              <a:gd name="T22" fmla="*/ 181 w 1330"/>
              <a:gd name="T23" fmla="*/ 696 h 696"/>
              <a:gd name="T24" fmla="*/ 1149 w 1330"/>
              <a:gd name="T25" fmla="*/ 696 h 6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30" h="696">
                <a:moveTo>
                  <a:pt x="1149" y="696"/>
                </a:moveTo>
                <a:cubicBezTo>
                  <a:pt x="1249" y="696"/>
                  <a:pt x="1330" y="615"/>
                  <a:pt x="1330" y="514"/>
                </a:cubicBezTo>
                <a:lnTo>
                  <a:pt x="1330" y="514"/>
                </a:lnTo>
                <a:lnTo>
                  <a:pt x="1330" y="182"/>
                </a:lnTo>
                <a:cubicBezTo>
                  <a:pt x="1330" y="82"/>
                  <a:pt x="1249" y="0"/>
                  <a:pt x="1149" y="0"/>
                </a:cubicBezTo>
                <a:lnTo>
                  <a:pt x="1149" y="0"/>
                </a:lnTo>
                <a:lnTo>
                  <a:pt x="181" y="0"/>
                </a:lnTo>
                <a:cubicBezTo>
                  <a:pt x="81" y="0"/>
                  <a:pt x="0" y="82"/>
                  <a:pt x="0" y="182"/>
                </a:cubicBezTo>
                <a:lnTo>
                  <a:pt x="0" y="182"/>
                </a:lnTo>
                <a:lnTo>
                  <a:pt x="0" y="514"/>
                </a:lnTo>
                <a:cubicBezTo>
                  <a:pt x="0" y="615"/>
                  <a:pt x="81" y="696"/>
                  <a:pt x="181" y="696"/>
                </a:cubicBezTo>
                <a:lnTo>
                  <a:pt x="181" y="696"/>
                </a:lnTo>
                <a:lnTo>
                  <a:pt x="1149" y="696"/>
                </a:lnTo>
                <a:close/>
              </a:path>
            </a:pathLst>
          </a:custGeom>
          <a:solidFill>
            <a:srgbClr val="FFFFCC"/>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pt-BR"/>
          </a:p>
        </p:txBody>
      </p:sp>
      <p:sp>
        <p:nvSpPr>
          <p:cNvPr id="47121" name="Freeform 48"/>
          <p:cNvSpPr>
            <a:spLocks/>
          </p:cNvSpPr>
          <p:nvPr/>
        </p:nvSpPr>
        <p:spPr bwMode="auto">
          <a:xfrm>
            <a:off x="4826001" y="1773238"/>
            <a:ext cx="1195388" cy="625475"/>
          </a:xfrm>
          <a:custGeom>
            <a:avLst/>
            <a:gdLst>
              <a:gd name="T0" fmla="*/ 1149 w 1330"/>
              <a:gd name="T1" fmla="*/ 696 h 696"/>
              <a:gd name="T2" fmla="*/ 1330 w 1330"/>
              <a:gd name="T3" fmla="*/ 514 h 696"/>
              <a:gd name="T4" fmla="*/ 1330 w 1330"/>
              <a:gd name="T5" fmla="*/ 514 h 696"/>
              <a:gd name="T6" fmla="*/ 1330 w 1330"/>
              <a:gd name="T7" fmla="*/ 182 h 696"/>
              <a:gd name="T8" fmla="*/ 1149 w 1330"/>
              <a:gd name="T9" fmla="*/ 0 h 696"/>
              <a:gd name="T10" fmla="*/ 1149 w 1330"/>
              <a:gd name="T11" fmla="*/ 0 h 696"/>
              <a:gd name="T12" fmla="*/ 181 w 1330"/>
              <a:gd name="T13" fmla="*/ 0 h 696"/>
              <a:gd name="T14" fmla="*/ 0 w 1330"/>
              <a:gd name="T15" fmla="*/ 182 h 696"/>
              <a:gd name="T16" fmla="*/ 0 w 1330"/>
              <a:gd name="T17" fmla="*/ 182 h 696"/>
              <a:gd name="T18" fmla="*/ 0 w 1330"/>
              <a:gd name="T19" fmla="*/ 514 h 696"/>
              <a:gd name="T20" fmla="*/ 181 w 1330"/>
              <a:gd name="T21" fmla="*/ 696 h 696"/>
              <a:gd name="T22" fmla="*/ 181 w 1330"/>
              <a:gd name="T23" fmla="*/ 696 h 696"/>
              <a:gd name="T24" fmla="*/ 1149 w 1330"/>
              <a:gd name="T25" fmla="*/ 696 h 6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30" h="696">
                <a:moveTo>
                  <a:pt x="1149" y="696"/>
                </a:moveTo>
                <a:cubicBezTo>
                  <a:pt x="1249" y="696"/>
                  <a:pt x="1330" y="615"/>
                  <a:pt x="1330" y="514"/>
                </a:cubicBezTo>
                <a:lnTo>
                  <a:pt x="1330" y="514"/>
                </a:lnTo>
                <a:lnTo>
                  <a:pt x="1330" y="182"/>
                </a:lnTo>
                <a:cubicBezTo>
                  <a:pt x="1330" y="82"/>
                  <a:pt x="1249" y="0"/>
                  <a:pt x="1149" y="0"/>
                </a:cubicBezTo>
                <a:lnTo>
                  <a:pt x="1149" y="0"/>
                </a:lnTo>
                <a:lnTo>
                  <a:pt x="181" y="0"/>
                </a:lnTo>
                <a:cubicBezTo>
                  <a:pt x="81" y="0"/>
                  <a:pt x="0" y="82"/>
                  <a:pt x="0" y="182"/>
                </a:cubicBezTo>
                <a:lnTo>
                  <a:pt x="0" y="182"/>
                </a:lnTo>
                <a:lnTo>
                  <a:pt x="0" y="514"/>
                </a:lnTo>
                <a:cubicBezTo>
                  <a:pt x="0" y="615"/>
                  <a:pt x="81" y="696"/>
                  <a:pt x="181" y="696"/>
                </a:cubicBezTo>
                <a:lnTo>
                  <a:pt x="181" y="696"/>
                </a:lnTo>
                <a:lnTo>
                  <a:pt x="1149" y="696"/>
                </a:lnTo>
                <a:close/>
              </a:path>
            </a:pathLst>
          </a:custGeom>
          <a:noFill/>
          <a:ln w="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t-BR"/>
          </a:p>
        </p:txBody>
      </p:sp>
      <p:sp>
        <p:nvSpPr>
          <p:cNvPr id="47122" name="Rectangle 49"/>
          <p:cNvSpPr>
            <a:spLocks noChangeArrowheads="1"/>
          </p:cNvSpPr>
          <p:nvPr/>
        </p:nvSpPr>
        <p:spPr bwMode="auto">
          <a:xfrm>
            <a:off x="4911726" y="1900238"/>
            <a:ext cx="1179513" cy="201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300" b="0" i="0" u="none" strike="noStrike" cap="none" normalizeH="0" baseline="0" smtClean="0">
                <a:ln>
                  <a:noFill/>
                </a:ln>
                <a:solidFill>
                  <a:srgbClr val="000000"/>
                </a:solidFill>
                <a:effectLst/>
                <a:latin typeface="Arial" pitchFamily="34" charset="0"/>
                <a:cs typeface="Arial" pitchFamily="34" charset="0"/>
              </a:rPr>
              <a:t>Execution Plan </a:t>
            </a:r>
            <a:endParaRPr kumimoji="0" lang="pt-BR" sz="1800" b="0" i="0" u="none" strike="noStrike" cap="none" normalizeH="0" baseline="0" smtClean="0">
              <a:ln>
                <a:noFill/>
              </a:ln>
              <a:solidFill>
                <a:schemeClr val="tx1"/>
              </a:solidFill>
              <a:effectLst/>
              <a:latin typeface="Arial" pitchFamily="34" charset="0"/>
              <a:cs typeface="Arial" pitchFamily="34" charset="0"/>
            </a:endParaRPr>
          </a:p>
        </p:txBody>
      </p:sp>
      <p:sp>
        <p:nvSpPr>
          <p:cNvPr id="47123" name="Rectangle 50"/>
          <p:cNvSpPr>
            <a:spLocks noChangeArrowheads="1"/>
          </p:cNvSpPr>
          <p:nvPr/>
        </p:nvSpPr>
        <p:spPr bwMode="auto">
          <a:xfrm>
            <a:off x="5041901" y="2073276"/>
            <a:ext cx="863600" cy="201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300" b="0" i="0" u="none" strike="noStrike" cap="none" normalizeH="0" baseline="0" dirty="0" err="1" smtClean="0">
                <a:ln>
                  <a:noFill/>
                </a:ln>
                <a:solidFill>
                  <a:srgbClr val="000000"/>
                </a:solidFill>
                <a:effectLst/>
                <a:latin typeface="Arial" pitchFamily="34" charset="0"/>
                <a:cs typeface="Arial" pitchFamily="34" charset="0"/>
              </a:rPr>
              <a:t>Generation</a:t>
            </a:r>
            <a:endParaRPr kumimoji="0" lang="pt-BR"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47124" name="Freeform 51"/>
          <p:cNvSpPr>
            <a:spLocks/>
          </p:cNvSpPr>
          <p:nvPr/>
        </p:nvSpPr>
        <p:spPr bwMode="auto">
          <a:xfrm>
            <a:off x="1358901" y="1773238"/>
            <a:ext cx="1509713" cy="625475"/>
          </a:xfrm>
          <a:custGeom>
            <a:avLst/>
            <a:gdLst>
              <a:gd name="T0" fmla="*/ 1496 w 1678"/>
              <a:gd name="T1" fmla="*/ 696 h 696"/>
              <a:gd name="T2" fmla="*/ 1678 w 1678"/>
              <a:gd name="T3" fmla="*/ 514 h 696"/>
              <a:gd name="T4" fmla="*/ 1678 w 1678"/>
              <a:gd name="T5" fmla="*/ 514 h 696"/>
              <a:gd name="T6" fmla="*/ 1678 w 1678"/>
              <a:gd name="T7" fmla="*/ 182 h 696"/>
              <a:gd name="T8" fmla="*/ 1496 w 1678"/>
              <a:gd name="T9" fmla="*/ 0 h 696"/>
              <a:gd name="T10" fmla="*/ 1496 w 1678"/>
              <a:gd name="T11" fmla="*/ 0 h 696"/>
              <a:gd name="T12" fmla="*/ 181 w 1678"/>
              <a:gd name="T13" fmla="*/ 0 h 696"/>
              <a:gd name="T14" fmla="*/ 0 w 1678"/>
              <a:gd name="T15" fmla="*/ 182 h 696"/>
              <a:gd name="T16" fmla="*/ 0 w 1678"/>
              <a:gd name="T17" fmla="*/ 182 h 696"/>
              <a:gd name="T18" fmla="*/ 0 w 1678"/>
              <a:gd name="T19" fmla="*/ 514 h 696"/>
              <a:gd name="T20" fmla="*/ 181 w 1678"/>
              <a:gd name="T21" fmla="*/ 696 h 696"/>
              <a:gd name="T22" fmla="*/ 181 w 1678"/>
              <a:gd name="T23" fmla="*/ 696 h 696"/>
              <a:gd name="T24" fmla="*/ 1496 w 1678"/>
              <a:gd name="T25" fmla="*/ 696 h 6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78" h="696">
                <a:moveTo>
                  <a:pt x="1496" y="696"/>
                </a:moveTo>
                <a:cubicBezTo>
                  <a:pt x="1596" y="696"/>
                  <a:pt x="1678" y="615"/>
                  <a:pt x="1678" y="514"/>
                </a:cubicBezTo>
                <a:lnTo>
                  <a:pt x="1678" y="514"/>
                </a:lnTo>
                <a:lnTo>
                  <a:pt x="1678" y="182"/>
                </a:lnTo>
                <a:cubicBezTo>
                  <a:pt x="1678" y="82"/>
                  <a:pt x="1596" y="0"/>
                  <a:pt x="1496" y="0"/>
                </a:cubicBezTo>
                <a:lnTo>
                  <a:pt x="1496" y="0"/>
                </a:lnTo>
                <a:lnTo>
                  <a:pt x="181" y="0"/>
                </a:lnTo>
                <a:cubicBezTo>
                  <a:pt x="81" y="0"/>
                  <a:pt x="0" y="82"/>
                  <a:pt x="0" y="182"/>
                </a:cubicBezTo>
                <a:lnTo>
                  <a:pt x="0" y="182"/>
                </a:lnTo>
                <a:lnTo>
                  <a:pt x="0" y="514"/>
                </a:lnTo>
                <a:cubicBezTo>
                  <a:pt x="0" y="615"/>
                  <a:pt x="81" y="696"/>
                  <a:pt x="181" y="696"/>
                </a:cubicBezTo>
                <a:lnTo>
                  <a:pt x="181" y="696"/>
                </a:lnTo>
                <a:lnTo>
                  <a:pt x="1496" y="696"/>
                </a:lnTo>
                <a:close/>
              </a:path>
            </a:pathLst>
          </a:custGeom>
          <a:solidFill>
            <a:srgbClr val="FFFFCC"/>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pt-BR"/>
          </a:p>
        </p:txBody>
      </p:sp>
      <p:sp>
        <p:nvSpPr>
          <p:cNvPr id="47125" name="Freeform 52"/>
          <p:cNvSpPr>
            <a:spLocks/>
          </p:cNvSpPr>
          <p:nvPr/>
        </p:nvSpPr>
        <p:spPr bwMode="auto">
          <a:xfrm>
            <a:off x="1358901" y="1773238"/>
            <a:ext cx="1509713" cy="625475"/>
          </a:xfrm>
          <a:custGeom>
            <a:avLst/>
            <a:gdLst>
              <a:gd name="T0" fmla="*/ 1496 w 1678"/>
              <a:gd name="T1" fmla="*/ 696 h 696"/>
              <a:gd name="T2" fmla="*/ 1678 w 1678"/>
              <a:gd name="T3" fmla="*/ 514 h 696"/>
              <a:gd name="T4" fmla="*/ 1678 w 1678"/>
              <a:gd name="T5" fmla="*/ 514 h 696"/>
              <a:gd name="T6" fmla="*/ 1678 w 1678"/>
              <a:gd name="T7" fmla="*/ 182 h 696"/>
              <a:gd name="T8" fmla="*/ 1496 w 1678"/>
              <a:gd name="T9" fmla="*/ 0 h 696"/>
              <a:gd name="T10" fmla="*/ 1496 w 1678"/>
              <a:gd name="T11" fmla="*/ 0 h 696"/>
              <a:gd name="T12" fmla="*/ 181 w 1678"/>
              <a:gd name="T13" fmla="*/ 0 h 696"/>
              <a:gd name="T14" fmla="*/ 0 w 1678"/>
              <a:gd name="T15" fmla="*/ 182 h 696"/>
              <a:gd name="T16" fmla="*/ 0 w 1678"/>
              <a:gd name="T17" fmla="*/ 182 h 696"/>
              <a:gd name="T18" fmla="*/ 0 w 1678"/>
              <a:gd name="T19" fmla="*/ 514 h 696"/>
              <a:gd name="T20" fmla="*/ 181 w 1678"/>
              <a:gd name="T21" fmla="*/ 696 h 696"/>
              <a:gd name="T22" fmla="*/ 181 w 1678"/>
              <a:gd name="T23" fmla="*/ 696 h 696"/>
              <a:gd name="T24" fmla="*/ 1496 w 1678"/>
              <a:gd name="T25" fmla="*/ 696 h 6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78" h="696">
                <a:moveTo>
                  <a:pt x="1496" y="696"/>
                </a:moveTo>
                <a:cubicBezTo>
                  <a:pt x="1596" y="696"/>
                  <a:pt x="1678" y="615"/>
                  <a:pt x="1678" y="514"/>
                </a:cubicBezTo>
                <a:lnTo>
                  <a:pt x="1678" y="514"/>
                </a:lnTo>
                <a:lnTo>
                  <a:pt x="1678" y="182"/>
                </a:lnTo>
                <a:cubicBezTo>
                  <a:pt x="1678" y="82"/>
                  <a:pt x="1596" y="0"/>
                  <a:pt x="1496" y="0"/>
                </a:cubicBezTo>
                <a:lnTo>
                  <a:pt x="1496" y="0"/>
                </a:lnTo>
                <a:lnTo>
                  <a:pt x="181" y="0"/>
                </a:lnTo>
                <a:cubicBezTo>
                  <a:pt x="81" y="0"/>
                  <a:pt x="0" y="82"/>
                  <a:pt x="0" y="182"/>
                </a:cubicBezTo>
                <a:lnTo>
                  <a:pt x="0" y="182"/>
                </a:lnTo>
                <a:lnTo>
                  <a:pt x="0" y="514"/>
                </a:lnTo>
                <a:cubicBezTo>
                  <a:pt x="0" y="615"/>
                  <a:pt x="81" y="696"/>
                  <a:pt x="181" y="696"/>
                </a:cubicBezTo>
                <a:lnTo>
                  <a:pt x="181" y="696"/>
                </a:lnTo>
                <a:lnTo>
                  <a:pt x="1496" y="696"/>
                </a:lnTo>
                <a:close/>
              </a:path>
            </a:pathLst>
          </a:custGeom>
          <a:noFill/>
          <a:ln w="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t-BR"/>
          </a:p>
        </p:txBody>
      </p:sp>
      <p:sp>
        <p:nvSpPr>
          <p:cNvPr id="47126" name="Rectangle 53"/>
          <p:cNvSpPr>
            <a:spLocks noChangeArrowheads="1"/>
          </p:cNvSpPr>
          <p:nvPr/>
        </p:nvSpPr>
        <p:spPr bwMode="auto">
          <a:xfrm>
            <a:off x="1789113" y="1900238"/>
            <a:ext cx="733425" cy="201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300" b="0" i="0" u="none" strike="noStrike" cap="none" normalizeH="0" baseline="0" dirty="0" err="1" smtClean="0">
                <a:ln>
                  <a:noFill/>
                </a:ln>
                <a:solidFill>
                  <a:srgbClr val="000000"/>
                </a:solidFill>
                <a:effectLst/>
                <a:latin typeface="Arial" pitchFamily="34" charset="0"/>
                <a:cs typeface="Arial" pitchFamily="34" charset="0"/>
              </a:rPr>
              <a:t>Semantic</a:t>
            </a:r>
            <a:endParaRPr kumimoji="0" lang="pt-BR"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47127" name="Rectangle 54"/>
          <p:cNvSpPr>
            <a:spLocks noChangeArrowheads="1"/>
          </p:cNvSpPr>
          <p:nvPr/>
        </p:nvSpPr>
        <p:spPr bwMode="auto">
          <a:xfrm>
            <a:off x="1746251" y="2073276"/>
            <a:ext cx="820738" cy="201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300" b="0" i="0" u="none" strike="noStrike" cap="none" normalizeH="0" baseline="0" dirty="0" smtClean="0">
                <a:ln>
                  <a:noFill/>
                </a:ln>
                <a:solidFill>
                  <a:srgbClr val="000000"/>
                </a:solidFill>
                <a:effectLst/>
                <a:latin typeface="Arial" pitchFamily="34" charset="0"/>
                <a:cs typeface="Arial" pitchFamily="34" charset="0"/>
              </a:rPr>
              <a:t>Integration</a:t>
            </a:r>
            <a:endParaRPr kumimoji="0" lang="pt-BR"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47128" name="Freeform 55"/>
          <p:cNvSpPr>
            <a:spLocks/>
          </p:cNvSpPr>
          <p:nvPr/>
        </p:nvSpPr>
        <p:spPr bwMode="auto">
          <a:xfrm>
            <a:off x="6675438" y="1773238"/>
            <a:ext cx="1195388" cy="625475"/>
          </a:xfrm>
          <a:custGeom>
            <a:avLst/>
            <a:gdLst>
              <a:gd name="T0" fmla="*/ 1149 w 1330"/>
              <a:gd name="T1" fmla="*/ 696 h 696"/>
              <a:gd name="T2" fmla="*/ 1330 w 1330"/>
              <a:gd name="T3" fmla="*/ 514 h 696"/>
              <a:gd name="T4" fmla="*/ 1330 w 1330"/>
              <a:gd name="T5" fmla="*/ 514 h 696"/>
              <a:gd name="T6" fmla="*/ 1330 w 1330"/>
              <a:gd name="T7" fmla="*/ 182 h 696"/>
              <a:gd name="T8" fmla="*/ 1149 w 1330"/>
              <a:gd name="T9" fmla="*/ 0 h 696"/>
              <a:gd name="T10" fmla="*/ 1149 w 1330"/>
              <a:gd name="T11" fmla="*/ 0 h 696"/>
              <a:gd name="T12" fmla="*/ 181 w 1330"/>
              <a:gd name="T13" fmla="*/ 0 h 696"/>
              <a:gd name="T14" fmla="*/ 0 w 1330"/>
              <a:gd name="T15" fmla="*/ 182 h 696"/>
              <a:gd name="T16" fmla="*/ 0 w 1330"/>
              <a:gd name="T17" fmla="*/ 182 h 696"/>
              <a:gd name="T18" fmla="*/ 0 w 1330"/>
              <a:gd name="T19" fmla="*/ 514 h 696"/>
              <a:gd name="T20" fmla="*/ 181 w 1330"/>
              <a:gd name="T21" fmla="*/ 696 h 696"/>
              <a:gd name="T22" fmla="*/ 181 w 1330"/>
              <a:gd name="T23" fmla="*/ 696 h 696"/>
              <a:gd name="T24" fmla="*/ 1149 w 1330"/>
              <a:gd name="T25" fmla="*/ 696 h 6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30" h="696">
                <a:moveTo>
                  <a:pt x="1149" y="696"/>
                </a:moveTo>
                <a:cubicBezTo>
                  <a:pt x="1249" y="696"/>
                  <a:pt x="1330" y="615"/>
                  <a:pt x="1330" y="514"/>
                </a:cubicBezTo>
                <a:lnTo>
                  <a:pt x="1330" y="514"/>
                </a:lnTo>
                <a:lnTo>
                  <a:pt x="1330" y="182"/>
                </a:lnTo>
                <a:cubicBezTo>
                  <a:pt x="1330" y="82"/>
                  <a:pt x="1249" y="0"/>
                  <a:pt x="1149" y="0"/>
                </a:cubicBezTo>
                <a:lnTo>
                  <a:pt x="1149" y="0"/>
                </a:lnTo>
                <a:lnTo>
                  <a:pt x="181" y="0"/>
                </a:lnTo>
                <a:cubicBezTo>
                  <a:pt x="81" y="0"/>
                  <a:pt x="0" y="82"/>
                  <a:pt x="0" y="182"/>
                </a:cubicBezTo>
                <a:lnTo>
                  <a:pt x="0" y="182"/>
                </a:lnTo>
                <a:lnTo>
                  <a:pt x="0" y="514"/>
                </a:lnTo>
                <a:cubicBezTo>
                  <a:pt x="0" y="615"/>
                  <a:pt x="81" y="696"/>
                  <a:pt x="181" y="696"/>
                </a:cubicBezTo>
                <a:lnTo>
                  <a:pt x="181" y="696"/>
                </a:lnTo>
                <a:lnTo>
                  <a:pt x="1149" y="696"/>
                </a:lnTo>
                <a:close/>
              </a:path>
            </a:pathLst>
          </a:custGeom>
          <a:solidFill>
            <a:srgbClr val="FFFFCC"/>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pt-BR"/>
          </a:p>
        </p:txBody>
      </p:sp>
      <p:sp>
        <p:nvSpPr>
          <p:cNvPr id="47129" name="Freeform 56"/>
          <p:cNvSpPr>
            <a:spLocks/>
          </p:cNvSpPr>
          <p:nvPr/>
        </p:nvSpPr>
        <p:spPr bwMode="auto">
          <a:xfrm>
            <a:off x="6675438" y="1773238"/>
            <a:ext cx="1195388" cy="625475"/>
          </a:xfrm>
          <a:custGeom>
            <a:avLst/>
            <a:gdLst>
              <a:gd name="T0" fmla="*/ 1149 w 1330"/>
              <a:gd name="T1" fmla="*/ 696 h 696"/>
              <a:gd name="T2" fmla="*/ 1330 w 1330"/>
              <a:gd name="T3" fmla="*/ 514 h 696"/>
              <a:gd name="T4" fmla="*/ 1330 w 1330"/>
              <a:gd name="T5" fmla="*/ 514 h 696"/>
              <a:gd name="T6" fmla="*/ 1330 w 1330"/>
              <a:gd name="T7" fmla="*/ 182 h 696"/>
              <a:gd name="T8" fmla="*/ 1149 w 1330"/>
              <a:gd name="T9" fmla="*/ 0 h 696"/>
              <a:gd name="T10" fmla="*/ 1149 w 1330"/>
              <a:gd name="T11" fmla="*/ 0 h 696"/>
              <a:gd name="T12" fmla="*/ 181 w 1330"/>
              <a:gd name="T13" fmla="*/ 0 h 696"/>
              <a:gd name="T14" fmla="*/ 0 w 1330"/>
              <a:gd name="T15" fmla="*/ 182 h 696"/>
              <a:gd name="T16" fmla="*/ 0 w 1330"/>
              <a:gd name="T17" fmla="*/ 182 h 696"/>
              <a:gd name="T18" fmla="*/ 0 w 1330"/>
              <a:gd name="T19" fmla="*/ 514 h 696"/>
              <a:gd name="T20" fmla="*/ 181 w 1330"/>
              <a:gd name="T21" fmla="*/ 696 h 696"/>
              <a:gd name="T22" fmla="*/ 181 w 1330"/>
              <a:gd name="T23" fmla="*/ 696 h 696"/>
              <a:gd name="T24" fmla="*/ 1149 w 1330"/>
              <a:gd name="T25" fmla="*/ 696 h 6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30" h="696">
                <a:moveTo>
                  <a:pt x="1149" y="696"/>
                </a:moveTo>
                <a:cubicBezTo>
                  <a:pt x="1249" y="696"/>
                  <a:pt x="1330" y="615"/>
                  <a:pt x="1330" y="514"/>
                </a:cubicBezTo>
                <a:lnTo>
                  <a:pt x="1330" y="514"/>
                </a:lnTo>
                <a:lnTo>
                  <a:pt x="1330" y="182"/>
                </a:lnTo>
                <a:cubicBezTo>
                  <a:pt x="1330" y="82"/>
                  <a:pt x="1249" y="0"/>
                  <a:pt x="1149" y="0"/>
                </a:cubicBezTo>
                <a:lnTo>
                  <a:pt x="1149" y="0"/>
                </a:lnTo>
                <a:lnTo>
                  <a:pt x="181" y="0"/>
                </a:lnTo>
                <a:cubicBezTo>
                  <a:pt x="81" y="0"/>
                  <a:pt x="0" y="82"/>
                  <a:pt x="0" y="182"/>
                </a:cubicBezTo>
                <a:lnTo>
                  <a:pt x="0" y="182"/>
                </a:lnTo>
                <a:lnTo>
                  <a:pt x="0" y="514"/>
                </a:lnTo>
                <a:cubicBezTo>
                  <a:pt x="0" y="615"/>
                  <a:pt x="81" y="696"/>
                  <a:pt x="181" y="696"/>
                </a:cubicBezTo>
                <a:lnTo>
                  <a:pt x="181" y="696"/>
                </a:lnTo>
                <a:lnTo>
                  <a:pt x="1149" y="696"/>
                </a:lnTo>
                <a:close/>
              </a:path>
            </a:pathLst>
          </a:custGeom>
          <a:noFill/>
          <a:ln w="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t-BR"/>
          </a:p>
        </p:txBody>
      </p:sp>
      <p:sp>
        <p:nvSpPr>
          <p:cNvPr id="47130" name="Rectangle 57"/>
          <p:cNvSpPr>
            <a:spLocks noChangeArrowheads="1"/>
          </p:cNvSpPr>
          <p:nvPr/>
        </p:nvSpPr>
        <p:spPr bwMode="auto">
          <a:xfrm>
            <a:off x="6897688" y="1900238"/>
            <a:ext cx="892175" cy="201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300" b="0" i="0" u="none" strike="noStrike" cap="none" normalizeH="0" baseline="0" smtClean="0">
                <a:ln>
                  <a:noFill/>
                </a:ln>
                <a:solidFill>
                  <a:srgbClr val="000000"/>
                </a:solidFill>
                <a:effectLst/>
                <a:latin typeface="Arial" pitchFamily="34" charset="0"/>
                <a:cs typeface="Arial" pitchFamily="34" charset="0"/>
              </a:rPr>
              <a:t>Application </a:t>
            </a:r>
            <a:endParaRPr kumimoji="0" lang="pt-BR" sz="1800" b="0" i="0" u="none" strike="noStrike" cap="none" normalizeH="0" baseline="0" smtClean="0">
              <a:ln>
                <a:noFill/>
              </a:ln>
              <a:solidFill>
                <a:schemeClr val="tx1"/>
              </a:solidFill>
              <a:effectLst/>
              <a:latin typeface="Arial" pitchFamily="34" charset="0"/>
              <a:cs typeface="Arial" pitchFamily="34" charset="0"/>
            </a:endParaRPr>
          </a:p>
        </p:txBody>
      </p:sp>
      <p:sp>
        <p:nvSpPr>
          <p:cNvPr id="47131" name="Rectangle 58"/>
          <p:cNvSpPr>
            <a:spLocks noChangeArrowheads="1"/>
          </p:cNvSpPr>
          <p:nvPr/>
        </p:nvSpPr>
        <p:spPr bwMode="auto">
          <a:xfrm>
            <a:off x="7085013" y="2073276"/>
            <a:ext cx="446088" cy="201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300" b="0" i="0" u="none" strike="noStrike" cap="none" normalizeH="0" baseline="0" smtClean="0">
                <a:ln>
                  <a:noFill/>
                </a:ln>
                <a:solidFill>
                  <a:srgbClr val="000000"/>
                </a:solidFill>
                <a:effectLst/>
                <a:latin typeface="Arial" pitchFamily="34" charset="0"/>
                <a:cs typeface="Arial" pitchFamily="34" charset="0"/>
              </a:rPr>
              <a:t>Code</a:t>
            </a:r>
            <a:endParaRPr kumimoji="0" lang="pt-BR" sz="1800" b="0" i="0" u="none" strike="noStrike" cap="none" normalizeH="0" baseline="0" smtClean="0">
              <a:ln>
                <a:noFill/>
              </a:ln>
              <a:solidFill>
                <a:schemeClr val="tx1"/>
              </a:solidFill>
              <a:effectLst/>
              <a:latin typeface="Arial" pitchFamily="34" charset="0"/>
              <a:cs typeface="Arial" pitchFamily="34" charset="0"/>
            </a:endParaRPr>
          </a:p>
        </p:txBody>
      </p:sp>
      <p:sp>
        <p:nvSpPr>
          <p:cNvPr id="47132" name="Freeform 59"/>
          <p:cNvSpPr>
            <a:spLocks/>
          </p:cNvSpPr>
          <p:nvPr/>
        </p:nvSpPr>
        <p:spPr bwMode="auto">
          <a:xfrm>
            <a:off x="7313613" y="2376488"/>
            <a:ext cx="325438" cy="762000"/>
          </a:xfrm>
          <a:custGeom>
            <a:avLst/>
            <a:gdLst>
              <a:gd name="T0" fmla="*/ 103 w 205"/>
              <a:gd name="T1" fmla="*/ 0 h 480"/>
              <a:gd name="T2" fmla="*/ 205 w 205"/>
              <a:gd name="T3" fmla="*/ 103 h 480"/>
              <a:gd name="T4" fmla="*/ 138 w 205"/>
              <a:gd name="T5" fmla="*/ 103 h 480"/>
              <a:gd name="T6" fmla="*/ 138 w 205"/>
              <a:gd name="T7" fmla="*/ 377 h 480"/>
              <a:gd name="T8" fmla="*/ 205 w 205"/>
              <a:gd name="T9" fmla="*/ 377 h 480"/>
              <a:gd name="T10" fmla="*/ 103 w 205"/>
              <a:gd name="T11" fmla="*/ 480 h 480"/>
              <a:gd name="T12" fmla="*/ 0 w 205"/>
              <a:gd name="T13" fmla="*/ 377 h 480"/>
              <a:gd name="T14" fmla="*/ 68 w 205"/>
              <a:gd name="T15" fmla="*/ 377 h 480"/>
              <a:gd name="T16" fmla="*/ 68 w 205"/>
              <a:gd name="T17" fmla="*/ 103 h 480"/>
              <a:gd name="T18" fmla="*/ 0 w 205"/>
              <a:gd name="T19" fmla="*/ 103 h 480"/>
              <a:gd name="T20" fmla="*/ 103 w 205"/>
              <a:gd name="T21" fmla="*/ 0 h 4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5" h="480">
                <a:moveTo>
                  <a:pt x="103" y="0"/>
                </a:moveTo>
                <a:lnTo>
                  <a:pt x="205" y="103"/>
                </a:lnTo>
                <a:lnTo>
                  <a:pt x="138" y="103"/>
                </a:lnTo>
                <a:lnTo>
                  <a:pt x="138" y="377"/>
                </a:lnTo>
                <a:lnTo>
                  <a:pt x="205" y="377"/>
                </a:lnTo>
                <a:lnTo>
                  <a:pt x="103" y="480"/>
                </a:lnTo>
                <a:lnTo>
                  <a:pt x="0" y="377"/>
                </a:lnTo>
                <a:lnTo>
                  <a:pt x="68" y="377"/>
                </a:lnTo>
                <a:lnTo>
                  <a:pt x="68" y="103"/>
                </a:lnTo>
                <a:lnTo>
                  <a:pt x="0" y="103"/>
                </a:lnTo>
                <a:lnTo>
                  <a:pt x="103" y="0"/>
                </a:lnTo>
                <a:close/>
              </a:path>
            </a:pathLst>
          </a:custGeom>
          <a:solidFill>
            <a:srgbClr val="E8EE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t-BR"/>
          </a:p>
        </p:txBody>
      </p:sp>
      <p:sp>
        <p:nvSpPr>
          <p:cNvPr id="47133" name="Freeform 60"/>
          <p:cNvSpPr>
            <a:spLocks/>
          </p:cNvSpPr>
          <p:nvPr/>
        </p:nvSpPr>
        <p:spPr bwMode="auto">
          <a:xfrm>
            <a:off x="7313613" y="2376488"/>
            <a:ext cx="325438" cy="762000"/>
          </a:xfrm>
          <a:custGeom>
            <a:avLst/>
            <a:gdLst>
              <a:gd name="T0" fmla="*/ 103 w 205"/>
              <a:gd name="T1" fmla="*/ 0 h 480"/>
              <a:gd name="T2" fmla="*/ 205 w 205"/>
              <a:gd name="T3" fmla="*/ 103 h 480"/>
              <a:gd name="T4" fmla="*/ 138 w 205"/>
              <a:gd name="T5" fmla="*/ 103 h 480"/>
              <a:gd name="T6" fmla="*/ 138 w 205"/>
              <a:gd name="T7" fmla="*/ 377 h 480"/>
              <a:gd name="T8" fmla="*/ 205 w 205"/>
              <a:gd name="T9" fmla="*/ 377 h 480"/>
              <a:gd name="T10" fmla="*/ 103 w 205"/>
              <a:gd name="T11" fmla="*/ 480 h 480"/>
              <a:gd name="T12" fmla="*/ 0 w 205"/>
              <a:gd name="T13" fmla="*/ 377 h 480"/>
              <a:gd name="T14" fmla="*/ 68 w 205"/>
              <a:gd name="T15" fmla="*/ 377 h 480"/>
              <a:gd name="T16" fmla="*/ 68 w 205"/>
              <a:gd name="T17" fmla="*/ 103 h 480"/>
              <a:gd name="T18" fmla="*/ 0 w 205"/>
              <a:gd name="T19" fmla="*/ 103 h 480"/>
              <a:gd name="T20" fmla="*/ 103 w 205"/>
              <a:gd name="T21" fmla="*/ 0 h 4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5" h="480">
                <a:moveTo>
                  <a:pt x="103" y="0"/>
                </a:moveTo>
                <a:lnTo>
                  <a:pt x="205" y="103"/>
                </a:lnTo>
                <a:lnTo>
                  <a:pt x="138" y="103"/>
                </a:lnTo>
                <a:lnTo>
                  <a:pt x="138" y="377"/>
                </a:lnTo>
                <a:lnTo>
                  <a:pt x="205" y="377"/>
                </a:lnTo>
                <a:lnTo>
                  <a:pt x="103" y="480"/>
                </a:lnTo>
                <a:lnTo>
                  <a:pt x="0" y="377"/>
                </a:lnTo>
                <a:lnTo>
                  <a:pt x="68" y="377"/>
                </a:lnTo>
                <a:lnTo>
                  <a:pt x="68" y="103"/>
                </a:lnTo>
                <a:lnTo>
                  <a:pt x="0" y="103"/>
                </a:lnTo>
                <a:lnTo>
                  <a:pt x="103" y="0"/>
                </a:lnTo>
                <a:close/>
              </a:path>
            </a:pathLst>
          </a:custGeom>
          <a:noFill/>
          <a:ln w="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t-BR"/>
          </a:p>
        </p:txBody>
      </p:sp>
      <p:sp>
        <p:nvSpPr>
          <p:cNvPr id="47134" name="Freeform 61"/>
          <p:cNvSpPr>
            <a:spLocks/>
          </p:cNvSpPr>
          <p:nvPr/>
        </p:nvSpPr>
        <p:spPr bwMode="auto">
          <a:xfrm>
            <a:off x="3187701" y="1773238"/>
            <a:ext cx="1311275" cy="625475"/>
          </a:xfrm>
          <a:custGeom>
            <a:avLst/>
            <a:gdLst>
              <a:gd name="T0" fmla="*/ 1277 w 1459"/>
              <a:gd name="T1" fmla="*/ 696 h 696"/>
              <a:gd name="T2" fmla="*/ 1459 w 1459"/>
              <a:gd name="T3" fmla="*/ 514 h 696"/>
              <a:gd name="T4" fmla="*/ 1459 w 1459"/>
              <a:gd name="T5" fmla="*/ 514 h 696"/>
              <a:gd name="T6" fmla="*/ 1459 w 1459"/>
              <a:gd name="T7" fmla="*/ 182 h 696"/>
              <a:gd name="T8" fmla="*/ 1277 w 1459"/>
              <a:gd name="T9" fmla="*/ 0 h 696"/>
              <a:gd name="T10" fmla="*/ 1277 w 1459"/>
              <a:gd name="T11" fmla="*/ 0 h 696"/>
              <a:gd name="T12" fmla="*/ 181 w 1459"/>
              <a:gd name="T13" fmla="*/ 0 h 696"/>
              <a:gd name="T14" fmla="*/ 0 w 1459"/>
              <a:gd name="T15" fmla="*/ 182 h 696"/>
              <a:gd name="T16" fmla="*/ 0 w 1459"/>
              <a:gd name="T17" fmla="*/ 182 h 696"/>
              <a:gd name="T18" fmla="*/ 0 w 1459"/>
              <a:gd name="T19" fmla="*/ 514 h 696"/>
              <a:gd name="T20" fmla="*/ 181 w 1459"/>
              <a:gd name="T21" fmla="*/ 696 h 696"/>
              <a:gd name="T22" fmla="*/ 1277 w 1459"/>
              <a:gd name="T23" fmla="*/ 696 h 6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459" h="696">
                <a:moveTo>
                  <a:pt x="1277" y="696"/>
                </a:moveTo>
                <a:cubicBezTo>
                  <a:pt x="1378" y="696"/>
                  <a:pt x="1459" y="615"/>
                  <a:pt x="1459" y="514"/>
                </a:cubicBezTo>
                <a:lnTo>
                  <a:pt x="1459" y="514"/>
                </a:lnTo>
                <a:lnTo>
                  <a:pt x="1459" y="182"/>
                </a:lnTo>
                <a:cubicBezTo>
                  <a:pt x="1459" y="82"/>
                  <a:pt x="1378" y="0"/>
                  <a:pt x="1277" y="0"/>
                </a:cubicBezTo>
                <a:lnTo>
                  <a:pt x="1277" y="0"/>
                </a:lnTo>
                <a:lnTo>
                  <a:pt x="181" y="0"/>
                </a:lnTo>
                <a:cubicBezTo>
                  <a:pt x="81" y="0"/>
                  <a:pt x="0" y="82"/>
                  <a:pt x="0" y="182"/>
                </a:cubicBezTo>
                <a:lnTo>
                  <a:pt x="0" y="182"/>
                </a:lnTo>
                <a:lnTo>
                  <a:pt x="0" y="514"/>
                </a:lnTo>
                <a:cubicBezTo>
                  <a:pt x="0" y="615"/>
                  <a:pt x="81" y="696"/>
                  <a:pt x="181" y="696"/>
                </a:cubicBezTo>
                <a:lnTo>
                  <a:pt x="1277" y="696"/>
                </a:lnTo>
                <a:close/>
              </a:path>
            </a:pathLst>
          </a:custGeom>
          <a:solidFill>
            <a:srgbClr val="FFFFCC"/>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pt-BR"/>
          </a:p>
        </p:txBody>
      </p:sp>
      <p:sp>
        <p:nvSpPr>
          <p:cNvPr id="47135" name="Freeform 62"/>
          <p:cNvSpPr>
            <a:spLocks/>
          </p:cNvSpPr>
          <p:nvPr/>
        </p:nvSpPr>
        <p:spPr bwMode="auto">
          <a:xfrm>
            <a:off x="3187701" y="1773238"/>
            <a:ext cx="1311275" cy="625475"/>
          </a:xfrm>
          <a:custGeom>
            <a:avLst/>
            <a:gdLst>
              <a:gd name="T0" fmla="*/ 1277 w 1459"/>
              <a:gd name="T1" fmla="*/ 696 h 696"/>
              <a:gd name="T2" fmla="*/ 1459 w 1459"/>
              <a:gd name="T3" fmla="*/ 514 h 696"/>
              <a:gd name="T4" fmla="*/ 1459 w 1459"/>
              <a:gd name="T5" fmla="*/ 514 h 696"/>
              <a:gd name="T6" fmla="*/ 1459 w 1459"/>
              <a:gd name="T7" fmla="*/ 182 h 696"/>
              <a:gd name="T8" fmla="*/ 1277 w 1459"/>
              <a:gd name="T9" fmla="*/ 0 h 696"/>
              <a:gd name="T10" fmla="*/ 1277 w 1459"/>
              <a:gd name="T11" fmla="*/ 0 h 696"/>
              <a:gd name="T12" fmla="*/ 181 w 1459"/>
              <a:gd name="T13" fmla="*/ 0 h 696"/>
              <a:gd name="T14" fmla="*/ 0 w 1459"/>
              <a:gd name="T15" fmla="*/ 182 h 696"/>
              <a:gd name="T16" fmla="*/ 0 w 1459"/>
              <a:gd name="T17" fmla="*/ 182 h 696"/>
              <a:gd name="T18" fmla="*/ 0 w 1459"/>
              <a:gd name="T19" fmla="*/ 514 h 696"/>
              <a:gd name="T20" fmla="*/ 181 w 1459"/>
              <a:gd name="T21" fmla="*/ 696 h 696"/>
              <a:gd name="T22" fmla="*/ 1277 w 1459"/>
              <a:gd name="T23" fmla="*/ 696 h 6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459" h="696">
                <a:moveTo>
                  <a:pt x="1277" y="696"/>
                </a:moveTo>
                <a:cubicBezTo>
                  <a:pt x="1378" y="696"/>
                  <a:pt x="1459" y="615"/>
                  <a:pt x="1459" y="514"/>
                </a:cubicBezTo>
                <a:lnTo>
                  <a:pt x="1459" y="514"/>
                </a:lnTo>
                <a:lnTo>
                  <a:pt x="1459" y="182"/>
                </a:lnTo>
                <a:cubicBezTo>
                  <a:pt x="1459" y="82"/>
                  <a:pt x="1378" y="0"/>
                  <a:pt x="1277" y="0"/>
                </a:cubicBezTo>
                <a:lnTo>
                  <a:pt x="1277" y="0"/>
                </a:lnTo>
                <a:lnTo>
                  <a:pt x="181" y="0"/>
                </a:lnTo>
                <a:cubicBezTo>
                  <a:pt x="81" y="0"/>
                  <a:pt x="0" y="82"/>
                  <a:pt x="0" y="182"/>
                </a:cubicBezTo>
                <a:lnTo>
                  <a:pt x="0" y="182"/>
                </a:lnTo>
                <a:lnTo>
                  <a:pt x="0" y="514"/>
                </a:lnTo>
                <a:cubicBezTo>
                  <a:pt x="0" y="615"/>
                  <a:pt x="81" y="696"/>
                  <a:pt x="181" y="696"/>
                </a:cubicBezTo>
                <a:lnTo>
                  <a:pt x="1277" y="696"/>
                </a:lnTo>
                <a:close/>
              </a:path>
            </a:pathLst>
          </a:custGeom>
          <a:noFill/>
          <a:ln w="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t-BR"/>
          </a:p>
        </p:txBody>
      </p:sp>
      <p:sp>
        <p:nvSpPr>
          <p:cNvPr id="3072" name="Rectangle 63"/>
          <p:cNvSpPr>
            <a:spLocks noChangeArrowheads="1"/>
          </p:cNvSpPr>
          <p:nvPr/>
        </p:nvSpPr>
        <p:spPr bwMode="auto">
          <a:xfrm>
            <a:off x="3286126" y="1900238"/>
            <a:ext cx="1250950" cy="201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300" b="0" i="0" u="none" strike="noStrike" cap="none" normalizeH="0" baseline="0" dirty="0" smtClean="0">
                <a:ln>
                  <a:noFill/>
                </a:ln>
                <a:solidFill>
                  <a:srgbClr val="000000"/>
                </a:solidFill>
                <a:effectLst/>
                <a:latin typeface="Arial" pitchFamily="34" charset="0"/>
                <a:cs typeface="Arial" pitchFamily="34" charset="0"/>
              </a:rPr>
              <a:t>Integration </a:t>
            </a:r>
            <a:r>
              <a:rPr kumimoji="0" lang="pt-BR" sz="1300" b="0" i="0" u="none" strike="noStrike" cap="none" normalizeH="0" baseline="0" dirty="0" err="1" smtClean="0">
                <a:ln>
                  <a:noFill/>
                </a:ln>
                <a:solidFill>
                  <a:srgbClr val="000000"/>
                </a:solidFill>
                <a:effectLst/>
                <a:latin typeface="Arial" pitchFamily="34" charset="0"/>
                <a:cs typeface="Arial" pitchFamily="34" charset="0"/>
              </a:rPr>
              <a:t>View</a:t>
            </a:r>
            <a:r>
              <a:rPr kumimoji="0" lang="pt-BR" sz="1300" b="0" i="0" u="none" strike="noStrike" cap="none" normalizeH="0" baseline="0" dirty="0" smtClean="0">
                <a:ln>
                  <a:noFill/>
                </a:ln>
                <a:solidFill>
                  <a:srgbClr val="000000"/>
                </a:solidFill>
                <a:effectLst/>
                <a:latin typeface="Arial" pitchFamily="34" charset="0"/>
                <a:cs typeface="Arial" pitchFamily="34" charset="0"/>
              </a:rPr>
              <a:t> </a:t>
            </a:r>
            <a:endParaRPr kumimoji="0" lang="pt-BR"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3073" name="Rectangle 64"/>
          <p:cNvSpPr>
            <a:spLocks noChangeArrowheads="1"/>
          </p:cNvSpPr>
          <p:nvPr/>
        </p:nvSpPr>
        <p:spPr bwMode="auto">
          <a:xfrm>
            <a:off x="3402013" y="2073276"/>
            <a:ext cx="977900" cy="201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300" b="0" i="0" u="none" strike="noStrike" cap="none" normalizeH="0" baseline="0" dirty="0" err="1" smtClean="0">
                <a:ln>
                  <a:noFill/>
                </a:ln>
                <a:solidFill>
                  <a:srgbClr val="000000"/>
                </a:solidFill>
                <a:effectLst/>
                <a:latin typeface="Arial" pitchFamily="34" charset="0"/>
                <a:cs typeface="Arial" pitchFamily="34" charset="0"/>
              </a:rPr>
              <a:t>Specification</a:t>
            </a:r>
            <a:endParaRPr kumimoji="0" lang="pt-BR"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3074" name="Freeform 65"/>
          <p:cNvSpPr>
            <a:spLocks noEditPoints="1"/>
          </p:cNvSpPr>
          <p:nvPr/>
        </p:nvSpPr>
        <p:spPr bwMode="auto">
          <a:xfrm>
            <a:off x="2112963" y="3330576"/>
            <a:ext cx="2951163" cy="173038"/>
          </a:xfrm>
          <a:custGeom>
            <a:avLst/>
            <a:gdLst>
              <a:gd name="T0" fmla="*/ 3154 w 3282"/>
              <a:gd name="T1" fmla="*/ 8 h 192"/>
              <a:gd name="T2" fmla="*/ 3282 w 3282"/>
              <a:gd name="T3" fmla="*/ 8 h 192"/>
              <a:gd name="T4" fmla="*/ 2970 w 3282"/>
              <a:gd name="T5" fmla="*/ 16 h 192"/>
              <a:gd name="T6" fmla="*/ 3082 w 3282"/>
              <a:gd name="T7" fmla="*/ 0 h 192"/>
              <a:gd name="T8" fmla="*/ 2890 w 3282"/>
              <a:gd name="T9" fmla="*/ 16 h 192"/>
              <a:gd name="T10" fmla="*/ 2778 w 3282"/>
              <a:gd name="T11" fmla="*/ 0 h 192"/>
              <a:gd name="T12" fmla="*/ 2890 w 3282"/>
              <a:gd name="T13" fmla="*/ 16 h 192"/>
              <a:gd name="T14" fmla="*/ 2578 w 3282"/>
              <a:gd name="T15" fmla="*/ 8 h 192"/>
              <a:gd name="T16" fmla="*/ 2706 w 3282"/>
              <a:gd name="T17" fmla="*/ 8 h 192"/>
              <a:gd name="T18" fmla="*/ 2394 w 3282"/>
              <a:gd name="T19" fmla="*/ 16 h 192"/>
              <a:gd name="T20" fmla="*/ 2506 w 3282"/>
              <a:gd name="T21" fmla="*/ 0 h 192"/>
              <a:gd name="T22" fmla="*/ 2314 w 3282"/>
              <a:gd name="T23" fmla="*/ 16 h 192"/>
              <a:gd name="T24" fmla="*/ 2202 w 3282"/>
              <a:gd name="T25" fmla="*/ 0 h 192"/>
              <a:gd name="T26" fmla="*/ 2314 w 3282"/>
              <a:gd name="T27" fmla="*/ 16 h 192"/>
              <a:gd name="T28" fmla="*/ 2002 w 3282"/>
              <a:gd name="T29" fmla="*/ 8 h 192"/>
              <a:gd name="T30" fmla="*/ 2130 w 3282"/>
              <a:gd name="T31" fmla="*/ 8 h 192"/>
              <a:gd name="T32" fmla="*/ 1818 w 3282"/>
              <a:gd name="T33" fmla="*/ 16 h 192"/>
              <a:gd name="T34" fmla="*/ 1930 w 3282"/>
              <a:gd name="T35" fmla="*/ 0 h 192"/>
              <a:gd name="T36" fmla="*/ 1738 w 3282"/>
              <a:gd name="T37" fmla="*/ 16 h 192"/>
              <a:gd name="T38" fmla="*/ 1626 w 3282"/>
              <a:gd name="T39" fmla="*/ 0 h 192"/>
              <a:gd name="T40" fmla="*/ 1738 w 3282"/>
              <a:gd name="T41" fmla="*/ 16 h 192"/>
              <a:gd name="T42" fmla="*/ 1426 w 3282"/>
              <a:gd name="T43" fmla="*/ 8 h 192"/>
              <a:gd name="T44" fmla="*/ 1554 w 3282"/>
              <a:gd name="T45" fmla="*/ 8 h 192"/>
              <a:gd name="T46" fmla="*/ 1242 w 3282"/>
              <a:gd name="T47" fmla="*/ 16 h 192"/>
              <a:gd name="T48" fmla="*/ 1354 w 3282"/>
              <a:gd name="T49" fmla="*/ 0 h 192"/>
              <a:gd name="T50" fmla="*/ 1162 w 3282"/>
              <a:gd name="T51" fmla="*/ 16 h 192"/>
              <a:gd name="T52" fmla="*/ 1050 w 3282"/>
              <a:gd name="T53" fmla="*/ 0 h 192"/>
              <a:gd name="T54" fmla="*/ 1162 w 3282"/>
              <a:gd name="T55" fmla="*/ 16 h 192"/>
              <a:gd name="T56" fmla="*/ 850 w 3282"/>
              <a:gd name="T57" fmla="*/ 8 h 192"/>
              <a:gd name="T58" fmla="*/ 978 w 3282"/>
              <a:gd name="T59" fmla="*/ 8 h 192"/>
              <a:gd name="T60" fmla="*/ 666 w 3282"/>
              <a:gd name="T61" fmla="*/ 16 h 192"/>
              <a:gd name="T62" fmla="*/ 778 w 3282"/>
              <a:gd name="T63" fmla="*/ 0 h 192"/>
              <a:gd name="T64" fmla="*/ 586 w 3282"/>
              <a:gd name="T65" fmla="*/ 16 h 192"/>
              <a:gd name="T66" fmla="*/ 474 w 3282"/>
              <a:gd name="T67" fmla="*/ 0 h 192"/>
              <a:gd name="T68" fmla="*/ 586 w 3282"/>
              <a:gd name="T69" fmla="*/ 16 h 192"/>
              <a:gd name="T70" fmla="*/ 274 w 3282"/>
              <a:gd name="T71" fmla="*/ 8 h 192"/>
              <a:gd name="T72" fmla="*/ 402 w 3282"/>
              <a:gd name="T73" fmla="*/ 8 h 192"/>
              <a:gd name="T74" fmla="*/ 160 w 3282"/>
              <a:gd name="T75" fmla="*/ 16 h 192"/>
              <a:gd name="T76" fmla="*/ 104 w 3282"/>
              <a:gd name="T77" fmla="*/ 28 h 192"/>
              <a:gd name="T78" fmla="*/ 87 w 3282"/>
              <a:gd name="T79" fmla="*/ 30 h 192"/>
              <a:gd name="T80" fmla="*/ 99 w 3282"/>
              <a:gd name="T81" fmla="*/ 13 h 192"/>
              <a:gd name="T82" fmla="*/ 160 w 3282"/>
              <a:gd name="T83" fmla="*/ 0 h 192"/>
              <a:gd name="T84" fmla="*/ 202 w 3282"/>
              <a:gd name="T85" fmla="*/ 16 h 192"/>
              <a:gd name="T86" fmla="*/ 28 w 3282"/>
              <a:gd name="T87" fmla="*/ 103 h 192"/>
              <a:gd name="T88" fmla="*/ 16 w 3282"/>
              <a:gd name="T89" fmla="*/ 160 h 192"/>
              <a:gd name="T90" fmla="*/ 4 w 3282"/>
              <a:gd name="T91" fmla="*/ 129 h 192"/>
              <a:gd name="T92" fmla="*/ 14 w 3282"/>
              <a:gd name="T93" fmla="*/ 96 h 192"/>
              <a:gd name="T94" fmla="*/ 42 w 3282"/>
              <a:gd name="T95" fmla="*/ 83 h 192"/>
              <a:gd name="T96" fmla="*/ 8 w 3282"/>
              <a:gd name="T97" fmla="*/ 192 h 192"/>
              <a:gd name="T98" fmla="*/ 8 w 3282"/>
              <a:gd name="T99" fmla="*/ 151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282" h="192">
                <a:moveTo>
                  <a:pt x="3274" y="16"/>
                </a:moveTo>
                <a:lnTo>
                  <a:pt x="3162" y="16"/>
                </a:lnTo>
                <a:cubicBezTo>
                  <a:pt x="3158" y="16"/>
                  <a:pt x="3154" y="13"/>
                  <a:pt x="3154" y="8"/>
                </a:cubicBezTo>
                <a:cubicBezTo>
                  <a:pt x="3154" y="4"/>
                  <a:pt x="3158" y="0"/>
                  <a:pt x="3162" y="0"/>
                </a:cubicBezTo>
                <a:lnTo>
                  <a:pt x="3274" y="0"/>
                </a:lnTo>
                <a:cubicBezTo>
                  <a:pt x="3279" y="0"/>
                  <a:pt x="3282" y="4"/>
                  <a:pt x="3282" y="8"/>
                </a:cubicBezTo>
                <a:cubicBezTo>
                  <a:pt x="3282" y="13"/>
                  <a:pt x="3279" y="16"/>
                  <a:pt x="3274" y="16"/>
                </a:cubicBezTo>
                <a:close/>
                <a:moveTo>
                  <a:pt x="3082" y="16"/>
                </a:moveTo>
                <a:lnTo>
                  <a:pt x="2970" y="16"/>
                </a:lnTo>
                <a:cubicBezTo>
                  <a:pt x="2966" y="16"/>
                  <a:pt x="2962" y="13"/>
                  <a:pt x="2962" y="8"/>
                </a:cubicBezTo>
                <a:cubicBezTo>
                  <a:pt x="2962" y="4"/>
                  <a:pt x="2966" y="0"/>
                  <a:pt x="2970" y="0"/>
                </a:cubicBezTo>
                <a:lnTo>
                  <a:pt x="3082" y="0"/>
                </a:lnTo>
                <a:cubicBezTo>
                  <a:pt x="3087" y="0"/>
                  <a:pt x="3090" y="4"/>
                  <a:pt x="3090" y="8"/>
                </a:cubicBezTo>
                <a:cubicBezTo>
                  <a:pt x="3090" y="13"/>
                  <a:pt x="3087" y="16"/>
                  <a:pt x="3082" y="16"/>
                </a:cubicBezTo>
                <a:close/>
                <a:moveTo>
                  <a:pt x="2890" y="16"/>
                </a:moveTo>
                <a:lnTo>
                  <a:pt x="2778" y="16"/>
                </a:lnTo>
                <a:cubicBezTo>
                  <a:pt x="2774" y="16"/>
                  <a:pt x="2770" y="13"/>
                  <a:pt x="2770" y="8"/>
                </a:cubicBezTo>
                <a:cubicBezTo>
                  <a:pt x="2770" y="4"/>
                  <a:pt x="2774" y="0"/>
                  <a:pt x="2778" y="0"/>
                </a:cubicBezTo>
                <a:lnTo>
                  <a:pt x="2890" y="0"/>
                </a:lnTo>
                <a:cubicBezTo>
                  <a:pt x="2895" y="0"/>
                  <a:pt x="2898" y="4"/>
                  <a:pt x="2898" y="8"/>
                </a:cubicBezTo>
                <a:cubicBezTo>
                  <a:pt x="2898" y="13"/>
                  <a:pt x="2895" y="16"/>
                  <a:pt x="2890" y="16"/>
                </a:cubicBezTo>
                <a:close/>
                <a:moveTo>
                  <a:pt x="2698" y="16"/>
                </a:moveTo>
                <a:lnTo>
                  <a:pt x="2586" y="16"/>
                </a:lnTo>
                <a:cubicBezTo>
                  <a:pt x="2582" y="16"/>
                  <a:pt x="2578" y="13"/>
                  <a:pt x="2578" y="8"/>
                </a:cubicBezTo>
                <a:cubicBezTo>
                  <a:pt x="2578" y="4"/>
                  <a:pt x="2582" y="0"/>
                  <a:pt x="2586" y="0"/>
                </a:cubicBezTo>
                <a:lnTo>
                  <a:pt x="2698" y="0"/>
                </a:lnTo>
                <a:cubicBezTo>
                  <a:pt x="2703" y="0"/>
                  <a:pt x="2706" y="4"/>
                  <a:pt x="2706" y="8"/>
                </a:cubicBezTo>
                <a:cubicBezTo>
                  <a:pt x="2706" y="13"/>
                  <a:pt x="2703" y="16"/>
                  <a:pt x="2698" y="16"/>
                </a:cubicBezTo>
                <a:close/>
                <a:moveTo>
                  <a:pt x="2506" y="16"/>
                </a:moveTo>
                <a:lnTo>
                  <a:pt x="2394" y="16"/>
                </a:lnTo>
                <a:cubicBezTo>
                  <a:pt x="2390" y="16"/>
                  <a:pt x="2386" y="13"/>
                  <a:pt x="2386" y="8"/>
                </a:cubicBezTo>
                <a:cubicBezTo>
                  <a:pt x="2386" y="4"/>
                  <a:pt x="2390" y="0"/>
                  <a:pt x="2394" y="0"/>
                </a:cubicBezTo>
                <a:lnTo>
                  <a:pt x="2506" y="0"/>
                </a:lnTo>
                <a:cubicBezTo>
                  <a:pt x="2511" y="0"/>
                  <a:pt x="2514" y="4"/>
                  <a:pt x="2514" y="8"/>
                </a:cubicBezTo>
                <a:cubicBezTo>
                  <a:pt x="2514" y="13"/>
                  <a:pt x="2511" y="16"/>
                  <a:pt x="2506" y="16"/>
                </a:cubicBezTo>
                <a:close/>
                <a:moveTo>
                  <a:pt x="2314" y="16"/>
                </a:moveTo>
                <a:lnTo>
                  <a:pt x="2202" y="16"/>
                </a:lnTo>
                <a:cubicBezTo>
                  <a:pt x="2198" y="16"/>
                  <a:pt x="2194" y="13"/>
                  <a:pt x="2194" y="8"/>
                </a:cubicBezTo>
                <a:cubicBezTo>
                  <a:pt x="2194" y="4"/>
                  <a:pt x="2198" y="0"/>
                  <a:pt x="2202" y="0"/>
                </a:cubicBezTo>
                <a:lnTo>
                  <a:pt x="2314" y="0"/>
                </a:lnTo>
                <a:cubicBezTo>
                  <a:pt x="2319" y="0"/>
                  <a:pt x="2322" y="4"/>
                  <a:pt x="2322" y="8"/>
                </a:cubicBezTo>
                <a:cubicBezTo>
                  <a:pt x="2322" y="13"/>
                  <a:pt x="2319" y="16"/>
                  <a:pt x="2314" y="16"/>
                </a:cubicBezTo>
                <a:close/>
                <a:moveTo>
                  <a:pt x="2122" y="16"/>
                </a:moveTo>
                <a:lnTo>
                  <a:pt x="2010" y="16"/>
                </a:lnTo>
                <a:cubicBezTo>
                  <a:pt x="2006" y="16"/>
                  <a:pt x="2002" y="13"/>
                  <a:pt x="2002" y="8"/>
                </a:cubicBezTo>
                <a:cubicBezTo>
                  <a:pt x="2002" y="4"/>
                  <a:pt x="2006" y="0"/>
                  <a:pt x="2010" y="0"/>
                </a:cubicBezTo>
                <a:lnTo>
                  <a:pt x="2122" y="0"/>
                </a:lnTo>
                <a:cubicBezTo>
                  <a:pt x="2127" y="0"/>
                  <a:pt x="2130" y="4"/>
                  <a:pt x="2130" y="8"/>
                </a:cubicBezTo>
                <a:cubicBezTo>
                  <a:pt x="2130" y="13"/>
                  <a:pt x="2127" y="16"/>
                  <a:pt x="2122" y="16"/>
                </a:cubicBezTo>
                <a:close/>
                <a:moveTo>
                  <a:pt x="1930" y="16"/>
                </a:moveTo>
                <a:lnTo>
                  <a:pt x="1818" y="16"/>
                </a:lnTo>
                <a:cubicBezTo>
                  <a:pt x="1814" y="16"/>
                  <a:pt x="1810" y="13"/>
                  <a:pt x="1810" y="8"/>
                </a:cubicBezTo>
                <a:cubicBezTo>
                  <a:pt x="1810" y="4"/>
                  <a:pt x="1814" y="0"/>
                  <a:pt x="1818" y="0"/>
                </a:cubicBezTo>
                <a:lnTo>
                  <a:pt x="1930" y="0"/>
                </a:lnTo>
                <a:cubicBezTo>
                  <a:pt x="1935" y="0"/>
                  <a:pt x="1938" y="4"/>
                  <a:pt x="1938" y="8"/>
                </a:cubicBezTo>
                <a:cubicBezTo>
                  <a:pt x="1938" y="13"/>
                  <a:pt x="1935" y="16"/>
                  <a:pt x="1930" y="16"/>
                </a:cubicBezTo>
                <a:close/>
                <a:moveTo>
                  <a:pt x="1738" y="16"/>
                </a:moveTo>
                <a:lnTo>
                  <a:pt x="1626" y="16"/>
                </a:lnTo>
                <a:cubicBezTo>
                  <a:pt x="1622" y="16"/>
                  <a:pt x="1618" y="13"/>
                  <a:pt x="1618" y="8"/>
                </a:cubicBezTo>
                <a:cubicBezTo>
                  <a:pt x="1618" y="4"/>
                  <a:pt x="1622" y="0"/>
                  <a:pt x="1626" y="0"/>
                </a:cubicBezTo>
                <a:lnTo>
                  <a:pt x="1738" y="0"/>
                </a:lnTo>
                <a:cubicBezTo>
                  <a:pt x="1743" y="0"/>
                  <a:pt x="1746" y="4"/>
                  <a:pt x="1746" y="8"/>
                </a:cubicBezTo>
                <a:cubicBezTo>
                  <a:pt x="1746" y="13"/>
                  <a:pt x="1743" y="16"/>
                  <a:pt x="1738" y="16"/>
                </a:cubicBezTo>
                <a:close/>
                <a:moveTo>
                  <a:pt x="1546" y="16"/>
                </a:moveTo>
                <a:lnTo>
                  <a:pt x="1434" y="16"/>
                </a:lnTo>
                <a:cubicBezTo>
                  <a:pt x="1430" y="16"/>
                  <a:pt x="1426" y="13"/>
                  <a:pt x="1426" y="8"/>
                </a:cubicBezTo>
                <a:cubicBezTo>
                  <a:pt x="1426" y="4"/>
                  <a:pt x="1430" y="0"/>
                  <a:pt x="1434" y="0"/>
                </a:cubicBezTo>
                <a:lnTo>
                  <a:pt x="1546" y="0"/>
                </a:lnTo>
                <a:cubicBezTo>
                  <a:pt x="1551" y="0"/>
                  <a:pt x="1554" y="4"/>
                  <a:pt x="1554" y="8"/>
                </a:cubicBezTo>
                <a:cubicBezTo>
                  <a:pt x="1554" y="13"/>
                  <a:pt x="1551" y="16"/>
                  <a:pt x="1546" y="16"/>
                </a:cubicBezTo>
                <a:close/>
                <a:moveTo>
                  <a:pt x="1354" y="16"/>
                </a:moveTo>
                <a:lnTo>
                  <a:pt x="1242" y="16"/>
                </a:lnTo>
                <a:cubicBezTo>
                  <a:pt x="1238" y="16"/>
                  <a:pt x="1234" y="13"/>
                  <a:pt x="1234" y="8"/>
                </a:cubicBezTo>
                <a:cubicBezTo>
                  <a:pt x="1234" y="4"/>
                  <a:pt x="1238" y="0"/>
                  <a:pt x="1242" y="0"/>
                </a:cubicBezTo>
                <a:lnTo>
                  <a:pt x="1354" y="0"/>
                </a:lnTo>
                <a:cubicBezTo>
                  <a:pt x="1359" y="0"/>
                  <a:pt x="1362" y="4"/>
                  <a:pt x="1362" y="8"/>
                </a:cubicBezTo>
                <a:cubicBezTo>
                  <a:pt x="1362" y="13"/>
                  <a:pt x="1359" y="16"/>
                  <a:pt x="1354" y="16"/>
                </a:cubicBezTo>
                <a:close/>
                <a:moveTo>
                  <a:pt x="1162" y="16"/>
                </a:moveTo>
                <a:lnTo>
                  <a:pt x="1050" y="16"/>
                </a:lnTo>
                <a:cubicBezTo>
                  <a:pt x="1046" y="16"/>
                  <a:pt x="1042" y="13"/>
                  <a:pt x="1042" y="8"/>
                </a:cubicBezTo>
                <a:cubicBezTo>
                  <a:pt x="1042" y="4"/>
                  <a:pt x="1046" y="0"/>
                  <a:pt x="1050" y="0"/>
                </a:cubicBezTo>
                <a:lnTo>
                  <a:pt x="1162" y="0"/>
                </a:lnTo>
                <a:cubicBezTo>
                  <a:pt x="1167" y="0"/>
                  <a:pt x="1170" y="4"/>
                  <a:pt x="1170" y="8"/>
                </a:cubicBezTo>
                <a:cubicBezTo>
                  <a:pt x="1170" y="13"/>
                  <a:pt x="1167" y="16"/>
                  <a:pt x="1162" y="16"/>
                </a:cubicBezTo>
                <a:close/>
                <a:moveTo>
                  <a:pt x="970" y="16"/>
                </a:moveTo>
                <a:lnTo>
                  <a:pt x="858" y="16"/>
                </a:lnTo>
                <a:cubicBezTo>
                  <a:pt x="854" y="16"/>
                  <a:pt x="850" y="13"/>
                  <a:pt x="850" y="8"/>
                </a:cubicBezTo>
                <a:cubicBezTo>
                  <a:pt x="850" y="4"/>
                  <a:pt x="854" y="0"/>
                  <a:pt x="858" y="0"/>
                </a:cubicBezTo>
                <a:lnTo>
                  <a:pt x="970" y="0"/>
                </a:lnTo>
                <a:cubicBezTo>
                  <a:pt x="975" y="0"/>
                  <a:pt x="978" y="4"/>
                  <a:pt x="978" y="8"/>
                </a:cubicBezTo>
                <a:cubicBezTo>
                  <a:pt x="978" y="13"/>
                  <a:pt x="975" y="16"/>
                  <a:pt x="970" y="16"/>
                </a:cubicBezTo>
                <a:close/>
                <a:moveTo>
                  <a:pt x="778" y="16"/>
                </a:moveTo>
                <a:lnTo>
                  <a:pt x="666" y="16"/>
                </a:lnTo>
                <a:cubicBezTo>
                  <a:pt x="662" y="16"/>
                  <a:pt x="658" y="13"/>
                  <a:pt x="658" y="8"/>
                </a:cubicBezTo>
                <a:cubicBezTo>
                  <a:pt x="658" y="4"/>
                  <a:pt x="662" y="0"/>
                  <a:pt x="666" y="0"/>
                </a:cubicBezTo>
                <a:lnTo>
                  <a:pt x="778" y="0"/>
                </a:lnTo>
                <a:cubicBezTo>
                  <a:pt x="783" y="0"/>
                  <a:pt x="786" y="4"/>
                  <a:pt x="786" y="8"/>
                </a:cubicBezTo>
                <a:cubicBezTo>
                  <a:pt x="786" y="13"/>
                  <a:pt x="783" y="16"/>
                  <a:pt x="778" y="16"/>
                </a:cubicBezTo>
                <a:close/>
                <a:moveTo>
                  <a:pt x="586" y="16"/>
                </a:moveTo>
                <a:lnTo>
                  <a:pt x="474" y="16"/>
                </a:lnTo>
                <a:cubicBezTo>
                  <a:pt x="470" y="16"/>
                  <a:pt x="466" y="13"/>
                  <a:pt x="466" y="8"/>
                </a:cubicBezTo>
                <a:cubicBezTo>
                  <a:pt x="466" y="4"/>
                  <a:pt x="470" y="0"/>
                  <a:pt x="474" y="0"/>
                </a:cubicBezTo>
                <a:lnTo>
                  <a:pt x="586" y="0"/>
                </a:lnTo>
                <a:cubicBezTo>
                  <a:pt x="591" y="0"/>
                  <a:pt x="594" y="4"/>
                  <a:pt x="594" y="8"/>
                </a:cubicBezTo>
                <a:cubicBezTo>
                  <a:pt x="594" y="13"/>
                  <a:pt x="591" y="16"/>
                  <a:pt x="586" y="16"/>
                </a:cubicBezTo>
                <a:close/>
                <a:moveTo>
                  <a:pt x="394" y="16"/>
                </a:moveTo>
                <a:lnTo>
                  <a:pt x="282" y="16"/>
                </a:lnTo>
                <a:cubicBezTo>
                  <a:pt x="278" y="16"/>
                  <a:pt x="274" y="13"/>
                  <a:pt x="274" y="8"/>
                </a:cubicBezTo>
                <a:cubicBezTo>
                  <a:pt x="274" y="4"/>
                  <a:pt x="278" y="0"/>
                  <a:pt x="282" y="0"/>
                </a:cubicBezTo>
                <a:lnTo>
                  <a:pt x="394" y="0"/>
                </a:lnTo>
                <a:cubicBezTo>
                  <a:pt x="399" y="0"/>
                  <a:pt x="402" y="4"/>
                  <a:pt x="402" y="8"/>
                </a:cubicBezTo>
                <a:cubicBezTo>
                  <a:pt x="402" y="13"/>
                  <a:pt x="399" y="16"/>
                  <a:pt x="394" y="16"/>
                </a:cubicBezTo>
                <a:close/>
                <a:moveTo>
                  <a:pt x="202" y="16"/>
                </a:moveTo>
                <a:lnTo>
                  <a:pt x="160" y="16"/>
                </a:lnTo>
                <a:lnTo>
                  <a:pt x="130" y="19"/>
                </a:lnTo>
                <a:lnTo>
                  <a:pt x="132" y="19"/>
                </a:lnTo>
                <a:lnTo>
                  <a:pt x="104" y="28"/>
                </a:lnTo>
                <a:lnTo>
                  <a:pt x="106" y="27"/>
                </a:lnTo>
                <a:lnTo>
                  <a:pt x="98" y="32"/>
                </a:lnTo>
                <a:cubicBezTo>
                  <a:pt x="94" y="35"/>
                  <a:pt x="89" y="34"/>
                  <a:pt x="87" y="30"/>
                </a:cubicBezTo>
                <a:cubicBezTo>
                  <a:pt x="85" y="26"/>
                  <a:pt x="85" y="22"/>
                  <a:pt x="89" y="19"/>
                </a:cubicBezTo>
                <a:lnTo>
                  <a:pt x="97" y="14"/>
                </a:lnTo>
                <a:cubicBezTo>
                  <a:pt x="98" y="13"/>
                  <a:pt x="98" y="13"/>
                  <a:pt x="99" y="13"/>
                </a:cubicBezTo>
                <a:lnTo>
                  <a:pt x="127" y="4"/>
                </a:lnTo>
                <a:cubicBezTo>
                  <a:pt x="128" y="4"/>
                  <a:pt x="128" y="4"/>
                  <a:pt x="129" y="4"/>
                </a:cubicBezTo>
                <a:lnTo>
                  <a:pt x="160" y="0"/>
                </a:lnTo>
                <a:lnTo>
                  <a:pt x="202" y="0"/>
                </a:lnTo>
                <a:cubicBezTo>
                  <a:pt x="207" y="0"/>
                  <a:pt x="210" y="4"/>
                  <a:pt x="210" y="8"/>
                </a:cubicBezTo>
                <a:cubicBezTo>
                  <a:pt x="210" y="13"/>
                  <a:pt x="207" y="16"/>
                  <a:pt x="202" y="16"/>
                </a:cubicBezTo>
                <a:close/>
                <a:moveTo>
                  <a:pt x="42" y="83"/>
                </a:moveTo>
                <a:lnTo>
                  <a:pt x="27" y="105"/>
                </a:lnTo>
                <a:lnTo>
                  <a:pt x="28" y="103"/>
                </a:lnTo>
                <a:lnTo>
                  <a:pt x="19" y="132"/>
                </a:lnTo>
                <a:lnTo>
                  <a:pt x="19" y="130"/>
                </a:lnTo>
                <a:lnTo>
                  <a:pt x="16" y="160"/>
                </a:lnTo>
                <a:cubicBezTo>
                  <a:pt x="16" y="165"/>
                  <a:pt x="12" y="168"/>
                  <a:pt x="8" y="167"/>
                </a:cubicBezTo>
                <a:cubicBezTo>
                  <a:pt x="3" y="167"/>
                  <a:pt x="0" y="163"/>
                  <a:pt x="1" y="159"/>
                </a:cubicBezTo>
                <a:lnTo>
                  <a:pt x="4" y="129"/>
                </a:lnTo>
                <a:cubicBezTo>
                  <a:pt x="4" y="128"/>
                  <a:pt x="4" y="128"/>
                  <a:pt x="4" y="127"/>
                </a:cubicBezTo>
                <a:lnTo>
                  <a:pt x="13" y="98"/>
                </a:lnTo>
                <a:cubicBezTo>
                  <a:pt x="13" y="97"/>
                  <a:pt x="13" y="97"/>
                  <a:pt x="14" y="96"/>
                </a:cubicBezTo>
                <a:lnTo>
                  <a:pt x="29" y="74"/>
                </a:lnTo>
                <a:cubicBezTo>
                  <a:pt x="31" y="70"/>
                  <a:pt x="36" y="70"/>
                  <a:pt x="40" y="72"/>
                </a:cubicBezTo>
                <a:cubicBezTo>
                  <a:pt x="44" y="75"/>
                  <a:pt x="45" y="80"/>
                  <a:pt x="42" y="83"/>
                </a:cubicBezTo>
                <a:close/>
                <a:moveTo>
                  <a:pt x="16" y="159"/>
                </a:moveTo>
                <a:lnTo>
                  <a:pt x="16" y="184"/>
                </a:lnTo>
                <a:cubicBezTo>
                  <a:pt x="16" y="189"/>
                  <a:pt x="13" y="192"/>
                  <a:pt x="8" y="192"/>
                </a:cubicBezTo>
                <a:cubicBezTo>
                  <a:pt x="4" y="192"/>
                  <a:pt x="0" y="189"/>
                  <a:pt x="0" y="184"/>
                </a:cubicBezTo>
                <a:lnTo>
                  <a:pt x="0" y="159"/>
                </a:lnTo>
                <a:cubicBezTo>
                  <a:pt x="0" y="155"/>
                  <a:pt x="4" y="151"/>
                  <a:pt x="8" y="151"/>
                </a:cubicBezTo>
                <a:cubicBezTo>
                  <a:pt x="13" y="151"/>
                  <a:pt x="16" y="155"/>
                  <a:pt x="16" y="159"/>
                </a:cubicBezTo>
                <a:close/>
              </a:path>
            </a:pathLst>
          </a:custGeom>
          <a:solidFill>
            <a:srgbClr val="000000"/>
          </a:solidFill>
          <a:ln w="9" cap="flat">
            <a:solidFill>
              <a:srgbClr val="000000"/>
            </a:solidFill>
            <a:prstDash val="solid"/>
            <a:bevel/>
            <a:headEnd/>
            <a:tailEnd/>
          </a:ln>
        </p:spPr>
        <p:txBody>
          <a:bodyPr vert="horz" wrap="square" lIns="91440" tIns="45720" rIns="91440" bIns="45720" numCol="1" anchor="t" anchorCtr="0" compatLnSpc="1">
            <a:prstTxWarp prst="textNoShape">
              <a:avLst/>
            </a:prstTxWarp>
          </a:bodyPr>
          <a:lstStyle/>
          <a:p>
            <a:endParaRPr lang="pt-BR"/>
          </a:p>
        </p:txBody>
      </p:sp>
      <p:sp>
        <p:nvSpPr>
          <p:cNvPr id="3076" name="Freeform 66"/>
          <p:cNvSpPr>
            <a:spLocks/>
          </p:cNvSpPr>
          <p:nvPr/>
        </p:nvSpPr>
        <p:spPr bwMode="auto">
          <a:xfrm>
            <a:off x="2057401" y="3484563"/>
            <a:ext cx="125413" cy="123825"/>
          </a:xfrm>
          <a:custGeom>
            <a:avLst/>
            <a:gdLst>
              <a:gd name="T0" fmla="*/ 69 w 139"/>
              <a:gd name="T1" fmla="*/ 138 h 138"/>
              <a:gd name="T2" fmla="*/ 0 w 139"/>
              <a:gd name="T3" fmla="*/ 0 h 138"/>
              <a:gd name="T4" fmla="*/ 139 w 139"/>
              <a:gd name="T5" fmla="*/ 0 h 138"/>
              <a:gd name="T6" fmla="*/ 69 w 139"/>
              <a:gd name="T7" fmla="*/ 138 h 138"/>
            </a:gdLst>
            <a:ahLst/>
            <a:cxnLst>
              <a:cxn ang="0">
                <a:pos x="T0" y="T1"/>
              </a:cxn>
              <a:cxn ang="0">
                <a:pos x="T2" y="T3"/>
              </a:cxn>
              <a:cxn ang="0">
                <a:pos x="T4" y="T5"/>
              </a:cxn>
              <a:cxn ang="0">
                <a:pos x="T6" y="T7"/>
              </a:cxn>
            </a:cxnLst>
            <a:rect l="0" t="0" r="r" b="b"/>
            <a:pathLst>
              <a:path w="139" h="138">
                <a:moveTo>
                  <a:pt x="69" y="138"/>
                </a:moveTo>
                <a:lnTo>
                  <a:pt x="0" y="0"/>
                </a:lnTo>
                <a:cubicBezTo>
                  <a:pt x="44" y="22"/>
                  <a:pt x="95" y="22"/>
                  <a:pt x="139" y="0"/>
                </a:cubicBezTo>
                <a:lnTo>
                  <a:pt x="69" y="138"/>
                </a:ln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pt-BR"/>
          </a:p>
        </p:txBody>
      </p:sp>
      <p:sp>
        <p:nvSpPr>
          <p:cNvPr id="3077" name="Freeform 67"/>
          <p:cNvSpPr>
            <a:spLocks noEditPoints="1"/>
          </p:cNvSpPr>
          <p:nvPr/>
        </p:nvSpPr>
        <p:spPr bwMode="auto">
          <a:xfrm>
            <a:off x="5064126" y="2390776"/>
            <a:ext cx="368300" cy="914400"/>
          </a:xfrm>
          <a:custGeom>
            <a:avLst/>
            <a:gdLst>
              <a:gd name="T0" fmla="*/ 407 w 409"/>
              <a:gd name="T1" fmla="*/ 12 h 1016"/>
              <a:gd name="T2" fmla="*/ 367 w 409"/>
              <a:gd name="T3" fmla="*/ 116 h 1016"/>
              <a:gd name="T4" fmla="*/ 356 w 409"/>
              <a:gd name="T5" fmla="*/ 121 h 1016"/>
              <a:gd name="T6" fmla="*/ 352 w 409"/>
              <a:gd name="T7" fmla="*/ 110 h 1016"/>
              <a:gd name="T8" fmla="*/ 392 w 409"/>
              <a:gd name="T9" fmla="*/ 6 h 1016"/>
              <a:gd name="T10" fmla="*/ 403 w 409"/>
              <a:gd name="T11" fmla="*/ 1 h 1016"/>
              <a:gd name="T12" fmla="*/ 407 w 409"/>
              <a:gd name="T13" fmla="*/ 12 h 1016"/>
              <a:gd name="T14" fmla="*/ 337 w 409"/>
              <a:gd name="T15" fmla="*/ 191 h 1016"/>
              <a:gd name="T16" fmla="*/ 297 w 409"/>
              <a:gd name="T17" fmla="*/ 295 h 1016"/>
              <a:gd name="T18" fmla="*/ 286 w 409"/>
              <a:gd name="T19" fmla="*/ 299 h 1016"/>
              <a:gd name="T20" fmla="*/ 282 w 409"/>
              <a:gd name="T21" fmla="*/ 289 h 1016"/>
              <a:gd name="T22" fmla="*/ 322 w 409"/>
              <a:gd name="T23" fmla="*/ 185 h 1016"/>
              <a:gd name="T24" fmla="*/ 333 w 409"/>
              <a:gd name="T25" fmla="*/ 180 h 1016"/>
              <a:gd name="T26" fmla="*/ 337 w 409"/>
              <a:gd name="T27" fmla="*/ 191 h 1016"/>
              <a:gd name="T28" fmla="*/ 267 w 409"/>
              <a:gd name="T29" fmla="*/ 369 h 1016"/>
              <a:gd name="T30" fmla="*/ 227 w 409"/>
              <a:gd name="T31" fmla="*/ 474 h 1016"/>
              <a:gd name="T32" fmla="*/ 216 w 409"/>
              <a:gd name="T33" fmla="*/ 478 h 1016"/>
              <a:gd name="T34" fmla="*/ 212 w 409"/>
              <a:gd name="T35" fmla="*/ 468 h 1016"/>
              <a:gd name="T36" fmla="*/ 253 w 409"/>
              <a:gd name="T37" fmla="*/ 364 h 1016"/>
              <a:gd name="T38" fmla="*/ 263 w 409"/>
              <a:gd name="T39" fmla="*/ 359 h 1016"/>
              <a:gd name="T40" fmla="*/ 267 w 409"/>
              <a:gd name="T41" fmla="*/ 369 h 1016"/>
              <a:gd name="T42" fmla="*/ 198 w 409"/>
              <a:gd name="T43" fmla="*/ 548 h 1016"/>
              <a:gd name="T44" fmla="*/ 157 w 409"/>
              <a:gd name="T45" fmla="*/ 653 h 1016"/>
              <a:gd name="T46" fmla="*/ 146 w 409"/>
              <a:gd name="T47" fmla="*/ 657 h 1016"/>
              <a:gd name="T48" fmla="*/ 142 w 409"/>
              <a:gd name="T49" fmla="*/ 647 h 1016"/>
              <a:gd name="T50" fmla="*/ 183 w 409"/>
              <a:gd name="T51" fmla="*/ 542 h 1016"/>
              <a:gd name="T52" fmla="*/ 193 w 409"/>
              <a:gd name="T53" fmla="*/ 538 h 1016"/>
              <a:gd name="T54" fmla="*/ 198 w 409"/>
              <a:gd name="T55" fmla="*/ 548 h 1016"/>
              <a:gd name="T56" fmla="*/ 128 w 409"/>
              <a:gd name="T57" fmla="*/ 727 h 1016"/>
              <a:gd name="T58" fmla="*/ 87 w 409"/>
              <a:gd name="T59" fmla="*/ 831 h 1016"/>
              <a:gd name="T60" fmla="*/ 76 w 409"/>
              <a:gd name="T61" fmla="*/ 836 h 1016"/>
              <a:gd name="T62" fmla="*/ 72 w 409"/>
              <a:gd name="T63" fmla="*/ 825 h 1016"/>
              <a:gd name="T64" fmla="*/ 113 w 409"/>
              <a:gd name="T65" fmla="*/ 721 h 1016"/>
              <a:gd name="T66" fmla="*/ 123 w 409"/>
              <a:gd name="T67" fmla="*/ 717 h 1016"/>
              <a:gd name="T68" fmla="*/ 128 w 409"/>
              <a:gd name="T69" fmla="*/ 727 h 1016"/>
              <a:gd name="T70" fmla="*/ 58 w 409"/>
              <a:gd name="T71" fmla="*/ 906 h 1016"/>
              <a:gd name="T72" fmla="*/ 17 w 409"/>
              <a:gd name="T73" fmla="*/ 1010 h 1016"/>
              <a:gd name="T74" fmla="*/ 6 w 409"/>
              <a:gd name="T75" fmla="*/ 1015 h 1016"/>
              <a:gd name="T76" fmla="*/ 2 w 409"/>
              <a:gd name="T77" fmla="*/ 1004 h 1016"/>
              <a:gd name="T78" fmla="*/ 43 w 409"/>
              <a:gd name="T79" fmla="*/ 900 h 1016"/>
              <a:gd name="T80" fmla="*/ 53 w 409"/>
              <a:gd name="T81" fmla="*/ 895 h 1016"/>
              <a:gd name="T82" fmla="*/ 58 w 409"/>
              <a:gd name="T83" fmla="*/ 906 h 10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409" h="1016">
                <a:moveTo>
                  <a:pt x="407" y="12"/>
                </a:moveTo>
                <a:lnTo>
                  <a:pt x="367" y="116"/>
                </a:lnTo>
                <a:cubicBezTo>
                  <a:pt x="365" y="120"/>
                  <a:pt x="360" y="122"/>
                  <a:pt x="356" y="121"/>
                </a:cubicBezTo>
                <a:cubicBezTo>
                  <a:pt x="352" y="119"/>
                  <a:pt x="350" y="114"/>
                  <a:pt x="352" y="110"/>
                </a:cubicBezTo>
                <a:lnTo>
                  <a:pt x="392" y="6"/>
                </a:lnTo>
                <a:cubicBezTo>
                  <a:pt x="394" y="2"/>
                  <a:pt x="399" y="0"/>
                  <a:pt x="403" y="1"/>
                </a:cubicBezTo>
                <a:cubicBezTo>
                  <a:pt x="407" y="3"/>
                  <a:pt x="409" y="8"/>
                  <a:pt x="407" y="12"/>
                </a:cubicBezTo>
                <a:close/>
                <a:moveTo>
                  <a:pt x="337" y="191"/>
                </a:moveTo>
                <a:lnTo>
                  <a:pt x="297" y="295"/>
                </a:lnTo>
                <a:cubicBezTo>
                  <a:pt x="295" y="299"/>
                  <a:pt x="290" y="301"/>
                  <a:pt x="286" y="299"/>
                </a:cubicBezTo>
                <a:cubicBezTo>
                  <a:pt x="282" y="298"/>
                  <a:pt x="280" y="293"/>
                  <a:pt x="282" y="289"/>
                </a:cubicBezTo>
                <a:lnTo>
                  <a:pt x="322" y="185"/>
                </a:lnTo>
                <a:cubicBezTo>
                  <a:pt x="324" y="181"/>
                  <a:pt x="329" y="179"/>
                  <a:pt x="333" y="180"/>
                </a:cubicBezTo>
                <a:cubicBezTo>
                  <a:pt x="337" y="182"/>
                  <a:pt x="339" y="186"/>
                  <a:pt x="337" y="191"/>
                </a:cubicBezTo>
                <a:close/>
                <a:moveTo>
                  <a:pt x="267" y="369"/>
                </a:moveTo>
                <a:lnTo>
                  <a:pt x="227" y="474"/>
                </a:lnTo>
                <a:cubicBezTo>
                  <a:pt x="225" y="478"/>
                  <a:pt x="220" y="480"/>
                  <a:pt x="216" y="478"/>
                </a:cubicBezTo>
                <a:cubicBezTo>
                  <a:pt x="212" y="477"/>
                  <a:pt x="210" y="472"/>
                  <a:pt x="212" y="468"/>
                </a:cubicBezTo>
                <a:lnTo>
                  <a:pt x="253" y="364"/>
                </a:lnTo>
                <a:cubicBezTo>
                  <a:pt x="254" y="359"/>
                  <a:pt x="259" y="357"/>
                  <a:pt x="263" y="359"/>
                </a:cubicBezTo>
                <a:cubicBezTo>
                  <a:pt x="267" y="361"/>
                  <a:pt x="269" y="365"/>
                  <a:pt x="267" y="369"/>
                </a:cubicBezTo>
                <a:close/>
                <a:moveTo>
                  <a:pt x="198" y="548"/>
                </a:moveTo>
                <a:lnTo>
                  <a:pt x="157" y="653"/>
                </a:lnTo>
                <a:cubicBezTo>
                  <a:pt x="155" y="657"/>
                  <a:pt x="150" y="659"/>
                  <a:pt x="146" y="657"/>
                </a:cubicBezTo>
                <a:cubicBezTo>
                  <a:pt x="142" y="655"/>
                  <a:pt x="140" y="651"/>
                  <a:pt x="142" y="647"/>
                </a:cubicBezTo>
                <a:lnTo>
                  <a:pt x="183" y="542"/>
                </a:lnTo>
                <a:cubicBezTo>
                  <a:pt x="184" y="538"/>
                  <a:pt x="189" y="536"/>
                  <a:pt x="193" y="538"/>
                </a:cubicBezTo>
                <a:cubicBezTo>
                  <a:pt x="197" y="539"/>
                  <a:pt x="199" y="544"/>
                  <a:pt x="198" y="548"/>
                </a:cubicBezTo>
                <a:close/>
                <a:moveTo>
                  <a:pt x="128" y="727"/>
                </a:moveTo>
                <a:lnTo>
                  <a:pt x="87" y="831"/>
                </a:lnTo>
                <a:cubicBezTo>
                  <a:pt x="85" y="835"/>
                  <a:pt x="81" y="837"/>
                  <a:pt x="76" y="836"/>
                </a:cubicBezTo>
                <a:cubicBezTo>
                  <a:pt x="72" y="834"/>
                  <a:pt x="70" y="830"/>
                  <a:pt x="72" y="825"/>
                </a:cubicBezTo>
                <a:lnTo>
                  <a:pt x="113" y="721"/>
                </a:lnTo>
                <a:cubicBezTo>
                  <a:pt x="114" y="717"/>
                  <a:pt x="119" y="715"/>
                  <a:pt x="123" y="717"/>
                </a:cubicBezTo>
                <a:cubicBezTo>
                  <a:pt x="127" y="718"/>
                  <a:pt x="129" y="723"/>
                  <a:pt x="128" y="727"/>
                </a:cubicBezTo>
                <a:close/>
                <a:moveTo>
                  <a:pt x="58" y="906"/>
                </a:moveTo>
                <a:lnTo>
                  <a:pt x="17" y="1010"/>
                </a:lnTo>
                <a:cubicBezTo>
                  <a:pt x="15" y="1014"/>
                  <a:pt x="11" y="1016"/>
                  <a:pt x="6" y="1015"/>
                </a:cubicBezTo>
                <a:cubicBezTo>
                  <a:pt x="2" y="1013"/>
                  <a:pt x="0" y="1008"/>
                  <a:pt x="2" y="1004"/>
                </a:cubicBezTo>
                <a:lnTo>
                  <a:pt x="43" y="900"/>
                </a:lnTo>
                <a:cubicBezTo>
                  <a:pt x="44" y="896"/>
                  <a:pt x="49" y="894"/>
                  <a:pt x="53" y="895"/>
                </a:cubicBezTo>
                <a:cubicBezTo>
                  <a:pt x="57" y="897"/>
                  <a:pt x="59" y="902"/>
                  <a:pt x="58" y="906"/>
                </a:cubicBezTo>
                <a:close/>
              </a:path>
            </a:pathLst>
          </a:custGeom>
          <a:solidFill>
            <a:srgbClr val="000000"/>
          </a:solidFill>
          <a:ln w="9" cap="flat">
            <a:solidFill>
              <a:srgbClr val="000000"/>
            </a:solidFill>
            <a:prstDash val="solid"/>
            <a:bevel/>
            <a:headEnd/>
            <a:tailEnd/>
          </a:ln>
        </p:spPr>
        <p:txBody>
          <a:bodyPr vert="horz" wrap="square" lIns="91440" tIns="45720" rIns="91440" bIns="45720" numCol="1" anchor="t" anchorCtr="0" compatLnSpc="1">
            <a:prstTxWarp prst="textNoShape">
              <a:avLst/>
            </a:prstTxWarp>
          </a:bodyPr>
          <a:lstStyle/>
          <a:p>
            <a:endParaRPr lang="pt-BR"/>
          </a:p>
        </p:txBody>
      </p:sp>
      <p:sp>
        <p:nvSpPr>
          <p:cNvPr id="3078" name="Freeform 68"/>
          <p:cNvSpPr>
            <a:spLocks/>
          </p:cNvSpPr>
          <p:nvPr/>
        </p:nvSpPr>
        <p:spPr bwMode="auto">
          <a:xfrm>
            <a:off x="1344613" y="3608388"/>
            <a:ext cx="1306513" cy="654050"/>
          </a:xfrm>
          <a:custGeom>
            <a:avLst/>
            <a:gdLst>
              <a:gd name="T0" fmla="*/ 192 w 1452"/>
              <a:gd name="T1" fmla="*/ 726 h 726"/>
              <a:gd name="T2" fmla="*/ 1260 w 1452"/>
              <a:gd name="T3" fmla="*/ 726 h 726"/>
              <a:gd name="T4" fmla="*/ 1452 w 1452"/>
              <a:gd name="T5" fmla="*/ 534 h 726"/>
              <a:gd name="T6" fmla="*/ 1452 w 1452"/>
              <a:gd name="T7" fmla="*/ 534 h 726"/>
              <a:gd name="T8" fmla="*/ 1452 w 1452"/>
              <a:gd name="T9" fmla="*/ 192 h 726"/>
              <a:gd name="T10" fmla="*/ 1260 w 1452"/>
              <a:gd name="T11" fmla="*/ 0 h 726"/>
              <a:gd name="T12" fmla="*/ 192 w 1452"/>
              <a:gd name="T13" fmla="*/ 0 h 726"/>
              <a:gd name="T14" fmla="*/ 0 w 1452"/>
              <a:gd name="T15" fmla="*/ 192 h 726"/>
              <a:gd name="T16" fmla="*/ 0 w 1452"/>
              <a:gd name="T17" fmla="*/ 192 h 726"/>
              <a:gd name="T18" fmla="*/ 0 w 1452"/>
              <a:gd name="T19" fmla="*/ 534 h 726"/>
              <a:gd name="T20" fmla="*/ 192 w 1452"/>
              <a:gd name="T21" fmla="*/ 726 h 7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52" h="726">
                <a:moveTo>
                  <a:pt x="192" y="726"/>
                </a:moveTo>
                <a:lnTo>
                  <a:pt x="1260" y="726"/>
                </a:lnTo>
                <a:cubicBezTo>
                  <a:pt x="1366" y="726"/>
                  <a:pt x="1452" y="640"/>
                  <a:pt x="1452" y="534"/>
                </a:cubicBezTo>
                <a:cubicBezTo>
                  <a:pt x="1452" y="534"/>
                  <a:pt x="1452" y="534"/>
                  <a:pt x="1452" y="534"/>
                </a:cubicBezTo>
                <a:lnTo>
                  <a:pt x="1452" y="192"/>
                </a:lnTo>
                <a:cubicBezTo>
                  <a:pt x="1452" y="86"/>
                  <a:pt x="1366" y="0"/>
                  <a:pt x="1260" y="0"/>
                </a:cubicBezTo>
                <a:lnTo>
                  <a:pt x="192" y="0"/>
                </a:lnTo>
                <a:cubicBezTo>
                  <a:pt x="86" y="0"/>
                  <a:pt x="0" y="86"/>
                  <a:pt x="0" y="192"/>
                </a:cubicBezTo>
                <a:lnTo>
                  <a:pt x="0" y="192"/>
                </a:lnTo>
                <a:lnTo>
                  <a:pt x="0" y="534"/>
                </a:lnTo>
                <a:cubicBezTo>
                  <a:pt x="0" y="640"/>
                  <a:pt x="86" y="726"/>
                  <a:pt x="192" y="726"/>
                </a:cubicBezTo>
                <a:close/>
              </a:path>
            </a:pathLst>
          </a:custGeom>
          <a:solidFill>
            <a:srgbClr val="FFFFCC"/>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pt-BR"/>
          </a:p>
        </p:txBody>
      </p:sp>
      <p:sp>
        <p:nvSpPr>
          <p:cNvPr id="3079" name="Freeform 69"/>
          <p:cNvSpPr>
            <a:spLocks/>
          </p:cNvSpPr>
          <p:nvPr/>
        </p:nvSpPr>
        <p:spPr bwMode="auto">
          <a:xfrm>
            <a:off x="1344613" y="3608388"/>
            <a:ext cx="1306513" cy="654050"/>
          </a:xfrm>
          <a:custGeom>
            <a:avLst/>
            <a:gdLst>
              <a:gd name="T0" fmla="*/ 192 w 1452"/>
              <a:gd name="T1" fmla="*/ 726 h 726"/>
              <a:gd name="T2" fmla="*/ 1260 w 1452"/>
              <a:gd name="T3" fmla="*/ 726 h 726"/>
              <a:gd name="T4" fmla="*/ 1452 w 1452"/>
              <a:gd name="T5" fmla="*/ 534 h 726"/>
              <a:gd name="T6" fmla="*/ 1452 w 1452"/>
              <a:gd name="T7" fmla="*/ 534 h 726"/>
              <a:gd name="T8" fmla="*/ 1452 w 1452"/>
              <a:gd name="T9" fmla="*/ 192 h 726"/>
              <a:gd name="T10" fmla="*/ 1260 w 1452"/>
              <a:gd name="T11" fmla="*/ 0 h 726"/>
              <a:gd name="T12" fmla="*/ 192 w 1452"/>
              <a:gd name="T13" fmla="*/ 0 h 726"/>
              <a:gd name="T14" fmla="*/ 0 w 1452"/>
              <a:gd name="T15" fmla="*/ 192 h 726"/>
              <a:gd name="T16" fmla="*/ 0 w 1452"/>
              <a:gd name="T17" fmla="*/ 192 h 726"/>
              <a:gd name="T18" fmla="*/ 0 w 1452"/>
              <a:gd name="T19" fmla="*/ 534 h 726"/>
              <a:gd name="T20" fmla="*/ 192 w 1452"/>
              <a:gd name="T21" fmla="*/ 726 h 7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52" h="726">
                <a:moveTo>
                  <a:pt x="192" y="726"/>
                </a:moveTo>
                <a:lnTo>
                  <a:pt x="1260" y="726"/>
                </a:lnTo>
                <a:cubicBezTo>
                  <a:pt x="1366" y="726"/>
                  <a:pt x="1452" y="640"/>
                  <a:pt x="1452" y="534"/>
                </a:cubicBezTo>
                <a:cubicBezTo>
                  <a:pt x="1452" y="534"/>
                  <a:pt x="1452" y="534"/>
                  <a:pt x="1452" y="534"/>
                </a:cubicBezTo>
                <a:lnTo>
                  <a:pt x="1452" y="192"/>
                </a:lnTo>
                <a:cubicBezTo>
                  <a:pt x="1452" y="86"/>
                  <a:pt x="1366" y="0"/>
                  <a:pt x="1260" y="0"/>
                </a:cubicBezTo>
                <a:lnTo>
                  <a:pt x="192" y="0"/>
                </a:lnTo>
                <a:cubicBezTo>
                  <a:pt x="86" y="0"/>
                  <a:pt x="0" y="86"/>
                  <a:pt x="0" y="192"/>
                </a:cubicBezTo>
                <a:lnTo>
                  <a:pt x="0" y="192"/>
                </a:lnTo>
                <a:lnTo>
                  <a:pt x="0" y="534"/>
                </a:lnTo>
                <a:cubicBezTo>
                  <a:pt x="0" y="640"/>
                  <a:pt x="86" y="726"/>
                  <a:pt x="192" y="726"/>
                </a:cubicBezTo>
                <a:close/>
              </a:path>
            </a:pathLst>
          </a:custGeom>
          <a:noFill/>
          <a:ln w="8"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t-BR"/>
          </a:p>
        </p:txBody>
      </p:sp>
      <p:sp>
        <p:nvSpPr>
          <p:cNvPr id="3080" name="Freeform 70"/>
          <p:cNvSpPr>
            <a:spLocks/>
          </p:cNvSpPr>
          <p:nvPr/>
        </p:nvSpPr>
        <p:spPr bwMode="auto">
          <a:xfrm>
            <a:off x="1427163" y="3690938"/>
            <a:ext cx="1304925" cy="652463"/>
          </a:xfrm>
          <a:custGeom>
            <a:avLst/>
            <a:gdLst>
              <a:gd name="T0" fmla="*/ 192 w 1451"/>
              <a:gd name="T1" fmla="*/ 726 h 726"/>
              <a:gd name="T2" fmla="*/ 1259 w 1451"/>
              <a:gd name="T3" fmla="*/ 726 h 726"/>
              <a:gd name="T4" fmla="*/ 1451 w 1451"/>
              <a:gd name="T5" fmla="*/ 534 h 726"/>
              <a:gd name="T6" fmla="*/ 1451 w 1451"/>
              <a:gd name="T7" fmla="*/ 534 h 726"/>
              <a:gd name="T8" fmla="*/ 1451 w 1451"/>
              <a:gd name="T9" fmla="*/ 192 h 726"/>
              <a:gd name="T10" fmla="*/ 1259 w 1451"/>
              <a:gd name="T11" fmla="*/ 0 h 726"/>
              <a:gd name="T12" fmla="*/ 192 w 1451"/>
              <a:gd name="T13" fmla="*/ 0 h 726"/>
              <a:gd name="T14" fmla="*/ 0 w 1451"/>
              <a:gd name="T15" fmla="*/ 192 h 726"/>
              <a:gd name="T16" fmla="*/ 0 w 1451"/>
              <a:gd name="T17" fmla="*/ 534 h 726"/>
              <a:gd name="T18" fmla="*/ 192 w 1451"/>
              <a:gd name="T19" fmla="*/ 726 h 7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51" h="726">
                <a:moveTo>
                  <a:pt x="192" y="726"/>
                </a:moveTo>
                <a:lnTo>
                  <a:pt x="1259" y="726"/>
                </a:lnTo>
                <a:cubicBezTo>
                  <a:pt x="1365" y="726"/>
                  <a:pt x="1451" y="640"/>
                  <a:pt x="1451" y="534"/>
                </a:cubicBezTo>
                <a:cubicBezTo>
                  <a:pt x="1451" y="534"/>
                  <a:pt x="1451" y="534"/>
                  <a:pt x="1451" y="534"/>
                </a:cubicBezTo>
                <a:lnTo>
                  <a:pt x="1451" y="192"/>
                </a:lnTo>
                <a:cubicBezTo>
                  <a:pt x="1451" y="86"/>
                  <a:pt x="1365" y="0"/>
                  <a:pt x="1259" y="0"/>
                </a:cubicBezTo>
                <a:lnTo>
                  <a:pt x="192" y="0"/>
                </a:lnTo>
                <a:cubicBezTo>
                  <a:pt x="86" y="0"/>
                  <a:pt x="0" y="86"/>
                  <a:pt x="0" y="192"/>
                </a:cubicBezTo>
                <a:lnTo>
                  <a:pt x="0" y="534"/>
                </a:lnTo>
                <a:cubicBezTo>
                  <a:pt x="0" y="640"/>
                  <a:pt x="86" y="726"/>
                  <a:pt x="192" y="726"/>
                </a:cubicBezTo>
                <a:close/>
              </a:path>
            </a:pathLst>
          </a:custGeom>
          <a:solidFill>
            <a:srgbClr val="FFFFCC"/>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pt-BR"/>
          </a:p>
        </p:txBody>
      </p:sp>
      <p:sp>
        <p:nvSpPr>
          <p:cNvPr id="3081" name="Freeform 71"/>
          <p:cNvSpPr>
            <a:spLocks/>
          </p:cNvSpPr>
          <p:nvPr/>
        </p:nvSpPr>
        <p:spPr bwMode="auto">
          <a:xfrm>
            <a:off x="1427163" y="3690938"/>
            <a:ext cx="1304925" cy="652463"/>
          </a:xfrm>
          <a:custGeom>
            <a:avLst/>
            <a:gdLst>
              <a:gd name="T0" fmla="*/ 192 w 1451"/>
              <a:gd name="T1" fmla="*/ 726 h 726"/>
              <a:gd name="T2" fmla="*/ 1259 w 1451"/>
              <a:gd name="T3" fmla="*/ 726 h 726"/>
              <a:gd name="T4" fmla="*/ 1451 w 1451"/>
              <a:gd name="T5" fmla="*/ 534 h 726"/>
              <a:gd name="T6" fmla="*/ 1451 w 1451"/>
              <a:gd name="T7" fmla="*/ 534 h 726"/>
              <a:gd name="T8" fmla="*/ 1451 w 1451"/>
              <a:gd name="T9" fmla="*/ 192 h 726"/>
              <a:gd name="T10" fmla="*/ 1259 w 1451"/>
              <a:gd name="T11" fmla="*/ 0 h 726"/>
              <a:gd name="T12" fmla="*/ 192 w 1451"/>
              <a:gd name="T13" fmla="*/ 0 h 726"/>
              <a:gd name="T14" fmla="*/ 0 w 1451"/>
              <a:gd name="T15" fmla="*/ 192 h 726"/>
              <a:gd name="T16" fmla="*/ 0 w 1451"/>
              <a:gd name="T17" fmla="*/ 534 h 726"/>
              <a:gd name="T18" fmla="*/ 192 w 1451"/>
              <a:gd name="T19" fmla="*/ 726 h 7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51" h="726">
                <a:moveTo>
                  <a:pt x="192" y="726"/>
                </a:moveTo>
                <a:lnTo>
                  <a:pt x="1259" y="726"/>
                </a:lnTo>
                <a:cubicBezTo>
                  <a:pt x="1365" y="726"/>
                  <a:pt x="1451" y="640"/>
                  <a:pt x="1451" y="534"/>
                </a:cubicBezTo>
                <a:cubicBezTo>
                  <a:pt x="1451" y="534"/>
                  <a:pt x="1451" y="534"/>
                  <a:pt x="1451" y="534"/>
                </a:cubicBezTo>
                <a:lnTo>
                  <a:pt x="1451" y="192"/>
                </a:lnTo>
                <a:cubicBezTo>
                  <a:pt x="1451" y="86"/>
                  <a:pt x="1365" y="0"/>
                  <a:pt x="1259" y="0"/>
                </a:cubicBezTo>
                <a:lnTo>
                  <a:pt x="192" y="0"/>
                </a:lnTo>
                <a:cubicBezTo>
                  <a:pt x="86" y="0"/>
                  <a:pt x="0" y="86"/>
                  <a:pt x="0" y="192"/>
                </a:cubicBezTo>
                <a:lnTo>
                  <a:pt x="0" y="534"/>
                </a:lnTo>
                <a:cubicBezTo>
                  <a:pt x="0" y="640"/>
                  <a:pt x="86" y="726"/>
                  <a:pt x="192" y="726"/>
                </a:cubicBezTo>
                <a:close/>
              </a:path>
            </a:pathLst>
          </a:custGeom>
          <a:noFill/>
          <a:ln w="8"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t-BR"/>
          </a:p>
        </p:txBody>
      </p:sp>
      <p:sp>
        <p:nvSpPr>
          <p:cNvPr id="3082" name="Freeform 72"/>
          <p:cNvSpPr>
            <a:spLocks/>
          </p:cNvSpPr>
          <p:nvPr/>
        </p:nvSpPr>
        <p:spPr bwMode="auto">
          <a:xfrm>
            <a:off x="1508126" y="3773488"/>
            <a:ext cx="1304925" cy="650875"/>
          </a:xfrm>
          <a:custGeom>
            <a:avLst/>
            <a:gdLst>
              <a:gd name="T0" fmla="*/ 192 w 1451"/>
              <a:gd name="T1" fmla="*/ 725 h 725"/>
              <a:gd name="T2" fmla="*/ 1259 w 1451"/>
              <a:gd name="T3" fmla="*/ 725 h 725"/>
              <a:gd name="T4" fmla="*/ 1451 w 1451"/>
              <a:gd name="T5" fmla="*/ 533 h 725"/>
              <a:gd name="T6" fmla="*/ 1451 w 1451"/>
              <a:gd name="T7" fmla="*/ 533 h 725"/>
              <a:gd name="T8" fmla="*/ 1451 w 1451"/>
              <a:gd name="T9" fmla="*/ 192 h 725"/>
              <a:gd name="T10" fmla="*/ 1259 w 1451"/>
              <a:gd name="T11" fmla="*/ 0 h 725"/>
              <a:gd name="T12" fmla="*/ 192 w 1451"/>
              <a:gd name="T13" fmla="*/ 0 h 725"/>
              <a:gd name="T14" fmla="*/ 0 w 1451"/>
              <a:gd name="T15" fmla="*/ 192 h 725"/>
              <a:gd name="T16" fmla="*/ 0 w 1451"/>
              <a:gd name="T17" fmla="*/ 192 h 725"/>
              <a:gd name="T18" fmla="*/ 0 w 1451"/>
              <a:gd name="T19" fmla="*/ 533 h 725"/>
              <a:gd name="T20" fmla="*/ 192 w 1451"/>
              <a:gd name="T21" fmla="*/ 725 h 7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51" h="725">
                <a:moveTo>
                  <a:pt x="192" y="725"/>
                </a:moveTo>
                <a:lnTo>
                  <a:pt x="1259" y="725"/>
                </a:lnTo>
                <a:cubicBezTo>
                  <a:pt x="1365" y="725"/>
                  <a:pt x="1451" y="639"/>
                  <a:pt x="1451" y="533"/>
                </a:cubicBezTo>
                <a:cubicBezTo>
                  <a:pt x="1451" y="533"/>
                  <a:pt x="1451" y="533"/>
                  <a:pt x="1451" y="533"/>
                </a:cubicBezTo>
                <a:lnTo>
                  <a:pt x="1451" y="192"/>
                </a:lnTo>
                <a:cubicBezTo>
                  <a:pt x="1451" y="86"/>
                  <a:pt x="1365" y="0"/>
                  <a:pt x="1259" y="0"/>
                </a:cubicBezTo>
                <a:lnTo>
                  <a:pt x="192" y="0"/>
                </a:lnTo>
                <a:cubicBezTo>
                  <a:pt x="86" y="0"/>
                  <a:pt x="0" y="86"/>
                  <a:pt x="0" y="192"/>
                </a:cubicBezTo>
                <a:lnTo>
                  <a:pt x="0" y="192"/>
                </a:lnTo>
                <a:lnTo>
                  <a:pt x="0" y="533"/>
                </a:lnTo>
                <a:cubicBezTo>
                  <a:pt x="0" y="639"/>
                  <a:pt x="86" y="725"/>
                  <a:pt x="192" y="725"/>
                </a:cubicBezTo>
                <a:close/>
              </a:path>
            </a:pathLst>
          </a:custGeom>
          <a:solidFill>
            <a:srgbClr val="FFFFCC"/>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pt-BR"/>
          </a:p>
        </p:txBody>
      </p:sp>
      <p:sp>
        <p:nvSpPr>
          <p:cNvPr id="3083" name="Freeform 73"/>
          <p:cNvSpPr>
            <a:spLocks/>
          </p:cNvSpPr>
          <p:nvPr/>
        </p:nvSpPr>
        <p:spPr bwMode="auto">
          <a:xfrm>
            <a:off x="1508126" y="3773488"/>
            <a:ext cx="1304925" cy="650875"/>
          </a:xfrm>
          <a:custGeom>
            <a:avLst/>
            <a:gdLst>
              <a:gd name="T0" fmla="*/ 192 w 1451"/>
              <a:gd name="T1" fmla="*/ 725 h 725"/>
              <a:gd name="T2" fmla="*/ 1259 w 1451"/>
              <a:gd name="T3" fmla="*/ 725 h 725"/>
              <a:gd name="T4" fmla="*/ 1451 w 1451"/>
              <a:gd name="T5" fmla="*/ 533 h 725"/>
              <a:gd name="T6" fmla="*/ 1451 w 1451"/>
              <a:gd name="T7" fmla="*/ 533 h 725"/>
              <a:gd name="T8" fmla="*/ 1451 w 1451"/>
              <a:gd name="T9" fmla="*/ 192 h 725"/>
              <a:gd name="T10" fmla="*/ 1259 w 1451"/>
              <a:gd name="T11" fmla="*/ 0 h 725"/>
              <a:gd name="T12" fmla="*/ 192 w 1451"/>
              <a:gd name="T13" fmla="*/ 0 h 725"/>
              <a:gd name="T14" fmla="*/ 0 w 1451"/>
              <a:gd name="T15" fmla="*/ 192 h 725"/>
              <a:gd name="T16" fmla="*/ 0 w 1451"/>
              <a:gd name="T17" fmla="*/ 192 h 725"/>
              <a:gd name="T18" fmla="*/ 0 w 1451"/>
              <a:gd name="T19" fmla="*/ 533 h 725"/>
              <a:gd name="T20" fmla="*/ 192 w 1451"/>
              <a:gd name="T21" fmla="*/ 725 h 7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51" h="725">
                <a:moveTo>
                  <a:pt x="192" y="725"/>
                </a:moveTo>
                <a:lnTo>
                  <a:pt x="1259" y="725"/>
                </a:lnTo>
                <a:cubicBezTo>
                  <a:pt x="1365" y="725"/>
                  <a:pt x="1451" y="639"/>
                  <a:pt x="1451" y="533"/>
                </a:cubicBezTo>
                <a:cubicBezTo>
                  <a:pt x="1451" y="533"/>
                  <a:pt x="1451" y="533"/>
                  <a:pt x="1451" y="533"/>
                </a:cubicBezTo>
                <a:lnTo>
                  <a:pt x="1451" y="192"/>
                </a:lnTo>
                <a:cubicBezTo>
                  <a:pt x="1451" y="86"/>
                  <a:pt x="1365" y="0"/>
                  <a:pt x="1259" y="0"/>
                </a:cubicBezTo>
                <a:lnTo>
                  <a:pt x="192" y="0"/>
                </a:lnTo>
                <a:cubicBezTo>
                  <a:pt x="86" y="0"/>
                  <a:pt x="0" y="86"/>
                  <a:pt x="0" y="192"/>
                </a:cubicBezTo>
                <a:lnTo>
                  <a:pt x="0" y="192"/>
                </a:lnTo>
                <a:lnTo>
                  <a:pt x="0" y="533"/>
                </a:lnTo>
                <a:cubicBezTo>
                  <a:pt x="0" y="639"/>
                  <a:pt x="86" y="725"/>
                  <a:pt x="192" y="725"/>
                </a:cubicBezTo>
                <a:close/>
              </a:path>
            </a:pathLst>
          </a:custGeom>
          <a:noFill/>
          <a:ln w="8"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t-BR"/>
          </a:p>
        </p:txBody>
      </p:sp>
      <p:sp>
        <p:nvSpPr>
          <p:cNvPr id="3084" name="Rectangle 74"/>
          <p:cNvSpPr>
            <a:spLocks noChangeArrowheads="1"/>
          </p:cNvSpPr>
          <p:nvPr/>
        </p:nvSpPr>
        <p:spPr bwMode="auto">
          <a:xfrm>
            <a:off x="1646238" y="4002088"/>
            <a:ext cx="1136650" cy="201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300" b="0" i="0" u="none" strike="noStrike" cap="none" normalizeH="0" baseline="0" smtClean="0">
                <a:ln>
                  <a:noFill/>
                </a:ln>
                <a:solidFill>
                  <a:srgbClr val="000000"/>
                </a:solidFill>
                <a:effectLst/>
                <a:latin typeface="Arial" pitchFamily="34" charset="0"/>
                <a:cs typeface="Arial" pitchFamily="34" charset="0"/>
              </a:rPr>
              <a:t>Execution Plan</a:t>
            </a:r>
            <a:endParaRPr kumimoji="0" lang="pt-BR" sz="1800" b="0" i="0" u="none" strike="noStrike" cap="none" normalizeH="0" baseline="0" smtClean="0">
              <a:ln>
                <a:noFill/>
              </a:ln>
              <a:solidFill>
                <a:schemeClr val="tx1"/>
              </a:solidFill>
              <a:effectLst/>
              <a:latin typeface="Arial" pitchFamily="34" charset="0"/>
              <a:cs typeface="Arial" pitchFamily="34" charset="0"/>
            </a:endParaRPr>
          </a:p>
        </p:txBody>
      </p:sp>
      <p:sp>
        <p:nvSpPr>
          <p:cNvPr id="3085" name="Freeform 75"/>
          <p:cNvSpPr>
            <a:spLocks/>
          </p:cNvSpPr>
          <p:nvPr/>
        </p:nvSpPr>
        <p:spPr bwMode="auto">
          <a:xfrm>
            <a:off x="2868613" y="2085976"/>
            <a:ext cx="223838" cy="0"/>
          </a:xfrm>
          <a:custGeom>
            <a:avLst/>
            <a:gdLst>
              <a:gd name="T0" fmla="*/ 0 w 141"/>
              <a:gd name="T1" fmla="*/ 141 w 141"/>
            </a:gdLst>
            <a:ahLst/>
            <a:cxnLst>
              <a:cxn ang="0">
                <a:pos x="T0" y="0"/>
              </a:cxn>
              <a:cxn ang="0">
                <a:pos x="T1" y="0"/>
              </a:cxn>
            </a:cxnLst>
            <a:rect l="0" t="0" r="r" b="b"/>
            <a:pathLst>
              <a:path w="141">
                <a:moveTo>
                  <a:pt x="0" y="0"/>
                </a:moveTo>
                <a:cubicBezTo>
                  <a:pt x="34" y="0"/>
                  <a:pt x="92" y="0"/>
                  <a:pt x="141" y="0"/>
                </a:cubicBezTo>
              </a:path>
            </a:pathLst>
          </a:custGeom>
          <a:noFill/>
          <a:ln w="8"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t-BR"/>
          </a:p>
        </p:txBody>
      </p:sp>
      <p:sp>
        <p:nvSpPr>
          <p:cNvPr id="3086" name="Freeform 76"/>
          <p:cNvSpPr>
            <a:spLocks/>
          </p:cNvSpPr>
          <p:nvPr/>
        </p:nvSpPr>
        <p:spPr bwMode="auto">
          <a:xfrm>
            <a:off x="3063876" y="2024063"/>
            <a:ext cx="123825" cy="123825"/>
          </a:xfrm>
          <a:custGeom>
            <a:avLst/>
            <a:gdLst>
              <a:gd name="T0" fmla="*/ 138 w 138"/>
              <a:gd name="T1" fmla="*/ 69 h 138"/>
              <a:gd name="T2" fmla="*/ 0 w 138"/>
              <a:gd name="T3" fmla="*/ 138 h 138"/>
              <a:gd name="T4" fmla="*/ 0 w 138"/>
              <a:gd name="T5" fmla="*/ 0 h 138"/>
              <a:gd name="T6" fmla="*/ 138 w 138"/>
              <a:gd name="T7" fmla="*/ 69 h 138"/>
            </a:gdLst>
            <a:ahLst/>
            <a:cxnLst>
              <a:cxn ang="0">
                <a:pos x="T0" y="T1"/>
              </a:cxn>
              <a:cxn ang="0">
                <a:pos x="T2" y="T3"/>
              </a:cxn>
              <a:cxn ang="0">
                <a:pos x="T4" y="T5"/>
              </a:cxn>
              <a:cxn ang="0">
                <a:pos x="T6" y="T7"/>
              </a:cxn>
            </a:cxnLst>
            <a:rect l="0" t="0" r="r" b="b"/>
            <a:pathLst>
              <a:path w="138" h="138">
                <a:moveTo>
                  <a:pt x="138" y="69"/>
                </a:moveTo>
                <a:lnTo>
                  <a:pt x="0" y="138"/>
                </a:lnTo>
                <a:cubicBezTo>
                  <a:pt x="22" y="95"/>
                  <a:pt x="22" y="44"/>
                  <a:pt x="0" y="0"/>
                </a:cubicBezTo>
                <a:lnTo>
                  <a:pt x="138" y="69"/>
                </a:ln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pt-BR"/>
          </a:p>
        </p:txBody>
      </p:sp>
      <p:sp>
        <p:nvSpPr>
          <p:cNvPr id="3087" name="Freeform 77"/>
          <p:cNvSpPr>
            <a:spLocks/>
          </p:cNvSpPr>
          <p:nvPr/>
        </p:nvSpPr>
        <p:spPr bwMode="auto">
          <a:xfrm>
            <a:off x="4498976" y="2085976"/>
            <a:ext cx="231775" cy="0"/>
          </a:xfrm>
          <a:custGeom>
            <a:avLst/>
            <a:gdLst>
              <a:gd name="T0" fmla="*/ 0 w 146"/>
              <a:gd name="T1" fmla="*/ 146 w 146"/>
            </a:gdLst>
            <a:ahLst/>
            <a:cxnLst>
              <a:cxn ang="0">
                <a:pos x="T0" y="0"/>
              </a:cxn>
              <a:cxn ang="0">
                <a:pos x="T1" y="0"/>
              </a:cxn>
            </a:cxnLst>
            <a:rect l="0" t="0" r="r" b="b"/>
            <a:pathLst>
              <a:path w="146">
                <a:moveTo>
                  <a:pt x="0" y="0"/>
                </a:moveTo>
                <a:cubicBezTo>
                  <a:pt x="36" y="0"/>
                  <a:pt x="96" y="0"/>
                  <a:pt x="146" y="0"/>
                </a:cubicBezTo>
              </a:path>
            </a:pathLst>
          </a:custGeom>
          <a:noFill/>
          <a:ln w="8"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t-BR"/>
          </a:p>
        </p:txBody>
      </p:sp>
      <p:sp>
        <p:nvSpPr>
          <p:cNvPr id="3088" name="Freeform 78"/>
          <p:cNvSpPr>
            <a:spLocks/>
          </p:cNvSpPr>
          <p:nvPr/>
        </p:nvSpPr>
        <p:spPr bwMode="auto">
          <a:xfrm>
            <a:off x="4700588" y="2024063"/>
            <a:ext cx="125413" cy="123825"/>
          </a:xfrm>
          <a:custGeom>
            <a:avLst/>
            <a:gdLst>
              <a:gd name="T0" fmla="*/ 139 w 139"/>
              <a:gd name="T1" fmla="*/ 69 h 138"/>
              <a:gd name="T2" fmla="*/ 0 w 139"/>
              <a:gd name="T3" fmla="*/ 138 h 138"/>
              <a:gd name="T4" fmla="*/ 0 w 139"/>
              <a:gd name="T5" fmla="*/ 0 h 138"/>
              <a:gd name="T6" fmla="*/ 139 w 139"/>
              <a:gd name="T7" fmla="*/ 69 h 138"/>
            </a:gdLst>
            <a:ahLst/>
            <a:cxnLst>
              <a:cxn ang="0">
                <a:pos x="T0" y="T1"/>
              </a:cxn>
              <a:cxn ang="0">
                <a:pos x="T2" y="T3"/>
              </a:cxn>
              <a:cxn ang="0">
                <a:pos x="T4" y="T5"/>
              </a:cxn>
              <a:cxn ang="0">
                <a:pos x="T6" y="T7"/>
              </a:cxn>
            </a:cxnLst>
            <a:rect l="0" t="0" r="r" b="b"/>
            <a:pathLst>
              <a:path w="139" h="138">
                <a:moveTo>
                  <a:pt x="139" y="69"/>
                </a:moveTo>
                <a:lnTo>
                  <a:pt x="0" y="138"/>
                </a:lnTo>
                <a:cubicBezTo>
                  <a:pt x="22" y="95"/>
                  <a:pt x="22" y="44"/>
                  <a:pt x="0" y="0"/>
                </a:cubicBezTo>
                <a:lnTo>
                  <a:pt x="139" y="69"/>
                </a:ln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pt-BR"/>
          </a:p>
        </p:txBody>
      </p:sp>
    </p:spTree>
    <p:extLst>
      <p:ext uri="{BB962C8B-B14F-4D97-AF65-F5344CB8AC3E}">
        <p14:creationId xmlns:p14="http://schemas.microsoft.com/office/powerpoint/2010/main" val="1022673619"/>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57200" y="357166"/>
            <a:ext cx="8229600" cy="1066800"/>
          </a:xfrm>
        </p:spPr>
        <p:txBody>
          <a:bodyPr/>
          <a:lstStyle/>
          <a:p>
            <a:r>
              <a:rPr lang="en-US" dirty="0" smtClean="0">
                <a:solidFill>
                  <a:srgbClr val="1F497D"/>
                </a:solidFill>
              </a:rPr>
              <a:t>LIDMS Generation Process</a:t>
            </a:r>
            <a:endParaRPr lang="en-US" dirty="0">
              <a:solidFill>
                <a:srgbClr val="1F497D"/>
              </a:solidFill>
            </a:endParaRPr>
          </a:p>
        </p:txBody>
      </p:sp>
      <p:sp>
        <p:nvSpPr>
          <p:cNvPr id="3" name="Espaço Reservado para Conteúdo 2"/>
          <p:cNvSpPr>
            <a:spLocks noGrp="1"/>
          </p:cNvSpPr>
          <p:nvPr>
            <p:ph idx="1"/>
          </p:nvPr>
        </p:nvSpPr>
        <p:spPr>
          <a:xfrm>
            <a:off x="428596" y="1285860"/>
            <a:ext cx="8501122" cy="5429288"/>
          </a:xfrm>
        </p:spPr>
        <p:txBody>
          <a:bodyPr>
            <a:normAutofit lnSpcReduction="10000"/>
          </a:bodyPr>
          <a:lstStyle/>
          <a:p>
            <a:pPr>
              <a:lnSpc>
                <a:spcPct val="110000"/>
              </a:lnSpc>
              <a:spcBef>
                <a:spcPts val="600"/>
              </a:spcBef>
              <a:spcAft>
                <a:spcPts val="600"/>
              </a:spcAft>
            </a:pPr>
            <a:r>
              <a:rPr lang="en-US" dirty="0" smtClean="0"/>
              <a:t>LIDMS Specification</a:t>
            </a:r>
          </a:p>
          <a:p>
            <a:pPr lvl="2">
              <a:lnSpc>
                <a:spcPct val="110000"/>
              </a:lnSpc>
              <a:spcBef>
                <a:spcPts val="600"/>
              </a:spcBef>
              <a:spcAft>
                <a:spcPts val="600"/>
              </a:spcAft>
            </a:pPr>
            <a:r>
              <a:rPr lang="en-US" dirty="0" smtClean="0">
                <a:solidFill>
                  <a:schemeClr val="tx1"/>
                </a:solidFill>
              </a:rPr>
              <a:t>Triple &lt; </a:t>
            </a:r>
            <a:r>
              <a:rPr lang="en-US" dirty="0" smtClean="0">
                <a:solidFill>
                  <a:srgbClr val="FF0000"/>
                </a:solidFill>
              </a:rPr>
              <a:t>P, O, Q </a:t>
            </a:r>
            <a:r>
              <a:rPr lang="en-US" dirty="0" smtClean="0">
                <a:solidFill>
                  <a:schemeClr val="tx1"/>
                </a:solidFill>
              </a:rPr>
              <a:t>&gt;</a:t>
            </a:r>
          </a:p>
          <a:p>
            <a:pPr lvl="3">
              <a:lnSpc>
                <a:spcPct val="110000"/>
              </a:lnSpc>
              <a:spcBef>
                <a:spcPts val="600"/>
              </a:spcBef>
              <a:spcAft>
                <a:spcPts val="600"/>
              </a:spcAft>
            </a:pPr>
            <a:r>
              <a:rPr lang="en-US" dirty="0" smtClean="0">
                <a:solidFill>
                  <a:srgbClr val="FF0000"/>
                </a:solidFill>
              </a:rPr>
              <a:t>P</a:t>
            </a:r>
            <a:r>
              <a:rPr lang="en-US" dirty="0" smtClean="0">
                <a:solidFill>
                  <a:schemeClr val="tx1"/>
                </a:solidFill>
              </a:rPr>
              <a:t> – Parameters</a:t>
            </a:r>
          </a:p>
          <a:p>
            <a:pPr lvl="3">
              <a:lnSpc>
                <a:spcPct val="110000"/>
              </a:lnSpc>
              <a:spcBef>
                <a:spcPts val="600"/>
              </a:spcBef>
              <a:spcAft>
                <a:spcPts val="600"/>
              </a:spcAft>
            </a:pPr>
            <a:r>
              <a:rPr lang="en-US" dirty="0" smtClean="0">
                <a:solidFill>
                  <a:srgbClr val="FF0000"/>
                </a:solidFill>
              </a:rPr>
              <a:t>O</a:t>
            </a:r>
            <a:r>
              <a:rPr lang="en-US" dirty="0" smtClean="0">
                <a:solidFill>
                  <a:schemeClr val="tx1"/>
                </a:solidFill>
              </a:rPr>
              <a:t> – Ontology that describes the returned format</a:t>
            </a:r>
          </a:p>
          <a:p>
            <a:pPr lvl="3">
              <a:lnSpc>
                <a:spcPct val="110000"/>
              </a:lnSpc>
              <a:spcBef>
                <a:spcPts val="600"/>
              </a:spcBef>
              <a:spcAft>
                <a:spcPts val="600"/>
              </a:spcAft>
            </a:pPr>
            <a:r>
              <a:rPr lang="en-US" dirty="0" smtClean="0">
                <a:solidFill>
                  <a:srgbClr val="FF0000"/>
                </a:solidFill>
              </a:rPr>
              <a:t>Q </a:t>
            </a:r>
            <a:r>
              <a:rPr lang="en-US" dirty="0" smtClean="0">
                <a:solidFill>
                  <a:schemeClr val="tx1"/>
                </a:solidFill>
              </a:rPr>
              <a:t>– Parameterized SPARQL Query</a:t>
            </a:r>
          </a:p>
          <a:p>
            <a:pPr>
              <a:lnSpc>
                <a:spcPct val="110000"/>
              </a:lnSpc>
              <a:spcBef>
                <a:spcPts val="600"/>
              </a:spcBef>
              <a:spcAft>
                <a:spcPts val="600"/>
              </a:spcAft>
            </a:pPr>
            <a:r>
              <a:rPr lang="en-US" dirty="0" smtClean="0"/>
              <a:t>LIDMS Implementation</a:t>
            </a:r>
          </a:p>
          <a:p>
            <a:pPr lvl="1">
              <a:lnSpc>
                <a:spcPct val="110000"/>
              </a:lnSpc>
              <a:spcBef>
                <a:spcPts val="600"/>
              </a:spcBef>
              <a:spcAft>
                <a:spcPts val="600"/>
              </a:spcAft>
            </a:pPr>
            <a:r>
              <a:rPr lang="en-US" dirty="0" smtClean="0"/>
              <a:t>Plan is generated automatically from the parameterized SPARQL query on the DO.</a:t>
            </a:r>
          </a:p>
          <a:p>
            <a:pPr lvl="1">
              <a:lnSpc>
                <a:spcPct val="110000"/>
              </a:lnSpc>
              <a:spcBef>
                <a:spcPts val="600"/>
              </a:spcBef>
              <a:spcAft>
                <a:spcPts val="600"/>
              </a:spcAft>
            </a:pPr>
            <a:r>
              <a:rPr lang="en-US" dirty="0" smtClean="0"/>
              <a:t>Conversion from plan to QEF Template for storage in specific repository.</a:t>
            </a:r>
          </a:p>
        </p:txBody>
      </p:sp>
    </p:spTree>
    <p:extLst>
      <p:ext uri="{BB962C8B-B14F-4D97-AF65-F5344CB8AC3E}">
        <p14:creationId xmlns:p14="http://schemas.microsoft.com/office/powerpoint/2010/main" val="2968746671"/>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Conector reto 5"/>
          <p:cNvCxnSpPr/>
          <p:nvPr/>
        </p:nvCxnSpPr>
        <p:spPr>
          <a:xfrm>
            <a:off x="0" y="0"/>
            <a:ext cx="914400" cy="0"/>
          </a:xfrm>
          <a:prstGeom prst="line">
            <a:avLst/>
          </a:prstGeom>
          <a:ln w="0" cap="flat" cmpd="sng" algn="ctr">
            <a:solidFill>
              <a:srgbClr val="FBFFFF"/>
            </a:solidFill>
            <a:prstDash val="solid"/>
            <a:round/>
            <a:headEnd type="none" w="med" len="med"/>
            <a:tailEnd type="none" w="med" len="med"/>
          </a:ln>
          <a:effectLst/>
        </p:spPr>
        <p:style>
          <a:lnRef idx="1">
            <a:schemeClr val="accent1"/>
          </a:lnRef>
          <a:fillRef idx="0">
            <a:schemeClr val="accent1"/>
          </a:fillRef>
          <a:effectRef idx="0">
            <a:schemeClr val="accent1"/>
          </a:effectRef>
          <a:fontRef idx="minor">
            <a:schemeClr val="tx1"/>
          </a:fontRef>
        </p:style>
      </p:cxnSp>
      <p:sp>
        <p:nvSpPr>
          <p:cNvPr id="3" name="Espaço Reservado para Conteúdo 2"/>
          <p:cNvSpPr>
            <a:spLocks noGrp="1"/>
          </p:cNvSpPr>
          <p:nvPr>
            <p:ph idx="1"/>
          </p:nvPr>
        </p:nvSpPr>
        <p:spPr>
          <a:xfrm>
            <a:off x="485588" y="366663"/>
            <a:ext cx="8229600" cy="4525963"/>
          </a:xfrm>
        </p:spPr>
        <p:txBody>
          <a:bodyPr/>
          <a:lstStyle/>
          <a:p>
            <a:pPr>
              <a:buNone/>
            </a:pPr>
            <a:r>
              <a:rPr lang="pt-BR" b="1" dirty="0" smtClean="0">
                <a:solidFill>
                  <a:srgbClr val="1F497D"/>
                </a:solidFill>
              </a:rPr>
              <a:t>Passo 1: </a:t>
            </a:r>
            <a:r>
              <a:rPr lang="pt-BR" dirty="0" smtClean="0">
                <a:solidFill>
                  <a:srgbClr val="1F497D"/>
                </a:solidFill>
              </a:rPr>
              <a:t>Projeto conceitual dos LIDMS</a:t>
            </a:r>
          </a:p>
          <a:p>
            <a:pPr lvl="1"/>
            <a:r>
              <a:rPr lang="pt-BR" dirty="0" smtClean="0"/>
              <a:t>Visão de integração definida através de uma consulta parametrizada SPARQL sobre a OD.</a:t>
            </a:r>
          </a:p>
        </p:txBody>
      </p:sp>
      <p:graphicFrame>
        <p:nvGraphicFramePr>
          <p:cNvPr id="149507" name="Object 3"/>
          <p:cNvGraphicFramePr>
            <a:graphicFrameLocks noChangeAspect="1"/>
          </p:cNvGraphicFramePr>
          <p:nvPr>
            <p:extLst>
              <p:ext uri="{D42A27DB-BD31-4B8C-83A1-F6EECF244321}">
                <p14:modId xmlns:p14="http://schemas.microsoft.com/office/powerpoint/2010/main" val="1161450112"/>
              </p:ext>
            </p:extLst>
          </p:nvPr>
        </p:nvGraphicFramePr>
        <p:xfrm>
          <a:off x="752505" y="2629645"/>
          <a:ext cx="7605709" cy="2619399"/>
        </p:xfrm>
        <a:graphic>
          <a:graphicData uri="http://schemas.openxmlformats.org/presentationml/2006/ole">
            <mc:AlternateContent xmlns:mc="http://schemas.openxmlformats.org/markup-compatibility/2006">
              <mc:Choice xmlns:v="urn:schemas-microsoft-com:vml" Requires="v">
                <p:oleObj spid="_x0000_s5180" name="Visio" r:id="rId3" imgW="3790569" imgH="1306560" progId="">
                  <p:embed/>
                </p:oleObj>
              </mc:Choice>
              <mc:Fallback>
                <p:oleObj name="Visio" r:id="rId3" imgW="3790569" imgH="1306560" progId="">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2505" y="2629645"/>
                        <a:ext cx="7605709" cy="2619399"/>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5" name="Retângulo 4"/>
          <p:cNvSpPr/>
          <p:nvPr/>
        </p:nvSpPr>
        <p:spPr>
          <a:xfrm>
            <a:off x="752505" y="5380672"/>
            <a:ext cx="7605709" cy="1095284"/>
          </a:xfrm>
          <a:prstGeom prst="rect">
            <a:avLst/>
          </a:prstGeom>
          <a:ln>
            <a:prstDash val="dash"/>
          </a:ln>
        </p:spPr>
        <p:style>
          <a:lnRef idx="2">
            <a:schemeClr val="accent1"/>
          </a:lnRef>
          <a:fillRef idx="1">
            <a:schemeClr val="lt1"/>
          </a:fillRef>
          <a:effectRef idx="0">
            <a:schemeClr val="accent1"/>
          </a:effectRef>
          <a:fontRef idx="minor">
            <a:schemeClr val="dk1"/>
          </a:fontRef>
        </p:style>
        <p:txBody>
          <a:bodyPr rtlCol="0" anchor="ctr"/>
          <a:lstStyle/>
          <a:p>
            <a:pPr algn="ctr"/>
            <a:endParaRPr lang="pt-BR"/>
          </a:p>
        </p:txBody>
      </p:sp>
      <p:sp>
        <p:nvSpPr>
          <p:cNvPr id="7" name="CaixaDeTexto 6"/>
          <p:cNvSpPr txBox="1"/>
          <p:nvPr/>
        </p:nvSpPr>
        <p:spPr>
          <a:xfrm>
            <a:off x="7089732" y="5661764"/>
            <a:ext cx="1268482" cy="646331"/>
          </a:xfrm>
          <a:prstGeom prst="rect">
            <a:avLst/>
          </a:prstGeom>
          <a:noFill/>
        </p:spPr>
        <p:txBody>
          <a:bodyPr wrap="square" rtlCol="0">
            <a:spAutoFit/>
          </a:bodyPr>
          <a:lstStyle/>
          <a:p>
            <a:r>
              <a:rPr lang="pt-BR" dirty="0" smtClean="0"/>
              <a:t>Ontologias Exportadas</a:t>
            </a:r>
            <a:endParaRPr lang="pt-BR" dirty="0"/>
          </a:p>
        </p:txBody>
      </p:sp>
      <p:sp>
        <p:nvSpPr>
          <p:cNvPr id="8" name="Retângulo de cantos arredondados 7"/>
          <p:cNvSpPr/>
          <p:nvPr/>
        </p:nvSpPr>
        <p:spPr>
          <a:xfrm>
            <a:off x="914401" y="5661764"/>
            <a:ext cx="926926" cy="551146"/>
          </a:xfrm>
          <a:prstGeom prst="roundRect">
            <a:avLst/>
          </a:prstGeom>
          <a:ln/>
        </p:spPr>
        <p:style>
          <a:lnRef idx="2">
            <a:schemeClr val="dk1"/>
          </a:lnRef>
          <a:fillRef idx="1">
            <a:schemeClr val="lt1"/>
          </a:fillRef>
          <a:effectRef idx="0">
            <a:schemeClr val="dk1"/>
          </a:effectRef>
          <a:fontRef idx="minor">
            <a:schemeClr val="dk1"/>
          </a:fontRef>
        </p:style>
        <p:txBody>
          <a:bodyPr rtlCol="0" anchor="ctr"/>
          <a:lstStyle/>
          <a:p>
            <a:pPr algn="ctr"/>
            <a:r>
              <a:rPr lang="pt-BR" dirty="0" smtClean="0"/>
              <a:t>OE</a:t>
            </a:r>
            <a:r>
              <a:rPr lang="pt-BR" baseline="-25000" dirty="0" smtClean="0"/>
              <a:t>1</a:t>
            </a:r>
            <a:endParaRPr lang="pt-BR" baseline="-25000" dirty="0"/>
          </a:p>
        </p:txBody>
      </p:sp>
      <p:sp>
        <p:nvSpPr>
          <p:cNvPr id="10" name="Retângulo de cantos arredondados 9"/>
          <p:cNvSpPr/>
          <p:nvPr/>
        </p:nvSpPr>
        <p:spPr>
          <a:xfrm>
            <a:off x="1981199" y="5663852"/>
            <a:ext cx="926926" cy="551146"/>
          </a:xfrm>
          <a:prstGeom prst="roundRect">
            <a:avLst/>
          </a:prstGeom>
          <a:ln/>
        </p:spPr>
        <p:style>
          <a:lnRef idx="2">
            <a:schemeClr val="dk1"/>
          </a:lnRef>
          <a:fillRef idx="1">
            <a:schemeClr val="lt1"/>
          </a:fillRef>
          <a:effectRef idx="0">
            <a:schemeClr val="dk1"/>
          </a:effectRef>
          <a:fontRef idx="minor">
            <a:schemeClr val="dk1"/>
          </a:fontRef>
        </p:style>
        <p:txBody>
          <a:bodyPr rtlCol="0" anchor="ctr"/>
          <a:lstStyle/>
          <a:p>
            <a:pPr algn="ctr"/>
            <a:r>
              <a:rPr lang="pt-BR" dirty="0" smtClean="0"/>
              <a:t>OE</a:t>
            </a:r>
            <a:r>
              <a:rPr lang="pt-BR" baseline="-25000" dirty="0" smtClean="0"/>
              <a:t>2</a:t>
            </a:r>
            <a:endParaRPr lang="pt-BR" baseline="-25000" dirty="0"/>
          </a:p>
        </p:txBody>
      </p:sp>
      <p:sp>
        <p:nvSpPr>
          <p:cNvPr id="11" name="Retângulo de cantos arredondados 10"/>
          <p:cNvSpPr/>
          <p:nvPr/>
        </p:nvSpPr>
        <p:spPr>
          <a:xfrm>
            <a:off x="3045913" y="5652741"/>
            <a:ext cx="926926" cy="551146"/>
          </a:xfrm>
          <a:prstGeom prst="roundRect">
            <a:avLst/>
          </a:prstGeom>
          <a:ln/>
        </p:spPr>
        <p:style>
          <a:lnRef idx="2">
            <a:schemeClr val="dk1"/>
          </a:lnRef>
          <a:fillRef idx="1">
            <a:schemeClr val="lt1"/>
          </a:fillRef>
          <a:effectRef idx="0">
            <a:schemeClr val="dk1"/>
          </a:effectRef>
          <a:fontRef idx="minor">
            <a:schemeClr val="dk1"/>
          </a:fontRef>
        </p:style>
        <p:txBody>
          <a:bodyPr rtlCol="0" anchor="ctr"/>
          <a:lstStyle/>
          <a:p>
            <a:pPr algn="ctr"/>
            <a:r>
              <a:rPr lang="pt-BR" dirty="0" smtClean="0"/>
              <a:t>OE</a:t>
            </a:r>
            <a:r>
              <a:rPr lang="pt-BR" baseline="-25000" dirty="0" smtClean="0"/>
              <a:t>3</a:t>
            </a:r>
            <a:endParaRPr lang="pt-BR" baseline="-25000" dirty="0"/>
          </a:p>
        </p:txBody>
      </p:sp>
      <p:sp>
        <p:nvSpPr>
          <p:cNvPr id="9" name="CaixaDeTexto 8"/>
          <p:cNvSpPr txBox="1"/>
          <p:nvPr/>
        </p:nvSpPr>
        <p:spPr>
          <a:xfrm>
            <a:off x="4308953" y="5652741"/>
            <a:ext cx="1315233" cy="369332"/>
          </a:xfrm>
          <a:prstGeom prst="rect">
            <a:avLst/>
          </a:prstGeom>
          <a:noFill/>
        </p:spPr>
        <p:txBody>
          <a:bodyPr wrap="square" rtlCol="0">
            <a:spAutoFit/>
          </a:bodyPr>
          <a:lstStyle/>
          <a:p>
            <a:r>
              <a:rPr lang="pt-BR" dirty="0" smtClean="0"/>
              <a:t>...</a:t>
            </a:r>
            <a:endParaRPr lang="pt-BR" dirty="0"/>
          </a:p>
        </p:txBody>
      </p:sp>
      <p:sp>
        <p:nvSpPr>
          <p:cNvPr id="13" name="Retângulo de cantos arredondados 12"/>
          <p:cNvSpPr/>
          <p:nvPr/>
        </p:nvSpPr>
        <p:spPr>
          <a:xfrm>
            <a:off x="4966569" y="5652741"/>
            <a:ext cx="926926" cy="551146"/>
          </a:xfrm>
          <a:prstGeom prst="roundRect">
            <a:avLst/>
          </a:prstGeom>
          <a:ln/>
        </p:spPr>
        <p:style>
          <a:lnRef idx="2">
            <a:schemeClr val="dk1"/>
          </a:lnRef>
          <a:fillRef idx="1">
            <a:schemeClr val="lt1"/>
          </a:fillRef>
          <a:effectRef idx="0">
            <a:schemeClr val="dk1"/>
          </a:effectRef>
          <a:fontRef idx="minor">
            <a:schemeClr val="dk1"/>
          </a:fontRef>
        </p:style>
        <p:txBody>
          <a:bodyPr rtlCol="0" anchor="ctr"/>
          <a:lstStyle/>
          <a:p>
            <a:pPr algn="ctr"/>
            <a:r>
              <a:rPr lang="pt-BR" dirty="0" err="1" smtClean="0"/>
              <a:t>OE</a:t>
            </a:r>
            <a:r>
              <a:rPr lang="pt-BR" baseline="-25000" dirty="0" err="1" smtClean="0"/>
              <a:t>n</a:t>
            </a:r>
            <a:endParaRPr lang="pt-BR" baseline="-25000" dirty="0"/>
          </a:p>
        </p:txBody>
      </p:sp>
      <p:cxnSp>
        <p:nvCxnSpPr>
          <p:cNvPr id="14" name="Conector reto 13"/>
          <p:cNvCxnSpPr/>
          <p:nvPr/>
        </p:nvCxnSpPr>
        <p:spPr>
          <a:xfrm flipH="1">
            <a:off x="1377864" y="4997885"/>
            <a:ext cx="2131512" cy="654856"/>
          </a:xfrm>
          <a:prstGeom prst="line">
            <a:avLst/>
          </a:prstGeom>
          <a:ln>
            <a:solidFill>
              <a:schemeClr val="accent1"/>
            </a:solidFill>
          </a:ln>
        </p:spPr>
        <p:style>
          <a:lnRef idx="1">
            <a:schemeClr val="dk1"/>
          </a:lnRef>
          <a:fillRef idx="0">
            <a:schemeClr val="dk1"/>
          </a:fillRef>
          <a:effectRef idx="0">
            <a:schemeClr val="dk1"/>
          </a:effectRef>
          <a:fontRef idx="minor">
            <a:schemeClr val="tx1"/>
          </a:fontRef>
        </p:style>
      </p:cxnSp>
      <p:cxnSp>
        <p:nvCxnSpPr>
          <p:cNvPr id="16" name="Conector reto 15"/>
          <p:cNvCxnSpPr>
            <a:endCxn id="10" idx="0"/>
          </p:cNvCxnSpPr>
          <p:nvPr/>
        </p:nvCxnSpPr>
        <p:spPr>
          <a:xfrm flipH="1">
            <a:off x="2444662" y="5028528"/>
            <a:ext cx="1064714" cy="635324"/>
          </a:xfrm>
          <a:prstGeom prst="line">
            <a:avLst/>
          </a:prstGeom>
          <a:ln>
            <a:solidFill>
              <a:schemeClr val="accent1"/>
            </a:solidFill>
          </a:ln>
        </p:spPr>
        <p:style>
          <a:lnRef idx="1">
            <a:schemeClr val="dk1"/>
          </a:lnRef>
          <a:fillRef idx="0">
            <a:schemeClr val="dk1"/>
          </a:fillRef>
          <a:effectRef idx="0">
            <a:schemeClr val="dk1"/>
          </a:effectRef>
          <a:fontRef idx="minor">
            <a:schemeClr val="tx1"/>
          </a:fontRef>
        </p:style>
      </p:cxnSp>
      <p:cxnSp>
        <p:nvCxnSpPr>
          <p:cNvPr id="18" name="Conector reto 17"/>
          <p:cNvCxnSpPr/>
          <p:nvPr/>
        </p:nvCxnSpPr>
        <p:spPr>
          <a:xfrm>
            <a:off x="3509376" y="5017417"/>
            <a:ext cx="0" cy="635324"/>
          </a:xfrm>
          <a:prstGeom prst="line">
            <a:avLst/>
          </a:prstGeom>
          <a:ln>
            <a:solidFill>
              <a:schemeClr val="accent1"/>
            </a:solidFill>
          </a:ln>
        </p:spPr>
        <p:style>
          <a:lnRef idx="1">
            <a:schemeClr val="dk1"/>
          </a:lnRef>
          <a:fillRef idx="0">
            <a:schemeClr val="dk1"/>
          </a:fillRef>
          <a:effectRef idx="0">
            <a:schemeClr val="dk1"/>
          </a:effectRef>
          <a:fontRef idx="minor">
            <a:schemeClr val="tx1"/>
          </a:fontRef>
        </p:style>
      </p:cxnSp>
      <p:cxnSp>
        <p:nvCxnSpPr>
          <p:cNvPr id="20" name="Conector reto 19"/>
          <p:cNvCxnSpPr/>
          <p:nvPr/>
        </p:nvCxnSpPr>
        <p:spPr>
          <a:xfrm>
            <a:off x="3526078" y="4996204"/>
            <a:ext cx="1903954" cy="635324"/>
          </a:xfrm>
          <a:prstGeom prst="line">
            <a:avLst/>
          </a:prstGeom>
          <a:ln>
            <a:solidFill>
              <a:schemeClr val="accent1"/>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824701813"/>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Conector reto 5"/>
          <p:cNvCxnSpPr/>
          <p:nvPr/>
        </p:nvCxnSpPr>
        <p:spPr>
          <a:xfrm>
            <a:off x="0" y="0"/>
            <a:ext cx="914400" cy="0"/>
          </a:xfrm>
          <a:prstGeom prst="line">
            <a:avLst/>
          </a:prstGeom>
          <a:ln w="0" cap="flat" cmpd="sng" algn="ctr">
            <a:solidFill>
              <a:srgbClr val="FBFFFF"/>
            </a:solidFill>
            <a:prstDash val="solid"/>
            <a:round/>
            <a:headEnd type="none" w="med" len="med"/>
            <a:tailEnd type="none" w="med" len="med"/>
          </a:ln>
          <a:effectLst/>
        </p:spPr>
        <p:style>
          <a:lnRef idx="1">
            <a:schemeClr val="accent1"/>
          </a:lnRef>
          <a:fillRef idx="0">
            <a:schemeClr val="accent1"/>
          </a:fillRef>
          <a:effectRef idx="0">
            <a:schemeClr val="accent1"/>
          </a:effectRef>
          <a:fontRef idx="minor">
            <a:schemeClr val="tx1"/>
          </a:fontRef>
        </p:style>
      </p:cxnSp>
      <p:sp>
        <p:nvSpPr>
          <p:cNvPr id="4" name="Espaço Reservado para Conteúdo 3"/>
          <p:cNvSpPr>
            <a:spLocks noGrp="1"/>
          </p:cNvSpPr>
          <p:nvPr>
            <p:ph idx="1"/>
          </p:nvPr>
        </p:nvSpPr>
        <p:spPr>
          <a:xfrm>
            <a:off x="330200" y="685800"/>
            <a:ext cx="8229600" cy="4525963"/>
          </a:xfrm>
        </p:spPr>
        <p:txBody>
          <a:bodyPr>
            <a:normAutofit/>
          </a:bodyPr>
          <a:lstStyle/>
          <a:p>
            <a:pPr>
              <a:buNone/>
            </a:pPr>
            <a:r>
              <a:rPr lang="pt-BR" b="1" dirty="0" smtClean="0">
                <a:solidFill>
                  <a:srgbClr val="1F497D"/>
                </a:solidFill>
              </a:rPr>
              <a:t>Passo 2: </a:t>
            </a:r>
            <a:r>
              <a:rPr lang="pt-BR" dirty="0" smtClean="0">
                <a:solidFill>
                  <a:srgbClr val="1F497D"/>
                </a:solidFill>
              </a:rPr>
              <a:t>Geração dos planos de execução</a:t>
            </a:r>
          </a:p>
          <a:p>
            <a:pPr lvl="1"/>
            <a:r>
              <a:rPr lang="pt-BR" dirty="0" smtClean="0"/>
              <a:t>Ocorre em tempo de projeto.</a:t>
            </a:r>
          </a:p>
          <a:p>
            <a:pPr lvl="1"/>
            <a:r>
              <a:rPr lang="pt-BR" dirty="0" smtClean="0"/>
              <a:t>Processo adaptado a partir de [Pinheiro et al. 2009]</a:t>
            </a:r>
          </a:p>
        </p:txBody>
      </p:sp>
      <p:graphicFrame>
        <p:nvGraphicFramePr>
          <p:cNvPr id="140289" name="Object 1"/>
          <p:cNvGraphicFramePr>
            <a:graphicFrameLocks noChangeAspect="1"/>
          </p:cNvGraphicFramePr>
          <p:nvPr/>
        </p:nvGraphicFramePr>
        <p:xfrm>
          <a:off x="125413" y="3714752"/>
          <a:ext cx="8891587" cy="2070100"/>
        </p:xfrm>
        <a:graphic>
          <a:graphicData uri="http://schemas.openxmlformats.org/presentationml/2006/ole">
            <mc:AlternateContent xmlns:mc="http://schemas.openxmlformats.org/markup-compatibility/2006">
              <mc:Choice xmlns:v="urn:schemas-microsoft-com:vml" Requires="v">
                <p:oleObj spid="_x0000_s6202" name="Visio" r:id="rId3" imgW="8578596" imgH="1996327" progId="">
                  <p:embed/>
                </p:oleObj>
              </mc:Choice>
              <mc:Fallback>
                <p:oleObj name="Visio" r:id="rId3" imgW="8578596" imgH="1996327" progId="">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5413" y="3714752"/>
                        <a:ext cx="8891587" cy="2070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Tree>
    <p:extLst>
      <p:ext uri="{BB962C8B-B14F-4D97-AF65-F5344CB8AC3E}">
        <p14:creationId xmlns:p14="http://schemas.microsoft.com/office/powerpoint/2010/main" val="23898443"/>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a:spLocks noGrp="1"/>
          </p:cNvSpPr>
          <p:nvPr>
            <p:ph type="title"/>
          </p:nvPr>
        </p:nvSpPr>
        <p:spPr>
          <a:xfrm>
            <a:off x="-36512" y="147914"/>
            <a:ext cx="9180512" cy="1069848"/>
          </a:xfrm>
        </p:spPr>
        <p:txBody>
          <a:bodyPr>
            <a:normAutofit/>
          </a:bodyPr>
          <a:lstStyle/>
          <a:p>
            <a:r>
              <a:rPr lang="en-US" sz="3200" b="1" dirty="0" err="1" smtClean="0">
                <a:solidFill>
                  <a:schemeClr val="tx2"/>
                </a:solidFill>
              </a:rPr>
              <a:t>Passo</a:t>
            </a:r>
            <a:r>
              <a:rPr lang="en-US" sz="3200" b="1" dirty="0" smtClean="0">
                <a:solidFill>
                  <a:schemeClr val="tx2"/>
                </a:solidFill>
              </a:rPr>
              <a:t> 1: </a:t>
            </a:r>
            <a:r>
              <a:rPr lang="en-US" sz="3200" b="1" dirty="0" err="1" smtClean="0">
                <a:solidFill>
                  <a:schemeClr val="tx2"/>
                </a:solidFill>
              </a:rPr>
              <a:t>Especificação</a:t>
            </a:r>
            <a:r>
              <a:rPr lang="en-US" sz="3200" b="1" dirty="0" smtClean="0">
                <a:solidFill>
                  <a:schemeClr val="tx2"/>
                </a:solidFill>
              </a:rPr>
              <a:t> </a:t>
            </a:r>
            <a:r>
              <a:rPr lang="en-US" sz="3200" b="1" dirty="0" err="1" smtClean="0">
                <a:solidFill>
                  <a:schemeClr val="tx2"/>
                </a:solidFill>
              </a:rPr>
              <a:t>Conceitual</a:t>
            </a:r>
            <a:r>
              <a:rPr lang="en-US" sz="3200" b="1" dirty="0" smtClean="0">
                <a:solidFill>
                  <a:schemeClr val="tx2"/>
                </a:solidFill>
              </a:rPr>
              <a:t> do LIDMS </a:t>
            </a:r>
            <a:r>
              <a:rPr lang="en-US" sz="3200" b="1" dirty="0" err="1" smtClean="0">
                <a:solidFill>
                  <a:schemeClr val="tx2"/>
                </a:solidFill>
              </a:rPr>
              <a:t>Licitação</a:t>
            </a:r>
            <a:endParaRPr lang="en-US" sz="3200" b="1" dirty="0">
              <a:solidFill>
                <a:schemeClr val="tx2"/>
              </a:solidFill>
            </a:endParaRPr>
          </a:p>
        </p:txBody>
      </p:sp>
      <p:sp>
        <p:nvSpPr>
          <p:cNvPr id="2" name="CaixaDeTexto 1"/>
          <p:cNvSpPr txBox="1"/>
          <p:nvPr/>
        </p:nvSpPr>
        <p:spPr>
          <a:xfrm>
            <a:off x="1053184" y="1171700"/>
            <a:ext cx="7001050" cy="5661248"/>
          </a:xfrm>
          <a:prstGeom prst="rect">
            <a:avLst/>
          </a:prstGeom>
          <a:noFill/>
          <a:ln w="19050">
            <a:solidFill>
              <a:schemeClr val="tx1"/>
            </a:solidFill>
          </a:ln>
        </p:spPr>
        <p:txBody>
          <a:bodyPr wrap="square" rtlCol="0">
            <a:spAutoFit/>
          </a:bodyPr>
          <a:lstStyle/>
          <a:p>
            <a:r>
              <a:rPr lang="pt-BR" sz="1400" b="1" dirty="0" smtClean="0"/>
              <a:t>P: Parâmetros de Entrada</a:t>
            </a:r>
          </a:p>
          <a:p>
            <a:r>
              <a:rPr lang="pt-BR" sz="1400" dirty="0" smtClean="0"/>
              <a:t>Código do CNAE</a:t>
            </a:r>
          </a:p>
          <a:p>
            <a:endParaRPr lang="pt-BR" sz="1400" dirty="0" smtClean="0"/>
          </a:p>
          <a:p>
            <a:r>
              <a:rPr lang="pt-BR" sz="1400" b="1" dirty="0" smtClean="0"/>
              <a:t>O: Descrição da Saída</a:t>
            </a:r>
          </a:p>
          <a:p>
            <a:r>
              <a:rPr lang="pt-BR" sz="1400" dirty="0" smtClean="0"/>
              <a:t>Dados do Fornecedor, a identificação no SICAF e TCM-CE, o(s) CNAE(s), as restrições que existirem (TCU, CGU, TSE),  o número empenho e o município, para o qual prestou serviço.</a:t>
            </a:r>
          </a:p>
          <a:p>
            <a:endParaRPr lang="pt-BR" sz="1400" dirty="0"/>
          </a:p>
          <a:p>
            <a:r>
              <a:rPr lang="pt-BR" sz="1400" b="1" dirty="0" smtClean="0"/>
              <a:t>Q: Query</a:t>
            </a:r>
          </a:p>
          <a:p>
            <a:r>
              <a:rPr lang="pt-BR" sz="1400" dirty="0"/>
              <a:t>PREFIX cm:&lt;http://arida.lia.ufc.br/compras_municipais&gt;</a:t>
            </a:r>
          </a:p>
          <a:p>
            <a:endParaRPr lang="pt-BR" sz="1400" dirty="0" smtClean="0"/>
          </a:p>
          <a:p>
            <a:r>
              <a:rPr lang="pt-BR" sz="1400" dirty="0" smtClean="0"/>
              <a:t>SELECT ?</a:t>
            </a:r>
            <a:r>
              <a:rPr lang="pt-BR" sz="1400" dirty="0" err="1" smtClean="0"/>
              <a:t>cnpj</a:t>
            </a:r>
            <a:r>
              <a:rPr lang="pt-BR" sz="1400" dirty="0" smtClean="0"/>
              <a:t> ?</a:t>
            </a:r>
            <a:r>
              <a:rPr lang="pt-BR" sz="1400" dirty="0" err="1" smtClean="0"/>
              <a:t>name</a:t>
            </a:r>
            <a:r>
              <a:rPr lang="pt-BR" sz="1400" dirty="0" smtClean="0"/>
              <a:t> ?</a:t>
            </a:r>
            <a:r>
              <a:rPr lang="pt-BR" sz="1400" dirty="0" err="1" smtClean="0"/>
              <a:t>address</a:t>
            </a:r>
            <a:r>
              <a:rPr lang="pt-BR" sz="1400" dirty="0" smtClean="0"/>
              <a:t> ?</a:t>
            </a:r>
            <a:r>
              <a:rPr lang="pt-BR" sz="1400" dirty="0" err="1" smtClean="0"/>
              <a:t>post_code</a:t>
            </a:r>
            <a:r>
              <a:rPr lang="pt-BR" sz="1400" dirty="0" smtClean="0"/>
              <a:t> ?</a:t>
            </a:r>
            <a:r>
              <a:rPr lang="pt-BR" sz="1400" dirty="0" err="1" smtClean="0"/>
              <a:t>phone</a:t>
            </a:r>
            <a:r>
              <a:rPr lang="pt-BR" sz="1400" dirty="0" smtClean="0"/>
              <a:t> ?id ?</a:t>
            </a:r>
            <a:r>
              <a:rPr lang="pt-BR" sz="1400" dirty="0" err="1" smtClean="0"/>
              <a:t>cnae</a:t>
            </a:r>
            <a:r>
              <a:rPr lang="pt-BR" sz="1400" dirty="0" smtClean="0"/>
              <a:t> ?</a:t>
            </a:r>
            <a:r>
              <a:rPr lang="pt-BR" sz="1400" dirty="0" err="1" smtClean="0"/>
              <a:t>restricao</a:t>
            </a:r>
            <a:r>
              <a:rPr lang="pt-BR" sz="1400" dirty="0" smtClean="0"/>
              <a:t> ?empenho ?</a:t>
            </a:r>
            <a:r>
              <a:rPr lang="pt-BR" sz="1400" dirty="0" err="1" smtClean="0"/>
              <a:t>municipio</a:t>
            </a:r>
            <a:endParaRPr lang="pt-BR" sz="1400" dirty="0" smtClean="0"/>
          </a:p>
          <a:p>
            <a:r>
              <a:rPr lang="pt-BR" sz="1400" dirty="0" smtClean="0"/>
              <a:t>WHERE {</a:t>
            </a:r>
          </a:p>
          <a:p>
            <a:r>
              <a:rPr lang="pt-BR" sz="1400" dirty="0" smtClean="0"/>
              <a:t>?</a:t>
            </a:r>
            <a:r>
              <a:rPr lang="pt-BR" sz="1400" dirty="0" err="1" smtClean="0"/>
              <a:t>dforn</a:t>
            </a:r>
            <a:r>
              <a:rPr lang="pt-BR" sz="1400" dirty="0" smtClean="0"/>
              <a:t> </a:t>
            </a:r>
            <a:r>
              <a:rPr lang="pt-BR" sz="1400" dirty="0" err="1" smtClean="0"/>
              <a:t>cm:CNAE</a:t>
            </a:r>
            <a:r>
              <a:rPr lang="pt-BR" sz="1400" dirty="0" smtClean="0"/>
              <a:t> </a:t>
            </a:r>
            <a:r>
              <a:rPr lang="pt-BR" sz="1400" b="1" dirty="0" smtClean="0">
                <a:solidFill>
                  <a:schemeClr val="accent2"/>
                </a:solidFill>
              </a:rPr>
              <a:t>?:</a:t>
            </a:r>
            <a:r>
              <a:rPr lang="pt-BR" sz="1400" b="1" dirty="0" err="1" smtClean="0">
                <a:solidFill>
                  <a:schemeClr val="accent2"/>
                </a:solidFill>
              </a:rPr>
              <a:t>codigoCNAE</a:t>
            </a:r>
            <a:r>
              <a:rPr lang="pt-BR" sz="1400" b="1" dirty="0" smtClean="0">
                <a:solidFill>
                  <a:schemeClr val="accent2"/>
                </a:solidFill>
              </a:rPr>
              <a:t>;</a:t>
            </a:r>
            <a:r>
              <a:rPr lang="pt-BR" sz="1400" dirty="0" smtClean="0"/>
              <a:t>   </a:t>
            </a:r>
          </a:p>
          <a:p>
            <a:r>
              <a:rPr lang="pt-BR" sz="1400" dirty="0" smtClean="0"/>
              <a:t>             </a:t>
            </a:r>
            <a:r>
              <a:rPr lang="pt-BR" sz="1400" dirty="0" err="1" smtClean="0"/>
              <a:t>dbr:CNPJ</a:t>
            </a:r>
            <a:r>
              <a:rPr lang="pt-BR" sz="1400" dirty="0" smtClean="0"/>
              <a:t>  ?</a:t>
            </a:r>
            <a:r>
              <a:rPr lang="pt-BR" sz="1400" dirty="0" err="1" smtClean="0"/>
              <a:t>cnpj</a:t>
            </a:r>
            <a:r>
              <a:rPr lang="pt-BR" sz="1400" dirty="0" smtClean="0"/>
              <a:t>;</a:t>
            </a:r>
          </a:p>
          <a:p>
            <a:r>
              <a:rPr lang="pt-BR" sz="1400" dirty="0"/>
              <a:t> </a:t>
            </a:r>
            <a:r>
              <a:rPr lang="pt-BR" sz="1400" dirty="0" smtClean="0"/>
              <a:t>            </a:t>
            </a:r>
            <a:r>
              <a:rPr lang="pt-BR" sz="1400" dirty="0" err="1" smtClean="0"/>
              <a:t>foaf:name</a:t>
            </a:r>
            <a:r>
              <a:rPr lang="pt-BR" sz="1400" dirty="0" smtClean="0"/>
              <a:t>  </a:t>
            </a:r>
            <a:r>
              <a:rPr lang="pt-BR" sz="1400" dirty="0"/>
              <a:t>?</a:t>
            </a:r>
            <a:r>
              <a:rPr lang="pt-BR" sz="1400" dirty="0" err="1" smtClean="0"/>
              <a:t>name</a:t>
            </a:r>
            <a:r>
              <a:rPr lang="pt-BR" sz="1400" dirty="0" smtClean="0"/>
              <a:t>;</a:t>
            </a:r>
          </a:p>
          <a:p>
            <a:r>
              <a:rPr lang="pt-BR" sz="1400" dirty="0"/>
              <a:t> </a:t>
            </a:r>
            <a:r>
              <a:rPr lang="pt-BR" sz="1400" dirty="0" smtClean="0"/>
              <a:t>            </a:t>
            </a:r>
            <a:r>
              <a:rPr lang="pt-BR" sz="1400" dirty="0" err="1" smtClean="0"/>
              <a:t>foaf:address</a:t>
            </a:r>
            <a:r>
              <a:rPr lang="pt-BR" sz="1400" dirty="0" smtClean="0"/>
              <a:t> </a:t>
            </a:r>
            <a:r>
              <a:rPr lang="pt-BR" sz="1400" dirty="0"/>
              <a:t>?</a:t>
            </a:r>
            <a:r>
              <a:rPr lang="pt-BR" sz="1400" dirty="0" err="1" smtClean="0"/>
              <a:t>address</a:t>
            </a:r>
            <a:r>
              <a:rPr lang="pt-BR" sz="1400" dirty="0" smtClean="0"/>
              <a:t>;</a:t>
            </a:r>
          </a:p>
          <a:p>
            <a:r>
              <a:rPr lang="pt-BR" sz="1400" dirty="0" smtClean="0"/>
              <a:t>             </a:t>
            </a:r>
            <a:r>
              <a:rPr lang="pt-BR" sz="1400" dirty="0" err="1" smtClean="0"/>
              <a:t>vcard:post_code</a:t>
            </a:r>
            <a:r>
              <a:rPr lang="pt-BR" sz="1400" dirty="0" smtClean="0"/>
              <a:t> ?</a:t>
            </a:r>
            <a:r>
              <a:rPr lang="pt-BR" sz="1400" dirty="0" err="1" smtClean="0"/>
              <a:t>post_code</a:t>
            </a:r>
            <a:r>
              <a:rPr lang="pt-BR" sz="1400" dirty="0" smtClean="0"/>
              <a:t>; </a:t>
            </a:r>
          </a:p>
          <a:p>
            <a:r>
              <a:rPr lang="pt-BR" sz="1400" dirty="0"/>
              <a:t> </a:t>
            </a:r>
            <a:r>
              <a:rPr lang="pt-BR" sz="1400" dirty="0" smtClean="0"/>
              <a:t>            </a:t>
            </a:r>
            <a:r>
              <a:rPr lang="pt-BR" sz="1400" dirty="0" err="1" smtClean="0"/>
              <a:t>foaf:phone</a:t>
            </a:r>
            <a:r>
              <a:rPr lang="pt-BR" sz="1400" dirty="0" smtClean="0"/>
              <a:t>   ?</a:t>
            </a:r>
            <a:r>
              <a:rPr lang="pt-BR" sz="1400" dirty="0" err="1" smtClean="0"/>
              <a:t>phone</a:t>
            </a:r>
            <a:r>
              <a:rPr lang="pt-BR" sz="1400" dirty="0" smtClean="0"/>
              <a:t> </a:t>
            </a:r>
          </a:p>
          <a:p>
            <a:r>
              <a:rPr lang="pt-BR" sz="1400" dirty="0" smtClean="0"/>
              <a:t>             </a:t>
            </a:r>
            <a:r>
              <a:rPr lang="pt-BR" sz="1400" dirty="0" err="1" smtClean="0"/>
              <a:t>dbr:id</a:t>
            </a:r>
            <a:r>
              <a:rPr lang="pt-BR" sz="1400" dirty="0" smtClean="0"/>
              <a:t> ?id.</a:t>
            </a:r>
          </a:p>
          <a:p>
            <a:r>
              <a:rPr lang="pt-BR" sz="1400" dirty="0" smtClean="0"/>
              <a:t>?</a:t>
            </a:r>
            <a:r>
              <a:rPr lang="pt-BR" sz="1400" dirty="0" err="1" smtClean="0"/>
              <a:t>cnpj</a:t>
            </a:r>
            <a:r>
              <a:rPr lang="pt-BR" sz="1400" dirty="0" smtClean="0"/>
              <a:t>    </a:t>
            </a:r>
            <a:r>
              <a:rPr lang="pt-BR" sz="1400" dirty="0" err="1" smtClean="0"/>
              <a:t>cm:restricao</a:t>
            </a:r>
            <a:r>
              <a:rPr lang="pt-BR" sz="1400" dirty="0" smtClean="0"/>
              <a:t> ?</a:t>
            </a:r>
            <a:r>
              <a:rPr lang="pt-BR" sz="1400" dirty="0" err="1" smtClean="0"/>
              <a:t>restricao</a:t>
            </a:r>
            <a:r>
              <a:rPr lang="pt-BR" sz="1400" dirty="0" smtClean="0"/>
              <a:t>.</a:t>
            </a:r>
          </a:p>
          <a:p>
            <a:r>
              <a:rPr lang="pt-BR" sz="1400" dirty="0" smtClean="0"/>
              <a:t>?</a:t>
            </a:r>
            <a:r>
              <a:rPr lang="pt-BR" sz="1400" dirty="0" err="1" smtClean="0"/>
              <a:t>cnpj</a:t>
            </a:r>
            <a:r>
              <a:rPr lang="pt-BR" sz="1400" dirty="0" smtClean="0"/>
              <a:t>    </a:t>
            </a:r>
            <a:r>
              <a:rPr lang="pt-BR" sz="1400" dirty="0" err="1" smtClean="0"/>
              <a:t>cm:participa</a:t>
            </a:r>
            <a:r>
              <a:rPr lang="pt-BR" sz="1400" dirty="0" smtClean="0"/>
              <a:t>  ?empenho. </a:t>
            </a:r>
          </a:p>
          <a:p>
            <a:r>
              <a:rPr lang="pt-BR" sz="1400" dirty="0" smtClean="0"/>
              <a:t>?</a:t>
            </a:r>
            <a:r>
              <a:rPr lang="pt-BR" sz="1400" dirty="0" err="1" smtClean="0"/>
              <a:t>undorc</a:t>
            </a:r>
            <a:r>
              <a:rPr lang="pt-BR" sz="1400" dirty="0" smtClean="0"/>
              <a:t> </a:t>
            </a:r>
            <a:r>
              <a:rPr lang="pt-BR" sz="1400" dirty="0" err="1" smtClean="0"/>
              <a:t>cm:realiza</a:t>
            </a:r>
            <a:r>
              <a:rPr lang="pt-BR" sz="1400" dirty="0" smtClean="0"/>
              <a:t> ?empenho</a:t>
            </a:r>
          </a:p>
          <a:p>
            <a:r>
              <a:rPr lang="pt-BR" sz="1400" dirty="0" smtClean="0"/>
              <a:t>?</a:t>
            </a:r>
            <a:r>
              <a:rPr lang="pt-BR" sz="1400" dirty="0"/>
              <a:t> </a:t>
            </a:r>
            <a:r>
              <a:rPr lang="pt-BR" sz="1400" dirty="0" err="1" smtClean="0"/>
              <a:t>undorc</a:t>
            </a:r>
            <a:r>
              <a:rPr lang="pt-BR" sz="1400" dirty="0" smtClean="0"/>
              <a:t>  </a:t>
            </a:r>
            <a:r>
              <a:rPr lang="pt-BR" sz="1400" dirty="0" err="1" smtClean="0"/>
              <a:t>cm:orgao</a:t>
            </a:r>
            <a:r>
              <a:rPr lang="pt-BR" sz="1400" dirty="0" smtClean="0"/>
              <a:t> ?</a:t>
            </a:r>
            <a:r>
              <a:rPr lang="pt-BR" sz="1400" dirty="0" err="1" smtClean="0"/>
              <a:t>orgao</a:t>
            </a:r>
            <a:r>
              <a:rPr lang="pt-BR" sz="1400" dirty="0" smtClean="0"/>
              <a:t>.</a:t>
            </a:r>
          </a:p>
          <a:p>
            <a:r>
              <a:rPr lang="pt-BR" sz="1400" dirty="0" smtClean="0"/>
              <a:t>?</a:t>
            </a:r>
            <a:r>
              <a:rPr lang="pt-BR" sz="1400" dirty="0" err="1" smtClean="0"/>
              <a:t>Munic</a:t>
            </a:r>
            <a:r>
              <a:rPr lang="pt-BR" sz="1400" dirty="0" smtClean="0"/>
              <a:t> </a:t>
            </a:r>
            <a:r>
              <a:rPr lang="pt-BR" sz="1400" dirty="0" err="1" smtClean="0"/>
              <a:t>cm:ehCompostoDe</a:t>
            </a:r>
            <a:r>
              <a:rPr lang="pt-BR" sz="1400" dirty="0" smtClean="0"/>
              <a:t> ?</a:t>
            </a:r>
            <a:r>
              <a:rPr lang="pt-BR" sz="1400" dirty="0" err="1" smtClean="0"/>
              <a:t>Orgao</a:t>
            </a:r>
            <a:r>
              <a:rPr lang="pt-BR" sz="1400" dirty="0" smtClean="0"/>
              <a:t>.</a:t>
            </a:r>
          </a:p>
          <a:p>
            <a:r>
              <a:rPr lang="pt-BR" sz="1400" dirty="0" smtClean="0"/>
              <a:t>?</a:t>
            </a:r>
            <a:r>
              <a:rPr lang="pt-BR" sz="1400" dirty="0" err="1" smtClean="0"/>
              <a:t>munic</a:t>
            </a:r>
            <a:r>
              <a:rPr lang="pt-BR" sz="1400" dirty="0" smtClean="0"/>
              <a:t>  </a:t>
            </a:r>
            <a:r>
              <a:rPr lang="pt-BR" sz="1400" dirty="0" err="1" smtClean="0"/>
              <a:t>cm:codigoibge</a:t>
            </a:r>
            <a:r>
              <a:rPr lang="pt-BR" sz="1400" dirty="0" smtClean="0"/>
              <a:t> ?</a:t>
            </a:r>
            <a:r>
              <a:rPr lang="pt-BR" sz="1400" dirty="0" err="1" smtClean="0"/>
              <a:t>ibge</a:t>
            </a:r>
            <a:endParaRPr lang="pt-BR" sz="1400" dirty="0" smtClean="0"/>
          </a:p>
          <a:p>
            <a:r>
              <a:rPr lang="pt-BR" sz="1400" dirty="0" smtClean="0"/>
              <a:t>?</a:t>
            </a:r>
            <a:r>
              <a:rPr lang="pt-BR" sz="1400" dirty="0" err="1" smtClean="0"/>
              <a:t>ibge</a:t>
            </a:r>
            <a:r>
              <a:rPr lang="pt-BR" sz="1400" dirty="0" smtClean="0"/>
              <a:t> </a:t>
            </a:r>
            <a:r>
              <a:rPr lang="pt-BR" sz="1400" dirty="0" err="1" smtClean="0"/>
              <a:t>vcard:city</a:t>
            </a:r>
            <a:r>
              <a:rPr lang="pt-BR" sz="1400" dirty="0" smtClean="0"/>
              <a:t> ?</a:t>
            </a:r>
            <a:r>
              <a:rPr lang="pt-BR" sz="1400" dirty="0" err="1" smtClean="0"/>
              <a:t>municipio</a:t>
            </a:r>
            <a:r>
              <a:rPr lang="pt-BR" sz="1400" dirty="0" smtClean="0"/>
              <a:t>.} </a:t>
            </a:r>
          </a:p>
        </p:txBody>
      </p:sp>
      <p:cxnSp>
        <p:nvCxnSpPr>
          <p:cNvPr id="5" name="Conector reto 4"/>
          <p:cNvCxnSpPr/>
          <p:nvPr/>
        </p:nvCxnSpPr>
        <p:spPr>
          <a:xfrm flipV="1">
            <a:off x="1053184" y="1728592"/>
            <a:ext cx="7001050" cy="12526"/>
          </a:xfrm>
          <a:prstGeom prst="line">
            <a:avLst/>
          </a:prstGeom>
          <a:ln cmpd="sng">
            <a:solidFill>
              <a:schemeClr val="tx1"/>
            </a:solidFill>
          </a:ln>
        </p:spPr>
        <p:style>
          <a:lnRef idx="2">
            <a:schemeClr val="accent1"/>
          </a:lnRef>
          <a:fillRef idx="0">
            <a:schemeClr val="accent1"/>
          </a:fillRef>
          <a:effectRef idx="1">
            <a:schemeClr val="accent1"/>
          </a:effectRef>
          <a:fontRef idx="minor">
            <a:schemeClr val="tx1"/>
          </a:fontRef>
        </p:style>
      </p:cxnSp>
      <p:cxnSp>
        <p:nvCxnSpPr>
          <p:cNvPr id="6" name="Conector reto 5"/>
          <p:cNvCxnSpPr/>
          <p:nvPr/>
        </p:nvCxnSpPr>
        <p:spPr>
          <a:xfrm flipV="1">
            <a:off x="1067798" y="2594974"/>
            <a:ext cx="7001050" cy="12526"/>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454535608"/>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57200" y="44624"/>
            <a:ext cx="8229600" cy="1069848"/>
          </a:xfrm>
        </p:spPr>
        <p:txBody>
          <a:bodyPr>
            <a:normAutofit/>
          </a:bodyPr>
          <a:lstStyle/>
          <a:p>
            <a:r>
              <a:rPr lang="pt-BR" dirty="0" smtClean="0"/>
              <a:t>Passo 2: LIDMS IMPLEMENTATION</a:t>
            </a:r>
            <a:endParaRPr lang="en-US" dirty="0"/>
          </a:p>
        </p:txBody>
      </p:sp>
      <p:graphicFrame>
        <p:nvGraphicFramePr>
          <p:cNvPr id="290819" name="Object 3"/>
          <p:cNvGraphicFramePr>
            <a:graphicFrameLocks noChangeAspect="1"/>
          </p:cNvGraphicFramePr>
          <p:nvPr>
            <p:extLst>
              <p:ext uri="{D42A27DB-BD31-4B8C-83A1-F6EECF244321}">
                <p14:modId xmlns:p14="http://schemas.microsoft.com/office/powerpoint/2010/main" val="2346008402"/>
              </p:ext>
            </p:extLst>
          </p:nvPr>
        </p:nvGraphicFramePr>
        <p:xfrm>
          <a:off x="1403648" y="1412776"/>
          <a:ext cx="7569200" cy="5289550"/>
        </p:xfrm>
        <a:graphic>
          <a:graphicData uri="http://schemas.openxmlformats.org/presentationml/2006/ole">
            <mc:AlternateContent xmlns:mc="http://schemas.openxmlformats.org/markup-compatibility/2006">
              <mc:Choice xmlns:v="urn:schemas-microsoft-com:vml" Requires="v">
                <p:oleObj spid="_x0000_s13418" name="Visio" r:id="rId3" imgW="6154769" imgH="4302471" progId="Visio.Drawing.11">
                  <p:embed/>
                </p:oleObj>
              </mc:Choice>
              <mc:Fallback>
                <p:oleObj name="Visio" r:id="rId3" imgW="6154769" imgH="4302471" progId="Visio.Drawing.11">
                  <p:embed/>
                  <p:pic>
                    <p:nvPicPr>
                      <p:cNvPr id="0" name=""/>
                      <p:cNvPicPr>
                        <a:picLocks noChangeAspect="1" noChangeArrowheads="1"/>
                      </p:cNvPicPr>
                      <p:nvPr/>
                    </p:nvPicPr>
                    <p:blipFill>
                      <a:blip r:embed="rId4"/>
                      <a:srcRect/>
                      <a:stretch>
                        <a:fillRect/>
                      </a:stretch>
                    </p:blipFill>
                    <p:spPr bwMode="auto">
                      <a:xfrm>
                        <a:off x="1403648" y="1412776"/>
                        <a:ext cx="7569200" cy="5289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90820" name="Object 4"/>
          <p:cNvGraphicFramePr>
            <a:graphicFrameLocks noChangeAspect="1"/>
          </p:cNvGraphicFramePr>
          <p:nvPr>
            <p:extLst>
              <p:ext uri="{D42A27DB-BD31-4B8C-83A1-F6EECF244321}">
                <p14:modId xmlns:p14="http://schemas.microsoft.com/office/powerpoint/2010/main" val="1386452747"/>
              </p:ext>
            </p:extLst>
          </p:nvPr>
        </p:nvGraphicFramePr>
        <p:xfrm>
          <a:off x="66675" y="1219200"/>
          <a:ext cx="2647950" cy="2486025"/>
        </p:xfrm>
        <a:graphic>
          <a:graphicData uri="http://schemas.openxmlformats.org/presentationml/2006/ole">
            <mc:AlternateContent xmlns:mc="http://schemas.openxmlformats.org/markup-compatibility/2006">
              <mc:Choice xmlns:v="urn:schemas-microsoft-com:vml" Requires="v">
                <p:oleObj spid="_x0000_s13419" name="Visio" r:id="rId5" imgW="2510107" imgH="2355170" progId="Visio.Drawing.11">
                  <p:embed/>
                </p:oleObj>
              </mc:Choice>
              <mc:Fallback>
                <p:oleObj name="Visio" r:id="rId5" imgW="2510107" imgH="2355170" progId="Visio.Drawing.11">
                  <p:embed/>
                  <p:pic>
                    <p:nvPicPr>
                      <p:cNvPr id="0" name=""/>
                      <p:cNvPicPr>
                        <a:picLocks noChangeAspect="1" noChangeArrowheads="1"/>
                      </p:cNvPicPr>
                      <p:nvPr/>
                    </p:nvPicPr>
                    <p:blipFill>
                      <a:blip r:embed="rId6"/>
                      <a:srcRect/>
                      <a:stretch>
                        <a:fillRect/>
                      </a:stretch>
                    </p:blipFill>
                    <p:spPr bwMode="auto">
                      <a:xfrm>
                        <a:off x="66675" y="1219200"/>
                        <a:ext cx="2647950" cy="2486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6" name="Seta para a direita 5"/>
          <p:cNvSpPr/>
          <p:nvPr/>
        </p:nvSpPr>
        <p:spPr>
          <a:xfrm rot="1369134">
            <a:off x="2793834" y="2332658"/>
            <a:ext cx="1116638" cy="689602"/>
          </a:xfrm>
          <a:prstGeom prst="rightArrow">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pt-BR"/>
          </a:p>
        </p:txBody>
      </p:sp>
      <p:sp>
        <p:nvSpPr>
          <p:cNvPr id="7" name="CaixaDeTexto 6"/>
          <p:cNvSpPr txBox="1"/>
          <p:nvPr/>
        </p:nvSpPr>
        <p:spPr>
          <a:xfrm>
            <a:off x="5220072" y="836712"/>
            <a:ext cx="2659702" cy="400110"/>
          </a:xfrm>
          <a:prstGeom prst="rect">
            <a:avLst/>
          </a:prstGeom>
          <a:noFill/>
        </p:spPr>
        <p:txBody>
          <a:bodyPr wrap="none" rtlCol="0">
            <a:spAutoFit/>
          </a:bodyPr>
          <a:lstStyle/>
          <a:p>
            <a:r>
              <a:rPr lang="en-US" sz="2000" dirty="0" smtClean="0"/>
              <a:t>Federated Query Plan</a:t>
            </a:r>
            <a:endParaRPr lang="en-US" sz="2000" dirty="0"/>
          </a:p>
        </p:txBody>
      </p:sp>
    </p:spTree>
    <p:extLst>
      <p:ext uri="{BB962C8B-B14F-4D97-AF65-F5344CB8AC3E}">
        <p14:creationId xmlns:p14="http://schemas.microsoft.com/office/powerpoint/2010/main" val="3021301068"/>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Conector reto 7"/>
          <p:cNvCxnSpPr/>
          <p:nvPr/>
        </p:nvCxnSpPr>
        <p:spPr>
          <a:xfrm>
            <a:off x="0" y="0"/>
            <a:ext cx="914400" cy="0"/>
          </a:xfrm>
          <a:prstGeom prst="line">
            <a:avLst/>
          </a:prstGeom>
          <a:ln w="0" cap="flat" cmpd="sng" algn="ctr">
            <a:solidFill>
              <a:srgbClr val="FBFFFF"/>
            </a:solidFill>
            <a:prstDash val="solid"/>
            <a:round/>
            <a:headEnd type="none" w="med" len="med"/>
            <a:tailEnd type="none" w="med" len="med"/>
          </a:ln>
          <a:effectLst/>
        </p:spPr>
        <p:style>
          <a:lnRef idx="1">
            <a:schemeClr val="accent1"/>
          </a:lnRef>
          <a:fillRef idx="0">
            <a:schemeClr val="accent1"/>
          </a:fillRef>
          <a:effectRef idx="0">
            <a:schemeClr val="accent1"/>
          </a:effectRef>
          <a:fontRef idx="minor">
            <a:schemeClr val="tx1"/>
          </a:fontRef>
        </p:style>
      </p:cxnSp>
      <p:pic>
        <p:nvPicPr>
          <p:cNvPr id="6" name="Imagem 5" descr="topSemanticWeb_bigger.png"/>
          <p:cNvPicPr>
            <a:picLocks noChangeAspect="1"/>
          </p:cNvPicPr>
          <p:nvPr/>
        </p:nvPicPr>
        <p:blipFill>
          <a:blip r:embed="rId2" cstate="print"/>
          <a:stretch>
            <a:fillRect/>
          </a:stretch>
        </p:blipFill>
        <p:spPr>
          <a:xfrm>
            <a:off x="7643834" y="714356"/>
            <a:ext cx="1428760" cy="1428760"/>
          </a:xfrm>
          <a:prstGeom prst="rect">
            <a:avLst/>
          </a:prstGeom>
        </p:spPr>
      </p:pic>
      <p:sp>
        <p:nvSpPr>
          <p:cNvPr id="4" name="Título 3"/>
          <p:cNvSpPr>
            <a:spLocks noGrp="1"/>
          </p:cNvSpPr>
          <p:nvPr>
            <p:ph type="title"/>
          </p:nvPr>
        </p:nvSpPr>
        <p:spPr>
          <a:xfrm>
            <a:off x="357158" y="438511"/>
            <a:ext cx="8229600" cy="1066800"/>
          </a:xfrm>
        </p:spPr>
        <p:txBody>
          <a:bodyPr/>
          <a:lstStyle/>
          <a:p>
            <a:r>
              <a:rPr lang="pt-BR" dirty="0" smtClean="0"/>
              <a:t>Conclusão e trabalhos futuros</a:t>
            </a:r>
            <a:endParaRPr lang="pt-BR" dirty="0"/>
          </a:p>
        </p:txBody>
      </p:sp>
      <p:sp>
        <p:nvSpPr>
          <p:cNvPr id="5" name="Espaço Reservado para Conteúdo 4"/>
          <p:cNvSpPr>
            <a:spLocks noGrp="1"/>
          </p:cNvSpPr>
          <p:nvPr>
            <p:ph idx="1"/>
          </p:nvPr>
        </p:nvSpPr>
        <p:spPr>
          <a:xfrm>
            <a:off x="214281" y="1714488"/>
            <a:ext cx="8604041" cy="4929222"/>
          </a:xfrm>
        </p:spPr>
        <p:txBody>
          <a:bodyPr>
            <a:normAutofit fontScale="62500" lnSpcReduction="20000"/>
          </a:bodyPr>
          <a:lstStyle/>
          <a:p>
            <a:r>
              <a:rPr lang="pt-BR" dirty="0" smtClean="0"/>
              <a:t>O </a:t>
            </a:r>
            <a:r>
              <a:rPr lang="pt-BR" i="1" dirty="0" smtClean="0"/>
              <a:t>framework</a:t>
            </a:r>
            <a:r>
              <a:rPr lang="pt-BR" dirty="0" smtClean="0"/>
              <a:t> proposto busca minimizar</a:t>
            </a:r>
            <a:br>
              <a:rPr lang="pt-BR" dirty="0" smtClean="0"/>
            </a:br>
            <a:r>
              <a:rPr lang="pt-BR" dirty="0" smtClean="0"/>
              <a:t> o custo de construção e manutenção de </a:t>
            </a:r>
            <a:r>
              <a:rPr lang="pt-BR" i="1" dirty="0" err="1" smtClean="0"/>
              <a:t>mashups</a:t>
            </a:r>
            <a:r>
              <a:rPr lang="pt-BR" dirty="0" smtClean="0"/>
              <a:t> de dados através do uso de tecnologias da Web Semântica.</a:t>
            </a:r>
          </a:p>
          <a:p>
            <a:r>
              <a:rPr lang="pt-BR" dirty="0" smtClean="0"/>
              <a:t>Como trabalhos futuros, pretende-se:</a:t>
            </a:r>
          </a:p>
          <a:p>
            <a:pPr lvl="1" algn="just"/>
            <a:r>
              <a:rPr lang="pt-BR" sz="2900" dirty="0"/>
              <a:t>Adição da Proveniência, com uso de ancoragem temporal, com o time </a:t>
            </a:r>
            <a:r>
              <a:rPr lang="pt-BR" sz="2900" dirty="0" err="1"/>
              <a:t>stamp</a:t>
            </a:r>
            <a:r>
              <a:rPr lang="pt-BR" sz="2900" dirty="0"/>
              <a:t> dado pelo Observatório Nacional.</a:t>
            </a:r>
          </a:p>
          <a:p>
            <a:pPr lvl="1" algn="just"/>
            <a:r>
              <a:rPr lang="pt-BR" sz="2900" dirty="0"/>
              <a:t>MD5 dos arquivos e das linhas do arquivo, para atualização apenas das informações realmente alteradas e não de todo o arquivo.</a:t>
            </a:r>
          </a:p>
          <a:p>
            <a:pPr lvl="1" algn="just"/>
            <a:r>
              <a:rPr lang="pt-BR" sz="2900" dirty="0"/>
              <a:t>Uso de agentes de software </a:t>
            </a:r>
          </a:p>
          <a:p>
            <a:pPr lvl="1" algn="just"/>
            <a:r>
              <a:rPr lang="pt-BR" dirty="0"/>
              <a:t>Uso de uma ferramenta de benchmark de Linked Data. </a:t>
            </a:r>
            <a:endParaRPr lang="pt-BR" dirty="0" smtClean="0"/>
          </a:p>
          <a:p>
            <a:pPr lvl="1" algn="just"/>
            <a:r>
              <a:rPr lang="pt-BR" dirty="0" smtClean="0"/>
              <a:t>Especificação </a:t>
            </a:r>
            <a:r>
              <a:rPr lang="pt-BR" dirty="0"/>
              <a:t>do mecanismo de consulta SPARQL temporal. </a:t>
            </a:r>
            <a:endParaRPr lang="pt-BR" dirty="0" smtClean="0"/>
          </a:p>
          <a:p>
            <a:pPr lvl="1" algn="just"/>
            <a:r>
              <a:rPr lang="pt-BR" dirty="0" smtClean="0"/>
              <a:t>Automatização </a:t>
            </a:r>
            <a:r>
              <a:rPr lang="pt-BR" dirty="0"/>
              <a:t>das cargas. </a:t>
            </a:r>
            <a:endParaRPr lang="pt-BR" dirty="0" smtClean="0"/>
          </a:p>
          <a:p>
            <a:pPr lvl="1" algn="just"/>
            <a:r>
              <a:rPr lang="pt-BR" dirty="0" smtClean="0"/>
              <a:t>Apresentação </a:t>
            </a:r>
            <a:r>
              <a:rPr lang="pt-BR" dirty="0"/>
              <a:t>dos resultados às instituições proprietárias das fontes de dados e solicitação, para que disponibilizem seus dados como Linked Data, via </a:t>
            </a:r>
            <a:r>
              <a:rPr lang="pt-BR" dirty="0" err="1"/>
              <a:t>endpoint</a:t>
            </a:r>
            <a:r>
              <a:rPr lang="pt-BR" dirty="0"/>
              <a:t> SPARQL. </a:t>
            </a:r>
            <a:endParaRPr lang="pt-BR" dirty="0" smtClean="0"/>
          </a:p>
          <a:p>
            <a:pPr lvl="1" algn="just"/>
            <a:r>
              <a:rPr lang="pt-BR" dirty="0" smtClean="0"/>
              <a:t>Inclusão </a:t>
            </a:r>
            <a:r>
              <a:rPr lang="pt-BR" dirty="0"/>
              <a:t>da lista de preços máximos aos órgãos públicos, para aquisição de remédios, pela ANVISA. </a:t>
            </a:r>
            <a:endParaRPr lang="pt-BR" dirty="0" smtClean="0"/>
          </a:p>
          <a:p>
            <a:pPr lvl="1" algn="just"/>
            <a:r>
              <a:rPr lang="pt-BR" dirty="0" smtClean="0"/>
              <a:t>Adições </a:t>
            </a:r>
            <a:r>
              <a:rPr lang="pt-BR" dirty="0"/>
              <a:t>de novas fontes externas: SEFAZ/CE, ANVISA, NCM e GTIN. </a:t>
            </a:r>
            <a:endParaRPr lang="pt-BR" b="1" dirty="0" smtClean="0">
              <a:solidFill>
                <a:srgbClr val="FF0000"/>
              </a:solidFill>
            </a:endParaRPr>
          </a:p>
        </p:txBody>
      </p:sp>
    </p:spTree>
    <p:extLst>
      <p:ext uri="{BB962C8B-B14F-4D97-AF65-F5344CB8AC3E}">
        <p14:creationId xmlns:p14="http://schemas.microsoft.com/office/powerpoint/2010/main" val="3782650266"/>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57200" y="44624"/>
            <a:ext cx="8229600" cy="1143000"/>
          </a:xfrm>
        </p:spPr>
        <p:txBody>
          <a:bodyPr>
            <a:normAutofit fontScale="90000"/>
          </a:bodyPr>
          <a:lstStyle/>
          <a:p>
            <a:r>
              <a:rPr lang="pt-BR" b="1" dirty="0" smtClean="0"/>
              <a:t>O que passamos a saber, após o </a:t>
            </a:r>
            <a:r>
              <a:rPr lang="pt-BR" b="1" dirty="0" err="1" smtClean="0"/>
              <a:t>Mashup</a:t>
            </a:r>
            <a:r>
              <a:rPr lang="pt-BR" b="1" dirty="0" smtClean="0"/>
              <a:t> das Compras Municipais</a:t>
            </a:r>
            <a:endParaRPr lang="pt-BR" b="1" dirty="0"/>
          </a:p>
        </p:txBody>
      </p:sp>
      <p:pic>
        <p:nvPicPr>
          <p:cNvPr id="24985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229" y="1412776"/>
            <a:ext cx="2600325" cy="2409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4986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61549" y="1509714"/>
            <a:ext cx="2304256" cy="2321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49862"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1229" y="4221088"/>
            <a:ext cx="2600325" cy="2255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49863" name="Picture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228184" y="1488975"/>
            <a:ext cx="2400300" cy="2257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49864" name="Picture 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243526" y="4245364"/>
            <a:ext cx="2384673" cy="22799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CaixaDeTexto 2"/>
          <p:cNvSpPr txBox="1"/>
          <p:nvPr/>
        </p:nvSpPr>
        <p:spPr>
          <a:xfrm>
            <a:off x="6228184" y="4365104"/>
            <a:ext cx="2664296" cy="1754326"/>
          </a:xfrm>
          <a:prstGeom prst="rect">
            <a:avLst/>
          </a:prstGeom>
          <a:noFill/>
        </p:spPr>
        <p:txBody>
          <a:bodyPr wrap="square" rtlCol="0">
            <a:spAutoFit/>
          </a:bodyPr>
          <a:lstStyle/>
          <a:p>
            <a:pPr algn="just"/>
            <a:r>
              <a:rPr lang="pt-BR" b="1" dirty="0" smtClean="0">
                <a:solidFill>
                  <a:srgbClr val="FF0000"/>
                </a:solidFill>
              </a:rPr>
              <a:t>Temos  controles , cuja ausência de interligação entre eles permite saber o que ocorreu, mas não coibir  o que vai acontecer.</a:t>
            </a:r>
            <a:endParaRPr lang="pt-BR" b="1" dirty="0">
              <a:solidFill>
                <a:srgbClr val="FF0000"/>
              </a:solidFill>
            </a:endParaRPr>
          </a:p>
        </p:txBody>
      </p:sp>
    </p:spTree>
    <p:extLst>
      <p:ext uri="{BB962C8B-B14F-4D97-AF65-F5344CB8AC3E}">
        <p14:creationId xmlns:p14="http://schemas.microsoft.com/office/powerpoint/2010/main" val="1076429536"/>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57200" y="2540206"/>
            <a:ext cx="8229600" cy="1143000"/>
          </a:xfrm>
        </p:spPr>
        <p:txBody>
          <a:bodyPr>
            <a:normAutofit fontScale="90000"/>
          </a:bodyPr>
          <a:lstStyle/>
          <a:p>
            <a:r>
              <a:rPr lang="pt-BR" b="1" dirty="0" smtClean="0"/>
              <a:t>Proposta de Extensão do LDMF, com LIDMS, das Compras Municipais, na Área da Saúde</a:t>
            </a:r>
            <a:endParaRPr lang="pt-BR" b="1" dirty="0"/>
          </a:p>
        </p:txBody>
      </p:sp>
    </p:spTree>
    <p:extLst>
      <p:ext uri="{BB962C8B-B14F-4D97-AF65-F5344CB8AC3E}">
        <p14:creationId xmlns:p14="http://schemas.microsoft.com/office/powerpoint/2010/main" val="3148594"/>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a:p>
        </p:txBody>
      </p:sp>
      <p:pic>
        <p:nvPicPr>
          <p:cNvPr id="1843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716" y="47625"/>
            <a:ext cx="9116284" cy="68769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540991016"/>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a:p>
        </p:txBody>
      </p:sp>
      <p:pic>
        <p:nvPicPr>
          <p:cNvPr id="1945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716" y="47625"/>
            <a:ext cx="9116284" cy="68769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009329298"/>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a:p>
        </p:txBody>
      </p:sp>
      <p:pic>
        <p:nvPicPr>
          <p:cNvPr id="2048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716" y="47625"/>
            <a:ext cx="9116283" cy="67627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61585035"/>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0328"/>
            <a:ext cx="9143999" cy="683767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984178236"/>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a:p>
        </p:txBody>
      </p:sp>
      <p:pic>
        <p:nvPicPr>
          <p:cNvPr id="17410" name="Picture 2" descr="http://www.who.int/entity/gho/malaria/malaria_00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555" y="27250"/>
            <a:ext cx="9155243" cy="68307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76387844"/>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a:p>
        </p:txBody>
      </p:sp>
      <p:pic>
        <p:nvPicPr>
          <p:cNvPr id="2457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0328"/>
            <a:ext cx="9144000" cy="68989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99932339"/>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a:p>
        </p:txBody>
      </p:sp>
      <p:pic>
        <p:nvPicPr>
          <p:cNvPr id="2253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716" y="33977"/>
            <a:ext cx="9116283" cy="67627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068122367"/>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a:p>
        </p:txBody>
      </p:sp>
      <p:pic>
        <p:nvPicPr>
          <p:cNvPr id="2560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068" y="20328"/>
            <a:ext cx="9129932" cy="683767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853298311"/>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a:p>
        </p:txBody>
      </p:sp>
      <p:pic>
        <p:nvPicPr>
          <p:cNvPr id="2150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47625"/>
            <a:ext cx="9144000" cy="67627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772289106"/>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a:p>
        </p:txBody>
      </p:sp>
      <p:pic>
        <p:nvPicPr>
          <p:cNvPr id="2355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716" y="47625"/>
            <a:ext cx="9116283" cy="67627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283452819"/>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a:p>
        </p:txBody>
      </p:sp>
      <p:pic>
        <p:nvPicPr>
          <p:cNvPr id="276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47625"/>
            <a:ext cx="9144000" cy="68103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92572867"/>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a:p>
        </p:txBody>
      </p:sp>
      <p:pic>
        <p:nvPicPr>
          <p:cNvPr id="266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47625"/>
            <a:ext cx="10010775" cy="67627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1558113"/>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57200" y="56270"/>
            <a:ext cx="8229600" cy="1143000"/>
          </a:xfrm>
        </p:spPr>
        <p:txBody>
          <a:bodyPr>
            <a:normAutofit fontScale="90000"/>
          </a:bodyPr>
          <a:lstStyle/>
          <a:p>
            <a:r>
              <a:rPr lang="pt-BR" b="1" dirty="0" smtClean="0"/>
              <a:t>Os Candidatos a Fontes de Ontologias Exportadas</a:t>
            </a:r>
            <a:endParaRPr lang="pt-BR" b="1" dirty="0"/>
          </a:p>
        </p:txBody>
      </p:sp>
      <p:pic>
        <p:nvPicPr>
          <p:cNvPr id="1433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20067" y="1292717"/>
            <a:ext cx="2628900" cy="5048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 name="Imagem 3"/>
          <p:cNvPicPr/>
          <p:nvPr/>
        </p:nvPicPr>
        <p:blipFill>
          <a:blip r:embed="rId3">
            <a:extLst>
              <a:ext uri="{28A0092B-C50C-407E-A947-70E740481C1C}">
                <a14:useLocalDpi xmlns:a14="http://schemas.microsoft.com/office/drawing/2010/main" val="0"/>
              </a:ext>
            </a:extLst>
          </a:blip>
          <a:srcRect/>
          <a:stretch>
            <a:fillRect/>
          </a:stretch>
        </p:blipFill>
        <p:spPr bwMode="auto">
          <a:xfrm>
            <a:off x="4763603" y="2629647"/>
            <a:ext cx="4110547" cy="4115918"/>
          </a:xfrm>
          <a:prstGeom prst="rect">
            <a:avLst/>
          </a:prstGeom>
          <a:noFill/>
          <a:ln>
            <a:noFill/>
          </a:ln>
        </p:spPr>
      </p:pic>
      <p:sp>
        <p:nvSpPr>
          <p:cNvPr id="3" name="CaixaDeTexto 2"/>
          <p:cNvSpPr txBox="1"/>
          <p:nvPr/>
        </p:nvSpPr>
        <p:spPr>
          <a:xfrm>
            <a:off x="2547003" y="3978721"/>
            <a:ext cx="1374159" cy="523220"/>
          </a:xfrm>
          <a:prstGeom prst="rect">
            <a:avLst/>
          </a:prstGeom>
          <a:noFill/>
        </p:spPr>
        <p:txBody>
          <a:bodyPr wrap="square" rtlCol="0">
            <a:spAutoFit/>
          </a:bodyPr>
          <a:lstStyle/>
          <a:p>
            <a:r>
              <a:rPr lang="pt-BR" sz="1400" b="1" dirty="0" smtClean="0"/>
              <a:t>Esfera Executiva X</a:t>
            </a:r>
            <a:endParaRPr lang="pt-BR" sz="1400" b="1" dirty="0"/>
          </a:p>
        </p:txBody>
      </p:sp>
      <p:sp>
        <p:nvSpPr>
          <p:cNvPr id="5" name="CaixaDeTexto 4"/>
          <p:cNvSpPr txBox="1"/>
          <p:nvPr/>
        </p:nvSpPr>
        <p:spPr>
          <a:xfrm>
            <a:off x="2810362" y="4225418"/>
            <a:ext cx="596236" cy="861774"/>
          </a:xfrm>
          <a:prstGeom prst="rect">
            <a:avLst/>
          </a:prstGeom>
          <a:noFill/>
        </p:spPr>
        <p:txBody>
          <a:bodyPr wrap="square" rtlCol="0">
            <a:spAutoFit/>
          </a:bodyPr>
          <a:lstStyle/>
          <a:p>
            <a:r>
              <a:rPr lang="pt-BR" sz="1600" b="1" dirty="0" smtClean="0"/>
              <a:t>PPA</a:t>
            </a:r>
          </a:p>
          <a:p>
            <a:r>
              <a:rPr lang="pt-BR" sz="1600" b="1" dirty="0" smtClean="0"/>
              <a:t>LDA</a:t>
            </a:r>
          </a:p>
          <a:p>
            <a:r>
              <a:rPr lang="pt-BR" sz="1600" b="1" dirty="0" smtClean="0"/>
              <a:t>LOA</a:t>
            </a:r>
          </a:p>
        </p:txBody>
      </p:sp>
      <p:pic>
        <p:nvPicPr>
          <p:cNvPr id="14339"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2582" y="2285905"/>
            <a:ext cx="1952625" cy="6477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341"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62582" y="1222969"/>
            <a:ext cx="2122510" cy="74041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 name="Picture 4" descr="Relatório de Desenvolvimento Humano 2010"/>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700558" y="2759884"/>
            <a:ext cx="729499" cy="965958"/>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680083" y="1222969"/>
            <a:ext cx="685800" cy="1295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7" name="Conector angulado 6"/>
          <p:cNvCxnSpPr>
            <a:endCxn id="3" idx="3"/>
          </p:cNvCxnSpPr>
          <p:nvPr/>
        </p:nvCxnSpPr>
        <p:spPr>
          <a:xfrm rot="10800000">
            <a:off x="3921163" y="4240332"/>
            <a:ext cx="1387823" cy="222493"/>
          </a:xfrm>
          <a:prstGeom prst="bentConnector3">
            <a:avLst>
              <a:gd name="adj1" fmla="val 50000"/>
            </a:avLst>
          </a:prstGeom>
          <a:ln>
            <a:tailEnd type="arrow"/>
          </a:ln>
        </p:spPr>
        <p:style>
          <a:lnRef idx="2">
            <a:schemeClr val="accent1"/>
          </a:lnRef>
          <a:fillRef idx="0">
            <a:schemeClr val="accent1"/>
          </a:fillRef>
          <a:effectRef idx="1">
            <a:schemeClr val="accent1"/>
          </a:effectRef>
          <a:fontRef idx="minor">
            <a:schemeClr val="tx1"/>
          </a:fontRef>
        </p:style>
      </p:cxnSp>
      <p:sp>
        <p:nvSpPr>
          <p:cNvPr id="13" name="Chave esquerda 12"/>
          <p:cNvSpPr/>
          <p:nvPr/>
        </p:nvSpPr>
        <p:spPr>
          <a:xfrm>
            <a:off x="2769418" y="4225418"/>
            <a:ext cx="187443" cy="896035"/>
          </a:xfrm>
          <a:prstGeom prst="lef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pt-BR"/>
          </a:p>
        </p:txBody>
      </p:sp>
      <p:pic>
        <p:nvPicPr>
          <p:cNvPr id="14342" name="Picture 6"/>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27552" y="3206565"/>
            <a:ext cx="2057540" cy="5048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15" name="Conector angulado 14"/>
          <p:cNvCxnSpPr>
            <a:stCxn id="14341" idx="3"/>
            <a:endCxn id="11" idx="1"/>
          </p:cNvCxnSpPr>
          <p:nvPr/>
        </p:nvCxnSpPr>
        <p:spPr>
          <a:xfrm>
            <a:off x="2385092" y="1593174"/>
            <a:ext cx="294991" cy="277495"/>
          </a:xfrm>
          <a:prstGeom prst="bentConnector3">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7" name="Conector angulado 16"/>
          <p:cNvCxnSpPr>
            <a:stCxn id="14341" idx="2"/>
            <a:endCxn id="14339" idx="1"/>
          </p:cNvCxnSpPr>
          <p:nvPr/>
        </p:nvCxnSpPr>
        <p:spPr>
          <a:xfrm rot="5400000">
            <a:off x="470022" y="1755940"/>
            <a:ext cx="646376" cy="1061255"/>
          </a:xfrm>
          <a:prstGeom prst="bentConnector4">
            <a:avLst>
              <a:gd name="adj1" fmla="val 24949"/>
              <a:gd name="adj2" fmla="val 12154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0" name="Conector angulado 19"/>
          <p:cNvCxnSpPr>
            <a:stCxn id="14342" idx="0"/>
          </p:cNvCxnSpPr>
          <p:nvPr/>
        </p:nvCxnSpPr>
        <p:spPr>
          <a:xfrm rot="5400000" flipH="1" flipV="1">
            <a:off x="1300982" y="2815225"/>
            <a:ext cx="446681" cy="336000"/>
          </a:xfrm>
          <a:prstGeom prst="bentConnector3">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2" name="Conector angulado 21"/>
          <p:cNvCxnSpPr>
            <a:stCxn id="14339" idx="3"/>
            <a:endCxn id="10" idx="1"/>
          </p:cNvCxnSpPr>
          <p:nvPr/>
        </p:nvCxnSpPr>
        <p:spPr>
          <a:xfrm>
            <a:off x="2215207" y="2609755"/>
            <a:ext cx="485351" cy="633108"/>
          </a:xfrm>
          <a:prstGeom prst="bentConnector3">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4" name="Conector angulado 23"/>
          <p:cNvCxnSpPr>
            <a:stCxn id="11" idx="3"/>
            <a:endCxn id="10" idx="0"/>
          </p:cNvCxnSpPr>
          <p:nvPr/>
        </p:nvCxnSpPr>
        <p:spPr>
          <a:xfrm flipH="1">
            <a:off x="3065308" y="1870669"/>
            <a:ext cx="300575" cy="889215"/>
          </a:xfrm>
          <a:prstGeom prst="bentConnector4">
            <a:avLst>
              <a:gd name="adj1" fmla="val -76054"/>
              <a:gd name="adj2" fmla="val 86420"/>
            </a:avLst>
          </a:prstGeom>
          <a:ln>
            <a:tailEnd type="arrow"/>
          </a:ln>
        </p:spPr>
        <p:style>
          <a:lnRef idx="2">
            <a:schemeClr val="accent1"/>
          </a:lnRef>
          <a:fillRef idx="0">
            <a:schemeClr val="accent1"/>
          </a:fillRef>
          <a:effectRef idx="1">
            <a:schemeClr val="accent1"/>
          </a:effectRef>
          <a:fontRef idx="minor">
            <a:schemeClr val="tx1"/>
          </a:fontRef>
        </p:style>
      </p:cxnSp>
      <p:sp>
        <p:nvSpPr>
          <p:cNvPr id="14345" name="CaixaDeTexto 14344"/>
          <p:cNvSpPr txBox="1"/>
          <p:nvPr/>
        </p:nvSpPr>
        <p:spPr>
          <a:xfrm>
            <a:off x="3338358" y="4421845"/>
            <a:ext cx="1042560" cy="369332"/>
          </a:xfrm>
          <a:prstGeom prst="rect">
            <a:avLst/>
          </a:prstGeom>
          <a:noFill/>
        </p:spPr>
        <p:txBody>
          <a:bodyPr wrap="square" rtlCol="0">
            <a:spAutoFit/>
          </a:bodyPr>
          <a:lstStyle/>
          <a:p>
            <a:r>
              <a:rPr lang="pt-BR" b="1" dirty="0" smtClean="0">
                <a:solidFill>
                  <a:srgbClr val="FF0000"/>
                </a:solidFill>
              </a:rPr>
              <a:t>Saúde</a:t>
            </a:r>
            <a:endParaRPr lang="pt-BR" b="1" dirty="0">
              <a:solidFill>
                <a:srgbClr val="FF0000"/>
              </a:solidFill>
            </a:endParaRPr>
          </a:p>
        </p:txBody>
      </p:sp>
      <p:pic>
        <p:nvPicPr>
          <p:cNvPr id="14346" name="Picture 7"/>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5594" y="5568306"/>
            <a:ext cx="3340290" cy="12213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4347" name="CaixaDeTexto 14346"/>
          <p:cNvSpPr txBox="1"/>
          <p:nvPr/>
        </p:nvSpPr>
        <p:spPr>
          <a:xfrm>
            <a:off x="98806" y="5281708"/>
            <a:ext cx="3230180" cy="369332"/>
          </a:xfrm>
          <a:prstGeom prst="rect">
            <a:avLst/>
          </a:prstGeom>
          <a:noFill/>
        </p:spPr>
        <p:txBody>
          <a:bodyPr wrap="square" rtlCol="0">
            <a:spAutoFit/>
          </a:bodyPr>
          <a:lstStyle/>
          <a:p>
            <a:r>
              <a:rPr lang="pt-BR" b="1" dirty="0" err="1" smtClean="0"/>
              <a:t>Diseases</a:t>
            </a:r>
            <a:r>
              <a:rPr lang="pt-BR" b="1" dirty="0" smtClean="0"/>
              <a:t> </a:t>
            </a:r>
            <a:r>
              <a:rPr lang="pt-BR" b="1" dirty="0" err="1"/>
              <a:t>and</a:t>
            </a:r>
            <a:r>
              <a:rPr lang="pt-BR" b="1" dirty="0"/>
              <a:t> </a:t>
            </a:r>
            <a:r>
              <a:rPr lang="pt-BR" b="1" dirty="0" err="1" smtClean="0"/>
              <a:t>Drugs</a:t>
            </a:r>
            <a:r>
              <a:rPr lang="pt-BR" b="1" dirty="0" smtClean="0"/>
              <a:t> Ontology</a:t>
            </a:r>
            <a:endParaRPr lang="pt-BR" b="1" dirty="0"/>
          </a:p>
        </p:txBody>
      </p:sp>
      <p:sp>
        <p:nvSpPr>
          <p:cNvPr id="45" name="CaixaDeTexto 44"/>
          <p:cNvSpPr txBox="1"/>
          <p:nvPr/>
        </p:nvSpPr>
        <p:spPr>
          <a:xfrm>
            <a:off x="3654534" y="5147461"/>
            <a:ext cx="1042560" cy="830997"/>
          </a:xfrm>
          <a:prstGeom prst="rect">
            <a:avLst/>
          </a:prstGeom>
          <a:noFill/>
        </p:spPr>
        <p:txBody>
          <a:bodyPr wrap="square" rtlCol="0">
            <a:spAutoFit/>
          </a:bodyPr>
          <a:lstStyle/>
          <a:p>
            <a:pPr algn="ctr"/>
            <a:r>
              <a:rPr lang="pt-BR" sz="1600" b="1" dirty="0" smtClean="0">
                <a:solidFill>
                  <a:srgbClr val="FF0000"/>
                </a:solidFill>
              </a:rPr>
              <a:t>Entidade ligada à Saúde</a:t>
            </a:r>
            <a:endParaRPr lang="pt-BR" sz="1600" b="1" dirty="0">
              <a:solidFill>
                <a:srgbClr val="FF0000"/>
              </a:solidFill>
            </a:endParaRPr>
          </a:p>
        </p:txBody>
      </p:sp>
      <p:cxnSp>
        <p:nvCxnSpPr>
          <p:cNvPr id="14350" name="Conector angulado 14349"/>
          <p:cNvCxnSpPr/>
          <p:nvPr/>
        </p:nvCxnSpPr>
        <p:spPr>
          <a:xfrm rot="16200000" flipH="1">
            <a:off x="3490797" y="4851343"/>
            <a:ext cx="594104" cy="266630"/>
          </a:xfrm>
          <a:prstGeom prst="bentConnector3">
            <a:avLst>
              <a:gd name="adj1" fmla="val 50000"/>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4357" name="Conector angulado 14356"/>
          <p:cNvCxnSpPr>
            <a:stCxn id="10" idx="2"/>
          </p:cNvCxnSpPr>
          <p:nvPr/>
        </p:nvCxnSpPr>
        <p:spPr>
          <a:xfrm rot="16200000" flipH="1">
            <a:off x="3009608" y="3781541"/>
            <a:ext cx="280174" cy="168775"/>
          </a:xfrm>
          <a:prstGeom prst="bentConnector3">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4361" name="Conector angulado 14360"/>
          <p:cNvCxnSpPr>
            <a:stCxn id="14346" idx="3"/>
            <a:endCxn id="45" idx="2"/>
          </p:cNvCxnSpPr>
          <p:nvPr/>
        </p:nvCxnSpPr>
        <p:spPr>
          <a:xfrm flipV="1">
            <a:off x="3365884" y="5978458"/>
            <a:ext cx="809930" cy="200548"/>
          </a:xfrm>
          <a:prstGeom prst="bentConnector2">
            <a:avLst/>
          </a:prstGeom>
          <a:ln>
            <a:tailEnd type="arrow"/>
          </a:ln>
        </p:spPr>
        <p:style>
          <a:lnRef idx="2">
            <a:schemeClr val="accent1"/>
          </a:lnRef>
          <a:fillRef idx="0">
            <a:schemeClr val="accent1"/>
          </a:fillRef>
          <a:effectRef idx="1">
            <a:schemeClr val="accent1"/>
          </a:effectRef>
          <a:fontRef idx="minor">
            <a:schemeClr val="tx1"/>
          </a:fontRef>
        </p:style>
      </p:cxnSp>
      <p:pic>
        <p:nvPicPr>
          <p:cNvPr id="14362" name="Picture 8"/>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648966" y="1722937"/>
            <a:ext cx="2362200" cy="685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14366" name="Conector angulado 14365"/>
          <p:cNvCxnSpPr>
            <a:stCxn id="14362" idx="1"/>
          </p:cNvCxnSpPr>
          <p:nvPr/>
        </p:nvCxnSpPr>
        <p:spPr>
          <a:xfrm rot="10800000" flipV="1">
            <a:off x="5773004" y="2065836"/>
            <a:ext cx="875963" cy="2282413"/>
          </a:xfrm>
          <a:prstGeom prst="bentConnector2">
            <a:avLst/>
          </a:prstGeom>
          <a:ln>
            <a:tailEnd type="arrow"/>
          </a:ln>
        </p:spPr>
        <p:style>
          <a:lnRef idx="2">
            <a:schemeClr val="accent1"/>
          </a:lnRef>
          <a:fillRef idx="0">
            <a:schemeClr val="accent1"/>
          </a:fillRef>
          <a:effectRef idx="1">
            <a:schemeClr val="accent1"/>
          </a:effectRef>
          <a:fontRef idx="minor">
            <a:schemeClr val="tx1"/>
          </a:fontRef>
        </p:style>
      </p:cxnSp>
      <p:cxnSp>
        <p:nvCxnSpPr>
          <p:cNvPr id="33" name="Conector angulado 32"/>
          <p:cNvCxnSpPr>
            <a:stCxn id="45" idx="0"/>
            <a:endCxn id="14338" idx="2"/>
          </p:cNvCxnSpPr>
          <p:nvPr/>
        </p:nvCxnSpPr>
        <p:spPr>
          <a:xfrm rot="5400000" flipH="1" flipV="1">
            <a:off x="3080206" y="2893151"/>
            <a:ext cx="3349919" cy="1158703"/>
          </a:xfrm>
          <a:prstGeom prst="bentConnector3">
            <a:avLst>
              <a:gd name="adj1" fmla="val 75259"/>
            </a:avLst>
          </a:prstGeom>
          <a:ln>
            <a:tailEnd type="arrow"/>
          </a:ln>
        </p:spPr>
        <p:style>
          <a:lnRef idx="2">
            <a:schemeClr val="accent1"/>
          </a:lnRef>
          <a:fillRef idx="0">
            <a:schemeClr val="accent1"/>
          </a:fillRef>
          <a:effectRef idx="1">
            <a:schemeClr val="accent1"/>
          </a:effectRef>
          <a:fontRef idx="minor">
            <a:schemeClr val="tx1"/>
          </a:fontRef>
        </p:style>
      </p:cxnSp>
      <p:pic>
        <p:nvPicPr>
          <p:cNvPr id="38" name="Picture 9"/>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8376740" y="785319"/>
            <a:ext cx="767260" cy="7598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42" name="Conector angulado 41"/>
          <p:cNvCxnSpPr>
            <a:stCxn id="14338" idx="3"/>
            <a:endCxn id="38" idx="1"/>
          </p:cNvCxnSpPr>
          <p:nvPr/>
        </p:nvCxnSpPr>
        <p:spPr>
          <a:xfrm flipV="1">
            <a:off x="6648967" y="1165225"/>
            <a:ext cx="1727773" cy="379905"/>
          </a:xfrm>
          <a:prstGeom prst="bentConnector3">
            <a:avLst/>
          </a:prstGeom>
          <a:ln>
            <a:tailEnd type="arrow"/>
          </a:ln>
        </p:spPr>
        <p:style>
          <a:lnRef idx="2">
            <a:schemeClr val="accent1"/>
          </a:lnRef>
          <a:fillRef idx="0">
            <a:schemeClr val="accent1"/>
          </a:fillRef>
          <a:effectRef idx="1">
            <a:schemeClr val="accent1"/>
          </a:effectRef>
          <a:fontRef idx="minor">
            <a:schemeClr val="tx1"/>
          </a:fontRef>
        </p:style>
      </p:cxnSp>
      <p:cxnSp>
        <p:nvCxnSpPr>
          <p:cNvPr id="44" name="Conector angulado 43"/>
          <p:cNvCxnSpPr>
            <a:stCxn id="38" idx="2"/>
            <a:endCxn id="14362" idx="0"/>
          </p:cNvCxnSpPr>
          <p:nvPr/>
        </p:nvCxnSpPr>
        <p:spPr>
          <a:xfrm rot="5400000">
            <a:off x="8206315" y="1168881"/>
            <a:ext cx="177807" cy="930304"/>
          </a:xfrm>
          <a:prstGeom prst="bentConnector3">
            <a:avLst/>
          </a:prstGeom>
          <a:ln>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214255217"/>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pt-BR" b="1" dirty="0" smtClean="0"/>
              <a:t>Explicando Alguns Relacionamentos e Papéis dos Novos participantes</a:t>
            </a:r>
            <a:endParaRPr lang="pt-BR" b="1" dirty="0"/>
          </a:p>
        </p:txBody>
      </p:sp>
      <p:sp>
        <p:nvSpPr>
          <p:cNvPr id="3" name="Espaço Reservado para Conteúdo 2"/>
          <p:cNvSpPr>
            <a:spLocks noGrp="1"/>
          </p:cNvSpPr>
          <p:nvPr>
            <p:ph idx="1"/>
          </p:nvPr>
        </p:nvSpPr>
        <p:spPr>
          <a:xfrm>
            <a:off x="95534" y="1600200"/>
            <a:ext cx="8911988" cy="5114499"/>
          </a:xfrm>
        </p:spPr>
        <p:txBody>
          <a:bodyPr>
            <a:normAutofit fontScale="85000" lnSpcReduction="10000"/>
          </a:bodyPr>
          <a:lstStyle/>
          <a:p>
            <a:r>
              <a:rPr lang="pt-BR" dirty="0" smtClean="0"/>
              <a:t>A Ontologia De Drogas e Doenças permite identificar drogas e medicamentos, para determinada doença. Logo, um mashup de saúde não pode se limitar aos aspectos documentais, possibilitando escolher entre as diversas drogas, para uma mesma doença, </a:t>
            </a:r>
            <a:r>
              <a:rPr lang="pt-BR" dirty="0"/>
              <a:t>existentes </a:t>
            </a:r>
            <a:r>
              <a:rPr lang="pt-BR" dirty="0" smtClean="0"/>
              <a:t>na rede pública de saúde, ou cujo preço seja o menor, mas com a composição química e resultados esperados.</a:t>
            </a:r>
          </a:p>
          <a:p>
            <a:r>
              <a:rPr lang="pt-BR" dirty="0" smtClean="0"/>
              <a:t>Do ponto de vista financeiro, a ANVISA publica os preços máximos das compras públicas. </a:t>
            </a:r>
            <a:r>
              <a:rPr lang="pt-BR" dirty="0"/>
              <a:t>S</a:t>
            </a:r>
            <a:r>
              <a:rPr lang="pt-BR" dirty="0" smtClean="0"/>
              <a:t>endo importante controle prévio das compras públicas, na área de saúde. </a:t>
            </a:r>
          </a:p>
          <a:p>
            <a:r>
              <a:rPr lang="pt-BR" dirty="0" smtClean="0"/>
              <a:t>A listagem das ANVISA correlaciona fabricantes e a GS1, o que permite saber se o que foi pago é uma caixa, cartela ou cápsula.  </a:t>
            </a:r>
          </a:p>
          <a:p>
            <a:endParaRPr lang="pt-BR" dirty="0"/>
          </a:p>
        </p:txBody>
      </p:sp>
    </p:spTree>
    <p:extLst>
      <p:ext uri="{BB962C8B-B14F-4D97-AF65-F5344CB8AC3E}">
        <p14:creationId xmlns:p14="http://schemas.microsoft.com/office/powerpoint/2010/main" val="1079041802"/>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8346</TotalTime>
  <Words>3999</Words>
  <Application>Microsoft Office PowerPoint</Application>
  <PresentationFormat>Apresentação na tela (4:3)</PresentationFormat>
  <Paragraphs>498</Paragraphs>
  <Slides>63</Slides>
  <Notes>24</Notes>
  <HiddenSlides>1</HiddenSlides>
  <MMClips>0</MMClips>
  <ScaleCrop>false</ScaleCrop>
  <HeadingPairs>
    <vt:vector size="6" baseType="variant">
      <vt:variant>
        <vt:lpstr>Tema</vt:lpstr>
      </vt:variant>
      <vt:variant>
        <vt:i4>1</vt:i4>
      </vt:variant>
      <vt:variant>
        <vt:lpstr>Servidores OLE incorporados</vt:lpstr>
      </vt:variant>
      <vt:variant>
        <vt:i4>1</vt:i4>
      </vt:variant>
      <vt:variant>
        <vt:lpstr>Títulos de slides</vt:lpstr>
      </vt:variant>
      <vt:variant>
        <vt:i4>63</vt:i4>
      </vt:variant>
    </vt:vector>
  </HeadingPairs>
  <TitlesOfParts>
    <vt:vector size="65" baseType="lpstr">
      <vt:lpstr>Office Theme</vt:lpstr>
      <vt:lpstr>Visio</vt:lpstr>
      <vt:lpstr>Extendendo o Mashup de Compras Municipais para a Área da Saúde</vt:lpstr>
      <vt:lpstr>Introdução</vt:lpstr>
      <vt:lpstr>Introdução</vt:lpstr>
      <vt:lpstr>A Experiência Dados.gov.br</vt:lpstr>
      <vt:lpstr>CPM_Mashup</vt:lpstr>
      <vt:lpstr>Apresentação do PowerPoint</vt:lpstr>
      <vt:lpstr>Exemplos de questões que se deseja responder com o CPM_Mashup</vt:lpstr>
      <vt:lpstr>Desafios na Integração de Dados</vt:lpstr>
      <vt:lpstr>Desafios na construção de LDM</vt:lpstr>
      <vt:lpstr>Architectures for Linked Data Integration</vt:lpstr>
      <vt:lpstr>Architecture based on the use of LIDMS</vt:lpstr>
      <vt:lpstr>Framework para Desenvolvimento de Linked Data Mashup com LIDMS</vt:lpstr>
      <vt:lpstr>FASE 1: Integração Semântica </vt:lpstr>
      <vt:lpstr>FASE 1: Integração Semântica </vt:lpstr>
      <vt:lpstr>FASE 1: Integração Semântica </vt:lpstr>
      <vt:lpstr>Apresentação do PowerPoint</vt:lpstr>
      <vt:lpstr>FASE 1: Integração Semântica </vt:lpstr>
      <vt:lpstr>Apresentação do PowerPoint</vt:lpstr>
      <vt:lpstr>Apresentação do PowerPoint</vt:lpstr>
      <vt:lpstr>FASE 1: Integração Semântica </vt:lpstr>
      <vt:lpstr>Apresentação do PowerPoint</vt:lpstr>
      <vt:lpstr>Ontologia Exportada CGU*</vt:lpstr>
      <vt:lpstr>Ontologia Exportada SPED*</vt:lpstr>
      <vt:lpstr>Ontologia Exportada  SICAF*</vt:lpstr>
      <vt:lpstr>Apresentação do PowerPoint</vt:lpstr>
      <vt:lpstr>Apresentação do PowerPoint</vt:lpstr>
      <vt:lpstr>FASE 1: Integração Semântica </vt:lpstr>
      <vt:lpstr>Heurísticas Para Pessoas</vt:lpstr>
      <vt:lpstr>Heurísticas para Município</vt:lpstr>
      <vt:lpstr>Apresentação do PowerPoint</vt:lpstr>
      <vt:lpstr>Apresentação do PowerPoint</vt:lpstr>
      <vt:lpstr>FASE 2:  CARGA, INTEGRAÇÃO  E LIMPEZA DOS DADOS</vt:lpstr>
      <vt:lpstr>Carga, Integração e Limpeza dos Dados</vt:lpstr>
      <vt:lpstr>Apresentação do PowerPoint</vt:lpstr>
      <vt:lpstr>Limpeza dos Dados</vt:lpstr>
      <vt:lpstr>Limpeza dos Dados</vt:lpstr>
      <vt:lpstr>FASE 3: GERAÇÃO DOS LIDMS</vt:lpstr>
      <vt:lpstr>LIDMS Licitação</vt:lpstr>
      <vt:lpstr>LIDMS Licitação</vt:lpstr>
      <vt:lpstr>LIDMS – Linked Data Mashup Services</vt:lpstr>
      <vt:lpstr>LIDMS GENERATION </vt:lpstr>
      <vt:lpstr>LIDMS Generation Process</vt:lpstr>
      <vt:lpstr>Apresentação do PowerPoint</vt:lpstr>
      <vt:lpstr>Apresentação do PowerPoint</vt:lpstr>
      <vt:lpstr>Passo 1: Especificação Conceitual do LIDMS Licitação</vt:lpstr>
      <vt:lpstr>Passo 2: LIDMS IMPLEMENTATION</vt:lpstr>
      <vt:lpstr>Conclusão e trabalhos futuros</vt:lpstr>
      <vt:lpstr>O que passamos a saber, após o Mashup das Compras Municipais</vt:lpstr>
      <vt:lpstr>Proposta de Extensão do LDMF, com LIDMS, das Compras Municipais, na Área da Saúde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Os Candidatos a Fontes de Ontologias Exportadas</vt:lpstr>
      <vt:lpstr>Explicando Alguns Relacionamentos e Papéis dos Novos participantes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Vania  Vidal</dc:creator>
  <cp:lastModifiedBy>Mauro Oliveira</cp:lastModifiedBy>
  <cp:revision>86</cp:revision>
  <dcterms:created xsi:type="dcterms:W3CDTF">2012-12-05T11:11:33Z</dcterms:created>
  <dcterms:modified xsi:type="dcterms:W3CDTF">2013-05-10T18:29:16Z</dcterms:modified>
</cp:coreProperties>
</file>