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84"/>
  </p:notesMasterIdLst>
  <p:handoutMasterIdLst>
    <p:handoutMasterId r:id="rId85"/>
  </p:handoutMasterIdLst>
  <p:sldIdLst>
    <p:sldId id="256" r:id="rId2"/>
    <p:sldId id="397" r:id="rId3"/>
    <p:sldId id="258" r:id="rId4"/>
    <p:sldId id="338" r:id="rId5"/>
    <p:sldId id="339" r:id="rId6"/>
    <p:sldId id="340" r:id="rId7"/>
    <p:sldId id="294" r:id="rId8"/>
    <p:sldId id="341" r:id="rId9"/>
    <p:sldId id="435" r:id="rId10"/>
    <p:sldId id="343" r:id="rId11"/>
    <p:sldId id="344" r:id="rId12"/>
    <p:sldId id="345" r:id="rId13"/>
    <p:sldId id="346" r:id="rId14"/>
    <p:sldId id="347" r:id="rId15"/>
    <p:sldId id="348" r:id="rId16"/>
    <p:sldId id="442" r:id="rId17"/>
    <p:sldId id="349" r:id="rId18"/>
    <p:sldId id="350" r:id="rId19"/>
    <p:sldId id="351" r:id="rId20"/>
    <p:sldId id="436" r:id="rId21"/>
    <p:sldId id="405" r:id="rId22"/>
    <p:sldId id="353" r:id="rId23"/>
    <p:sldId id="354" r:id="rId24"/>
    <p:sldId id="443" r:id="rId25"/>
    <p:sldId id="356" r:id="rId26"/>
    <p:sldId id="357" r:id="rId27"/>
    <p:sldId id="358" r:id="rId28"/>
    <p:sldId id="359" r:id="rId29"/>
    <p:sldId id="407" r:id="rId30"/>
    <p:sldId id="411" r:id="rId31"/>
    <p:sldId id="412" r:id="rId32"/>
    <p:sldId id="360" r:id="rId33"/>
    <p:sldId id="361" r:id="rId34"/>
    <p:sldId id="444" r:id="rId35"/>
    <p:sldId id="355" r:id="rId36"/>
    <p:sldId id="437" r:id="rId37"/>
    <p:sldId id="367" r:id="rId38"/>
    <p:sldId id="363" r:id="rId39"/>
    <p:sldId id="364" r:id="rId40"/>
    <p:sldId id="365" r:id="rId41"/>
    <p:sldId id="438" r:id="rId42"/>
    <p:sldId id="370" r:id="rId43"/>
    <p:sldId id="371" r:id="rId44"/>
    <p:sldId id="380" r:id="rId45"/>
    <p:sldId id="372" r:id="rId46"/>
    <p:sldId id="374" r:id="rId47"/>
    <p:sldId id="375" r:id="rId48"/>
    <p:sldId id="427" r:id="rId49"/>
    <p:sldId id="428" r:id="rId50"/>
    <p:sldId id="429" r:id="rId51"/>
    <p:sldId id="445" r:id="rId52"/>
    <p:sldId id="446" r:id="rId53"/>
    <p:sldId id="447" r:id="rId54"/>
    <p:sldId id="448" r:id="rId55"/>
    <p:sldId id="376" r:id="rId56"/>
    <p:sldId id="377" r:id="rId57"/>
    <p:sldId id="378" r:id="rId58"/>
    <p:sldId id="379" r:id="rId59"/>
    <p:sldId id="381" r:id="rId60"/>
    <p:sldId id="382" r:id="rId61"/>
    <p:sldId id="383" r:id="rId62"/>
    <p:sldId id="384" r:id="rId63"/>
    <p:sldId id="385" r:id="rId64"/>
    <p:sldId id="430" r:id="rId65"/>
    <p:sldId id="431" r:id="rId66"/>
    <p:sldId id="432" r:id="rId67"/>
    <p:sldId id="439" r:id="rId68"/>
    <p:sldId id="366" r:id="rId69"/>
    <p:sldId id="388" r:id="rId70"/>
    <p:sldId id="440" r:id="rId71"/>
    <p:sldId id="390" r:id="rId72"/>
    <p:sldId id="391" r:id="rId73"/>
    <p:sldId id="392" r:id="rId74"/>
    <p:sldId id="413" r:id="rId75"/>
    <p:sldId id="414" r:id="rId76"/>
    <p:sldId id="415" r:id="rId77"/>
    <p:sldId id="416" r:id="rId78"/>
    <p:sldId id="417" r:id="rId79"/>
    <p:sldId id="393" r:id="rId80"/>
    <p:sldId id="434" r:id="rId81"/>
    <p:sldId id="433" r:id="rId82"/>
    <p:sldId id="449" r:id="rId8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DDDDDD"/>
    <a:srgbClr val="FFCCFF"/>
    <a:srgbClr val="FF99CC"/>
    <a:srgbClr val="CCFFFF"/>
    <a:srgbClr val="FF0000"/>
    <a:srgbClr val="00CC66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6535" autoAdjust="0"/>
    <p:restoredTop sz="93777" autoAdjust="0"/>
  </p:normalViewPr>
  <p:slideViewPr>
    <p:cSldViewPr snapToGrid="0">
      <p:cViewPr>
        <p:scale>
          <a:sx n="65" d="100"/>
          <a:sy n="65" d="100"/>
        </p:scale>
        <p:origin x="-1134" y="-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8" d="100"/>
        <a:sy n="68" d="100"/>
      </p:scale>
      <p:origin x="0" y="102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21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59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59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59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CD6A9502-3DD6-490F-AE99-A68A1C60300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30963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65D33F7B-8EE6-41AA-9B4C-47C75CB3E7C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6014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4147D9-E0B1-49DE-8A41-5C8218B62AEA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6F828D-6370-4D34-B7EA-416C4A2CC423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811A15-78EA-4B69-B65B-C6D68320B67D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60D469-F566-41FB-99F6-DB57CFE5F22E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A9C203-9D09-4C9A-9A7E-6BD758A47D9E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E36AEE-8054-49E8-A847-640D30A6209A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81EAB7-10E1-42EA-B2C2-CAEB464A9473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55E9D8-49D6-47DF-AD18-8970C6A00D18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6F828D-6370-4D34-B7EA-416C4A2CC423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A8C112-0023-40BE-A2BA-E25F742B935B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61255E-CC6C-4E3C-B50D-C1E9119B610E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0F7718-38C9-40AA-A34B-F19F7CFF7148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EACA9-E8C4-4DD5-B92E-BD14102E666A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FF7CCB-A472-44CA-9224-9F9E33A84BF9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F80833-EE7D-4443-B721-582C5F677FDA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F6B0B7-B568-4708-9CD0-CD3E26AECCC8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F64894-7411-4D2C-B1A6-5559FD67663B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3FC207-A76D-4269-9C70-2527F935F11C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6F828D-6370-4D34-B7EA-416C4A2CC423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7F5071-DCFA-4278-A2DB-A1EC8E6A0A0C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88A9EE-3A9C-4F6E-AF31-1F1CD9B2810A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0B378D-5375-4F9A-BF27-049FCF9B390B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769B9B-F95B-4310-A2F6-D630BE711AFE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F15790-964C-4693-8B3F-CDEB80595C2B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DE6AE7-385E-4242-B7D4-84753612D881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646B43-FF82-4898-8288-751EF2B5146D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CFB72A-7BBE-4DAC-8228-3487FE5191B7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4B68FA-035A-42A4-B15A-0AED6520641B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6F828D-6370-4D34-B7EA-416C4A2CC423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BE6CCE-DBAA-40CB-93C0-ADE7CCE9CAD1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6501F6-03BD-4B85-9887-E224C0A84E6F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7373C6-1061-44EB-BD48-B6ED29713DBD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5EB070-7314-45B4-8479-FCCCA6C61F7A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6F828D-6370-4D34-B7EA-416C4A2CC423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2ADCBF-5B5A-42E0-AE58-6FFE5F1DB690}" type="slidenum">
              <a:rPr lang="en-US" smtClean="0"/>
              <a:pPr/>
              <a:t>42</a:t>
            </a:fld>
            <a:endParaRPr lang="en-US" smtClean="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2B8F14-3E27-4994-AF14-E277A70CEF3F}" type="slidenum">
              <a:rPr lang="en-US" smtClean="0"/>
              <a:pPr/>
              <a:t>43</a:t>
            </a:fld>
            <a:endParaRPr lang="en-US" smtClean="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9B76B0-6DE7-4559-BC71-97990BCC7319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C6EDE6-FA43-4DC5-BEF0-81DD356E99BF}" type="slidenum">
              <a:rPr lang="en-US" smtClean="0"/>
              <a:pPr/>
              <a:t>45</a:t>
            </a:fld>
            <a:endParaRPr lang="en-US" smtClean="0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F83F76-6A1A-42CC-9C9B-014DE7ACD3CA}" type="slidenum">
              <a:rPr lang="en-US" smtClean="0"/>
              <a:pPr/>
              <a:t>46</a:t>
            </a:fld>
            <a:endParaRPr lang="en-US" smtClean="0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07FF37-B260-4853-B327-2D17053BFEDF}" type="slidenum">
              <a:rPr lang="en-US" smtClean="0"/>
              <a:pPr/>
              <a:t>47</a:t>
            </a:fld>
            <a:endParaRPr lang="en-US" smtClean="0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972778-FCAC-4C5D-86D0-E18A5CF34D5A}" type="slidenum">
              <a:rPr lang="en-US" smtClean="0"/>
              <a:pPr/>
              <a:t>48</a:t>
            </a:fld>
            <a:endParaRPr lang="en-US" smtClean="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9F8176-BB11-41B2-8A4E-E2E67BD8CB2B}" type="slidenum">
              <a:rPr lang="en-US" smtClean="0"/>
              <a:pPr/>
              <a:t>49</a:t>
            </a:fld>
            <a:endParaRPr lang="en-US" smtClean="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089795-4E9B-453C-A278-11B7EAAE50FD}" type="slidenum">
              <a:rPr lang="en-US" smtClean="0"/>
              <a:pPr/>
              <a:t>50</a:t>
            </a:fld>
            <a:endParaRPr lang="en-US" smtClean="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50298A-92AC-4AD7-947E-CA822B0106AF}" type="slidenum">
              <a:rPr lang="en-US" smtClean="0"/>
              <a:pPr/>
              <a:t>55</a:t>
            </a:fld>
            <a:endParaRPr lang="en-US" smtClean="0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0C13B5-C52D-4208-835A-48FC2A085BD8}" type="slidenum">
              <a:rPr lang="en-US" smtClean="0"/>
              <a:pPr/>
              <a:t>56</a:t>
            </a:fld>
            <a:endParaRPr lang="en-US" smtClean="0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B48693-1D20-4FAA-8263-C74208C95178}" type="slidenum">
              <a:rPr lang="en-US" smtClean="0"/>
              <a:pPr/>
              <a:t>57</a:t>
            </a:fld>
            <a:endParaRPr lang="en-US" smtClean="0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2645A0-960F-42E8-8EB8-21EA63AD6FCC}" type="slidenum">
              <a:rPr lang="en-US" smtClean="0"/>
              <a:pPr/>
              <a:t>58</a:t>
            </a:fld>
            <a:endParaRPr lang="en-US" smtClean="0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E2AB0B-95F8-4DB4-906D-45A31B712D1D}" type="slidenum">
              <a:rPr lang="en-US" smtClean="0"/>
              <a:pPr/>
              <a:t>59</a:t>
            </a:fld>
            <a:endParaRPr lang="en-US" smtClean="0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AEF29A-0DB8-4F4D-B95D-BC39504A4F1B}" type="slidenum">
              <a:rPr lang="en-US" smtClean="0"/>
              <a:pPr/>
              <a:t>60</a:t>
            </a:fld>
            <a:endParaRPr lang="en-US" smtClean="0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63D289-7A02-42A2-9F69-E6759022E76D}" type="slidenum">
              <a:rPr lang="en-US" smtClean="0"/>
              <a:pPr/>
              <a:t>61</a:t>
            </a:fld>
            <a:endParaRPr lang="en-US" smtClean="0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B0C882-A1CD-4486-86EC-AC5820ACEF81}" type="slidenum">
              <a:rPr lang="en-US" smtClean="0"/>
              <a:pPr/>
              <a:t>62</a:t>
            </a:fld>
            <a:endParaRPr lang="en-US" smtClean="0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FD620C-FBFD-4A99-96BD-229688C44BAF}" type="slidenum">
              <a:rPr lang="en-US" smtClean="0"/>
              <a:pPr/>
              <a:t>63</a:t>
            </a:fld>
            <a:endParaRPr lang="en-US" smtClean="0"/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6F828D-6370-4D34-B7EA-416C4A2CC423}" type="slidenum">
              <a:rPr lang="en-US" smtClean="0"/>
              <a:pPr/>
              <a:t>67</a:t>
            </a:fld>
            <a:endParaRPr lang="en-US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D89270-4AE4-430C-A44A-3325DB11580F}" type="slidenum">
              <a:rPr lang="en-US" smtClean="0"/>
              <a:pPr/>
              <a:t>68</a:t>
            </a:fld>
            <a:endParaRPr lang="en-US" smtClean="0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E1B49A-7C11-4262-81D1-98F55D3C44E4}" type="slidenum">
              <a:rPr lang="en-US" smtClean="0"/>
              <a:pPr/>
              <a:t>69</a:t>
            </a:fld>
            <a:endParaRPr lang="en-US" smtClean="0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6F828D-6370-4D34-B7EA-416C4A2CC423}" type="slidenum">
              <a:rPr lang="en-US" smtClean="0"/>
              <a:pPr/>
              <a:t>70</a:t>
            </a:fld>
            <a:endParaRPr lang="en-US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FE5DE8-11E9-47A8-B4D7-FEF74A405D27}" type="slidenum">
              <a:rPr lang="en-US" smtClean="0"/>
              <a:pPr/>
              <a:t>71</a:t>
            </a:fld>
            <a:endParaRPr lang="en-US" smtClean="0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EBE0E5-21BD-48A7-86E5-8F3831896B35}" type="slidenum">
              <a:rPr lang="en-US" smtClean="0"/>
              <a:pPr/>
              <a:t>72</a:t>
            </a:fld>
            <a:endParaRPr lang="en-US" smtClean="0"/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FF3571-8354-4788-BF3B-3E03DD23DB89}" type="slidenum">
              <a:rPr lang="en-US" smtClean="0"/>
              <a:pPr/>
              <a:t>73</a:t>
            </a:fld>
            <a:endParaRPr lang="en-US" smtClean="0"/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80230F-867B-478A-A835-D9FA1C55C60E}" type="slidenum">
              <a:rPr lang="en-US" smtClean="0"/>
              <a:pPr/>
              <a:t>79</a:t>
            </a:fld>
            <a:endParaRPr lang="en-US" smtClean="0"/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1555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IPv4 “encapsulando” o IPv6.</a:t>
            </a:r>
          </a:p>
        </p:txBody>
      </p:sp>
      <p:sp>
        <p:nvSpPr>
          <p:cNvPr id="151556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47552F-A041-45E4-9D54-FBBB91714DDA}" type="slidenum">
              <a:rPr lang="en-US" smtClean="0"/>
              <a:pPr/>
              <a:t>81</a:t>
            </a:fld>
            <a:endParaRPr lang="en-US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6F828D-6370-4D34-B7EA-416C4A2CC423}" type="slidenum">
              <a:rPr lang="en-US" smtClean="0"/>
              <a:pPr/>
              <a:t>82</a:t>
            </a:fld>
            <a:endParaRPr lang="en-US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4: Camada de Rede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4a-</a:t>
            </a:r>
            <a:fld id="{11434060-222D-411C-A25E-54375F98260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4: Camada de Rede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4a-</a:t>
            </a:r>
            <a:fld id="{5274A37C-EE8F-4987-9EFE-3337B73C46D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4: Camada de Rede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4a-</a:t>
            </a:r>
            <a:fld id="{455115F8-99C4-486F-8F4D-1877BB4F722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4: Camada de Rede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4a-</a:t>
            </a:r>
            <a:fld id="{6E18FAB5-3A02-437B-B66F-127A12D0069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4: Camada de Rede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4a-</a:t>
            </a:r>
            <a:fld id="{2755C628-E7BA-4DC4-A67A-7E9B8C2B065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4: Camada de Rede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4a-</a:t>
            </a:r>
            <a:fld id="{7EC2F9D5-A86B-4E1E-9B6B-7168A7D1420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4: Camada de Rede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4a-</a:t>
            </a:r>
            <a:fld id="{00E8F375-0701-44F8-A62F-1047392AF76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4: Camada de Rede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4a-</a:t>
            </a:r>
            <a:fld id="{D07D86D8-9B8B-43D8-9351-C85A5CAB984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4: Camada de Rede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4a-</a:t>
            </a:r>
            <a:fld id="{62D80BAD-A404-4679-994F-C75CFBEEEE5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4: Camada de Rede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4a-</a:t>
            </a:r>
            <a:fld id="{723A828B-8536-4AC5-BDCF-A27148F8A30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362700" y="228600"/>
            <a:ext cx="1943100" cy="60198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33400" y="228600"/>
            <a:ext cx="5676900" cy="60198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4: Camada de Rede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4a-</a:t>
            </a:r>
            <a:fld id="{4D099434-EDDF-44E5-8F02-C1DADAD9924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ítulo e texto em cima do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533400" y="1600200"/>
            <a:ext cx="7772400" cy="22479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33400" y="4000500"/>
            <a:ext cx="7772400" cy="22479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4: Camada de Rede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4a-</a:t>
            </a:r>
            <a:fld id="{D83FD186-45CF-4971-B62D-C44BD358504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4: Camada de Rede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4a-</a:t>
            </a:r>
            <a:fld id="{9C80CD80-8F18-4E16-BCD4-A1AFBFC33F6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ítulo e conteúdo em cima do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7772400" cy="22479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33400" y="4000500"/>
            <a:ext cx="7772400" cy="22479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4: Camada de Rede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4a-</a:t>
            </a:r>
            <a:fld id="{A493228B-38AF-4D91-A3D7-7BDD1980723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Click to edit Master title style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7772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76875" y="64119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r>
              <a:rPr lang="pt-BR"/>
              <a:t>4: Camada de Rede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62925" y="6400800"/>
            <a:ext cx="819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pt-BR"/>
              <a:t>4a-</a:t>
            </a:r>
            <a:fld id="{38219240-7184-46E6-B879-DDB785931A1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ZapfDingbats" pitchFamily="82" charset="0"/>
        <a:buChar char="r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ZapfDingbats" pitchFamily="82" charset="0"/>
        <a:buChar char="m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5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notesSlide" Target="../notesSlides/notesSlide32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7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notesSlide" Target="../notesSlides/notesSlide35.xml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11" Type="http://schemas.openxmlformats.org/officeDocument/2006/relationships/oleObject" Target="../embeddings/oleObject17.bin"/><Relationship Id="rId5" Type="http://schemas.openxmlformats.org/officeDocument/2006/relationships/image" Target="../media/image21.w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1.bin"/><Relationship Id="rId9" Type="http://schemas.openxmlformats.org/officeDocument/2006/relationships/oleObject" Target="../embeddings/oleObject15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notesSlide" Target="../notesSlides/notesSlide36.xml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9.bin"/><Relationship Id="rId11" Type="http://schemas.openxmlformats.org/officeDocument/2006/relationships/oleObject" Target="../embeddings/oleObject24.bin"/><Relationship Id="rId5" Type="http://schemas.openxmlformats.org/officeDocument/2006/relationships/image" Target="../media/image21.wmf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18.bin"/><Relationship Id="rId9" Type="http://schemas.openxmlformats.org/officeDocument/2006/relationships/oleObject" Target="../embeddings/oleObject22.bin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notesSlide" Target="../notesSlides/notesSlide37.xml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6.bin"/><Relationship Id="rId11" Type="http://schemas.openxmlformats.org/officeDocument/2006/relationships/oleObject" Target="../embeddings/oleObject31.bin"/><Relationship Id="rId5" Type="http://schemas.openxmlformats.org/officeDocument/2006/relationships/image" Target="../media/image21.wmf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5.bin"/><Relationship Id="rId9" Type="http://schemas.openxmlformats.org/officeDocument/2006/relationships/oleObject" Target="../embeddings/oleObject29.bin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notesSlide" Target="../notesSlides/notesSlide38.xml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3.bin"/><Relationship Id="rId11" Type="http://schemas.openxmlformats.org/officeDocument/2006/relationships/oleObject" Target="../embeddings/oleObject38.bin"/><Relationship Id="rId5" Type="http://schemas.openxmlformats.org/officeDocument/2006/relationships/image" Target="../media/image21.wmf"/><Relationship Id="rId10" Type="http://schemas.openxmlformats.org/officeDocument/2006/relationships/oleObject" Target="../embeddings/oleObject37.bin"/><Relationship Id="rId4" Type="http://schemas.openxmlformats.org/officeDocument/2006/relationships/oleObject" Target="../embeddings/oleObject32.bin"/><Relationship Id="rId9" Type="http://schemas.openxmlformats.org/officeDocument/2006/relationships/oleObject" Target="../embeddings/oleObject36.bin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13" Type="http://schemas.openxmlformats.org/officeDocument/2006/relationships/image" Target="../media/image36.wmf"/><Relationship Id="rId3" Type="http://schemas.openxmlformats.org/officeDocument/2006/relationships/notesSlide" Target="../notesSlides/notesSlide42.xml"/><Relationship Id="rId7" Type="http://schemas.openxmlformats.org/officeDocument/2006/relationships/oleObject" Target="../embeddings/oleObject41.bin"/><Relationship Id="rId12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40.bin"/><Relationship Id="rId11" Type="http://schemas.openxmlformats.org/officeDocument/2006/relationships/oleObject" Target="../embeddings/oleObject45.bin"/><Relationship Id="rId5" Type="http://schemas.openxmlformats.org/officeDocument/2006/relationships/image" Target="../media/image21.wmf"/><Relationship Id="rId15" Type="http://schemas.openxmlformats.org/officeDocument/2006/relationships/image" Target="../media/image37.wmf"/><Relationship Id="rId10" Type="http://schemas.openxmlformats.org/officeDocument/2006/relationships/oleObject" Target="../embeddings/oleObject44.bin"/><Relationship Id="rId4" Type="http://schemas.openxmlformats.org/officeDocument/2006/relationships/oleObject" Target="../embeddings/oleObject39.bin"/><Relationship Id="rId9" Type="http://schemas.openxmlformats.org/officeDocument/2006/relationships/oleObject" Target="../embeddings/oleObject43.bin"/><Relationship Id="rId14" Type="http://schemas.openxmlformats.org/officeDocument/2006/relationships/oleObject" Target="../embeddings/oleObject47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7" Type="http://schemas.openxmlformats.org/officeDocument/2006/relationships/image" Target="../media/image3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9.bin"/><Relationship Id="rId5" Type="http://schemas.openxmlformats.org/officeDocument/2006/relationships/image" Target="../media/image36.wmf"/><Relationship Id="rId4" Type="http://schemas.openxmlformats.org/officeDocument/2006/relationships/oleObject" Target="../embeddings/oleObject48.bin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7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51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50.bin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7" Type="http://schemas.openxmlformats.org/officeDocument/2006/relationships/oleObject" Target="../embeddings/oleObject5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4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53.bin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58.bin"/><Relationship Id="rId5" Type="http://schemas.openxmlformats.org/officeDocument/2006/relationships/oleObject" Target="../embeddings/oleObject57.bin"/><Relationship Id="rId4" Type="http://schemas.openxmlformats.org/officeDocument/2006/relationships/image" Target="../media/image21.w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60.bin"/><Relationship Id="rId4" Type="http://schemas.openxmlformats.org/officeDocument/2006/relationships/image" Target="../media/image21.wmf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oleObject" Target="../embeddings/oleObject61.bin"/><Relationship Id="rId7" Type="http://schemas.openxmlformats.org/officeDocument/2006/relationships/oleObject" Target="../embeddings/oleObject6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63.bin"/><Relationship Id="rId5" Type="http://schemas.openxmlformats.org/officeDocument/2006/relationships/oleObject" Target="../embeddings/oleObject62.bin"/><Relationship Id="rId4" Type="http://schemas.openxmlformats.org/officeDocument/2006/relationships/image" Target="../media/image21.wmf"/><Relationship Id="rId9" Type="http://schemas.openxmlformats.org/officeDocument/2006/relationships/image" Target="../media/image41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19459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0A6B1328-47A2-4708-B093-EEA9E75BCD29}" type="slidenum">
              <a:rPr lang="pt-BR" smtClean="0"/>
              <a:pPr/>
              <a:t>1</a:t>
            </a:fld>
            <a:endParaRPr lang="pt-BR" smtClean="0"/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Capítulo 4: Camada de Rede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71600"/>
            <a:ext cx="7696200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u="sng" dirty="0" smtClean="0">
                <a:solidFill>
                  <a:srgbClr val="FF0000"/>
                </a:solidFill>
              </a:rPr>
              <a:t>Objetivos do capítulo:</a:t>
            </a:r>
            <a:r>
              <a:rPr lang="pt-BR" sz="3200" dirty="0" smtClean="0"/>
              <a:t> </a:t>
            </a:r>
          </a:p>
          <a:p>
            <a:r>
              <a:rPr lang="pt-BR" sz="2400" dirty="0" smtClean="0"/>
              <a:t>entender os princípios por trás dos serviços da camada de rede:</a:t>
            </a:r>
          </a:p>
          <a:p>
            <a:pPr lvl="1"/>
            <a:r>
              <a:rPr lang="pt-BR" sz="2000" dirty="0" smtClean="0"/>
              <a:t>modelos de serviço da camada de rede</a:t>
            </a:r>
          </a:p>
          <a:p>
            <a:pPr lvl="1"/>
            <a:r>
              <a:rPr lang="pt-BR" sz="2000" dirty="0" smtClean="0"/>
              <a:t>repasse </a:t>
            </a:r>
            <a:r>
              <a:rPr lang="pt-BR" sz="2000" i="1" dirty="0" smtClean="0"/>
              <a:t>versus </a:t>
            </a:r>
            <a:r>
              <a:rPr lang="pt-BR" sz="2000" dirty="0" err="1" smtClean="0"/>
              <a:t>roteamento</a:t>
            </a:r>
            <a:endParaRPr lang="pt-BR" sz="2000" dirty="0" smtClean="0"/>
          </a:p>
          <a:p>
            <a:pPr lvl="1"/>
            <a:r>
              <a:rPr lang="pt-BR" sz="2000" dirty="0" smtClean="0"/>
              <a:t>como funciona um roteador</a:t>
            </a:r>
          </a:p>
          <a:p>
            <a:pPr lvl="1"/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roteamento (seleção de caminho)</a:t>
            </a:r>
          </a:p>
          <a:p>
            <a:pPr lvl="1"/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lidando com escala</a:t>
            </a:r>
          </a:p>
          <a:p>
            <a:pPr lvl="1"/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tópicos avançados: IPv6, mobilidade</a:t>
            </a:r>
          </a:p>
          <a:p>
            <a:r>
              <a:rPr lang="pt-BR" sz="2400" dirty="0" smtClean="0"/>
              <a:t>instanciação, implementação na Internet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2048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D892CAFC-B1E3-476F-97DD-D343463D6B7A}" type="slidenum">
              <a:rPr lang="pt-BR" smtClean="0"/>
              <a:pPr/>
              <a:t>2</a:t>
            </a:fld>
            <a:endParaRPr lang="pt-BR" smtClean="0"/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Capítulo 4: Camada de Rede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4.5 Algoritmos de </a:t>
            </a:r>
            <a:r>
              <a:rPr lang="pt-BR" sz="24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endParaRPr lang="pt-BR" sz="2400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Estado de enlace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Vetor de distâncias</a:t>
            </a:r>
          </a:p>
          <a:p>
            <a:pPr lvl="1">
              <a:lnSpc>
                <a:spcPct val="90000"/>
              </a:lnSpc>
            </a:pPr>
            <a:r>
              <a:rPr lang="pt-BR" sz="20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 hierárquico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4.6 </a:t>
            </a:r>
            <a:r>
              <a:rPr lang="pt-BR" sz="24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 na Internet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RIP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OSPF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BGP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4.7 </a:t>
            </a:r>
            <a:r>
              <a:rPr lang="pt-BR" sz="24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t-BR" sz="2400" i="1" dirty="0" smtClean="0">
                <a:solidFill>
                  <a:schemeClr val="bg1">
                    <a:lumMod val="65000"/>
                  </a:schemeClr>
                </a:solidFill>
              </a:rPr>
              <a:t>broadcast</a:t>
            </a: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 e </a:t>
            </a:r>
            <a:r>
              <a:rPr lang="pt-BR" sz="2400" i="1" dirty="0" err="1" smtClean="0">
                <a:solidFill>
                  <a:schemeClr val="bg1">
                    <a:lumMod val="65000"/>
                  </a:schemeClr>
                </a:solidFill>
              </a:rPr>
              <a:t>multicast</a:t>
            </a:r>
            <a:endParaRPr lang="pt-BR" sz="24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t-BR" sz="2400" dirty="0" smtClean="0">
                <a:solidFill>
                  <a:srgbClr val="FF0000"/>
                </a:solidFill>
              </a:rPr>
              <a:t>4. 1 Introdução</a:t>
            </a:r>
          </a:p>
          <a:p>
            <a:pPr>
              <a:lnSpc>
                <a:spcPct val="90000"/>
              </a:lnSpc>
              <a:defRPr/>
            </a:pPr>
            <a:r>
              <a:rPr lang="pt-BR" sz="2400" dirty="0" smtClean="0"/>
              <a:t>4.2 Redes de circuitos virtuais e de </a:t>
            </a:r>
            <a:r>
              <a:rPr lang="pt-BR" sz="2400" dirty="0" err="1" smtClean="0"/>
              <a:t>datagramas</a:t>
            </a:r>
            <a:endParaRPr lang="pt-BR" sz="2400" dirty="0" smtClean="0"/>
          </a:p>
          <a:p>
            <a:pPr>
              <a:lnSpc>
                <a:spcPct val="90000"/>
              </a:lnSpc>
              <a:defRPr/>
            </a:pPr>
            <a:r>
              <a:rPr lang="pt-BR" sz="2400" dirty="0" smtClean="0"/>
              <a:t>4.3 O que há dentro de um roteador</a:t>
            </a:r>
          </a:p>
          <a:p>
            <a:pPr>
              <a:lnSpc>
                <a:spcPct val="90000"/>
              </a:lnSpc>
              <a:defRPr/>
            </a:pPr>
            <a:r>
              <a:rPr lang="pt-BR" sz="2400" dirty="0" smtClean="0"/>
              <a:t>4.4 O Protocolo da Internet (IP)</a:t>
            </a:r>
            <a:endParaRPr lang="pt-BR" sz="2400" i="1" dirty="0" smtClean="0"/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/>
              <a:t>Formato do </a:t>
            </a:r>
            <a:r>
              <a:rPr lang="pt-BR" sz="2000" dirty="0" err="1" smtClean="0"/>
              <a:t>datagrama</a:t>
            </a:r>
            <a:endParaRPr lang="pt-BR" sz="2000" dirty="0" smtClean="0"/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/>
              <a:t>Endereçamento IPv4</a:t>
            </a:r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/>
              <a:t>ICMP</a:t>
            </a:r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/>
              <a:t>IPv6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1042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89F86867-3837-4D0A-817A-DF5E70FDFA46}" type="slidenum">
              <a:rPr lang="pt-BR" smtClean="0"/>
              <a:pPr/>
              <a:t>3</a:t>
            </a:fld>
            <a:endParaRPr lang="pt-BR" smtClean="0"/>
          </a:p>
        </p:txBody>
      </p:sp>
      <p:sp>
        <p:nvSpPr>
          <p:cNvPr id="1043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143000"/>
          </a:xfrm>
        </p:spPr>
        <p:txBody>
          <a:bodyPr/>
          <a:lstStyle/>
          <a:p>
            <a:r>
              <a:rPr lang="pt-BR" smtClean="0"/>
              <a:t>Camada de rede</a:t>
            </a:r>
            <a:endParaRPr lang="pt-BR" sz="5400" smtClean="0"/>
          </a:p>
        </p:txBody>
      </p:sp>
      <p:sp>
        <p:nvSpPr>
          <p:cNvPr id="104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38150" y="1400175"/>
            <a:ext cx="4375150" cy="5114925"/>
          </a:xfrm>
        </p:spPr>
        <p:txBody>
          <a:bodyPr/>
          <a:lstStyle/>
          <a:p>
            <a:r>
              <a:rPr lang="pt-BR" sz="2000" smtClean="0"/>
              <a:t>transporta segmentos da estação  remetente à receptora</a:t>
            </a:r>
          </a:p>
          <a:p>
            <a:r>
              <a:rPr lang="pt-BR" sz="2000" smtClean="0"/>
              <a:t>no lado remetente, encapsula segmentos dentro de datagramas</a:t>
            </a:r>
          </a:p>
          <a:p>
            <a:r>
              <a:rPr lang="pt-BR" sz="2000" smtClean="0"/>
              <a:t>no lado receptor, entrega os segmentos para a camada de transporte</a:t>
            </a:r>
          </a:p>
          <a:p>
            <a:r>
              <a:rPr lang="pt-BR" sz="2000" smtClean="0"/>
              <a:t>protocolos da camada de rede em todos os sistemas finais e roteadores</a:t>
            </a:r>
          </a:p>
          <a:p>
            <a:r>
              <a:rPr lang="pt-BR" sz="2000" smtClean="0"/>
              <a:t>roteadores examinam campos de cabeçalho de todos os datagramas IP que passam por eles</a:t>
            </a:r>
          </a:p>
        </p:txBody>
      </p:sp>
      <p:sp>
        <p:nvSpPr>
          <p:cNvPr id="420" name="Freeform 1285"/>
          <p:cNvSpPr>
            <a:spLocks/>
          </p:cNvSpPr>
          <p:nvPr/>
        </p:nvSpPr>
        <p:spPr bwMode="auto">
          <a:xfrm>
            <a:off x="6748463" y="3516313"/>
            <a:ext cx="1314450" cy="674687"/>
          </a:xfrm>
          <a:custGeom>
            <a:avLst/>
            <a:gdLst>
              <a:gd name="T0" fmla="*/ 962699688 w 828"/>
              <a:gd name="T1" fmla="*/ 75604631 h 425"/>
              <a:gd name="T2" fmla="*/ 932457813 w 828"/>
              <a:gd name="T3" fmla="*/ 75604631 h 425"/>
              <a:gd name="T4" fmla="*/ 317539688 w 828"/>
              <a:gd name="T5" fmla="*/ 80644940 h 425"/>
              <a:gd name="T6" fmla="*/ 15120938 w 828"/>
              <a:gd name="T7" fmla="*/ 317539452 h 425"/>
              <a:gd name="T8" fmla="*/ 231854375 w 828"/>
              <a:gd name="T9" fmla="*/ 690522301 h 425"/>
              <a:gd name="T10" fmla="*/ 735885625 w 828"/>
              <a:gd name="T11" fmla="*/ 967739283 h 425"/>
              <a:gd name="T12" fmla="*/ 1360884375 w 828"/>
              <a:gd name="T13" fmla="*/ 1048384223 h 425"/>
              <a:gd name="T14" fmla="*/ 1759069063 w 828"/>
              <a:gd name="T15" fmla="*/ 831650946 h 425"/>
              <a:gd name="T16" fmla="*/ 1955641250 w 828"/>
              <a:gd name="T17" fmla="*/ 428426245 h 425"/>
              <a:gd name="T18" fmla="*/ 1995963750 w 828"/>
              <a:gd name="T19" fmla="*/ 55443396 h 425"/>
              <a:gd name="T20" fmla="*/ 1411287500 w 828"/>
              <a:gd name="T21" fmla="*/ 95765867 h 425"/>
              <a:gd name="T22" fmla="*/ 962699688 w 828"/>
              <a:gd name="T23" fmla="*/ 75604631 h 42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828" h="425">
                <a:moveTo>
                  <a:pt x="382" y="30"/>
                </a:moveTo>
                <a:cubicBezTo>
                  <a:pt x="350" y="29"/>
                  <a:pt x="413" y="30"/>
                  <a:pt x="370" y="30"/>
                </a:cubicBezTo>
                <a:cubicBezTo>
                  <a:pt x="327" y="30"/>
                  <a:pt x="187" y="16"/>
                  <a:pt x="126" y="32"/>
                </a:cubicBezTo>
                <a:cubicBezTo>
                  <a:pt x="65" y="48"/>
                  <a:pt x="12" y="86"/>
                  <a:pt x="6" y="126"/>
                </a:cubicBezTo>
                <a:cubicBezTo>
                  <a:pt x="0" y="166"/>
                  <a:pt x="44" y="231"/>
                  <a:pt x="92" y="274"/>
                </a:cubicBezTo>
                <a:cubicBezTo>
                  <a:pt x="140" y="317"/>
                  <a:pt x="217" y="360"/>
                  <a:pt x="292" y="384"/>
                </a:cubicBezTo>
                <a:cubicBezTo>
                  <a:pt x="367" y="408"/>
                  <a:pt x="472" y="425"/>
                  <a:pt x="540" y="416"/>
                </a:cubicBezTo>
                <a:cubicBezTo>
                  <a:pt x="608" y="407"/>
                  <a:pt x="659" y="371"/>
                  <a:pt x="698" y="330"/>
                </a:cubicBezTo>
                <a:cubicBezTo>
                  <a:pt x="737" y="289"/>
                  <a:pt x="760" y="221"/>
                  <a:pt x="776" y="170"/>
                </a:cubicBezTo>
                <a:cubicBezTo>
                  <a:pt x="792" y="119"/>
                  <a:pt x="828" y="44"/>
                  <a:pt x="792" y="22"/>
                </a:cubicBezTo>
                <a:cubicBezTo>
                  <a:pt x="756" y="0"/>
                  <a:pt x="630" y="37"/>
                  <a:pt x="560" y="38"/>
                </a:cubicBezTo>
                <a:cubicBezTo>
                  <a:pt x="490" y="39"/>
                  <a:pt x="414" y="31"/>
                  <a:pt x="382" y="3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21" name="Freeform 1286"/>
          <p:cNvSpPr>
            <a:spLocks/>
          </p:cNvSpPr>
          <p:nvPr/>
        </p:nvSpPr>
        <p:spPr bwMode="auto">
          <a:xfrm>
            <a:off x="6767513" y="1990725"/>
            <a:ext cx="1730375" cy="1125538"/>
          </a:xfrm>
          <a:custGeom>
            <a:avLst/>
            <a:gdLst>
              <a:gd name="T0" fmla="*/ 2147483647 w 765"/>
              <a:gd name="T1" fmla="*/ 216468667 h 459"/>
              <a:gd name="T2" fmla="*/ 2147483647 w 765"/>
              <a:gd name="T3" fmla="*/ 1551366543 h 459"/>
              <a:gd name="T4" fmla="*/ 1422336583 w 765"/>
              <a:gd name="T5" fmla="*/ 2147483647 h 459"/>
              <a:gd name="T6" fmla="*/ 204652469 w 765"/>
              <a:gd name="T7" fmla="*/ 2147483647 h 459"/>
              <a:gd name="T8" fmla="*/ 2147483647 w 765"/>
              <a:gd name="T9" fmla="*/ 2147483647 h 459"/>
              <a:gd name="T10" fmla="*/ 2147483647 w 765"/>
              <a:gd name="T11" fmla="*/ 2147483647 h 459"/>
              <a:gd name="T12" fmla="*/ 2147483647 w 765"/>
              <a:gd name="T13" fmla="*/ 2147483647 h 459"/>
              <a:gd name="T14" fmla="*/ 2147483647 w 765"/>
              <a:gd name="T15" fmla="*/ 2147483647 h 459"/>
              <a:gd name="T16" fmla="*/ 2147483647 w 765"/>
              <a:gd name="T17" fmla="*/ 2147483647 h 459"/>
              <a:gd name="T18" fmla="*/ 2147483647 w 765"/>
              <a:gd name="T19" fmla="*/ 2147483647 h 459"/>
              <a:gd name="T20" fmla="*/ 2147483647 w 765"/>
              <a:gd name="T21" fmla="*/ 763656690 h 459"/>
              <a:gd name="T22" fmla="*/ 2147483647 w 765"/>
              <a:gd name="T23" fmla="*/ 216468667 h 4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65" h="459">
                <a:moveTo>
                  <a:pt x="424" y="10"/>
                </a:moveTo>
                <a:cubicBezTo>
                  <a:pt x="362" y="16"/>
                  <a:pt x="343" y="55"/>
                  <a:pt x="288" y="70"/>
                </a:cubicBezTo>
                <a:cubicBezTo>
                  <a:pt x="233" y="85"/>
                  <a:pt x="142" y="56"/>
                  <a:pt x="96" y="100"/>
                </a:cubicBezTo>
                <a:cubicBezTo>
                  <a:pt x="50" y="144"/>
                  <a:pt x="0" y="279"/>
                  <a:pt x="14" y="336"/>
                </a:cubicBezTo>
                <a:cubicBezTo>
                  <a:pt x="28" y="393"/>
                  <a:pt x="125" y="429"/>
                  <a:pt x="180" y="444"/>
                </a:cubicBezTo>
                <a:cubicBezTo>
                  <a:pt x="235" y="459"/>
                  <a:pt x="279" y="426"/>
                  <a:pt x="346" y="426"/>
                </a:cubicBezTo>
                <a:cubicBezTo>
                  <a:pt x="413" y="426"/>
                  <a:pt x="525" y="443"/>
                  <a:pt x="584" y="444"/>
                </a:cubicBezTo>
                <a:cubicBezTo>
                  <a:pt x="643" y="445"/>
                  <a:pt x="670" y="446"/>
                  <a:pt x="698" y="434"/>
                </a:cubicBezTo>
                <a:cubicBezTo>
                  <a:pt x="726" y="422"/>
                  <a:pt x="743" y="418"/>
                  <a:pt x="752" y="372"/>
                </a:cubicBezTo>
                <a:cubicBezTo>
                  <a:pt x="761" y="326"/>
                  <a:pt x="765" y="214"/>
                  <a:pt x="750" y="158"/>
                </a:cubicBezTo>
                <a:cubicBezTo>
                  <a:pt x="735" y="102"/>
                  <a:pt x="716" y="58"/>
                  <a:pt x="662" y="34"/>
                </a:cubicBezTo>
                <a:cubicBezTo>
                  <a:pt x="608" y="10"/>
                  <a:pt x="505" y="0"/>
                  <a:pt x="424" y="10"/>
                </a:cubicBezTo>
                <a:close/>
              </a:path>
            </a:pathLst>
          </a:custGeom>
          <a:gradFill rotWithShape="1">
            <a:gsLst>
              <a:gs pos="0">
                <a:srgbClr val="00CCFF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22" name="Freeform 1287"/>
          <p:cNvSpPr>
            <a:spLocks/>
          </p:cNvSpPr>
          <p:nvPr/>
        </p:nvSpPr>
        <p:spPr bwMode="auto">
          <a:xfrm>
            <a:off x="4946650" y="1698625"/>
            <a:ext cx="1736725" cy="1071563"/>
          </a:xfrm>
          <a:custGeom>
            <a:avLst/>
            <a:gdLst>
              <a:gd name="T0" fmla="*/ 2141398689 w 1036"/>
              <a:gd name="T1" fmla="*/ 27720938 h 675"/>
              <a:gd name="T2" fmla="*/ 1289897173 w 1036"/>
              <a:gd name="T3" fmla="*/ 133567550 h 675"/>
              <a:gd name="T4" fmla="*/ 682886640 w 1036"/>
              <a:gd name="T5" fmla="*/ 325099514 h 675"/>
              <a:gd name="T6" fmla="*/ 505842949 w 1036"/>
              <a:gd name="T7" fmla="*/ 577115257 h 675"/>
              <a:gd name="T8" fmla="*/ 70255220 w 1036"/>
              <a:gd name="T9" fmla="*/ 748485962 h 675"/>
              <a:gd name="T10" fmla="*/ 59015122 w 1036"/>
              <a:gd name="T11" fmla="*/ 1156751465 h 675"/>
              <a:gd name="T12" fmla="*/ 435586053 w 1036"/>
              <a:gd name="T13" fmla="*/ 1232356188 h 675"/>
              <a:gd name="T14" fmla="*/ 1517527171 w 1036"/>
              <a:gd name="T15" fmla="*/ 1232356188 h 675"/>
              <a:gd name="T16" fmla="*/ 1975595095 w 1036"/>
              <a:gd name="T17" fmla="*/ 1398686578 h 675"/>
              <a:gd name="T18" fmla="*/ 2147483647 w 1036"/>
              <a:gd name="T19" fmla="*/ 1655742635 h 675"/>
              <a:gd name="T20" fmla="*/ 2147483647 w 1036"/>
              <a:gd name="T21" fmla="*/ 1665823265 h 675"/>
              <a:gd name="T22" fmla="*/ 2147483647 w 1036"/>
              <a:gd name="T23" fmla="*/ 1519654134 h 675"/>
              <a:gd name="T24" fmla="*/ 2147483647 w 1036"/>
              <a:gd name="T25" fmla="*/ 1121469261 h 675"/>
              <a:gd name="T26" fmla="*/ 2147483647 w 1036"/>
              <a:gd name="T27" fmla="*/ 733365017 h 675"/>
              <a:gd name="T28" fmla="*/ 2147483647 w 1036"/>
              <a:gd name="T29" fmla="*/ 269656051 h 675"/>
              <a:gd name="T30" fmla="*/ 2147483647 w 1036"/>
              <a:gd name="T31" fmla="*/ 42841882 h 675"/>
              <a:gd name="T32" fmla="*/ 2147483647 w 1036"/>
              <a:gd name="T33" fmla="*/ 7559679 h 675"/>
              <a:gd name="T34" fmla="*/ 2141398689 w 1036"/>
              <a:gd name="T35" fmla="*/ 27720938 h 67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1036" h="675">
                <a:moveTo>
                  <a:pt x="648" y="11"/>
                </a:moveTo>
                <a:cubicBezTo>
                  <a:pt x="584" y="19"/>
                  <a:pt x="464" y="33"/>
                  <a:pt x="390" y="53"/>
                </a:cubicBezTo>
                <a:cubicBezTo>
                  <a:pt x="316" y="73"/>
                  <a:pt x="246" y="100"/>
                  <a:pt x="206" y="129"/>
                </a:cubicBezTo>
                <a:cubicBezTo>
                  <a:pt x="166" y="158"/>
                  <a:pt x="183" y="201"/>
                  <a:pt x="152" y="229"/>
                </a:cubicBezTo>
                <a:cubicBezTo>
                  <a:pt x="121" y="257"/>
                  <a:pt x="44" y="259"/>
                  <a:pt x="22" y="297"/>
                </a:cubicBezTo>
                <a:cubicBezTo>
                  <a:pt x="0" y="335"/>
                  <a:pt x="0" y="427"/>
                  <a:pt x="18" y="459"/>
                </a:cubicBezTo>
                <a:cubicBezTo>
                  <a:pt x="36" y="491"/>
                  <a:pt x="59" y="484"/>
                  <a:pt x="132" y="489"/>
                </a:cubicBezTo>
                <a:cubicBezTo>
                  <a:pt x="205" y="494"/>
                  <a:pt x="380" y="478"/>
                  <a:pt x="458" y="489"/>
                </a:cubicBezTo>
                <a:cubicBezTo>
                  <a:pt x="536" y="500"/>
                  <a:pt x="549" y="527"/>
                  <a:pt x="598" y="555"/>
                </a:cubicBezTo>
                <a:cubicBezTo>
                  <a:pt x="647" y="583"/>
                  <a:pt x="707" y="639"/>
                  <a:pt x="752" y="657"/>
                </a:cubicBezTo>
                <a:cubicBezTo>
                  <a:pt x="797" y="675"/>
                  <a:pt x="837" y="670"/>
                  <a:pt x="870" y="661"/>
                </a:cubicBezTo>
                <a:cubicBezTo>
                  <a:pt x="903" y="652"/>
                  <a:pt x="932" y="639"/>
                  <a:pt x="952" y="603"/>
                </a:cubicBezTo>
                <a:cubicBezTo>
                  <a:pt x="972" y="567"/>
                  <a:pt x="981" y="497"/>
                  <a:pt x="992" y="445"/>
                </a:cubicBezTo>
                <a:cubicBezTo>
                  <a:pt x="1003" y="393"/>
                  <a:pt x="1013" y="347"/>
                  <a:pt x="1018" y="291"/>
                </a:cubicBezTo>
                <a:cubicBezTo>
                  <a:pt x="1023" y="235"/>
                  <a:pt x="1036" y="153"/>
                  <a:pt x="1022" y="107"/>
                </a:cubicBezTo>
                <a:cubicBezTo>
                  <a:pt x="1008" y="61"/>
                  <a:pt x="975" y="34"/>
                  <a:pt x="934" y="17"/>
                </a:cubicBezTo>
                <a:cubicBezTo>
                  <a:pt x="893" y="0"/>
                  <a:pt x="824" y="4"/>
                  <a:pt x="776" y="3"/>
                </a:cubicBezTo>
                <a:cubicBezTo>
                  <a:pt x="728" y="2"/>
                  <a:pt x="712" y="3"/>
                  <a:pt x="648" y="11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423" name="Group 1288"/>
          <p:cNvGrpSpPr>
            <a:grpSpLocks/>
          </p:cNvGrpSpPr>
          <p:nvPr/>
        </p:nvGrpSpPr>
        <p:grpSpPr bwMode="auto">
          <a:xfrm>
            <a:off x="5022850" y="2963863"/>
            <a:ext cx="1458913" cy="933450"/>
            <a:chOff x="2889" y="1631"/>
            <a:chExt cx="980" cy="743"/>
          </a:xfrm>
        </p:grpSpPr>
        <p:sp>
          <p:nvSpPr>
            <p:cNvPr id="424" name="Rectangle 1289"/>
            <p:cNvSpPr>
              <a:spLocks noChangeArrowheads="1"/>
            </p:cNvSpPr>
            <p:nvPr/>
          </p:nvSpPr>
          <p:spPr bwMode="auto">
            <a:xfrm>
              <a:off x="3046" y="1841"/>
              <a:ext cx="663" cy="533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25" name="AutoShape 1290"/>
            <p:cNvSpPr>
              <a:spLocks noChangeArrowheads="1"/>
            </p:cNvSpPr>
            <p:nvPr/>
          </p:nvSpPr>
          <p:spPr bwMode="auto">
            <a:xfrm>
              <a:off x="2889" y="1631"/>
              <a:ext cx="980" cy="253"/>
            </a:xfrm>
            <a:prstGeom prst="triangle">
              <a:avLst>
                <a:gd name="adj" fmla="val 50000"/>
              </a:avLst>
            </a:prstGeom>
            <a:solidFill>
              <a:srgbClr val="00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solidFill>
                  <a:srgbClr val="00CCFF"/>
                </a:solidFill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426" name="Line 1291"/>
          <p:cNvSpPr>
            <a:spLocks noChangeShapeType="1"/>
          </p:cNvSpPr>
          <p:nvPr/>
        </p:nvSpPr>
        <p:spPr bwMode="auto">
          <a:xfrm>
            <a:off x="7140575" y="3802063"/>
            <a:ext cx="163513" cy="12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27" name="Line 1292"/>
          <p:cNvSpPr>
            <a:spLocks noChangeShapeType="1"/>
          </p:cNvSpPr>
          <p:nvPr/>
        </p:nvSpPr>
        <p:spPr bwMode="auto">
          <a:xfrm>
            <a:off x="7237413" y="3722688"/>
            <a:ext cx="27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28" name="Line 1293"/>
          <p:cNvSpPr>
            <a:spLocks noChangeShapeType="1"/>
          </p:cNvSpPr>
          <p:nvPr/>
        </p:nvSpPr>
        <p:spPr bwMode="auto">
          <a:xfrm flipV="1">
            <a:off x="7473950" y="3808413"/>
            <a:ext cx="134938" cy="104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29" name="Line 1294"/>
          <p:cNvSpPr>
            <a:spLocks noChangeShapeType="1"/>
          </p:cNvSpPr>
          <p:nvPr/>
        </p:nvSpPr>
        <p:spPr bwMode="auto">
          <a:xfrm>
            <a:off x="6172200" y="3729038"/>
            <a:ext cx="679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30" name="Line 1295"/>
          <p:cNvSpPr>
            <a:spLocks noChangeShapeType="1"/>
          </p:cNvSpPr>
          <p:nvPr/>
        </p:nvSpPr>
        <p:spPr bwMode="auto">
          <a:xfrm>
            <a:off x="6467475" y="2576513"/>
            <a:ext cx="509588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31" name="Line 1296"/>
          <p:cNvSpPr>
            <a:spLocks noChangeShapeType="1"/>
          </p:cNvSpPr>
          <p:nvPr/>
        </p:nvSpPr>
        <p:spPr bwMode="auto">
          <a:xfrm>
            <a:off x="6034088" y="2392363"/>
            <a:ext cx="152400" cy="95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32" name="Freeform 1297"/>
          <p:cNvSpPr>
            <a:spLocks/>
          </p:cNvSpPr>
          <p:nvPr/>
        </p:nvSpPr>
        <p:spPr bwMode="auto">
          <a:xfrm>
            <a:off x="5241925" y="4367213"/>
            <a:ext cx="3079750" cy="1665287"/>
          </a:xfrm>
          <a:custGeom>
            <a:avLst/>
            <a:gdLst>
              <a:gd name="T0" fmla="*/ 2147483647 w 1940"/>
              <a:gd name="T1" fmla="*/ 65524043 h 1049"/>
              <a:gd name="T2" fmla="*/ 1902718763 w 1940"/>
              <a:gd name="T3" fmla="*/ 315018643 h 1049"/>
              <a:gd name="T4" fmla="*/ 1229836250 w 1940"/>
              <a:gd name="T5" fmla="*/ 171370574 h 1049"/>
              <a:gd name="T6" fmla="*/ 398184688 w 1940"/>
              <a:gd name="T7" fmla="*/ 254534911 h 1049"/>
              <a:gd name="T8" fmla="*/ 35282188 w 1940"/>
              <a:gd name="T9" fmla="*/ 980339693 h 1049"/>
              <a:gd name="T10" fmla="*/ 178931888 w 1940"/>
              <a:gd name="T11" fmla="*/ 1633060760 h 1049"/>
              <a:gd name="T12" fmla="*/ 725805000 w 1940"/>
              <a:gd name="T13" fmla="*/ 1779229778 h 1049"/>
              <a:gd name="T14" fmla="*/ 1431448750 w 1940"/>
              <a:gd name="T15" fmla="*/ 2147483647 h 1049"/>
              <a:gd name="T16" fmla="*/ 2147483647 w 1940"/>
              <a:gd name="T17" fmla="*/ 2147483647 h 1049"/>
              <a:gd name="T18" fmla="*/ 2147483647 w 1940"/>
              <a:gd name="T19" fmla="*/ 2147483647 h 1049"/>
              <a:gd name="T20" fmla="*/ 2147483647 w 1940"/>
              <a:gd name="T21" fmla="*/ 2147483647 h 1049"/>
              <a:gd name="T22" fmla="*/ 2147483647 w 1940"/>
              <a:gd name="T23" fmla="*/ 1799391022 h 1049"/>
              <a:gd name="T24" fmla="*/ 2147483647 w 1940"/>
              <a:gd name="T25" fmla="*/ 632558235 h 1049"/>
              <a:gd name="T26" fmla="*/ 2147483647 w 1940"/>
              <a:gd name="T27" fmla="*/ 287297726 h 1049"/>
              <a:gd name="T28" fmla="*/ 2147483647 w 1940"/>
              <a:gd name="T29" fmla="*/ 37801539 h 1049"/>
              <a:gd name="T30" fmla="*/ 2147483647 w 1940"/>
              <a:gd name="T31" fmla="*/ 65524043 h 104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940" h="1049">
                <a:moveTo>
                  <a:pt x="952" y="26"/>
                </a:moveTo>
                <a:cubicBezTo>
                  <a:pt x="867" y="45"/>
                  <a:pt x="832" y="118"/>
                  <a:pt x="755" y="125"/>
                </a:cubicBezTo>
                <a:cubicBezTo>
                  <a:pt x="678" y="132"/>
                  <a:pt x="587" y="72"/>
                  <a:pt x="488" y="68"/>
                </a:cubicBezTo>
                <a:cubicBezTo>
                  <a:pt x="389" y="64"/>
                  <a:pt x="237" y="48"/>
                  <a:pt x="158" y="101"/>
                </a:cubicBezTo>
                <a:cubicBezTo>
                  <a:pt x="79" y="154"/>
                  <a:pt x="28" y="298"/>
                  <a:pt x="14" y="389"/>
                </a:cubicBezTo>
                <a:cubicBezTo>
                  <a:pt x="0" y="480"/>
                  <a:pt x="25" y="595"/>
                  <a:pt x="71" y="648"/>
                </a:cubicBezTo>
                <a:cubicBezTo>
                  <a:pt x="117" y="701"/>
                  <a:pt x="205" y="665"/>
                  <a:pt x="288" y="706"/>
                </a:cubicBezTo>
                <a:cubicBezTo>
                  <a:pt x="371" y="747"/>
                  <a:pt x="450" y="842"/>
                  <a:pt x="568" y="893"/>
                </a:cubicBezTo>
                <a:cubicBezTo>
                  <a:pt x="686" y="944"/>
                  <a:pt x="852" y="991"/>
                  <a:pt x="996" y="1014"/>
                </a:cubicBezTo>
                <a:cubicBezTo>
                  <a:pt x="1140" y="1036"/>
                  <a:pt x="1309" y="1049"/>
                  <a:pt x="1433" y="1031"/>
                </a:cubicBezTo>
                <a:cubicBezTo>
                  <a:pt x="1557" y="1012"/>
                  <a:pt x="1657" y="960"/>
                  <a:pt x="1739" y="907"/>
                </a:cubicBezTo>
                <a:cubicBezTo>
                  <a:pt x="1821" y="855"/>
                  <a:pt x="1906" y="824"/>
                  <a:pt x="1923" y="714"/>
                </a:cubicBezTo>
                <a:cubicBezTo>
                  <a:pt x="1940" y="604"/>
                  <a:pt x="1898" y="350"/>
                  <a:pt x="1839" y="251"/>
                </a:cubicBezTo>
                <a:cubicBezTo>
                  <a:pt x="1780" y="151"/>
                  <a:pt x="1662" y="153"/>
                  <a:pt x="1566" y="114"/>
                </a:cubicBezTo>
                <a:cubicBezTo>
                  <a:pt x="1470" y="76"/>
                  <a:pt x="1365" y="30"/>
                  <a:pt x="1263" y="15"/>
                </a:cubicBezTo>
                <a:cubicBezTo>
                  <a:pt x="1161" y="0"/>
                  <a:pt x="1037" y="8"/>
                  <a:pt x="952" y="26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33" name="Line 1298"/>
          <p:cNvSpPr>
            <a:spLocks noChangeShapeType="1"/>
          </p:cNvSpPr>
          <p:nvPr/>
        </p:nvSpPr>
        <p:spPr bwMode="auto">
          <a:xfrm rot="16200000" flipV="1">
            <a:off x="7541419" y="5239544"/>
            <a:ext cx="474662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34" name="Line 1299"/>
          <p:cNvSpPr>
            <a:spLocks noChangeShapeType="1"/>
          </p:cNvSpPr>
          <p:nvPr/>
        </p:nvSpPr>
        <p:spPr bwMode="auto">
          <a:xfrm rot="5400000" flipV="1">
            <a:off x="7735888" y="5429250"/>
            <a:ext cx="3175" cy="85725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35" name="Line 1300"/>
          <p:cNvSpPr>
            <a:spLocks noChangeShapeType="1"/>
          </p:cNvSpPr>
          <p:nvPr/>
        </p:nvSpPr>
        <p:spPr bwMode="auto">
          <a:xfrm rot="16200000" flipH="1">
            <a:off x="7843837" y="5027613"/>
            <a:ext cx="193675" cy="76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36" name="Line 1301"/>
          <p:cNvSpPr>
            <a:spLocks noChangeShapeType="1"/>
          </p:cNvSpPr>
          <p:nvPr/>
        </p:nvSpPr>
        <p:spPr bwMode="auto">
          <a:xfrm>
            <a:off x="7102475" y="4686300"/>
            <a:ext cx="390525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37" name="Line 1302"/>
          <p:cNvSpPr>
            <a:spLocks noChangeShapeType="1"/>
          </p:cNvSpPr>
          <p:nvPr/>
        </p:nvSpPr>
        <p:spPr bwMode="auto">
          <a:xfrm flipV="1">
            <a:off x="6481763" y="4673600"/>
            <a:ext cx="322262" cy="198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38" name="Line 1303"/>
          <p:cNvSpPr>
            <a:spLocks noChangeShapeType="1"/>
          </p:cNvSpPr>
          <p:nvPr/>
        </p:nvSpPr>
        <p:spPr bwMode="auto">
          <a:xfrm flipV="1">
            <a:off x="6524625" y="4965700"/>
            <a:ext cx="971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39" name="Line 1305"/>
          <p:cNvSpPr>
            <a:spLocks noChangeShapeType="1"/>
          </p:cNvSpPr>
          <p:nvPr/>
        </p:nvSpPr>
        <p:spPr bwMode="auto">
          <a:xfrm>
            <a:off x="5845175" y="4762500"/>
            <a:ext cx="233363" cy="95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40" name="Line 1306"/>
          <p:cNvSpPr>
            <a:spLocks noChangeShapeType="1"/>
          </p:cNvSpPr>
          <p:nvPr/>
        </p:nvSpPr>
        <p:spPr bwMode="auto">
          <a:xfrm flipV="1">
            <a:off x="5586413" y="4999038"/>
            <a:ext cx="403225" cy="100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41" name="Line 1309"/>
          <p:cNvSpPr>
            <a:spLocks noChangeShapeType="1"/>
          </p:cNvSpPr>
          <p:nvPr/>
        </p:nvSpPr>
        <p:spPr bwMode="auto">
          <a:xfrm flipH="1">
            <a:off x="6011863" y="5054600"/>
            <a:ext cx="177800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42" name="Line 1310"/>
          <p:cNvSpPr>
            <a:spLocks noChangeShapeType="1"/>
          </p:cNvSpPr>
          <p:nvPr/>
        </p:nvSpPr>
        <p:spPr bwMode="auto">
          <a:xfrm flipH="1" flipV="1">
            <a:off x="6405563" y="5038725"/>
            <a:ext cx="1587" cy="220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43" name="Line 1311"/>
          <p:cNvSpPr>
            <a:spLocks noChangeShapeType="1"/>
          </p:cNvSpPr>
          <p:nvPr/>
        </p:nvSpPr>
        <p:spPr bwMode="auto">
          <a:xfrm>
            <a:off x="6488113" y="5041900"/>
            <a:ext cx="503237" cy="269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44" name="Line 1313"/>
          <p:cNvSpPr>
            <a:spLocks noChangeShapeType="1"/>
          </p:cNvSpPr>
          <p:nvPr/>
        </p:nvSpPr>
        <p:spPr bwMode="auto">
          <a:xfrm>
            <a:off x="6026150" y="3511550"/>
            <a:ext cx="0" cy="131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45" name="Line 1314"/>
          <p:cNvSpPr>
            <a:spLocks noChangeShapeType="1"/>
          </p:cNvSpPr>
          <p:nvPr/>
        </p:nvSpPr>
        <p:spPr bwMode="auto">
          <a:xfrm flipV="1">
            <a:off x="7321550" y="2481263"/>
            <a:ext cx="123825" cy="87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46" name="Line 1315"/>
          <p:cNvSpPr>
            <a:spLocks noChangeShapeType="1"/>
          </p:cNvSpPr>
          <p:nvPr/>
        </p:nvSpPr>
        <p:spPr bwMode="auto">
          <a:xfrm>
            <a:off x="7150100" y="2654300"/>
            <a:ext cx="0" cy="82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47" name="Line 1316"/>
          <p:cNvSpPr>
            <a:spLocks noChangeShapeType="1"/>
          </p:cNvSpPr>
          <p:nvPr/>
        </p:nvSpPr>
        <p:spPr bwMode="auto">
          <a:xfrm flipV="1">
            <a:off x="7321550" y="2551113"/>
            <a:ext cx="263525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48" name="Line 1317"/>
          <p:cNvSpPr>
            <a:spLocks noChangeShapeType="1"/>
          </p:cNvSpPr>
          <p:nvPr/>
        </p:nvSpPr>
        <p:spPr bwMode="auto">
          <a:xfrm>
            <a:off x="7686675" y="2549525"/>
            <a:ext cx="0" cy="196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49" name="Line 1318"/>
          <p:cNvSpPr>
            <a:spLocks noChangeShapeType="1"/>
          </p:cNvSpPr>
          <p:nvPr/>
        </p:nvSpPr>
        <p:spPr bwMode="auto">
          <a:xfrm>
            <a:off x="7340600" y="2855913"/>
            <a:ext cx="1889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50" name="Line 1319"/>
          <p:cNvSpPr>
            <a:spLocks noChangeShapeType="1"/>
          </p:cNvSpPr>
          <p:nvPr/>
        </p:nvSpPr>
        <p:spPr bwMode="auto">
          <a:xfrm flipV="1">
            <a:off x="5635625" y="3722688"/>
            <a:ext cx="168275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51" name="Line 1320"/>
          <p:cNvSpPr>
            <a:spLocks noChangeShapeType="1"/>
          </p:cNvSpPr>
          <p:nvPr/>
        </p:nvSpPr>
        <p:spPr bwMode="auto">
          <a:xfrm>
            <a:off x="7894638" y="2846388"/>
            <a:ext cx="17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52" name="Line 1321"/>
          <p:cNvSpPr>
            <a:spLocks noChangeShapeType="1"/>
          </p:cNvSpPr>
          <p:nvPr/>
        </p:nvSpPr>
        <p:spPr bwMode="auto">
          <a:xfrm flipH="1">
            <a:off x="7040563" y="2922588"/>
            <a:ext cx="98425" cy="704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53" name="Line 1322"/>
          <p:cNvSpPr>
            <a:spLocks noChangeShapeType="1"/>
          </p:cNvSpPr>
          <p:nvPr/>
        </p:nvSpPr>
        <p:spPr bwMode="auto">
          <a:xfrm flipH="1">
            <a:off x="7632700" y="2922588"/>
            <a:ext cx="111125" cy="727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54" name="Line 1323"/>
          <p:cNvSpPr>
            <a:spLocks noChangeShapeType="1"/>
          </p:cNvSpPr>
          <p:nvPr/>
        </p:nvSpPr>
        <p:spPr bwMode="auto">
          <a:xfrm flipV="1">
            <a:off x="7016750" y="4064000"/>
            <a:ext cx="227013" cy="436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455" name="Group 1324"/>
          <p:cNvGrpSpPr>
            <a:grpSpLocks/>
          </p:cNvGrpSpPr>
          <p:nvPr/>
        </p:nvGrpSpPr>
        <p:grpSpPr bwMode="auto">
          <a:xfrm flipH="1">
            <a:off x="5519738" y="4522788"/>
            <a:ext cx="414337" cy="373062"/>
            <a:chOff x="2839" y="3501"/>
            <a:chExt cx="755" cy="803"/>
          </a:xfrm>
        </p:grpSpPr>
        <p:pic>
          <p:nvPicPr>
            <p:cNvPr id="456" name="Picture 1325" descr="desktop_computer_stylized_medium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7" name="Freeform 1326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458" name="Group 1327"/>
          <p:cNvGrpSpPr>
            <a:grpSpLocks/>
          </p:cNvGrpSpPr>
          <p:nvPr/>
        </p:nvGrpSpPr>
        <p:grpSpPr bwMode="auto">
          <a:xfrm flipH="1">
            <a:off x="5202238" y="4943475"/>
            <a:ext cx="482600" cy="406400"/>
            <a:chOff x="2839" y="3501"/>
            <a:chExt cx="755" cy="803"/>
          </a:xfrm>
        </p:grpSpPr>
        <p:pic>
          <p:nvPicPr>
            <p:cNvPr id="459" name="Picture 1328" descr="desktop_computer_stylized_medium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0" name="Freeform 1329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461" name="Group 1330"/>
          <p:cNvGrpSpPr>
            <a:grpSpLocks/>
          </p:cNvGrpSpPr>
          <p:nvPr/>
        </p:nvGrpSpPr>
        <p:grpSpPr bwMode="auto">
          <a:xfrm flipH="1">
            <a:off x="5680075" y="5245100"/>
            <a:ext cx="427038" cy="349250"/>
            <a:chOff x="2839" y="3501"/>
            <a:chExt cx="755" cy="803"/>
          </a:xfrm>
        </p:grpSpPr>
        <p:pic>
          <p:nvPicPr>
            <p:cNvPr id="462" name="Picture 1331" descr="desktop_computer_stylized_medium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3" name="Freeform 1332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464" name="Group 1333"/>
          <p:cNvGrpSpPr>
            <a:grpSpLocks/>
          </p:cNvGrpSpPr>
          <p:nvPr/>
        </p:nvGrpSpPr>
        <p:grpSpPr bwMode="auto">
          <a:xfrm>
            <a:off x="6294438" y="5227638"/>
            <a:ext cx="427037" cy="350837"/>
            <a:chOff x="2839" y="3501"/>
            <a:chExt cx="755" cy="803"/>
          </a:xfrm>
        </p:grpSpPr>
        <p:pic>
          <p:nvPicPr>
            <p:cNvPr id="465" name="Picture 1334" descr="desktop_computer_stylized_medium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6" name="Freeform 1335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pic>
        <p:nvPicPr>
          <p:cNvPr id="467" name="Picture 1336" descr="car_icon_smal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475" y="1709738"/>
            <a:ext cx="849313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68" name="Group 1337"/>
          <p:cNvGrpSpPr>
            <a:grpSpLocks/>
          </p:cNvGrpSpPr>
          <p:nvPr/>
        </p:nvGrpSpPr>
        <p:grpSpPr bwMode="auto">
          <a:xfrm>
            <a:off x="5357813" y="1535113"/>
            <a:ext cx="415925" cy="385762"/>
            <a:chOff x="2751" y="1851"/>
            <a:chExt cx="462" cy="478"/>
          </a:xfrm>
        </p:grpSpPr>
        <p:pic>
          <p:nvPicPr>
            <p:cNvPr id="469" name="Picture 1338" descr="iphone_stylized_small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0" name="Picture 1339" descr="antenna_radiation_stylized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71" name="Group 1340"/>
          <p:cNvGrpSpPr>
            <a:grpSpLocks/>
          </p:cNvGrpSpPr>
          <p:nvPr/>
        </p:nvGrpSpPr>
        <p:grpSpPr bwMode="auto">
          <a:xfrm>
            <a:off x="7434263" y="2384425"/>
            <a:ext cx="390525" cy="169863"/>
            <a:chOff x="4650" y="1129"/>
            <a:chExt cx="246" cy="95"/>
          </a:xfrm>
        </p:grpSpPr>
        <p:sp>
          <p:nvSpPr>
            <p:cNvPr id="472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73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74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475" name="Group 1344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478" name="Freeform 1345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79" name="Freeform 1346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476" name="Line 1347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77" name="Line 1348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480" name="Group 1349"/>
          <p:cNvGrpSpPr>
            <a:grpSpLocks/>
          </p:cNvGrpSpPr>
          <p:nvPr/>
        </p:nvGrpSpPr>
        <p:grpSpPr bwMode="auto">
          <a:xfrm>
            <a:off x="7507288" y="2746375"/>
            <a:ext cx="390525" cy="176213"/>
            <a:chOff x="4650" y="1129"/>
            <a:chExt cx="246" cy="95"/>
          </a:xfrm>
        </p:grpSpPr>
        <p:sp>
          <p:nvSpPr>
            <p:cNvPr id="481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82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83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484" name="Group 1353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487" name="Freeform 1354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88" name="Freeform 1355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485" name="Line 1356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86" name="Line 1357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489" name="Group 1358"/>
          <p:cNvGrpSpPr>
            <a:grpSpLocks/>
          </p:cNvGrpSpPr>
          <p:nvPr/>
        </p:nvGrpSpPr>
        <p:grpSpPr bwMode="auto">
          <a:xfrm>
            <a:off x="6948488" y="2482850"/>
            <a:ext cx="390525" cy="169863"/>
            <a:chOff x="4650" y="1129"/>
            <a:chExt cx="246" cy="95"/>
          </a:xfrm>
        </p:grpSpPr>
        <p:sp>
          <p:nvSpPr>
            <p:cNvPr id="490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91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92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493" name="Group 1362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496" name="Freeform 1363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97" name="Freeform 1364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494" name="Line 1365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95" name="Line 1366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498" name="Group 1367"/>
          <p:cNvGrpSpPr>
            <a:grpSpLocks/>
          </p:cNvGrpSpPr>
          <p:nvPr/>
        </p:nvGrpSpPr>
        <p:grpSpPr bwMode="auto">
          <a:xfrm>
            <a:off x="6959600" y="2746375"/>
            <a:ext cx="390525" cy="169863"/>
            <a:chOff x="4650" y="1129"/>
            <a:chExt cx="246" cy="95"/>
          </a:xfrm>
        </p:grpSpPr>
        <p:sp>
          <p:nvSpPr>
            <p:cNvPr id="499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500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501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502" name="Group 1371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505" name="Freeform 1372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6" name="Freeform 1373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503" name="Line 1374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504" name="Line 1375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507" name="Line 1376"/>
          <p:cNvSpPr>
            <a:spLocks noChangeShapeType="1"/>
          </p:cNvSpPr>
          <p:nvPr/>
        </p:nvSpPr>
        <p:spPr bwMode="auto">
          <a:xfrm>
            <a:off x="8089900" y="2844800"/>
            <a:ext cx="177800" cy="0"/>
          </a:xfrm>
          <a:prstGeom prst="line">
            <a:avLst/>
          </a:prstGeom>
          <a:noFill/>
          <a:ln w="9525">
            <a:solidFill>
              <a:schemeClr val="bg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508" name="Group 1377"/>
          <p:cNvGrpSpPr>
            <a:grpSpLocks/>
          </p:cNvGrpSpPr>
          <p:nvPr/>
        </p:nvGrpSpPr>
        <p:grpSpPr bwMode="auto">
          <a:xfrm>
            <a:off x="7145338" y="3900488"/>
            <a:ext cx="485775" cy="203200"/>
            <a:chOff x="4650" y="1129"/>
            <a:chExt cx="246" cy="95"/>
          </a:xfrm>
        </p:grpSpPr>
        <p:sp>
          <p:nvSpPr>
            <p:cNvPr id="509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510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511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512" name="Group 1381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515" name="Freeform 1382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6" name="Freeform 1383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513" name="Line 1384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514" name="Line 1385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517" name="Group 1386"/>
          <p:cNvGrpSpPr>
            <a:grpSpLocks/>
          </p:cNvGrpSpPr>
          <p:nvPr/>
        </p:nvGrpSpPr>
        <p:grpSpPr bwMode="auto">
          <a:xfrm>
            <a:off x="6826250" y="3619500"/>
            <a:ext cx="485775" cy="203200"/>
            <a:chOff x="4650" y="1129"/>
            <a:chExt cx="246" cy="95"/>
          </a:xfrm>
        </p:grpSpPr>
        <p:sp>
          <p:nvSpPr>
            <p:cNvPr id="518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519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520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521" name="Group 1390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524" name="Freeform 1391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25" name="Freeform 1392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522" name="Line 1393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523" name="Line 1394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526" name="Group 1395"/>
          <p:cNvGrpSpPr>
            <a:grpSpLocks/>
          </p:cNvGrpSpPr>
          <p:nvPr/>
        </p:nvGrpSpPr>
        <p:grpSpPr bwMode="auto">
          <a:xfrm>
            <a:off x="7488238" y="3632200"/>
            <a:ext cx="485775" cy="203200"/>
            <a:chOff x="4650" y="1129"/>
            <a:chExt cx="246" cy="95"/>
          </a:xfrm>
        </p:grpSpPr>
        <p:sp>
          <p:nvSpPr>
            <p:cNvPr id="527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528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529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530" name="Group 1399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533" name="Freeform 1400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4" name="Freeform 1401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531" name="Line 1402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532" name="Line 1403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535" name="Group 1404"/>
          <p:cNvGrpSpPr>
            <a:grpSpLocks/>
          </p:cNvGrpSpPr>
          <p:nvPr/>
        </p:nvGrpSpPr>
        <p:grpSpPr bwMode="auto">
          <a:xfrm>
            <a:off x="6707188" y="4494213"/>
            <a:ext cx="619125" cy="242887"/>
            <a:chOff x="4650" y="1129"/>
            <a:chExt cx="246" cy="95"/>
          </a:xfrm>
        </p:grpSpPr>
        <p:sp>
          <p:nvSpPr>
            <p:cNvPr id="536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537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538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539" name="Group 1408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542" name="Freeform 1409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3" name="Freeform 1410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540" name="Line 1411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541" name="Line 1412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544" name="Group 1413"/>
          <p:cNvGrpSpPr>
            <a:grpSpLocks/>
          </p:cNvGrpSpPr>
          <p:nvPr/>
        </p:nvGrpSpPr>
        <p:grpSpPr bwMode="auto">
          <a:xfrm>
            <a:off x="7340600" y="4792663"/>
            <a:ext cx="619125" cy="242887"/>
            <a:chOff x="4650" y="1129"/>
            <a:chExt cx="246" cy="95"/>
          </a:xfrm>
        </p:grpSpPr>
        <p:sp>
          <p:nvSpPr>
            <p:cNvPr id="545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546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547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548" name="Group 1417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551" name="Freeform 1418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52" name="Freeform 1419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549" name="Line 1420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550" name="Line 1421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553" name="Group 1422"/>
          <p:cNvGrpSpPr>
            <a:grpSpLocks/>
          </p:cNvGrpSpPr>
          <p:nvPr/>
        </p:nvGrpSpPr>
        <p:grpSpPr bwMode="auto">
          <a:xfrm>
            <a:off x="5991225" y="4837113"/>
            <a:ext cx="619125" cy="242887"/>
            <a:chOff x="4650" y="1129"/>
            <a:chExt cx="246" cy="95"/>
          </a:xfrm>
        </p:grpSpPr>
        <p:sp>
          <p:nvSpPr>
            <p:cNvPr id="554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555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556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557" name="Group 1426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560" name="Freeform 1427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61" name="Freeform 1428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558" name="Line 1429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559" name="Line 1430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562" name="Group 1431"/>
          <p:cNvGrpSpPr>
            <a:grpSpLocks/>
          </p:cNvGrpSpPr>
          <p:nvPr/>
        </p:nvGrpSpPr>
        <p:grpSpPr bwMode="auto">
          <a:xfrm>
            <a:off x="5797550" y="3629025"/>
            <a:ext cx="390525" cy="169863"/>
            <a:chOff x="4650" y="1129"/>
            <a:chExt cx="246" cy="95"/>
          </a:xfrm>
        </p:grpSpPr>
        <p:sp>
          <p:nvSpPr>
            <p:cNvPr id="563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564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565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566" name="Group 1435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569" name="Freeform 1436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70" name="Freeform 1437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567" name="Line 1438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568" name="Line 1439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571" name="Group 1440"/>
          <p:cNvGrpSpPr>
            <a:grpSpLocks/>
          </p:cNvGrpSpPr>
          <p:nvPr/>
        </p:nvGrpSpPr>
        <p:grpSpPr bwMode="auto">
          <a:xfrm>
            <a:off x="6097588" y="2476500"/>
            <a:ext cx="390525" cy="169863"/>
            <a:chOff x="4650" y="1129"/>
            <a:chExt cx="246" cy="95"/>
          </a:xfrm>
        </p:grpSpPr>
        <p:sp>
          <p:nvSpPr>
            <p:cNvPr id="572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573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574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575" name="Group 1444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578" name="Freeform 1445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79" name="Freeform 1446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576" name="Line 1447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577" name="Line 1448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580" name="Group 1449"/>
          <p:cNvGrpSpPr>
            <a:grpSpLocks/>
          </p:cNvGrpSpPr>
          <p:nvPr/>
        </p:nvGrpSpPr>
        <p:grpSpPr bwMode="auto">
          <a:xfrm>
            <a:off x="5356225" y="3489325"/>
            <a:ext cx="506413" cy="352425"/>
            <a:chOff x="2967" y="478"/>
            <a:chExt cx="788" cy="625"/>
          </a:xfrm>
        </p:grpSpPr>
        <p:pic>
          <p:nvPicPr>
            <p:cNvPr id="581" name="Picture 1450" descr="access_point_stylized_small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2" name="Picture 1451" descr="antenna_radiation_stylized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83" name="Group 1452"/>
          <p:cNvGrpSpPr>
            <a:grpSpLocks/>
          </p:cNvGrpSpPr>
          <p:nvPr/>
        </p:nvGrpSpPr>
        <p:grpSpPr bwMode="auto">
          <a:xfrm>
            <a:off x="6877050" y="4992688"/>
            <a:ext cx="563563" cy="420687"/>
            <a:chOff x="2967" y="478"/>
            <a:chExt cx="788" cy="625"/>
          </a:xfrm>
        </p:grpSpPr>
        <p:pic>
          <p:nvPicPr>
            <p:cNvPr id="584" name="Picture 1453" descr="access_point_stylized_small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5" name="Picture 1454" descr="antenna_radiation_stylized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86" name="Group 1455"/>
          <p:cNvGrpSpPr>
            <a:grpSpLocks/>
          </p:cNvGrpSpPr>
          <p:nvPr/>
        </p:nvGrpSpPr>
        <p:grpSpPr bwMode="auto">
          <a:xfrm>
            <a:off x="5805488" y="1833563"/>
            <a:ext cx="457200" cy="631825"/>
            <a:chOff x="742" y="2409"/>
            <a:chExt cx="576" cy="881"/>
          </a:xfrm>
        </p:grpSpPr>
        <p:grpSp>
          <p:nvGrpSpPr>
            <p:cNvPr id="587" name="Group 1456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590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591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592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593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594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595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596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597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598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599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600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601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602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603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604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pt-BR"/>
              </a:p>
            </p:txBody>
          </p:sp>
        </p:grpSp>
        <p:pic>
          <p:nvPicPr>
            <p:cNvPr id="588" name="Picture 1472" descr="cell_tower_radiation copy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9" name="Oval 1473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605" name="Group 1474"/>
          <p:cNvGrpSpPr>
            <a:grpSpLocks/>
          </p:cNvGrpSpPr>
          <p:nvPr/>
        </p:nvGrpSpPr>
        <p:grpSpPr bwMode="auto">
          <a:xfrm>
            <a:off x="7985125" y="4991100"/>
            <a:ext cx="227013" cy="481013"/>
            <a:chOff x="4140" y="429"/>
            <a:chExt cx="1425" cy="2396"/>
          </a:xfrm>
        </p:grpSpPr>
        <p:sp>
          <p:nvSpPr>
            <p:cNvPr id="606" name="Freeform 1475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1 w 354"/>
                <a:gd name="T1" fmla="*/ 0 h 2742"/>
                <a:gd name="T2" fmla="*/ 116 w 354"/>
                <a:gd name="T3" fmla="*/ 137 h 2742"/>
                <a:gd name="T4" fmla="*/ 114 w 354"/>
                <a:gd name="T5" fmla="*/ 1057 h 2742"/>
                <a:gd name="T6" fmla="*/ 0 w 354"/>
                <a:gd name="T7" fmla="*/ 1105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07" name="Rectangle 1476"/>
            <p:cNvSpPr>
              <a:spLocks noChangeArrowheads="1"/>
            </p:cNvSpPr>
            <p:nvPr/>
          </p:nvSpPr>
          <p:spPr bwMode="auto">
            <a:xfrm>
              <a:off x="4210" y="429"/>
              <a:ext cx="1046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08" name="Freeform 1477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0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09" name="Freeform 1478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2 h 226"/>
                <a:gd name="T4" fmla="*/ 108 w 328"/>
                <a:gd name="T5" fmla="*/ 92 h 226"/>
                <a:gd name="T6" fmla="*/ 0 w 328"/>
                <a:gd name="T7" fmla="*/ 41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10" name="Rectangle 1479"/>
            <p:cNvSpPr>
              <a:spLocks noChangeArrowheads="1"/>
            </p:cNvSpPr>
            <p:nvPr/>
          </p:nvSpPr>
          <p:spPr bwMode="auto">
            <a:xfrm>
              <a:off x="4210" y="690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611" name="Group 1480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636" name="AutoShape 1481"/>
              <p:cNvSpPr>
                <a:spLocks noChangeArrowheads="1"/>
              </p:cNvSpPr>
              <p:nvPr/>
            </p:nvSpPr>
            <p:spPr bwMode="auto">
              <a:xfrm>
                <a:off x="613" y="2566"/>
                <a:ext cx="721" cy="14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637" name="AutoShape 1482"/>
              <p:cNvSpPr>
                <a:spLocks noChangeArrowheads="1"/>
              </p:cNvSpPr>
              <p:nvPr/>
            </p:nvSpPr>
            <p:spPr bwMode="auto">
              <a:xfrm>
                <a:off x="625" y="2581"/>
                <a:ext cx="696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612" name="Rectangle 1483"/>
            <p:cNvSpPr>
              <a:spLocks noChangeArrowheads="1"/>
            </p:cNvSpPr>
            <p:nvPr/>
          </p:nvSpPr>
          <p:spPr bwMode="auto">
            <a:xfrm>
              <a:off x="4220" y="1022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613" name="Group 1484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634" name="AutoShape 1485"/>
              <p:cNvSpPr>
                <a:spLocks noChangeArrowheads="1"/>
              </p:cNvSpPr>
              <p:nvPr/>
            </p:nvSpPr>
            <p:spPr bwMode="auto">
              <a:xfrm>
                <a:off x="615" y="2564"/>
                <a:ext cx="721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635" name="AutoShape 1486"/>
              <p:cNvSpPr>
                <a:spLocks noChangeArrowheads="1"/>
              </p:cNvSpPr>
              <p:nvPr/>
            </p:nvSpPr>
            <p:spPr bwMode="auto">
              <a:xfrm>
                <a:off x="628" y="2581"/>
                <a:ext cx="69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614" name="Rectangle 1487"/>
            <p:cNvSpPr>
              <a:spLocks noChangeArrowheads="1"/>
            </p:cNvSpPr>
            <p:nvPr/>
          </p:nvSpPr>
          <p:spPr bwMode="auto">
            <a:xfrm>
              <a:off x="4220" y="1354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15" name="Rectangle 1488"/>
            <p:cNvSpPr>
              <a:spLocks noChangeArrowheads="1"/>
            </p:cNvSpPr>
            <p:nvPr/>
          </p:nvSpPr>
          <p:spPr bwMode="auto">
            <a:xfrm>
              <a:off x="4230" y="1655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616" name="Group 1489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632" name="AutoShape 1490"/>
              <p:cNvSpPr>
                <a:spLocks noChangeArrowheads="1"/>
              </p:cNvSpPr>
              <p:nvPr/>
            </p:nvSpPr>
            <p:spPr bwMode="auto">
              <a:xfrm>
                <a:off x="618" y="2579"/>
                <a:ext cx="720" cy="13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633" name="AutoShape 1491"/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95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617" name="Freeform 1492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1 h 226"/>
                <a:gd name="T4" fmla="*/ 108 w 328"/>
                <a:gd name="T5" fmla="*/ 90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618" name="Group 1493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630" name="AutoShape 1494"/>
              <p:cNvSpPr>
                <a:spLocks noChangeArrowheads="1"/>
              </p:cNvSpPr>
              <p:nvPr/>
            </p:nvSpPr>
            <p:spPr bwMode="auto">
              <a:xfrm>
                <a:off x="613" y="2571"/>
                <a:ext cx="732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631" name="AutoShape 1495"/>
              <p:cNvSpPr>
                <a:spLocks noChangeArrowheads="1"/>
              </p:cNvSpPr>
              <p:nvPr/>
            </p:nvSpPr>
            <p:spPr bwMode="auto">
              <a:xfrm>
                <a:off x="625" y="2587"/>
                <a:ext cx="720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619" name="Rectangle 1496"/>
            <p:cNvSpPr>
              <a:spLocks noChangeArrowheads="1"/>
            </p:cNvSpPr>
            <p:nvPr/>
          </p:nvSpPr>
          <p:spPr bwMode="auto">
            <a:xfrm>
              <a:off x="5246" y="429"/>
              <a:ext cx="70" cy="2285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20" name="Freeform 1497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96 w 296"/>
                <a:gd name="T3" fmla="*/ 57 h 256"/>
                <a:gd name="T4" fmla="*/ 98 w 296"/>
                <a:gd name="T5" fmla="*/ 102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21" name="Freeform 1498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01 w 304"/>
                <a:gd name="T3" fmla="*/ 66 h 288"/>
                <a:gd name="T4" fmla="*/ 95 w 304"/>
                <a:gd name="T5" fmla="*/ 116 h 288"/>
                <a:gd name="T6" fmla="*/ 2 w 304"/>
                <a:gd name="T7" fmla="*/ 5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22" name="Oval 1499"/>
            <p:cNvSpPr>
              <a:spLocks noChangeArrowheads="1"/>
            </p:cNvSpPr>
            <p:nvPr/>
          </p:nvSpPr>
          <p:spPr bwMode="auto">
            <a:xfrm>
              <a:off x="5515" y="2611"/>
              <a:ext cx="50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23" name="Freeform 1500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101 w 306"/>
                <a:gd name="T5" fmla="*/ 44 h 240"/>
                <a:gd name="T6" fmla="*/ 98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24" name="AutoShape 1501"/>
            <p:cNvSpPr>
              <a:spLocks noChangeArrowheads="1"/>
            </p:cNvSpPr>
            <p:nvPr/>
          </p:nvSpPr>
          <p:spPr bwMode="auto">
            <a:xfrm>
              <a:off x="4140" y="2675"/>
              <a:ext cx="1196" cy="150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25" name="AutoShape 1502"/>
            <p:cNvSpPr>
              <a:spLocks noChangeArrowheads="1"/>
            </p:cNvSpPr>
            <p:nvPr/>
          </p:nvSpPr>
          <p:spPr bwMode="auto">
            <a:xfrm>
              <a:off x="4210" y="2714"/>
              <a:ext cx="1066" cy="7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26" name="Oval 1503"/>
            <p:cNvSpPr>
              <a:spLocks noChangeArrowheads="1"/>
            </p:cNvSpPr>
            <p:nvPr/>
          </p:nvSpPr>
          <p:spPr bwMode="auto">
            <a:xfrm>
              <a:off x="4309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27" name="Oval 1504"/>
            <p:cNvSpPr>
              <a:spLocks noChangeArrowheads="1"/>
            </p:cNvSpPr>
            <p:nvPr/>
          </p:nvSpPr>
          <p:spPr bwMode="auto">
            <a:xfrm>
              <a:off x="4489" y="2382"/>
              <a:ext cx="159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628" name="Oval 1505"/>
            <p:cNvSpPr>
              <a:spLocks noChangeArrowheads="1"/>
            </p:cNvSpPr>
            <p:nvPr/>
          </p:nvSpPr>
          <p:spPr bwMode="auto">
            <a:xfrm>
              <a:off x="4658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29" name="Rectangle 1506"/>
            <p:cNvSpPr>
              <a:spLocks noChangeArrowheads="1"/>
            </p:cNvSpPr>
            <p:nvPr/>
          </p:nvSpPr>
          <p:spPr bwMode="auto">
            <a:xfrm>
              <a:off x="5067" y="1837"/>
              <a:ext cx="80" cy="759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638" name="Group 1507"/>
          <p:cNvGrpSpPr>
            <a:grpSpLocks/>
          </p:cNvGrpSpPr>
          <p:nvPr/>
        </p:nvGrpSpPr>
        <p:grpSpPr bwMode="auto">
          <a:xfrm>
            <a:off x="7669213" y="5292725"/>
            <a:ext cx="227012" cy="481013"/>
            <a:chOff x="4140" y="429"/>
            <a:chExt cx="1425" cy="2396"/>
          </a:xfrm>
        </p:grpSpPr>
        <p:sp>
          <p:nvSpPr>
            <p:cNvPr id="639" name="Freeform 1508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1 w 354"/>
                <a:gd name="T1" fmla="*/ 0 h 2742"/>
                <a:gd name="T2" fmla="*/ 116 w 354"/>
                <a:gd name="T3" fmla="*/ 137 h 2742"/>
                <a:gd name="T4" fmla="*/ 114 w 354"/>
                <a:gd name="T5" fmla="*/ 1057 h 2742"/>
                <a:gd name="T6" fmla="*/ 0 w 354"/>
                <a:gd name="T7" fmla="*/ 1105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40" name="Rectangle 1509"/>
            <p:cNvSpPr>
              <a:spLocks noChangeArrowheads="1"/>
            </p:cNvSpPr>
            <p:nvPr/>
          </p:nvSpPr>
          <p:spPr bwMode="auto">
            <a:xfrm>
              <a:off x="4210" y="429"/>
              <a:ext cx="1046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41" name="Freeform 1510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0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42" name="Freeform 1511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2 h 226"/>
                <a:gd name="T4" fmla="*/ 108 w 328"/>
                <a:gd name="T5" fmla="*/ 92 h 226"/>
                <a:gd name="T6" fmla="*/ 0 w 328"/>
                <a:gd name="T7" fmla="*/ 41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43" name="Rectangle 1512"/>
            <p:cNvSpPr>
              <a:spLocks noChangeArrowheads="1"/>
            </p:cNvSpPr>
            <p:nvPr/>
          </p:nvSpPr>
          <p:spPr bwMode="auto">
            <a:xfrm>
              <a:off x="4210" y="690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644" name="Group 1513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669" name="AutoShape 1514"/>
              <p:cNvSpPr>
                <a:spLocks noChangeArrowheads="1"/>
              </p:cNvSpPr>
              <p:nvPr/>
            </p:nvSpPr>
            <p:spPr bwMode="auto">
              <a:xfrm>
                <a:off x="613" y="2566"/>
                <a:ext cx="721" cy="14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670" name="AutoShape 1515"/>
              <p:cNvSpPr>
                <a:spLocks noChangeArrowheads="1"/>
              </p:cNvSpPr>
              <p:nvPr/>
            </p:nvSpPr>
            <p:spPr bwMode="auto">
              <a:xfrm>
                <a:off x="625" y="2581"/>
                <a:ext cx="696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645" name="Rectangle 1516"/>
            <p:cNvSpPr>
              <a:spLocks noChangeArrowheads="1"/>
            </p:cNvSpPr>
            <p:nvPr/>
          </p:nvSpPr>
          <p:spPr bwMode="auto">
            <a:xfrm>
              <a:off x="4220" y="1022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646" name="Group 1517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667" name="AutoShape 1518"/>
              <p:cNvSpPr>
                <a:spLocks noChangeArrowheads="1"/>
              </p:cNvSpPr>
              <p:nvPr/>
            </p:nvSpPr>
            <p:spPr bwMode="auto">
              <a:xfrm>
                <a:off x="615" y="2564"/>
                <a:ext cx="721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668" name="AutoShape 1519"/>
              <p:cNvSpPr>
                <a:spLocks noChangeArrowheads="1"/>
              </p:cNvSpPr>
              <p:nvPr/>
            </p:nvSpPr>
            <p:spPr bwMode="auto">
              <a:xfrm>
                <a:off x="628" y="2581"/>
                <a:ext cx="69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647" name="Rectangle 1520"/>
            <p:cNvSpPr>
              <a:spLocks noChangeArrowheads="1"/>
            </p:cNvSpPr>
            <p:nvPr/>
          </p:nvSpPr>
          <p:spPr bwMode="auto">
            <a:xfrm>
              <a:off x="4220" y="1354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48" name="Rectangle 1521"/>
            <p:cNvSpPr>
              <a:spLocks noChangeArrowheads="1"/>
            </p:cNvSpPr>
            <p:nvPr/>
          </p:nvSpPr>
          <p:spPr bwMode="auto">
            <a:xfrm>
              <a:off x="4230" y="1655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649" name="Group 1522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665" name="AutoShape 1523"/>
              <p:cNvSpPr>
                <a:spLocks noChangeArrowheads="1"/>
              </p:cNvSpPr>
              <p:nvPr/>
            </p:nvSpPr>
            <p:spPr bwMode="auto">
              <a:xfrm>
                <a:off x="618" y="2579"/>
                <a:ext cx="720" cy="13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666" name="AutoShape 1524"/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95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650" name="Freeform 1525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1 h 226"/>
                <a:gd name="T4" fmla="*/ 108 w 328"/>
                <a:gd name="T5" fmla="*/ 90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651" name="Group 1526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663" name="AutoShape 1527"/>
              <p:cNvSpPr>
                <a:spLocks noChangeArrowheads="1"/>
              </p:cNvSpPr>
              <p:nvPr/>
            </p:nvSpPr>
            <p:spPr bwMode="auto">
              <a:xfrm>
                <a:off x="613" y="2571"/>
                <a:ext cx="732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664" name="AutoShape 1528"/>
              <p:cNvSpPr>
                <a:spLocks noChangeArrowheads="1"/>
              </p:cNvSpPr>
              <p:nvPr/>
            </p:nvSpPr>
            <p:spPr bwMode="auto">
              <a:xfrm>
                <a:off x="625" y="2587"/>
                <a:ext cx="720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652" name="Rectangle 1529"/>
            <p:cNvSpPr>
              <a:spLocks noChangeArrowheads="1"/>
            </p:cNvSpPr>
            <p:nvPr/>
          </p:nvSpPr>
          <p:spPr bwMode="auto">
            <a:xfrm>
              <a:off x="5246" y="429"/>
              <a:ext cx="70" cy="2285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53" name="Freeform 1530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96 w 296"/>
                <a:gd name="T3" fmla="*/ 57 h 256"/>
                <a:gd name="T4" fmla="*/ 98 w 296"/>
                <a:gd name="T5" fmla="*/ 102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54" name="Freeform 1531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01 w 304"/>
                <a:gd name="T3" fmla="*/ 66 h 288"/>
                <a:gd name="T4" fmla="*/ 95 w 304"/>
                <a:gd name="T5" fmla="*/ 116 h 288"/>
                <a:gd name="T6" fmla="*/ 2 w 304"/>
                <a:gd name="T7" fmla="*/ 5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55" name="Oval 1532"/>
            <p:cNvSpPr>
              <a:spLocks noChangeArrowheads="1"/>
            </p:cNvSpPr>
            <p:nvPr/>
          </p:nvSpPr>
          <p:spPr bwMode="auto">
            <a:xfrm>
              <a:off x="5515" y="2611"/>
              <a:ext cx="50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56" name="Freeform 1533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101 w 306"/>
                <a:gd name="T5" fmla="*/ 44 h 240"/>
                <a:gd name="T6" fmla="*/ 98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57" name="AutoShape 1534"/>
            <p:cNvSpPr>
              <a:spLocks noChangeArrowheads="1"/>
            </p:cNvSpPr>
            <p:nvPr/>
          </p:nvSpPr>
          <p:spPr bwMode="auto">
            <a:xfrm>
              <a:off x="4140" y="2675"/>
              <a:ext cx="1196" cy="150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58" name="AutoShape 1535"/>
            <p:cNvSpPr>
              <a:spLocks noChangeArrowheads="1"/>
            </p:cNvSpPr>
            <p:nvPr/>
          </p:nvSpPr>
          <p:spPr bwMode="auto">
            <a:xfrm>
              <a:off x="4210" y="2714"/>
              <a:ext cx="1066" cy="7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59" name="Oval 1536"/>
            <p:cNvSpPr>
              <a:spLocks noChangeArrowheads="1"/>
            </p:cNvSpPr>
            <p:nvPr/>
          </p:nvSpPr>
          <p:spPr bwMode="auto">
            <a:xfrm>
              <a:off x="4309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60" name="Oval 1537"/>
            <p:cNvSpPr>
              <a:spLocks noChangeArrowheads="1"/>
            </p:cNvSpPr>
            <p:nvPr/>
          </p:nvSpPr>
          <p:spPr bwMode="auto">
            <a:xfrm>
              <a:off x="4489" y="2382"/>
              <a:ext cx="159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661" name="Oval 1538"/>
            <p:cNvSpPr>
              <a:spLocks noChangeArrowheads="1"/>
            </p:cNvSpPr>
            <p:nvPr/>
          </p:nvSpPr>
          <p:spPr bwMode="auto">
            <a:xfrm>
              <a:off x="4658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62" name="Rectangle 1539"/>
            <p:cNvSpPr>
              <a:spLocks noChangeArrowheads="1"/>
            </p:cNvSpPr>
            <p:nvPr/>
          </p:nvSpPr>
          <p:spPr bwMode="auto">
            <a:xfrm>
              <a:off x="5067" y="1837"/>
              <a:ext cx="80" cy="759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671" name="Group 1540"/>
          <p:cNvGrpSpPr>
            <a:grpSpLocks/>
          </p:cNvGrpSpPr>
          <p:nvPr/>
        </p:nvGrpSpPr>
        <p:grpSpPr bwMode="auto">
          <a:xfrm>
            <a:off x="5046663" y="2032000"/>
            <a:ext cx="534987" cy="407988"/>
            <a:chOff x="877" y="1008"/>
            <a:chExt cx="2747" cy="2591"/>
          </a:xfrm>
        </p:grpSpPr>
        <p:pic>
          <p:nvPicPr>
            <p:cNvPr id="672" name="Picture 1541" descr="antenna_stylized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" y="1008"/>
              <a:ext cx="2725" cy="1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3" name="Picture 1542" descr="laptop_keyboard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1009" y="2586"/>
              <a:ext cx="2245" cy="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4" name="Freeform 1543"/>
            <p:cNvSpPr>
              <a:spLocks/>
            </p:cNvSpPr>
            <p:nvPr/>
          </p:nvSpPr>
          <p:spPr bwMode="auto">
            <a:xfrm>
              <a:off x="1753" y="1603"/>
              <a:ext cx="1807" cy="1322"/>
            </a:xfrm>
            <a:custGeom>
              <a:avLst/>
              <a:gdLst>
                <a:gd name="T0" fmla="*/ 44 w 2982"/>
                <a:gd name="T1" fmla="*/ 0 h 2442"/>
                <a:gd name="T2" fmla="*/ 0 w 2982"/>
                <a:gd name="T3" fmla="*/ 81 h 2442"/>
                <a:gd name="T4" fmla="*/ 196 w 2982"/>
                <a:gd name="T5" fmla="*/ 114 h 2442"/>
                <a:gd name="T6" fmla="*/ 244 w 2982"/>
                <a:gd name="T7" fmla="*/ 15 h 2442"/>
                <a:gd name="T8" fmla="*/ 44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pic>
          <p:nvPicPr>
            <p:cNvPr id="675" name="Picture 1544" descr="screen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2" y="1637"/>
              <a:ext cx="1642" cy="1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6" name="Freeform 1545"/>
            <p:cNvSpPr>
              <a:spLocks/>
            </p:cNvSpPr>
            <p:nvPr/>
          </p:nvSpPr>
          <p:spPr bwMode="auto">
            <a:xfrm>
              <a:off x="2082" y="1564"/>
              <a:ext cx="1531" cy="246"/>
            </a:xfrm>
            <a:custGeom>
              <a:avLst/>
              <a:gdLst>
                <a:gd name="T0" fmla="*/ 1 w 2528"/>
                <a:gd name="T1" fmla="*/ 0 h 455"/>
                <a:gd name="T2" fmla="*/ 206 w 2528"/>
                <a:gd name="T3" fmla="*/ 16 h 455"/>
                <a:gd name="T4" fmla="*/ 202 w 2528"/>
                <a:gd name="T5" fmla="*/ 21 h 455"/>
                <a:gd name="T6" fmla="*/ 0 w 2528"/>
                <a:gd name="T7" fmla="*/ 4 h 455"/>
                <a:gd name="T8" fmla="*/ 1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77" name="Freeform 1546"/>
            <p:cNvSpPr>
              <a:spLocks/>
            </p:cNvSpPr>
            <p:nvPr/>
          </p:nvSpPr>
          <p:spPr bwMode="auto">
            <a:xfrm>
              <a:off x="1737" y="1562"/>
              <a:ext cx="425" cy="1024"/>
            </a:xfrm>
            <a:custGeom>
              <a:avLst/>
              <a:gdLst>
                <a:gd name="T0" fmla="*/ 47 w 702"/>
                <a:gd name="T1" fmla="*/ 0 h 1893"/>
                <a:gd name="T2" fmla="*/ 0 w 702"/>
                <a:gd name="T3" fmla="*/ 87 h 1893"/>
                <a:gd name="T4" fmla="*/ 9 w 702"/>
                <a:gd name="T5" fmla="*/ 88 h 1893"/>
                <a:gd name="T6" fmla="*/ 57 w 702"/>
                <a:gd name="T7" fmla="*/ 2 h 1893"/>
                <a:gd name="T8" fmla="*/ 47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78" name="Freeform 1547"/>
            <p:cNvSpPr>
              <a:spLocks/>
            </p:cNvSpPr>
            <p:nvPr/>
          </p:nvSpPr>
          <p:spPr bwMode="auto">
            <a:xfrm>
              <a:off x="3144" y="1745"/>
              <a:ext cx="458" cy="1182"/>
            </a:xfrm>
            <a:custGeom>
              <a:avLst/>
              <a:gdLst>
                <a:gd name="T0" fmla="*/ 62 w 756"/>
                <a:gd name="T1" fmla="*/ 0 h 2184"/>
                <a:gd name="T2" fmla="*/ 12 w 756"/>
                <a:gd name="T3" fmla="*/ 101 h 2184"/>
                <a:gd name="T4" fmla="*/ 0 w 756"/>
                <a:gd name="T5" fmla="*/ 100 h 2184"/>
                <a:gd name="T6" fmla="*/ 49 w 756"/>
                <a:gd name="T7" fmla="*/ 3 h 2184"/>
                <a:gd name="T8" fmla="*/ 62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79" name="Freeform 1548"/>
            <p:cNvSpPr>
              <a:spLocks/>
            </p:cNvSpPr>
            <p:nvPr/>
          </p:nvSpPr>
          <p:spPr bwMode="auto">
            <a:xfrm>
              <a:off x="1732" y="2534"/>
              <a:ext cx="1680" cy="399"/>
            </a:xfrm>
            <a:custGeom>
              <a:avLst/>
              <a:gdLst>
                <a:gd name="T0" fmla="*/ 2 w 2773"/>
                <a:gd name="T1" fmla="*/ 0 h 738"/>
                <a:gd name="T2" fmla="*/ 0 w 2773"/>
                <a:gd name="T3" fmla="*/ 5 h 738"/>
                <a:gd name="T4" fmla="*/ 199 w 2773"/>
                <a:gd name="T5" fmla="*/ 34 h 738"/>
                <a:gd name="T6" fmla="*/ 194 w 2773"/>
                <a:gd name="T7" fmla="*/ 28 h 738"/>
                <a:gd name="T8" fmla="*/ 2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80" name="Freeform 1549"/>
            <p:cNvSpPr>
              <a:spLocks/>
            </p:cNvSpPr>
            <p:nvPr/>
          </p:nvSpPr>
          <p:spPr bwMode="auto">
            <a:xfrm>
              <a:off x="3195" y="1755"/>
              <a:ext cx="429" cy="1187"/>
            </a:xfrm>
            <a:custGeom>
              <a:avLst/>
              <a:gdLst>
                <a:gd name="T0" fmla="*/ 86 w 637"/>
                <a:gd name="T1" fmla="*/ 0 h 1659"/>
                <a:gd name="T2" fmla="*/ 88 w 637"/>
                <a:gd name="T3" fmla="*/ 0 h 1659"/>
                <a:gd name="T4" fmla="*/ 9 w 637"/>
                <a:gd name="T5" fmla="*/ 311 h 1659"/>
                <a:gd name="T6" fmla="*/ 0 w 637"/>
                <a:gd name="T7" fmla="*/ 308 h 1659"/>
                <a:gd name="T8" fmla="*/ 86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81" name="Freeform 1550"/>
            <p:cNvSpPr>
              <a:spLocks/>
            </p:cNvSpPr>
            <p:nvPr/>
          </p:nvSpPr>
          <p:spPr bwMode="auto">
            <a:xfrm>
              <a:off x="1734" y="2587"/>
              <a:ext cx="1494" cy="394"/>
            </a:xfrm>
            <a:custGeom>
              <a:avLst/>
              <a:gdLst>
                <a:gd name="T0" fmla="*/ 0 w 2216"/>
                <a:gd name="T1" fmla="*/ 0 h 550"/>
                <a:gd name="T2" fmla="*/ 1 w 2216"/>
                <a:gd name="T3" fmla="*/ 11 h 550"/>
                <a:gd name="T4" fmla="*/ 301 w 2216"/>
                <a:gd name="T5" fmla="*/ 104 h 550"/>
                <a:gd name="T6" fmla="*/ 309 w 2216"/>
                <a:gd name="T7" fmla="*/ 93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682" name="Group 1551"/>
            <p:cNvGrpSpPr>
              <a:grpSpLocks/>
            </p:cNvGrpSpPr>
            <p:nvPr/>
          </p:nvGrpSpPr>
          <p:grpSpPr bwMode="auto">
            <a:xfrm>
              <a:off x="1709" y="3008"/>
              <a:ext cx="507" cy="234"/>
              <a:chOff x="1740" y="2642"/>
              <a:chExt cx="752" cy="327"/>
            </a:xfrm>
          </p:grpSpPr>
          <p:sp>
            <p:nvSpPr>
              <p:cNvPr id="689" name="Freeform 1552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90" name="Freeform 1553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91" name="Freeform 1554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92" name="Freeform 1555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93" name="Freeform 1556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94" name="Freeform 1557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683" name="Freeform 1558"/>
            <p:cNvSpPr>
              <a:spLocks/>
            </p:cNvSpPr>
            <p:nvPr/>
          </p:nvSpPr>
          <p:spPr bwMode="auto">
            <a:xfrm>
              <a:off x="2577" y="3043"/>
              <a:ext cx="614" cy="514"/>
            </a:xfrm>
            <a:custGeom>
              <a:avLst/>
              <a:gdLst>
                <a:gd name="T0" fmla="*/ 1 w 990"/>
                <a:gd name="T1" fmla="*/ 85 h 792"/>
                <a:gd name="T2" fmla="*/ 91 w 990"/>
                <a:gd name="T3" fmla="*/ 0 h 792"/>
                <a:gd name="T4" fmla="*/ 91 w 990"/>
                <a:gd name="T5" fmla="*/ 6 h 792"/>
                <a:gd name="T6" fmla="*/ 0 w 990"/>
                <a:gd name="T7" fmla="*/ 92 h 792"/>
                <a:gd name="T8" fmla="*/ 1 w 990"/>
                <a:gd name="T9" fmla="*/ 85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84" name="Freeform 1559"/>
            <p:cNvSpPr>
              <a:spLocks/>
            </p:cNvSpPr>
            <p:nvPr/>
          </p:nvSpPr>
          <p:spPr bwMode="auto">
            <a:xfrm>
              <a:off x="1010" y="3084"/>
              <a:ext cx="1571" cy="469"/>
            </a:xfrm>
            <a:custGeom>
              <a:avLst/>
              <a:gdLst>
                <a:gd name="T0" fmla="*/ 1 w 2532"/>
                <a:gd name="T1" fmla="*/ 0 h 723"/>
                <a:gd name="T2" fmla="*/ 4 w 2532"/>
                <a:gd name="T3" fmla="*/ 0 h 723"/>
                <a:gd name="T4" fmla="*/ 233 w 2532"/>
                <a:gd name="T5" fmla="*/ 78 h 723"/>
                <a:gd name="T6" fmla="*/ 233 w 2532"/>
                <a:gd name="T7" fmla="*/ 83 h 723"/>
                <a:gd name="T8" fmla="*/ 0 w 2532"/>
                <a:gd name="T9" fmla="*/ 3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85" name="Freeform 1560"/>
            <p:cNvSpPr>
              <a:spLocks/>
            </p:cNvSpPr>
            <p:nvPr/>
          </p:nvSpPr>
          <p:spPr bwMode="auto">
            <a:xfrm>
              <a:off x="1011" y="2998"/>
              <a:ext cx="17" cy="95"/>
            </a:xfrm>
            <a:custGeom>
              <a:avLst/>
              <a:gdLst>
                <a:gd name="T0" fmla="*/ 3 w 26"/>
                <a:gd name="T1" fmla="*/ 1 h 147"/>
                <a:gd name="T2" fmla="*/ 3 w 26"/>
                <a:gd name="T3" fmla="*/ 16 h 147"/>
                <a:gd name="T4" fmla="*/ 0 w 26"/>
                <a:gd name="T5" fmla="*/ 16 h 147"/>
                <a:gd name="T6" fmla="*/ 1 w 26"/>
                <a:gd name="T7" fmla="*/ 0 h 147"/>
                <a:gd name="T8" fmla="*/ 3 w 26"/>
                <a:gd name="T9" fmla="*/ 1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86" name="Freeform 1561"/>
            <p:cNvSpPr>
              <a:spLocks/>
            </p:cNvSpPr>
            <p:nvPr/>
          </p:nvSpPr>
          <p:spPr bwMode="auto">
            <a:xfrm>
              <a:off x="1012" y="2611"/>
              <a:ext cx="730" cy="393"/>
            </a:xfrm>
            <a:custGeom>
              <a:avLst/>
              <a:gdLst>
                <a:gd name="T0" fmla="*/ 108 w 1176"/>
                <a:gd name="T1" fmla="*/ 0 h 606"/>
                <a:gd name="T2" fmla="*/ 0 w 1176"/>
                <a:gd name="T3" fmla="*/ 69 h 606"/>
                <a:gd name="T4" fmla="*/ 2 w 1176"/>
                <a:gd name="T5" fmla="*/ 69 h 606"/>
                <a:gd name="T6" fmla="*/ 108 w 1176"/>
                <a:gd name="T7" fmla="*/ 2 h 606"/>
                <a:gd name="T8" fmla="*/ 108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87" name="Freeform 1562"/>
            <p:cNvSpPr>
              <a:spLocks/>
            </p:cNvSpPr>
            <p:nvPr/>
          </p:nvSpPr>
          <p:spPr bwMode="auto">
            <a:xfrm>
              <a:off x="1061" y="3018"/>
              <a:ext cx="1490" cy="451"/>
            </a:xfrm>
            <a:custGeom>
              <a:avLst/>
              <a:gdLst>
                <a:gd name="T0" fmla="*/ 1 w 2532"/>
                <a:gd name="T1" fmla="*/ 0 h 723"/>
                <a:gd name="T2" fmla="*/ 2 w 2532"/>
                <a:gd name="T3" fmla="*/ 0 h 723"/>
                <a:gd name="T4" fmla="*/ 179 w 2532"/>
                <a:gd name="T5" fmla="*/ 64 h 723"/>
                <a:gd name="T6" fmla="*/ 178 w 2532"/>
                <a:gd name="T7" fmla="*/ 68 h 723"/>
                <a:gd name="T8" fmla="*/ 0 w 2532"/>
                <a:gd name="T9" fmla="*/ 2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88" name="Freeform 1563"/>
            <p:cNvSpPr>
              <a:spLocks/>
            </p:cNvSpPr>
            <p:nvPr/>
          </p:nvSpPr>
          <p:spPr bwMode="auto">
            <a:xfrm flipV="1">
              <a:off x="2549" y="2986"/>
              <a:ext cx="608" cy="46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2 w 2532"/>
                <a:gd name="T5" fmla="*/ 76 h 723"/>
                <a:gd name="T6" fmla="*/ 2 w 2532"/>
                <a:gd name="T7" fmla="*/ 81 h 723"/>
                <a:gd name="T8" fmla="*/ 0 w 2532"/>
                <a:gd name="T9" fmla="*/ 3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95" name="Group 1564"/>
          <p:cNvGrpSpPr>
            <a:grpSpLocks/>
          </p:cNvGrpSpPr>
          <p:nvPr/>
        </p:nvGrpSpPr>
        <p:grpSpPr bwMode="auto">
          <a:xfrm>
            <a:off x="6616700" y="5475288"/>
            <a:ext cx="474663" cy="407987"/>
            <a:chOff x="877" y="1008"/>
            <a:chExt cx="2747" cy="2591"/>
          </a:xfrm>
        </p:grpSpPr>
        <p:pic>
          <p:nvPicPr>
            <p:cNvPr id="696" name="Picture 1565" descr="antenna_stylized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" y="1008"/>
              <a:ext cx="2725" cy="1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7" name="Picture 1566" descr="laptop_keyboard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1009" y="2586"/>
              <a:ext cx="2245" cy="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8" name="Freeform 1567"/>
            <p:cNvSpPr>
              <a:spLocks/>
            </p:cNvSpPr>
            <p:nvPr/>
          </p:nvSpPr>
          <p:spPr bwMode="auto">
            <a:xfrm>
              <a:off x="1753" y="1603"/>
              <a:ext cx="1807" cy="1322"/>
            </a:xfrm>
            <a:custGeom>
              <a:avLst/>
              <a:gdLst>
                <a:gd name="T0" fmla="*/ 44 w 2982"/>
                <a:gd name="T1" fmla="*/ 0 h 2442"/>
                <a:gd name="T2" fmla="*/ 0 w 2982"/>
                <a:gd name="T3" fmla="*/ 81 h 2442"/>
                <a:gd name="T4" fmla="*/ 196 w 2982"/>
                <a:gd name="T5" fmla="*/ 114 h 2442"/>
                <a:gd name="T6" fmla="*/ 244 w 2982"/>
                <a:gd name="T7" fmla="*/ 15 h 2442"/>
                <a:gd name="T8" fmla="*/ 44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pic>
          <p:nvPicPr>
            <p:cNvPr id="699" name="Picture 1568" descr="screen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2" y="1637"/>
              <a:ext cx="1642" cy="1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0" name="Freeform 1569"/>
            <p:cNvSpPr>
              <a:spLocks/>
            </p:cNvSpPr>
            <p:nvPr/>
          </p:nvSpPr>
          <p:spPr bwMode="auto">
            <a:xfrm>
              <a:off x="2082" y="1564"/>
              <a:ext cx="1531" cy="246"/>
            </a:xfrm>
            <a:custGeom>
              <a:avLst/>
              <a:gdLst>
                <a:gd name="T0" fmla="*/ 1 w 2528"/>
                <a:gd name="T1" fmla="*/ 0 h 455"/>
                <a:gd name="T2" fmla="*/ 206 w 2528"/>
                <a:gd name="T3" fmla="*/ 16 h 455"/>
                <a:gd name="T4" fmla="*/ 202 w 2528"/>
                <a:gd name="T5" fmla="*/ 21 h 455"/>
                <a:gd name="T6" fmla="*/ 0 w 2528"/>
                <a:gd name="T7" fmla="*/ 4 h 455"/>
                <a:gd name="T8" fmla="*/ 1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01" name="Freeform 1570"/>
            <p:cNvSpPr>
              <a:spLocks/>
            </p:cNvSpPr>
            <p:nvPr/>
          </p:nvSpPr>
          <p:spPr bwMode="auto">
            <a:xfrm>
              <a:off x="1737" y="1562"/>
              <a:ext cx="425" cy="1024"/>
            </a:xfrm>
            <a:custGeom>
              <a:avLst/>
              <a:gdLst>
                <a:gd name="T0" fmla="*/ 47 w 702"/>
                <a:gd name="T1" fmla="*/ 0 h 1893"/>
                <a:gd name="T2" fmla="*/ 0 w 702"/>
                <a:gd name="T3" fmla="*/ 87 h 1893"/>
                <a:gd name="T4" fmla="*/ 9 w 702"/>
                <a:gd name="T5" fmla="*/ 88 h 1893"/>
                <a:gd name="T6" fmla="*/ 57 w 702"/>
                <a:gd name="T7" fmla="*/ 2 h 1893"/>
                <a:gd name="T8" fmla="*/ 47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02" name="Freeform 1571"/>
            <p:cNvSpPr>
              <a:spLocks/>
            </p:cNvSpPr>
            <p:nvPr/>
          </p:nvSpPr>
          <p:spPr bwMode="auto">
            <a:xfrm>
              <a:off x="3144" y="1745"/>
              <a:ext cx="458" cy="1182"/>
            </a:xfrm>
            <a:custGeom>
              <a:avLst/>
              <a:gdLst>
                <a:gd name="T0" fmla="*/ 62 w 756"/>
                <a:gd name="T1" fmla="*/ 0 h 2184"/>
                <a:gd name="T2" fmla="*/ 12 w 756"/>
                <a:gd name="T3" fmla="*/ 101 h 2184"/>
                <a:gd name="T4" fmla="*/ 0 w 756"/>
                <a:gd name="T5" fmla="*/ 100 h 2184"/>
                <a:gd name="T6" fmla="*/ 49 w 756"/>
                <a:gd name="T7" fmla="*/ 3 h 2184"/>
                <a:gd name="T8" fmla="*/ 62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03" name="Freeform 1572"/>
            <p:cNvSpPr>
              <a:spLocks/>
            </p:cNvSpPr>
            <p:nvPr/>
          </p:nvSpPr>
          <p:spPr bwMode="auto">
            <a:xfrm>
              <a:off x="1732" y="2534"/>
              <a:ext cx="1680" cy="399"/>
            </a:xfrm>
            <a:custGeom>
              <a:avLst/>
              <a:gdLst>
                <a:gd name="T0" fmla="*/ 2 w 2773"/>
                <a:gd name="T1" fmla="*/ 0 h 738"/>
                <a:gd name="T2" fmla="*/ 0 w 2773"/>
                <a:gd name="T3" fmla="*/ 5 h 738"/>
                <a:gd name="T4" fmla="*/ 199 w 2773"/>
                <a:gd name="T5" fmla="*/ 34 h 738"/>
                <a:gd name="T6" fmla="*/ 194 w 2773"/>
                <a:gd name="T7" fmla="*/ 28 h 738"/>
                <a:gd name="T8" fmla="*/ 2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04" name="Freeform 1573"/>
            <p:cNvSpPr>
              <a:spLocks/>
            </p:cNvSpPr>
            <p:nvPr/>
          </p:nvSpPr>
          <p:spPr bwMode="auto">
            <a:xfrm>
              <a:off x="3195" y="1755"/>
              <a:ext cx="429" cy="1187"/>
            </a:xfrm>
            <a:custGeom>
              <a:avLst/>
              <a:gdLst>
                <a:gd name="T0" fmla="*/ 86 w 637"/>
                <a:gd name="T1" fmla="*/ 0 h 1659"/>
                <a:gd name="T2" fmla="*/ 88 w 637"/>
                <a:gd name="T3" fmla="*/ 0 h 1659"/>
                <a:gd name="T4" fmla="*/ 9 w 637"/>
                <a:gd name="T5" fmla="*/ 311 h 1659"/>
                <a:gd name="T6" fmla="*/ 0 w 637"/>
                <a:gd name="T7" fmla="*/ 308 h 1659"/>
                <a:gd name="T8" fmla="*/ 86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05" name="Freeform 1574"/>
            <p:cNvSpPr>
              <a:spLocks/>
            </p:cNvSpPr>
            <p:nvPr/>
          </p:nvSpPr>
          <p:spPr bwMode="auto">
            <a:xfrm>
              <a:off x="1734" y="2587"/>
              <a:ext cx="1494" cy="394"/>
            </a:xfrm>
            <a:custGeom>
              <a:avLst/>
              <a:gdLst>
                <a:gd name="T0" fmla="*/ 0 w 2216"/>
                <a:gd name="T1" fmla="*/ 0 h 550"/>
                <a:gd name="T2" fmla="*/ 1 w 2216"/>
                <a:gd name="T3" fmla="*/ 11 h 550"/>
                <a:gd name="T4" fmla="*/ 301 w 2216"/>
                <a:gd name="T5" fmla="*/ 104 h 550"/>
                <a:gd name="T6" fmla="*/ 309 w 2216"/>
                <a:gd name="T7" fmla="*/ 93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706" name="Group 1575"/>
            <p:cNvGrpSpPr>
              <a:grpSpLocks/>
            </p:cNvGrpSpPr>
            <p:nvPr/>
          </p:nvGrpSpPr>
          <p:grpSpPr bwMode="auto">
            <a:xfrm>
              <a:off x="1709" y="3008"/>
              <a:ext cx="507" cy="234"/>
              <a:chOff x="1740" y="2642"/>
              <a:chExt cx="752" cy="327"/>
            </a:xfrm>
          </p:grpSpPr>
          <p:sp>
            <p:nvSpPr>
              <p:cNvPr id="713" name="Freeform 1576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14" name="Freeform 1577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15" name="Freeform 1578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16" name="Freeform 1579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17" name="Freeform 1580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18" name="Freeform 1581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707" name="Freeform 1582"/>
            <p:cNvSpPr>
              <a:spLocks/>
            </p:cNvSpPr>
            <p:nvPr/>
          </p:nvSpPr>
          <p:spPr bwMode="auto">
            <a:xfrm>
              <a:off x="2577" y="3043"/>
              <a:ext cx="614" cy="514"/>
            </a:xfrm>
            <a:custGeom>
              <a:avLst/>
              <a:gdLst>
                <a:gd name="T0" fmla="*/ 1 w 990"/>
                <a:gd name="T1" fmla="*/ 85 h 792"/>
                <a:gd name="T2" fmla="*/ 91 w 990"/>
                <a:gd name="T3" fmla="*/ 0 h 792"/>
                <a:gd name="T4" fmla="*/ 91 w 990"/>
                <a:gd name="T5" fmla="*/ 6 h 792"/>
                <a:gd name="T6" fmla="*/ 0 w 990"/>
                <a:gd name="T7" fmla="*/ 92 h 792"/>
                <a:gd name="T8" fmla="*/ 1 w 990"/>
                <a:gd name="T9" fmla="*/ 85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08" name="Freeform 1583"/>
            <p:cNvSpPr>
              <a:spLocks/>
            </p:cNvSpPr>
            <p:nvPr/>
          </p:nvSpPr>
          <p:spPr bwMode="auto">
            <a:xfrm>
              <a:off x="1010" y="3084"/>
              <a:ext cx="1571" cy="469"/>
            </a:xfrm>
            <a:custGeom>
              <a:avLst/>
              <a:gdLst>
                <a:gd name="T0" fmla="*/ 1 w 2532"/>
                <a:gd name="T1" fmla="*/ 0 h 723"/>
                <a:gd name="T2" fmla="*/ 4 w 2532"/>
                <a:gd name="T3" fmla="*/ 0 h 723"/>
                <a:gd name="T4" fmla="*/ 233 w 2532"/>
                <a:gd name="T5" fmla="*/ 78 h 723"/>
                <a:gd name="T6" fmla="*/ 233 w 2532"/>
                <a:gd name="T7" fmla="*/ 83 h 723"/>
                <a:gd name="T8" fmla="*/ 0 w 2532"/>
                <a:gd name="T9" fmla="*/ 3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09" name="Freeform 1584"/>
            <p:cNvSpPr>
              <a:spLocks/>
            </p:cNvSpPr>
            <p:nvPr/>
          </p:nvSpPr>
          <p:spPr bwMode="auto">
            <a:xfrm>
              <a:off x="1011" y="2998"/>
              <a:ext cx="17" cy="95"/>
            </a:xfrm>
            <a:custGeom>
              <a:avLst/>
              <a:gdLst>
                <a:gd name="T0" fmla="*/ 3 w 26"/>
                <a:gd name="T1" fmla="*/ 1 h 147"/>
                <a:gd name="T2" fmla="*/ 3 w 26"/>
                <a:gd name="T3" fmla="*/ 16 h 147"/>
                <a:gd name="T4" fmla="*/ 0 w 26"/>
                <a:gd name="T5" fmla="*/ 16 h 147"/>
                <a:gd name="T6" fmla="*/ 1 w 26"/>
                <a:gd name="T7" fmla="*/ 0 h 147"/>
                <a:gd name="T8" fmla="*/ 3 w 26"/>
                <a:gd name="T9" fmla="*/ 1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10" name="Freeform 1585"/>
            <p:cNvSpPr>
              <a:spLocks/>
            </p:cNvSpPr>
            <p:nvPr/>
          </p:nvSpPr>
          <p:spPr bwMode="auto">
            <a:xfrm>
              <a:off x="1012" y="2611"/>
              <a:ext cx="730" cy="393"/>
            </a:xfrm>
            <a:custGeom>
              <a:avLst/>
              <a:gdLst>
                <a:gd name="T0" fmla="*/ 108 w 1176"/>
                <a:gd name="T1" fmla="*/ 0 h 606"/>
                <a:gd name="T2" fmla="*/ 0 w 1176"/>
                <a:gd name="T3" fmla="*/ 69 h 606"/>
                <a:gd name="T4" fmla="*/ 2 w 1176"/>
                <a:gd name="T5" fmla="*/ 69 h 606"/>
                <a:gd name="T6" fmla="*/ 108 w 1176"/>
                <a:gd name="T7" fmla="*/ 2 h 606"/>
                <a:gd name="T8" fmla="*/ 108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11" name="Freeform 1586"/>
            <p:cNvSpPr>
              <a:spLocks/>
            </p:cNvSpPr>
            <p:nvPr/>
          </p:nvSpPr>
          <p:spPr bwMode="auto">
            <a:xfrm>
              <a:off x="1061" y="3018"/>
              <a:ext cx="1490" cy="451"/>
            </a:xfrm>
            <a:custGeom>
              <a:avLst/>
              <a:gdLst>
                <a:gd name="T0" fmla="*/ 1 w 2532"/>
                <a:gd name="T1" fmla="*/ 0 h 723"/>
                <a:gd name="T2" fmla="*/ 2 w 2532"/>
                <a:gd name="T3" fmla="*/ 0 h 723"/>
                <a:gd name="T4" fmla="*/ 179 w 2532"/>
                <a:gd name="T5" fmla="*/ 64 h 723"/>
                <a:gd name="T6" fmla="*/ 178 w 2532"/>
                <a:gd name="T7" fmla="*/ 68 h 723"/>
                <a:gd name="T8" fmla="*/ 0 w 2532"/>
                <a:gd name="T9" fmla="*/ 2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12" name="Freeform 1587"/>
            <p:cNvSpPr>
              <a:spLocks/>
            </p:cNvSpPr>
            <p:nvPr/>
          </p:nvSpPr>
          <p:spPr bwMode="auto">
            <a:xfrm flipV="1">
              <a:off x="2549" y="2986"/>
              <a:ext cx="608" cy="46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2 w 2532"/>
                <a:gd name="T5" fmla="*/ 76 h 723"/>
                <a:gd name="T6" fmla="*/ 2 w 2532"/>
                <a:gd name="T7" fmla="*/ 81 h 723"/>
                <a:gd name="T8" fmla="*/ 0 w 2532"/>
                <a:gd name="T9" fmla="*/ 3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19" name="Group 1588"/>
          <p:cNvGrpSpPr>
            <a:grpSpLocks/>
          </p:cNvGrpSpPr>
          <p:nvPr/>
        </p:nvGrpSpPr>
        <p:grpSpPr bwMode="auto">
          <a:xfrm>
            <a:off x="5305425" y="3030538"/>
            <a:ext cx="444500" cy="407987"/>
            <a:chOff x="877" y="1008"/>
            <a:chExt cx="2747" cy="2591"/>
          </a:xfrm>
        </p:grpSpPr>
        <p:pic>
          <p:nvPicPr>
            <p:cNvPr id="720" name="Picture 1589" descr="antenna_stylized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" y="1008"/>
              <a:ext cx="2725" cy="1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1" name="Picture 1590" descr="laptop_keyboard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1009" y="2586"/>
              <a:ext cx="2245" cy="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2" name="Freeform 1591"/>
            <p:cNvSpPr>
              <a:spLocks/>
            </p:cNvSpPr>
            <p:nvPr/>
          </p:nvSpPr>
          <p:spPr bwMode="auto">
            <a:xfrm>
              <a:off x="1753" y="1603"/>
              <a:ext cx="1807" cy="1322"/>
            </a:xfrm>
            <a:custGeom>
              <a:avLst/>
              <a:gdLst>
                <a:gd name="T0" fmla="*/ 44 w 2982"/>
                <a:gd name="T1" fmla="*/ 0 h 2442"/>
                <a:gd name="T2" fmla="*/ 0 w 2982"/>
                <a:gd name="T3" fmla="*/ 81 h 2442"/>
                <a:gd name="T4" fmla="*/ 196 w 2982"/>
                <a:gd name="T5" fmla="*/ 114 h 2442"/>
                <a:gd name="T6" fmla="*/ 244 w 2982"/>
                <a:gd name="T7" fmla="*/ 15 h 2442"/>
                <a:gd name="T8" fmla="*/ 44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pic>
          <p:nvPicPr>
            <p:cNvPr id="723" name="Picture 1592" descr="screen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2" y="1637"/>
              <a:ext cx="1642" cy="1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4" name="Freeform 1593"/>
            <p:cNvSpPr>
              <a:spLocks/>
            </p:cNvSpPr>
            <p:nvPr/>
          </p:nvSpPr>
          <p:spPr bwMode="auto">
            <a:xfrm>
              <a:off x="2082" y="1564"/>
              <a:ext cx="1531" cy="246"/>
            </a:xfrm>
            <a:custGeom>
              <a:avLst/>
              <a:gdLst>
                <a:gd name="T0" fmla="*/ 1 w 2528"/>
                <a:gd name="T1" fmla="*/ 0 h 455"/>
                <a:gd name="T2" fmla="*/ 206 w 2528"/>
                <a:gd name="T3" fmla="*/ 16 h 455"/>
                <a:gd name="T4" fmla="*/ 202 w 2528"/>
                <a:gd name="T5" fmla="*/ 21 h 455"/>
                <a:gd name="T6" fmla="*/ 0 w 2528"/>
                <a:gd name="T7" fmla="*/ 4 h 455"/>
                <a:gd name="T8" fmla="*/ 1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25" name="Freeform 1594"/>
            <p:cNvSpPr>
              <a:spLocks/>
            </p:cNvSpPr>
            <p:nvPr/>
          </p:nvSpPr>
          <p:spPr bwMode="auto">
            <a:xfrm>
              <a:off x="1737" y="1562"/>
              <a:ext cx="425" cy="1024"/>
            </a:xfrm>
            <a:custGeom>
              <a:avLst/>
              <a:gdLst>
                <a:gd name="T0" fmla="*/ 47 w 702"/>
                <a:gd name="T1" fmla="*/ 0 h 1893"/>
                <a:gd name="T2" fmla="*/ 0 w 702"/>
                <a:gd name="T3" fmla="*/ 87 h 1893"/>
                <a:gd name="T4" fmla="*/ 9 w 702"/>
                <a:gd name="T5" fmla="*/ 88 h 1893"/>
                <a:gd name="T6" fmla="*/ 57 w 702"/>
                <a:gd name="T7" fmla="*/ 2 h 1893"/>
                <a:gd name="T8" fmla="*/ 47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26" name="Freeform 1595"/>
            <p:cNvSpPr>
              <a:spLocks/>
            </p:cNvSpPr>
            <p:nvPr/>
          </p:nvSpPr>
          <p:spPr bwMode="auto">
            <a:xfrm>
              <a:off x="3144" y="1745"/>
              <a:ext cx="458" cy="1182"/>
            </a:xfrm>
            <a:custGeom>
              <a:avLst/>
              <a:gdLst>
                <a:gd name="T0" fmla="*/ 62 w 756"/>
                <a:gd name="T1" fmla="*/ 0 h 2184"/>
                <a:gd name="T2" fmla="*/ 12 w 756"/>
                <a:gd name="T3" fmla="*/ 101 h 2184"/>
                <a:gd name="T4" fmla="*/ 0 w 756"/>
                <a:gd name="T5" fmla="*/ 100 h 2184"/>
                <a:gd name="T6" fmla="*/ 49 w 756"/>
                <a:gd name="T7" fmla="*/ 3 h 2184"/>
                <a:gd name="T8" fmla="*/ 62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27" name="Freeform 1596"/>
            <p:cNvSpPr>
              <a:spLocks/>
            </p:cNvSpPr>
            <p:nvPr/>
          </p:nvSpPr>
          <p:spPr bwMode="auto">
            <a:xfrm>
              <a:off x="1732" y="2534"/>
              <a:ext cx="1680" cy="399"/>
            </a:xfrm>
            <a:custGeom>
              <a:avLst/>
              <a:gdLst>
                <a:gd name="T0" fmla="*/ 2 w 2773"/>
                <a:gd name="T1" fmla="*/ 0 h 738"/>
                <a:gd name="T2" fmla="*/ 0 w 2773"/>
                <a:gd name="T3" fmla="*/ 5 h 738"/>
                <a:gd name="T4" fmla="*/ 199 w 2773"/>
                <a:gd name="T5" fmla="*/ 34 h 738"/>
                <a:gd name="T6" fmla="*/ 194 w 2773"/>
                <a:gd name="T7" fmla="*/ 28 h 738"/>
                <a:gd name="T8" fmla="*/ 2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28" name="Freeform 1597"/>
            <p:cNvSpPr>
              <a:spLocks/>
            </p:cNvSpPr>
            <p:nvPr/>
          </p:nvSpPr>
          <p:spPr bwMode="auto">
            <a:xfrm>
              <a:off x="3195" y="1755"/>
              <a:ext cx="429" cy="1187"/>
            </a:xfrm>
            <a:custGeom>
              <a:avLst/>
              <a:gdLst>
                <a:gd name="T0" fmla="*/ 86 w 637"/>
                <a:gd name="T1" fmla="*/ 0 h 1659"/>
                <a:gd name="T2" fmla="*/ 88 w 637"/>
                <a:gd name="T3" fmla="*/ 0 h 1659"/>
                <a:gd name="T4" fmla="*/ 9 w 637"/>
                <a:gd name="T5" fmla="*/ 311 h 1659"/>
                <a:gd name="T6" fmla="*/ 0 w 637"/>
                <a:gd name="T7" fmla="*/ 308 h 1659"/>
                <a:gd name="T8" fmla="*/ 86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29" name="Freeform 1598"/>
            <p:cNvSpPr>
              <a:spLocks/>
            </p:cNvSpPr>
            <p:nvPr/>
          </p:nvSpPr>
          <p:spPr bwMode="auto">
            <a:xfrm>
              <a:off x="1734" y="2587"/>
              <a:ext cx="1494" cy="394"/>
            </a:xfrm>
            <a:custGeom>
              <a:avLst/>
              <a:gdLst>
                <a:gd name="T0" fmla="*/ 0 w 2216"/>
                <a:gd name="T1" fmla="*/ 0 h 550"/>
                <a:gd name="T2" fmla="*/ 1 w 2216"/>
                <a:gd name="T3" fmla="*/ 11 h 550"/>
                <a:gd name="T4" fmla="*/ 301 w 2216"/>
                <a:gd name="T5" fmla="*/ 104 h 550"/>
                <a:gd name="T6" fmla="*/ 309 w 2216"/>
                <a:gd name="T7" fmla="*/ 93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730" name="Group 1599"/>
            <p:cNvGrpSpPr>
              <a:grpSpLocks/>
            </p:cNvGrpSpPr>
            <p:nvPr/>
          </p:nvGrpSpPr>
          <p:grpSpPr bwMode="auto">
            <a:xfrm>
              <a:off x="1709" y="3008"/>
              <a:ext cx="507" cy="234"/>
              <a:chOff x="1740" y="2642"/>
              <a:chExt cx="752" cy="327"/>
            </a:xfrm>
          </p:grpSpPr>
          <p:sp>
            <p:nvSpPr>
              <p:cNvPr id="737" name="Freeform 1600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38" name="Freeform 1601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39" name="Freeform 1602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40" name="Freeform 1603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41" name="Freeform 1604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42" name="Freeform 1605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731" name="Freeform 1606"/>
            <p:cNvSpPr>
              <a:spLocks/>
            </p:cNvSpPr>
            <p:nvPr/>
          </p:nvSpPr>
          <p:spPr bwMode="auto">
            <a:xfrm>
              <a:off x="2577" y="3043"/>
              <a:ext cx="614" cy="514"/>
            </a:xfrm>
            <a:custGeom>
              <a:avLst/>
              <a:gdLst>
                <a:gd name="T0" fmla="*/ 1 w 990"/>
                <a:gd name="T1" fmla="*/ 85 h 792"/>
                <a:gd name="T2" fmla="*/ 91 w 990"/>
                <a:gd name="T3" fmla="*/ 0 h 792"/>
                <a:gd name="T4" fmla="*/ 91 w 990"/>
                <a:gd name="T5" fmla="*/ 6 h 792"/>
                <a:gd name="T6" fmla="*/ 0 w 990"/>
                <a:gd name="T7" fmla="*/ 92 h 792"/>
                <a:gd name="T8" fmla="*/ 1 w 990"/>
                <a:gd name="T9" fmla="*/ 85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32" name="Freeform 1607"/>
            <p:cNvSpPr>
              <a:spLocks/>
            </p:cNvSpPr>
            <p:nvPr/>
          </p:nvSpPr>
          <p:spPr bwMode="auto">
            <a:xfrm>
              <a:off x="1010" y="3084"/>
              <a:ext cx="1571" cy="469"/>
            </a:xfrm>
            <a:custGeom>
              <a:avLst/>
              <a:gdLst>
                <a:gd name="T0" fmla="*/ 1 w 2532"/>
                <a:gd name="T1" fmla="*/ 0 h 723"/>
                <a:gd name="T2" fmla="*/ 4 w 2532"/>
                <a:gd name="T3" fmla="*/ 0 h 723"/>
                <a:gd name="T4" fmla="*/ 233 w 2532"/>
                <a:gd name="T5" fmla="*/ 78 h 723"/>
                <a:gd name="T6" fmla="*/ 233 w 2532"/>
                <a:gd name="T7" fmla="*/ 83 h 723"/>
                <a:gd name="T8" fmla="*/ 0 w 2532"/>
                <a:gd name="T9" fmla="*/ 3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33" name="Freeform 1608"/>
            <p:cNvSpPr>
              <a:spLocks/>
            </p:cNvSpPr>
            <p:nvPr/>
          </p:nvSpPr>
          <p:spPr bwMode="auto">
            <a:xfrm>
              <a:off x="1011" y="2998"/>
              <a:ext cx="17" cy="95"/>
            </a:xfrm>
            <a:custGeom>
              <a:avLst/>
              <a:gdLst>
                <a:gd name="T0" fmla="*/ 3 w 26"/>
                <a:gd name="T1" fmla="*/ 1 h 147"/>
                <a:gd name="T2" fmla="*/ 3 w 26"/>
                <a:gd name="T3" fmla="*/ 16 h 147"/>
                <a:gd name="T4" fmla="*/ 0 w 26"/>
                <a:gd name="T5" fmla="*/ 16 h 147"/>
                <a:gd name="T6" fmla="*/ 1 w 26"/>
                <a:gd name="T7" fmla="*/ 0 h 147"/>
                <a:gd name="T8" fmla="*/ 3 w 26"/>
                <a:gd name="T9" fmla="*/ 1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34" name="Freeform 1609"/>
            <p:cNvSpPr>
              <a:spLocks/>
            </p:cNvSpPr>
            <p:nvPr/>
          </p:nvSpPr>
          <p:spPr bwMode="auto">
            <a:xfrm>
              <a:off x="1012" y="2611"/>
              <a:ext cx="730" cy="393"/>
            </a:xfrm>
            <a:custGeom>
              <a:avLst/>
              <a:gdLst>
                <a:gd name="T0" fmla="*/ 108 w 1176"/>
                <a:gd name="T1" fmla="*/ 0 h 606"/>
                <a:gd name="T2" fmla="*/ 0 w 1176"/>
                <a:gd name="T3" fmla="*/ 69 h 606"/>
                <a:gd name="T4" fmla="*/ 2 w 1176"/>
                <a:gd name="T5" fmla="*/ 69 h 606"/>
                <a:gd name="T6" fmla="*/ 108 w 1176"/>
                <a:gd name="T7" fmla="*/ 2 h 606"/>
                <a:gd name="T8" fmla="*/ 108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35" name="Freeform 1610"/>
            <p:cNvSpPr>
              <a:spLocks/>
            </p:cNvSpPr>
            <p:nvPr/>
          </p:nvSpPr>
          <p:spPr bwMode="auto">
            <a:xfrm>
              <a:off x="1061" y="3018"/>
              <a:ext cx="1490" cy="451"/>
            </a:xfrm>
            <a:custGeom>
              <a:avLst/>
              <a:gdLst>
                <a:gd name="T0" fmla="*/ 1 w 2532"/>
                <a:gd name="T1" fmla="*/ 0 h 723"/>
                <a:gd name="T2" fmla="*/ 2 w 2532"/>
                <a:gd name="T3" fmla="*/ 0 h 723"/>
                <a:gd name="T4" fmla="*/ 179 w 2532"/>
                <a:gd name="T5" fmla="*/ 64 h 723"/>
                <a:gd name="T6" fmla="*/ 178 w 2532"/>
                <a:gd name="T7" fmla="*/ 68 h 723"/>
                <a:gd name="T8" fmla="*/ 0 w 2532"/>
                <a:gd name="T9" fmla="*/ 2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36" name="Freeform 1611"/>
            <p:cNvSpPr>
              <a:spLocks/>
            </p:cNvSpPr>
            <p:nvPr/>
          </p:nvSpPr>
          <p:spPr bwMode="auto">
            <a:xfrm flipV="1">
              <a:off x="2549" y="2986"/>
              <a:ext cx="608" cy="46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2 w 2532"/>
                <a:gd name="T5" fmla="*/ 76 h 723"/>
                <a:gd name="T6" fmla="*/ 2 w 2532"/>
                <a:gd name="T7" fmla="*/ 81 h 723"/>
                <a:gd name="T8" fmla="*/ 0 w 2532"/>
                <a:gd name="T9" fmla="*/ 3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43" name="Group 1612"/>
          <p:cNvGrpSpPr>
            <a:grpSpLocks/>
          </p:cNvGrpSpPr>
          <p:nvPr/>
        </p:nvGrpSpPr>
        <p:grpSpPr bwMode="auto">
          <a:xfrm flipH="1">
            <a:off x="5684838" y="3211513"/>
            <a:ext cx="414337" cy="373062"/>
            <a:chOff x="2839" y="3501"/>
            <a:chExt cx="755" cy="803"/>
          </a:xfrm>
        </p:grpSpPr>
        <p:pic>
          <p:nvPicPr>
            <p:cNvPr id="744" name="Picture 1613" descr="desktop_computer_stylized_medium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5" name="Freeform 1614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746" name="Group 1615"/>
          <p:cNvGrpSpPr>
            <a:grpSpLocks/>
          </p:cNvGrpSpPr>
          <p:nvPr/>
        </p:nvGrpSpPr>
        <p:grpSpPr bwMode="auto">
          <a:xfrm>
            <a:off x="7051675" y="5411788"/>
            <a:ext cx="474663" cy="407987"/>
            <a:chOff x="877" y="1008"/>
            <a:chExt cx="2747" cy="2591"/>
          </a:xfrm>
        </p:grpSpPr>
        <p:pic>
          <p:nvPicPr>
            <p:cNvPr id="747" name="Picture 1616" descr="antenna_stylized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" y="1008"/>
              <a:ext cx="2725" cy="1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8" name="Picture 1617" descr="laptop_keyboard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1009" y="2586"/>
              <a:ext cx="2245" cy="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9" name="Freeform 1618"/>
            <p:cNvSpPr>
              <a:spLocks/>
            </p:cNvSpPr>
            <p:nvPr/>
          </p:nvSpPr>
          <p:spPr bwMode="auto">
            <a:xfrm>
              <a:off x="1753" y="1603"/>
              <a:ext cx="1807" cy="1322"/>
            </a:xfrm>
            <a:custGeom>
              <a:avLst/>
              <a:gdLst>
                <a:gd name="T0" fmla="*/ 44 w 2982"/>
                <a:gd name="T1" fmla="*/ 0 h 2442"/>
                <a:gd name="T2" fmla="*/ 0 w 2982"/>
                <a:gd name="T3" fmla="*/ 81 h 2442"/>
                <a:gd name="T4" fmla="*/ 196 w 2982"/>
                <a:gd name="T5" fmla="*/ 114 h 2442"/>
                <a:gd name="T6" fmla="*/ 244 w 2982"/>
                <a:gd name="T7" fmla="*/ 15 h 2442"/>
                <a:gd name="T8" fmla="*/ 44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pic>
          <p:nvPicPr>
            <p:cNvPr id="750" name="Picture 1619" descr="screen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2" y="1637"/>
              <a:ext cx="1642" cy="1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51" name="Freeform 1620"/>
            <p:cNvSpPr>
              <a:spLocks/>
            </p:cNvSpPr>
            <p:nvPr/>
          </p:nvSpPr>
          <p:spPr bwMode="auto">
            <a:xfrm>
              <a:off x="2082" y="1564"/>
              <a:ext cx="1531" cy="246"/>
            </a:xfrm>
            <a:custGeom>
              <a:avLst/>
              <a:gdLst>
                <a:gd name="T0" fmla="*/ 1 w 2528"/>
                <a:gd name="T1" fmla="*/ 0 h 455"/>
                <a:gd name="T2" fmla="*/ 206 w 2528"/>
                <a:gd name="T3" fmla="*/ 16 h 455"/>
                <a:gd name="T4" fmla="*/ 202 w 2528"/>
                <a:gd name="T5" fmla="*/ 21 h 455"/>
                <a:gd name="T6" fmla="*/ 0 w 2528"/>
                <a:gd name="T7" fmla="*/ 4 h 455"/>
                <a:gd name="T8" fmla="*/ 1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52" name="Freeform 1621"/>
            <p:cNvSpPr>
              <a:spLocks/>
            </p:cNvSpPr>
            <p:nvPr/>
          </p:nvSpPr>
          <p:spPr bwMode="auto">
            <a:xfrm>
              <a:off x="1737" y="1562"/>
              <a:ext cx="425" cy="1024"/>
            </a:xfrm>
            <a:custGeom>
              <a:avLst/>
              <a:gdLst>
                <a:gd name="T0" fmla="*/ 47 w 702"/>
                <a:gd name="T1" fmla="*/ 0 h 1893"/>
                <a:gd name="T2" fmla="*/ 0 w 702"/>
                <a:gd name="T3" fmla="*/ 87 h 1893"/>
                <a:gd name="T4" fmla="*/ 9 w 702"/>
                <a:gd name="T5" fmla="*/ 88 h 1893"/>
                <a:gd name="T6" fmla="*/ 57 w 702"/>
                <a:gd name="T7" fmla="*/ 2 h 1893"/>
                <a:gd name="T8" fmla="*/ 47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53" name="Freeform 1622"/>
            <p:cNvSpPr>
              <a:spLocks/>
            </p:cNvSpPr>
            <p:nvPr/>
          </p:nvSpPr>
          <p:spPr bwMode="auto">
            <a:xfrm>
              <a:off x="3144" y="1745"/>
              <a:ext cx="458" cy="1182"/>
            </a:xfrm>
            <a:custGeom>
              <a:avLst/>
              <a:gdLst>
                <a:gd name="T0" fmla="*/ 62 w 756"/>
                <a:gd name="T1" fmla="*/ 0 h 2184"/>
                <a:gd name="T2" fmla="*/ 12 w 756"/>
                <a:gd name="T3" fmla="*/ 101 h 2184"/>
                <a:gd name="T4" fmla="*/ 0 w 756"/>
                <a:gd name="T5" fmla="*/ 100 h 2184"/>
                <a:gd name="T6" fmla="*/ 49 w 756"/>
                <a:gd name="T7" fmla="*/ 3 h 2184"/>
                <a:gd name="T8" fmla="*/ 62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54" name="Freeform 1623"/>
            <p:cNvSpPr>
              <a:spLocks/>
            </p:cNvSpPr>
            <p:nvPr/>
          </p:nvSpPr>
          <p:spPr bwMode="auto">
            <a:xfrm>
              <a:off x="1732" y="2534"/>
              <a:ext cx="1680" cy="399"/>
            </a:xfrm>
            <a:custGeom>
              <a:avLst/>
              <a:gdLst>
                <a:gd name="T0" fmla="*/ 2 w 2773"/>
                <a:gd name="T1" fmla="*/ 0 h 738"/>
                <a:gd name="T2" fmla="*/ 0 w 2773"/>
                <a:gd name="T3" fmla="*/ 5 h 738"/>
                <a:gd name="T4" fmla="*/ 199 w 2773"/>
                <a:gd name="T5" fmla="*/ 34 h 738"/>
                <a:gd name="T6" fmla="*/ 194 w 2773"/>
                <a:gd name="T7" fmla="*/ 28 h 738"/>
                <a:gd name="T8" fmla="*/ 2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55" name="Freeform 1624"/>
            <p:cNvSpPr>
              <a:spLocks/>
            </p:cNvSpPr>
            <p:nvPr/>
          </p:nvSpPr>
          <p:spPr bwMode="auto">
            <a:xfrm>
              <a:off x="3195" y="1755"/>
              <a:ext cx="429" cy="1187"/>
            </a:xfrm>
            <a:custGeom>
              <a:avLst/>
              <a:gdLst>
                <a:gd name="T0" fmla="*/ 86 w 637"/>
                <a:gd name="T1" fmla="*/ 0 h 1659"/>
                <a:gd name="T2" fmla="*/ 88 w 637"/>
                <a:gd name="T3" fmla="*/ 0 h 1659"/>
                <a:gd name="T4" fmla="*/ 9 w 637"/>
                <a:gd name="T5" fmla="*/ 311 h 1659"/>
                <a:gd name="T6" fmla="*/ 0 w 637"/>
                <a:gd name="T7" fmla="*/ 308 h 1659"/>
                <a:gd name="T8" fmla="*/ 86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56" name="Freeform 1625"/>
            <p:cNvSpPr>
              <a:spLocks/>
            </p:cNvSpPr>
            <p:nvPr/>
          </p:nvSpPr>
          <p:spPr bwMode="auto">
            <a:xfrm>
              <a:off x="1734" y="2587"/>
              <a:ext cx="1494" cy="394"/>
            </a:xfrm>
            <a:custGeom>
              <a:avLst/>
              <a:gdLst>
                <a:gd name="T0" fmla="*/ 0 w 2216"/>
                <a:gd name="T1" fmla="*/ 0 h 550"/>
                <a:gd name="T2" fmla="*/ 1 w 2216"/>
                <a:gd name="T3" fmla="*/ 11 h 550"/>
                <a:gd name="T4" fmla="*/ 301 w 2216"/>
                <a:gd name="T5" fmla="*/ 104 h 550"/>
                <a:gd name="T6" fmla="*/ 309 w 2216"/>
                <a:gd name="T7" fmla="*/ 93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757" name="Group 1626"/>
            <p:cNvGrpSpPr>
              <a:grpSpLocks/>
            </p:cNvGrpSpPr>
            <p:nvPr/>
          </p:nvGrpSpPr>
          <p:grpSpPr bwMode="auto">
            <a:xfrm>
              <a:off x="1709" y="3008"/>
              <a:ext cx="507" cy="234"/>
              <a:chOff x="1740" y="2642"/>
              <a:chExt cx="752" cy="327"/>
            </a:xfrm>
          </p:grpSpPr>
          <p:sp>
            <p:nvSpPr>
              <p:cNvPr id="764" name="Freeform 1627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65" name="Freeform 1628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66" name="Freeform 1629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67" name="Freeform 1630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68" name="Freeform 1631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69" name="Freeform 1632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758" name="Freeform 1633"/>
            <p:cNvSpPr>
              <a:spLocks/>
            </p:cNvSpPr>
            <p:nvPr/>
          </p:nvSpPr>
          <p:spPr bwMode="auto">
            <a:xfrm>
              <a:off x="2577" y="3043"/>
              <a:ext cx="614" cy="514"/>
            </a:xfrm>
            <a:custGeom>
              <a:avLst/>
              <a:gdLst>
                <a:gd name="T0" fmla="*/ 1 w 990"/>
                <a:gd name="T1" fmla="*/ 85 h 792"/>
                <a:gd name="T2" fmla="*/ 91 w 990"/>
                <a:gd name="T3" fmla="*/ 0 h 792"/>
                <a:gd name="T4" fmla="*/ 91 w 990"/>
                <a:gd name="T5" fmla="*/ 6 h 792"/>
                <a:gd name="T6" fmla="*/ 0 w 990"/>
                <a:gd name="T7" fmla="*/ 92 h 792"/>
                <a:gd name="T8" fmla="*/ 1 w 990"/>
                <a:gd name="T9" fmla="*/ 85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59" name="Freeform 1634"/>
            <p:cNvSpPr>
              <a:spLocks/>
            </p:cNvSpPr>
            <p:nvPr/>
          </p:nvSpPr>
          <p:spPr bwMode="auto">
            <a:xfrm>
              <a:off x="1010" y="3084"/>
              <a:ext cx="1571" cy="469"/>
            </a:xfrm>
            <a:custGeom>
              <a:avLst/>
              <a:gdLst>
                <a:gd name="T0" fmla="*/ 1 w 2532"/>
                <a:gd name="T1" fmla="*/ 0 h 723"/>
                <a:gd name="T2" fmla="*/ 4 w 2532"/>
                <a:gd name="T3" fmla="*/ 0 h 723"/>
                <a:gd name="T4" fmla="*/ 233 w 2532"/>
                <a:gd name="T5" fmla="*/ 78 h 723"/>
                <a:gd name="T6" fmla="*/ 233 w 2532"/>
                <a:gd name="T7" fmla="*/ 83 h 723"/>
                <a:gd name="T8" fmla="*/ 0 w 2532"/>
                <a:gd name="T9" fmla="*/ 3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60" name="Freeform 1635"/>
            <p:cNvSpPr>
              <a:spLocks/>
            </p:cNvSpPr>
            <p:nvPr/>
          </p:nvSpPr>
          <p:spPr bwMode="auto">
            <a:xfrm>
              <a:off x="1011" y="2998"/>
              <a:ext cx="17" cy="95"/>
            </a:xfrm>
            <a:custGeom>
              <a:avLst/>
              <a:gdLst>
                <a:gd name="T0" fmla="*/ 3 w 26"/>
                <a:gd name="T1" fmla="*/ 1 h 147"/>
                <a:gd name="T2" fmla="*/ 3 w 26"/>
                <a:gd name="T3" fmla="*/ 16 h 147"/>
                <a:gd name="T4" fmla="*/ 0 w 26"/>
                <a:gd name="T5" fmla="*/ 16 h 147"/>
                <a:gd name="T6" fmla="*/ 1 w 26"/>
                <a:gd name="T7" fmla="*/ 0 h 147"/>
                <a:gd name="T8" fmla="*/ 3 w 26"/>
                <a:gd name="T9" fmla="*/ 1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61" name="Freeform 1636"/>
            <p:cNvSpPr>
              <a:spLocks/>
            </p:cNvSpPr>
            <p:nvPr/>
          </p:nvSpPr>
          <p:spPr bwMode="auto">
            <a:xfrm>
              <a:off x="1012" y="2611"/>
              <a:ext cx="730" cy="393"/>
            </a:xfrm>
            <a:custGeom>
              <a:avLst/>
              <a:gdLst>
                <a:gd name="T0" fmla="*/ 108 w 1176"/>
                <a:gd name="T1" fmla="*/ 0 h 606"/>
                <a:gd name="T2" fmla="*/ 0 w 1176"/>
                <a:gd name="T3" fmla="*/ 69 h 606"/>
                <a:gd name="T4" fmla="*/ 2 w 1176"/>
                <a:gd name="T5" fmla="*/ 69 h 606"/>
                <a:gd name="T6" fmla="*/ 108 w 1176"/>
                <a:gd name="T7" fmla="*/ 2 h 606"/>
                <a:gd name="T8" fmla="*/ 108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62" name="Freeform 1637"/>
            <p:cNvSpPr>
              <a:spLocks/>
            </p:cNvSpPr>
            <p:nvPr/>
          </p:nvSpPr>
          <p:spPr bwMode="auto">
            <a:xfrm>
              <a:off x="1061" y="3018"/>
              <a:ext cx="1490" cy="451"/>
            </a:xfrm>
            <a:custGeom>
              <a:avLst/>
              <a:gdLst>
                <a:gd name="T0" fmla="*/ 1 w 2532"/>
                <a:gd name="T1" fmla="*/ 0 h 723"/>
                <a:gd name="T2" fmla="*/ 2 w 2532"/>
                <a:gd name="T3" fmla="*/ 0 h 723"/>
                <a:gd name="T4" fmla="*/ 179 w 2532"/>
                <a:gd name="T5" fmla="*/ 64 h 723"/>
                <a:gd name="T6" fmla="*/ 178 w 2532"/>
                <a:gd name="T7" fmla="*/ 68 h 723"/>
                <a:gd name="T8" fmla="*/ 0 w 2532"/>
                <a:gd name="T9" fmla="*/ 2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63" name="Freeform 1638"/>
            <p:cNvSpPr>
              <a:spLocks/>
            </p:cNvSpPr>
            <p:nvPr/>
          </p:nvSpPr>
          <p:spPr bwMode="auto">
            <a:xfrm flipV="1">
              <a:off x="2549" y="2986"/>
              <a:ext cx="608" cy="46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2 w 2532"/>
                <a:gd name="T5" fmla="*/ 76 h 723"/>
                <a:gd name="T6" fmla="*/ 2 w 2532"/>
                <a:gd name="T7" fmla="*/ 81 h 723"/>
                <a:gd name="T8" fmla="*/ 0 w 2532"/>
                <a:gd name="T9" fmla="*/ 3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70" name="Group 1046"/>
          <p:cNvGrpSpPr>
            <a:grpSpLocks/>
          </p:cNvGrpSpPr>
          <p:nvPr/>
        </p:nvGrpSpPr>
        <p:grpSpPr bwMode="auto">
          <a:xfrm>
            <a:off x="5400675" y="1141413"/>
            <a:ext cx="1047750" cy="996950"/>
            <a:chOff x="3402" y="719"/>
            <a:chExt cx="660" cy="628"/>
          </a:xfrm>
        </p:grpSpPr>
        <p:sp>
          <p:nvSpPr>
            <p:cNvPr id="771" name="Freeform 1030"/>
            <p:cNvSpPr>
              <a:spLocks/>
            </p:cNvSpPr>
            <p:nvPr/>
          </p:nvSpPr>
          <p:spPr bwMode="auto">
            <a:xfrm>
              <a:off x="3402" y="753"/>
              <a:ext cx="192" cy="594"/>
            </a:xfrm>
            <a:custGeom>
              <a:avLst/>
              <a:gdLst>
                <a:gd name="T0" fmla="*/ 0 w 192"/>
                <a:gd name="T1" fmla="*/ 594 h 594"/>
                <a:gd name="T2" fmla="*/ 192 w 192"/>
                <a:gd name="T3" fmla="*/ 0 h 594"/>
                <a:gd name="T4" fmla="*/ 192 w 192"/>
                <a:gd name="T5" fmla="*/ 515 h 594"/>
                <a:gd name="T6" fmla="*/ 0 w 192"/>
                <a:gd name="T7" fmla="*/ 594 h 59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2" h="594">
                  <a:moveTo>
                    <a:pt x="0" y="594"/>
                  </a:moveTo>
                  <a:lnTo>
                    <a:pt x="192" y="0"/>
                  </a:lnTo>
                  <a:lnTo>
                    <a:pt x="192" y="515"/>
                  </a:lnTo>
                  <a:lnTo>
                    <a:pt x="0" y="59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00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FF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772" name="Group 310"/>
            <p:cNvGrpSpPr>
              <a:grpSpLocks/>
            </p:cNvGrpSpPr>
            <p:nvPr/>
          </p:nvGrpSpPr>
          <p:grpSpPr bwMode="auto">
            <a:xfrm>
              <a:off x="3549" y="719"/>
              <a:ext cx="513" cy="547"/>
              <a:chOff x="2956" y="969"/>
              <a:chExt cx="513" cy="547"/>
            </a:xfrm>
          </p:grpSpPr>
          <p:sp>
            <p:nvSpPr>
              <p:cNvPr id="773" name="Rectangle 311"/>
              <p:cNvSpPr>
                <a:spLocks noChangeArrowheads="1"/>
              </p:cNvSpPr>
              <p:nvPr/>
            </p:nvSpPr>
            <p:spPr bwMode="auto">
              <a:xfrm>
                <a:off x="3018" y="969"/>
                <a:ext cx="426" cy="48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774" name="Rectangle 312"/>
              <p:cNvSpPr>
                <a:spLocks noChangeArrowheads="1"/>
              </p:cNvSpPr>
              <p:nvPr/>
            </p:nvSpPr>
            <p:spPr bwMode="auto">
              <a:xfrm>
                <a:off x="2997" y="984"/>
                <a:ext cx="435" cy="50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775" name="Rectangle 313"/>
              <p:cNvSpPr>
                <a:spLocks noChangeArrowheads="1"/>
              </p:cNvSpPr>
              <p:nvPr/>
            </p:nvSpPr>
            <p:spPr bwMode="auto">
              <a:xfrm>
                <a:off x="3000" y="1185"/>
                <a:ext cx="432" cy="108"/>
              </a:xfrm>
              <a:prstGeom prst="rect">
                <a:avLst/>
              </a:prstGeom>
              <a:solidFill>
                <a:srgbClr val="CC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776" name="Text Box 314"/>
              <p:cNvSpPr txBox="1">
                <a:spLocks noChangeArrowheads="1"/>
              </p:cNvSpPr>
              <p:nvPr/>
            </p:nvSpPr>
            <p:spPr bwMode="auto">
              <a:xfrm>
                <a:off x="2956" y="978"/>
                <a:ext cx="513" cy="5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000" dirty="0" err="1" smtClean="0"/>
                  <a:t>aplicação</a:t>
                </a:r>
                <a:endParaRPr lang="en-US" sz="1000" dirty="0" smtClean="0"/>
              </a:p>
              <a:p>
                <a:pPr algn="ctr">
                  <a:defRPr/>
                </a:pPr>
                <a:r>
                  <a:rPr lang="en-US" sz="1000" dirty="0" err="1" smtClean="0"/>
                  <a:t>transporte</a:t>
                </a:r>
                <a:endParaRPr lang="en-US" sz="1000" dirty="0" smtClean="0"/>
              </a:p>
              <a:p>
                <a:pPr algn="ctr">
                  <a:defRPr/>
                </a:pPr>
                <a:r>
                  <a:rPr lang="en-US" sz="1000" dirty="0" err="1" smtClean="0">
                    <a:solidFill>
                      <a:schemeClr val="bg1"/>
                    </a:solidFill>
                  </a:rPr>
                  <a:t>rede</a:t>
                </a:r>
                <a:endParaRPr lang="en-US" sz="1000" dirty="0" smtClean="0"/>
              </a:p>
              <a:p>
                <a:pPr algn="ctr">
                  <a:defRPr/>
                </a:pPr>
                <a:r>
                  <a:rPr lang="en-US" sz="1000" dirty="0" smtClean="0"/>
                  <a:t>enlace</a:t>
                </a:r>
              </a:p>
              <a:p>
                <a:pPr algn="ctr">
                  <a:defRPr/>
                </a:pPr>
                <a:r>
                  <a:rPr lang="en-US" sz="1000" dirty="0" err="1" smtClean="0"/>
                  <a:t>física</a:t>
                </a:r>
                <a:endParaRPr lang="en-US" sz="2400" dirty="0" smtClean="0"/>
              </a:p>
            </p:txBody>
          </p:sp>
          <p:sp>
            <p:nvSpPr>
              <p:cNvPr id="777" name="Line 315"/>
              <p:cNvSpPr>
                <a:spLocks noChangeShapeType="1"/>
              </p:cNvSpPr>
              <p:nvPr/>
            </p:nvSpPr>
            <p:spPr bwMode="auto">
              <a:xfrm>
                <a:off x="2997" y="1194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778" name="Line 316"/>
              <p:cNvSpPr>
                <a:spLocks noChangeShapeType="1"/>
              </p:cNvSpPr>
              <p:nvPr/>
            </p:nvSpPr>
            <p:spPr bwMode="auto">
              <a:xfrm>
                <a:off x="3003" y="1290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779" name="Line 317"/>
              <p:cNvSpPr>
                <a:spLocks noChangeShapeType="1"/>
              </p:cNvSpPr>
              <p:nvPr/>
            </p:nvSpPr>
            <p:spPr bwMode="auto">
              <a:xfrm>
                <a:off x="3003" y="1374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780" name="Line 318"/>
              <p:cNvSpPr>
                <a:spLocks noChangeShapeType="1"/>
              </p:cNvSpPr>
              <p:nvPr/>
            </p:nvSpPr>
            <p:spPr bwMode="auto">
              <a:xfrm>
                <a:off x="3003" y="1092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</p:grpSp>
      <p:grpSp>
        <p:nvGrpSpPr>
          <p:cNvPr id="781" name="Group 1047"/>
          <p:cNvGrpSpPr>
            <a:grpSpLocks/>
          </p:cNvGrpSpPr>
          <p:nvPr/>
        </p:nvGrpSpPr>
        <p:grpSpPr bwMode="auto">
          <a:xfrm>
            <a:off x="8096250" y="4148138"/>
            <a:ext cx="1047750" cy="996950"/>
            <a:chOff x="3402" y="719"/>
            <a:chExt cx="660" cy="628"/>
          </a:xfrm>
        </p:grpSpPr>
        <p:sp>
          <p:nvSpPr>
            <p:cNvPr id="782" name="Freeform 1048"/>
            <p:cNvSpPr>
              <a:spLocks/>
            </p:cNvSpPr>
            <p:nvPr/>
          </p:nvSpPr>
          <p:spPr bwMode="auto">
            <a:xfrm>
              <a:off x="3402" y="753"/>
              <a:ext cx="192" cy="594"/>
            </a:xfrm>
            <a:custGeom>
              <a:avLst/>
              <a:gdLst>
                <a:gd name="T0" fmla="*/ 0 w 192"/>
                <a:gd name="T1" fmla="*/ 594 h 594"/>
                <a:gd name="T2" fmla="*/ 192 w 192"/>
                <a:gd name="T3" fmla="*/ 0 h 594"/>
                <a:gd name="T4" fmla="*/ 192 w 192"/>
                <a:gd name="T5" fmla="*/ 515 h 594"/>
                <a:gd name="T6" fmla="*/ 0 w 192"/>
                <a:gd name="T7" fmla="*/ 594 h 59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2" h="594">
                  <a:moveTo>
                    <a:pt x="0" y="594"/>
                  </a:moveTo>
                  <a:lnTo>
                    <a:pt x="192" y="0"/>
                  </a:lnTo>
                  <a:lnTo>
                    <a:pt x="192" y="515"/>
                  </a:lnTo>
                  <a:lnTo>
                    <a:pt x="0" y="59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00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FF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783" name="Group 1049"/>
            <p:cNvGrpSpPr>
              <a:grpSpLocks/>
            </p:cNvGrpSpPr>
            <p:nvPr/>
          </p:nvGrpSpPr>
          <p:grpSpPr bwMode="auto">
            <a:xfrm>
              <a:off x="3549" y="719"/>
              <a:ext cx="513" cy="547"/>
              <a:chOff x="2956" y="969"/>
              <a:chExt cx="513" cy="547"/>
            </a:xfrm>
          </p:grpSpPr>
          <p:sp>
            <p:nvSpPr>
              <p:cNvPr id="784" name="Rectangle 1050"/>
              <p:cNvSpPr>
                <a:spLocks noChangeArrowheads="1"/>
              </p:cNvSpPr>
              <p:nvPr/>
            </p:nvSpPr>
            <p:spPr bwMode="auto">
              <a:xfrm>
                <a:off x="3018" y="969"/>
                <a:ext cx="426" cy="48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785" name="Rectangle 1051"/>
              <p:cNvSpPr>
                <a:spLocks noChangeArrowheads="1"/>
              </p:cNvSpPr>
              <p:nvPr/>
            </p:nvSpPr>
            <p:spPr bwMode="auto">
              <a:xfrm>
                <a:off x="2997" y="984"/>
                <a:ext cx="435" cy="50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786" name="Rectangle 1052"/>
              <p:cNvSpPr>
                <a:spLocks noChangeArrowheads="1"/>
              </p:cNvSpPr>
              <p:nvPr/>
            </p:nvSpPr>
            <p:spPr bwMode="auto">
              <a:xfrm>
                <a:off x="3000" y="1185"/>
                <a:ext cx="432" cy="108"/>
              </a:xfrm>
              <a:prstGeom prst="rect">
                <a:avLst/>
              </a:prstGeom>
              <a:solidFill>
                <a:srgbClr val="CC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787" name="Text Box 1053"/>
              <p:cNvSpPr txBox="1">
                <a:spLocks noChangeArrowheads="1"/>
              </p:cNvSpPr>
              <p:nvPr/>
            </p:nvSpPr>
            <p:spPr bwMode="auto">
              <a:xfrm>
                <a:off x="2956" y="978"/>
                <a:ext cx="513" cy="5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000" dirty="0" err="1"/>
                  <a:t>aplicação</a:t>
                </a:r>
                <a:endParaRPr lang="en-US" sz="1000" dirty="0" smtClean="0"/>
              </a:p>
              <a:p>
                <a:pPr algn="ctr">
                  <a:defRPr/>
                </a:pPr>
                <a:r>
                  <a:rPr lang="en-US" sz="1000" dirty="0" err="1" smtClean="0"/>
                  <a:t>transporte</a:t>
                </a:r>
                <a:endParaRPr lang="en-US" sz="1000" dirty="0" smtClean="0"/>
              </a:p>
              <a:p>
                <a:pPr algn="ctr">
                  <a:defRPr/>
                </a:pPr>
                <a:r>
                  <a:rPr lang="en-US" sz="1000" dirty="0" err="1">
                    <a:solidFill>
                      <a:schemeClr val="bg1"/>
                    </a:solidFill>
                  </a:rPr>
                  <a:t>rede</a:t>
                </a:r>
                <a:endParaRPr lang="en-US" sz="1000" dirty="0" smtClean="0"/>
              </a:p>
              <a:p>
                <a:pPr algn="ctr">
                  <a:defRPr/>
                </a:pPr>
                <a:r>
                  <a:rPr lang="en-US" sz="1000" dirty="0"/>
                  <a:t>enlace </a:t>
                </a:r>
                <a:r>
                  <a:rPr lang="en-US" sz="1000" dirty="0" err="1"/>
                  <a:t>física</a:t>
                </a:r>
                <a:endParaRPr lang="en-US" sz="2400" dirty="0" smtClean="0"/>
              </a:p>
            </p:txBody>
          </p:sp>
          <p:sp>
            <p:nvSpPr>
              <p:cNvPr id="788" name="Line 1054"/>
              <p:cNvSpPr>
                <a:spLocks noChangeShapeType="1"/>
              </p:cNvSpPr>
              <p:nvPr/>
            </p:nvSpPr>
            <p:spPr bwMode="auto">
              <a:xfrm>
                <a:off x="2997" y="1194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789" name="Line 1055"/>
              <p:cNvSpPr>
                <a:spLocks noChangeShapeType="1"/>
              </p:cNvSpPr>
              <p:nvPr/>
            </p:nvSpPr>
            <p:spPr bwMode="auto">
              <a:xfrm>
                <a:off x="3003" y="1290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790" name="Line 1056"/>
              <p:cNvSpPr>
                <a:spLocks noChangeShapeType="1"/>
              </p:cNvSpPr>
              <p:nvPr/>
            </p:nvSpPr>
            <p:spPr bwMode="auto">
              <a:xfrm>
                <a:off x="3003" y="1374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791" name="Line 1057"/>
              <p:cNvSpPr>
                <a:spLocks noChangeShapeType="1"/>
              </p:cNvSpPr>
              <p:nvPr/>
            </p:nvSpPr>
            <p:spPr bwMode="auto">
              <a:xfrm>
                <a:off x="3003" y="1092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</p:grpSp>
      <p:grpSp>
        <p:nvGrpSpPr>
          <p:cNvPr id="792" name="Group 1278"/>
          <p:cNvGrpSpPr>
            <a:grpSpLocks/>
          </p:cNvGrpSpPr>
          <p:nvPr/>
        </p:nvGrpSpPr>
        <p:grpSpPr bwMode="auto">
          <a:xfrm>
            <a:off x="5853116" y="1763713"/>
            <a:ext cx="2546351" cy="3429000"/>
            <a:chOff x="3674" y="1148"/>
            <a:chExt cx="1604" cy="2160"/>
          </a:xfrm>
        </p:grpSpPr>
        <p:grpSp>
          <p:nvGrpSpPr>
            <p:cNvPr id="793" name="Group 433"/>
            <p:cNvGrpSpPr>
              <a:grpSpLocks/>
            </p:cNvGrpSpPr>
            <p:nvPr/>
          </p:nvGrpSpPr>
          <p:grpSpPr bwMode="auto">
            <a:xfrm>
              <a:off x="3701" y="1305"/>
              <a:ext cx="513" cy="442"/>
              <a:chOff x="3937" y="633"/>
              <a:chExt cx="513" cy="442"/>
            </a:xfrm>
          </p:grpSpPr>
          <p:sp>
            <p:nvSpPr>
              <p:cNvPr id="1014" name="Line 434"/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15" name="Line 435"/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16" name="Oval 436"/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17" name="Line 437"/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18" name="Line 438"/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19" name="Rectangle 439"/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20" name="Oval 440"/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grpSp>
            <p:nvGrpSpPr>
              <p:cNvPr id="1021" name="Group 441"/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1449" name="Line 442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450" name="Line 443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451" name="Line 444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1022" name="Group 445"/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1446" name="Line 446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447" name="Line 447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448" name="Line 448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1023" name="Rectangle 449"/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24" name="Rectangle 450"/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25" name="Line 451"/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97" name="Line 452"/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44" name="Rectangle 453"/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>
                  <a:solidFill>
                    <a:srgbClr val="CC0000"/>
                  </a:solidFill>
                  <a:latin typeface="Comic Sans MS" charset="0"/>
                  <a:ea typeface="ＭＳ Ｐゴシック" charset="0"/>
                </a:endParaRPr>
              </a:p>
            </p:txBody>
          </p:sp>
          <p:sp>
            <p:nvSpPr>
              <p:cNvPr id="1445" name="Text Box 454"/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endParaRPr lang="en-US" sz="1000" dirty="0" smtClean="0"/>
              </a:p>
              <a:p>
                <a:pPr algn="ctr">
                  <a:defRPr/>
                </a:pPr>
                <a:r>
                  <a:rPr lang="en-US" sz="1000" dirty="0" err="1" smtClean="0">
                    <a:solidFill>
                      <a:schemeClr val="bg1"/>
                    </a:solidFill>
                  </a:rPr>
                  <a:t>rede</a:t>
                </a:r>
                <a:endParaRPr lang="en-US" sz="1000" dirty="0" smtClean="0">
                  <a:solidFill>
                    <a:schemeClr val="bg1"/>
                  </a:solidFill>
                </a:endParaRPr>
              </a:p>
              <a:p>
                <a:pPr algn="ctr">
                  <a:defRPr/>
                </a:pPr>
                <a:r>
                  <a:rPr lang="en-US" sz="1000" dirty="0"/>
                  <a:t>enlace </a:t>
                </a:r>
                <a:r>
                  <a:rPr lang="en-US" sz="1000" dirty="0" err="1"/>
                  <a:t>física</a:t>
                </a:r>
                <a:endParaRPr lang="en-US" sz="2400" dirty="0" smtClean="0"/>
              </a:p>
            </p:txBody>
          </p:sp>
        </p:grpSp>
        <p:grpSp>
          <p:nvGrpSpPr>
            <p:cNvPr id="794" name="Group 1058"/>
            <p:cNvGrpSpPr>
              <a:grpSpLocks/>
            </p:cNvGrpSpPr>
            <p:nvPr/>
          </p:nvGrpSpPr>
          <p:grpSpPr bwMode="auto">
            <a:xfrm>
              <a:off x="4207" y="1532"/>
              <a:ext cx="513" cy="442"/>
              <a:chOff x="3937" y="633"/>
              <a:chExt cx="513" cy="442"/>
            </a:xfrm>
          </p:grpSpPr>
          <p:sp>
            <p:nvSpPr>
              <p:cNvPr id="993" name="Line 1059"/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94" name="Line 1060"/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95" name="Oval 1061"/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96" name="Line 1062"/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97" name="Line 1063"/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98" name="Rectangle 1064"/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99" name="Oval 1065"/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grpSp>
            <p:nvGrpSpPr>
              <p:cNvPr id="1000" name="Group 1066"/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1011" name="Line 106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012" name="Line 106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013" name="Line 106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1001" name="Group 1070"/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1008" name="Line 107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009" name="Line 107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010" name="Line 107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1002" name="Rectangle 1074"/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03" name="Rectangle 1075"/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04" name="Line 1076"/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05" name="Line 1077"/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06" name="Rectangle 1078"/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07" name="Text Box 1079"/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endParaRPr lang="en-US" sz="1000" dirty="0" smtClean="0"/>
              </a:p>
              <a:p>
                <a:pPr algn="ctr">
                  <a:defRPr/>
                </a:pPr>
                <a:r>
                  <a:rPr lang="en-US" sz="1000" dirty="0" err="1">
                    <a:solidFill>
                      <a:schemeClr val="bg1"/>
                    </a:solidFill>
                  </a:rPr>
                  <a:t>rede</a:t>
                </a:r>
                <a:endParaRPr lang="en-US" sz="1000" dirty="0" smtClean="0">
                  <a:solidFill>
                    <a:schemeClr val="bg1"/>
                  </a:solidFill>
                </a:endParaRPr>
              </a:p>
              <a:p>
                <a:pPr algn="ctr">
                  <a:defRPr/>
                </a:pPr>
                <a:r>
                  <a:rPr lang="en-US" sz="1000" dirty="0"/>
                  <a:t>enlace </a:t>
                </a:r>
                <a:r>
                  <a:rPr lang="en-US" sz="1000" dirty="0" err="1"/>
                  <a:t>física</a:t>
                </a:r>
                <a:endParaRPr lang="en-US" sz="2400" dirty="0" smtClean="0"/>
              </a:p>
            </p:txBody>
          </p:sp>
        </p:grpSp>
        <p:grpSp>
          <p:nvGrpSpPr>
            <p:cNvPr id="795" name="Group 1080"/>
            <p:cNvGrpSpPr>
              <a:grpSpLocks/>
            </p:cNvGrpSpPr>
            <p:nvPr/>
          </p:nvGrpSpPr>
          <p:grpSpPr bwMode="auto">
            <a:xfrm>
              <a:off x="4661" y="1148"/>
              <a:ext cx="513" cy="442"/>
              <a:chOff x="3937" y="633"/>
              <a:chExt cx="513" cy="442"/>
            </a:xfrm>
          </p:grpSpPr>
          <p:sp>
            <p:nvSpPr>
              <p:cNvPr id="972" name="Line 1081"/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73" name="Line 1082"/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74" name="Oval 1083"/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75" name="Line 1084"/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76" name="Line 1085"/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77" name="Rectangle 1086"/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78" name="Oval 1087"/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grpSp>
            <p:nvGrpSpPr>
              <p:cNvPr id="979" name="Group 1088"/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990" name="Line 108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91" name="Line 109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92" name="Line 109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980" name="Group 1092"/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987" name="Line 109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88" name="Line 109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89" name="Line 109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981" name="Rectangle 1096"/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82" name="Rectangle 1097"/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83" name="Line 1098"/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84" name="Line 1099"/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85" name="Rectangle 1100"/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86" name="Text Box 1101"/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endParaRPr lang="en-US" sz="1000" dirty="0" smtClean="0"/>
              </a:p>
              <a:p>
                <a:pPr algn="ctr">
                  <a:defRPr/>
                </a:pPr>
                <a:r>
                  <a:rPr lang="en-US" sz="1000" dirty="0" err="1">
                    <a:solidFill>
                      <a:schemeClr val="bg1"/>
                    </a:solidFill>
                  </a:rPr>
                  <a:t>rede</a:t>
                </a:r>
                <a:endParaRPr lang="en-US" sz="1000" dirty="0" smtClean="0">
                  <a:solidFill>
                    <a:schemeClr val="bg1"/>
                  </a:solidFill>
                </a:endParaRPr>
              </a:p>
              <a:p>
                <a:pPr algn="ctr">
                  <a:defRPr/>
                </a:pPr>
                <a:r>
                  <a:rPr lang="en-US" sz="1000" dirty="0"/>
                  <a:t>enlace </a:t>
                </a:r>
                <a:r>
                  <a:rPr lang="en-US" sz="1000" dirty="0" err="1"/>
                  <a:t>física</a:t>
                </a:r>
                <a:endParaRPr lang="en-US" sz="2400" dirty="0" smtClean="0"/>
              </a:p>
            </p:txBody>
          </p:sp>
        </p:grpSp>
        <p:grpSp>
          <p:nvGrpSpPr>
            <p:cNvPr id="796" name="Group 1102"/>
            <p:cNvGrpSpPr>
              <a:grpSpLocks/>
            </p:cNvGrpSpPr>
            <p:nvPr/>
          </p:nvGrpSpPr>
          <p:grpSpPr bwMode="auto">
            <a:xfrm>
              <a:off x="4702" y="1523"/>
              <a:ext cx="513" cy="442"/>
              <a:chOff x="3937" y="633"/>
              <a:chExt cx="513" cy="442"/>
            </a:xfrm>
          </p:grpSpPr>
          <p:sp>
            <p:nvSpPr>
              <p:cNvPr id="951" name="Line 1103"/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52" name="Line 1104"/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53" name="Oval 1105"/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54" name="Line 1106"/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55" name="Line 1107"/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56" name="Rectangle 1108"/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57" name="Oval 1109"/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grpSp>
            <p:nvGrpSpPr>
              <p:cNvPr id="958" name="Group 1110"/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969" name="Line 111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70" name="Line 111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71" name="Line 111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959" name="Group 1114"/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966" name="Line 111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67" name="Line 111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68" name="Line 111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960" name="Rectangle 1118"/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61" name="Rectangle 1119"/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62" name="Line 1120"/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63" name="Line 1121"/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64" name="Rectangle 1122"/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65" name="Text Box 1123"/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endParaRPr lang="en-US" sz="1000" dirty="0" smtClean="0"/>
              </a:p>
              <a:p>
                <a:pPr algn="ctr">
                  <a:defRPr/>
                </a:pPr>
                <a:r>
                  <a:rPr lang="en-US" sz="1000" dirty="0" err="1">
                    <a:solidFill>
                      <a:schemeClr val="bg1"/>
                    </a:solidFill>
                  </a:rPr>
                  <a:t>rede</a:t>
                </a:r>
                <a:endParaRPr lang="en-US" sz="1000" dirty="0" smtClean="0">
                  <a:solidFill>
                    <a:schemeClr val="bg1"/>
                  </a:solidFill>
                </a:endParaRPr>
              </a:p>
              <a:p>
                <a:pPr algn="ctr">
                  <a:defRPr/>
                </a:pPr>
                <a:r>
                  <a:rPr lang="en-US" sz="1000" dirty="0"/>
                  <a:t>enlace </a:t>
                </a:r>
                <a:r>
                  <a:rPr lang="en-US" sz="1000" dirty="0" err="1"/>
                  <a:t>física</a:t>
                </a:r>
                <a:endParaRPr lang="en-US" sz="2400" dirty="0" smtClean="0"/>
              </a:p>
            </p:txBody>
          </p:sp>
        </p:grpSp>
        <p:grpSp>
          <p:nvGrpSpPr>
            <p:cNvPr id="797" name="Group 1124"/>
            <p:cNvGrpSpPr>
              <a:grpSpLocks/>
            </p:cNvGrpSpPr>
            <p:nvPr/>
          </p:nvGrpSpPr>
          <p:grpSpPr bwMode="auto">
            <a:xfrm>
              <a:off x="4197" y="1157"/>
              <a:ext cx="513" cy="442"/>
              <a:chOff x="3937" y="633"/>
              <a:chExt cx="513" cy="442"/>
            </a:xfrm>
          </p:grpSpPr>
          <p:sp>
            <p:nvSpPr>
              <p:cNvPr id="930" name="Line 1125"/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31" name="Line 1126"/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32" name="Oval 1127"/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33" name="Line 1128"/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34" name="Line 1129"/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35" name="Rectangle 1130"/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36" name="Oval 1131"/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grpSp>
            <p:nvGrpSpPr>
              <p:cNvPr id="937" name="Group 1132"/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948" name="Line 113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49" name="Line 113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50" name="Line 113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938" name="Group 1136"/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945" name="Line 113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46" name="Line 113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47" name="Line 113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939" name="Rectangle 1140"/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40" name="Rectangle 1141"/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41" name="Line 1142"/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42" name="Line 1143"/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43" name="Rectangle 1144"/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44" name="Text Box 1145"/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endParaRPr lang="en-US" sz="1000" dirty="0" smtClean="0"/>
              </a:p>
              <a:p>
                <a:pPr algn="ctr">
                  <a:defRPr/>
                </a:pPr>
                <a:r>
                  <a:rPr lang="en-US" sz="1000" dirty="0" err="1">
                    <a:solidFill>
                      <a:schemeClr val="bg1"/>
                    </a:solidFill>
                  </a:rPr>
                  <a:t>rede</a:t>
                </a:r>
                <a:endParaRPr lang="en-US" sz="1000" dirty="0" smtClean="0">
                  <a:solidFill>
                    <a:schemeClr val="bg1"/>
                  </a:solidFill>
                </a:endParaRPr>
              </a:p>
              <a:p>
                <a:pPr algn="ctr">
                  <a:defRPr/>
                </a:pPr>
                <a:r>
                  <a:rPr lang="en-US" sz="1000" dirty="0"/>
                  <a:t>enlace </a:t>
                </a:r>
                <a:r>
                  <a:rPr lang="en-US" sz="1000" dirty="0" err="1"/>
                  <a:t>física</a:t>
                </a:r>
                <a:endParaRPr lang="en-US" sz="2400" dirty="0" smtClean="0"/>
              </a:p>
            </p:txBody>
          </p:sp>
        </p:grpSp>
        <p:grpSp>
          <p:nvGrpSpPr>
            <p:cNvPr id="798" name="Group 1146"/>
            <p:cNvGrpSpPr>
              <a:grpSpLocks/>
            </p:cNvGrpSpPr>
            <p:nvPr/>
          </p:nvGrpSpPr>
          <p:grpSpPr bwMode="auto">
            <a:xfrm>
              <a:off x="4389" y="2239"/>
              <a:ext cx="513" cy="442"/>
              <a:chOff x="3937" y="633"/>
              <a:chExt cx="513" cy="442"/>
            </a:xfrm>
          </p:grpSpPr>
          <p:sp>
            <p:nvSpPr>
              <p:cNvPr id="909" name="Line 1147"/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10" name="Line 1148"/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11" name="Oval 1149"/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12" name="Line 1150"/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13" name="Line 1151"/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14" name="Rectangle 1152"/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15" name="Oval 1153"/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grpSp>
            <p:nvGrpSpPr>
              <p:cNvPr id="916" name="Group 1154"/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927" name="Line 115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28" name="Line 115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29" name="Line 115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917" name="Group 1158"/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924" name="Line 115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25" name="Line 116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26" name="Line 116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918" name="Rectangle 1162"/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19" name="Rectangle 1163"/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20" name="Line 1164"/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21" name="Line 1165"/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22" name="Rectangle 1166"/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23" name="Text Box 1167"/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endParaRPr lang="en-US" sz="1000" dirty="0" smtClean="0"/>
              </a:p>
              <a:p>
                <a:pPr algn="ctr">
                  <a:defRPr/>
                </a:pPr>
                <a:r>
                  <a:rPr lang="en-US" sz="1000" dirty="0" err="1">
                    <a:solidFill>
                      <a:schemeClr val="bg1"/>
                    </a:solidFill>
                  </a:rPr>
                  <a:t>rede</a:t>
                </a:r>
                <a:endParaRPr lang="en-US" sz="1000" dirty="0" smtClean="0">
                  <a:solidFill>
                    <a:schemeClr val="bg1"/>
                  </a:solidFill>
                </a:endParaRPr>
              </a:p>
              <a:p>
                <a:pPr algn="ctr">
                  <a:defRPr/>
                </a:pPr>
                <a:r>
                  <a:rPr lang="en-US" sz="1000" dirty="0"/>
                  <a:t>enlace </a:t>
                </a:r>
                <a:r>
                  <a:rPr lang="en-US" sz="1000" dirty="0" err="1"/>
                  <a:t>física</a:t>
                </a:r>
                <a:endParaRPr lang="en-US" sz="2400" dirty="0" smtClean="0"/>
              </a:p>
            </p:txBody>
          </p:sp>
        </p:grpSp>
        <p:grpSp>
          <p:nvGrpSpPr>
            <p:cNvPr id="799" name="Group 1168"/>
            <p:cNvGrpSpPr>
              <a:grpSpLocks/>
            </p:cNvGrpSpPr>
            <p:nvPr/>
          </p:nvGrpSpPr>
          <p:grpSpPr bwMode="auto">
            <a:xfrm>
              <a:off x="4765" y="1995"/>
              <a:ext cx="513" cy="442"/>
              <a:chOff x="3937" y="633"/>
              <a:chExt cx="513" cy="442"/>
            </a:xfrm>
          </p:grpSpPr>
          <p:sp>
            <p:nvSpPr>
              <p:cNvPr id="888" name="Line 1169"/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89" name="Line 1170"/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90" name="Oval 1171"/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91" name="Line 1172"/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92" name="Line 1173"/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93" name="Rectangle 1174"/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94" name="Oval 1175"/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grpSp>
            <p:nvGrpSpPr>
              <p:cNvPr id="895" name="Group 1176"/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906" name="Line 117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07" name="Line 117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08" name="Line 117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896" name="Group 1180"/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903" name="Line 118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04" name="Line 118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05" name="Line 118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97" name="Rectangle 1184"/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98" name="Rectangle 1185"/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99" name="Line 1186"/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00" name="Line 1187"/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01" name="Rectangle 1188"/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02" name="Text Box 1189"/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endParaRPr lang="en-US" sz="1000" dirty="0" smtClean="0"/>
              </a:p>
              <a:p>
                <a:pPr algn="ctr">
                  <a:defRPr/>
                </a:pPr>
                <a:r>
                  <a:rPr lang="en-US" sz="1000" dirty="0" err="1">
                    <a:solidFill>
                      <a:schemeClr val="bg1"/>
                    </a:solidFill>
                  </a:rPr>
                  <a:t>rede</a:t>
                </a:r>
                <a:endParaRPr lang="en-US" sz="1000" dirty="0" smtClean="0">
                  <a:solidFill>
                    <a:schemeClr val="bg1"/>
                  </a:solidFill>
                </a:endParaRPr>
              </a:p>
              <a:p>
                <a:pPr algn="ctr">
                  <a:defRPr/>
                </a:pPr>
                <a:r>
                  <a:rPr lang="en-US" sz="1000" dirty="0"/>
                  <a:t>enlace </a:t>
                </a:r>
                <a:r>
                  <a:rPr lang="en-US" sz="1000" dirty="0" err="1"/>
                  <a:t>física</a:t>
                </a:r>
                <a:endParaRPr lang="en-US" sz="2400" dirty="0" smtClean="0"/>
              </a:p>
            </p:txBody>
          </p:sp>
        </p:grpSp>
        <p:grpSp>
          <p:nvGrpSpPr>
            <p:cNvPr id="800" name="Group 1190"/>
            <p:cNvGrpSpPr>
              <a:grpSpLocks/>
            </p:cNvGrpSpPr>
            <p:nvPr/>
          </p:nvGrpSpPr>
          <p:grpSpPr bwMode="auto">
            <a:xfrm>
              <a:off x="4128" y="2003"/>
              <a:ext cx="513" cy="442"/>
              <a:chOff x="3937" y="633"/>
              <a:chExt cx="513" cy="442"/>
            </a:xfrm>
          </p:grpSpPr>
          <p:sp>
            <p:nvSpPr>
              <p:cNvPr id="867" name="Line 1191"/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68" name="Line 1192"/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69" name="Oval 1193"/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70" name="Line 1194"/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71" name="Line 1195"/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72" name="Rectangle 1196"/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73" name="Oval 1197"/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grpSp>
            <p:nvGrpSpPr>
              <p:cNvPr id="874" name="Group 1198"/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885" name="Line 119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886" name="Line 120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887" name="Line 120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875" name="Group 1202"/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882" name="Line 120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883" name="Line 120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884" name="Line 120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76" name="Rectangle 1206"/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77" name="Rectangle 1207"/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78" name="Line 1208"/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79" name="Line 1209"/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80" name="Rectangle 1210"/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81" name="Text Box 1211"/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endParaRPr lang="en-US" sz="1000" dirty="0" smtClean="0"/>
              </a:p>
              <a:p>
                <a:pPr algn="ctr">
                  <a:defRPr/>
                </a:pPr>
                <a:r>
                  <a:rPr lang="en-US" sz="1000" dirty="0" err="1">
                    <a:solidFill>
                      <a:schemeClr val="bg1"/>
                    </a:solidFill>
                  </a:rPr>
                  <a:t>rede</a:t>
                </a:r>
                <a:endParaRPr lang="en-US" sz="1000" dirty="0" smtClean="0">
                  <a:solidFill>
                    <a:schemeClr val="bg1"/>
                  </a:solidFill>
                </a:endParaRPr>
              </a:p>
              <a:p>
                <a:pPr algn="ctr">
                  <a:defRPr/>
                </a:pPr>
                <a:r>
                  <a:rPr lang="en-US" sz="1000" dirty="0"/>
                  <a:t>enlace </a:t>
                </a:r>
                <a:r>
                  <a:rPr lang="en-US" sz="1000" dirty="0" err="1"/>
                  <a:t>física</a:t>
                </a:r>
                <a:endParaRPr lang="en-US" sz="2400" dirty="0" smtClean="0"/>
              </a:p>
            </p:txBody>
          </p:sp>
        </p:grpSp>
        <p:grpSp>
          <p:nvGrpSpPr>
            <p:cNvPr id="801" name="Group 1212"/>
            <p:cNvGrpSpPr>
              <a:grpSpLocks/>
            </p:cNvGrpSpPr>
            <p:nvPr/>
          </p:nvGrpSpPr>
          <p:grpSpPr bwMode="auto">
            <a:xfrm>
              <a:off x="4608" y="2771"/>
              <a:ext cx="513" cy="442"/>
              <a:chOff x="3937" y="633"/>
              <a:chExt cx="513" cy="442"/>
            </a:xfrm>
          </p:grpSpPr>
          <p:sp>
            <p:nvSpPr>
              <p:cNvPr id="846" name="Line 1213"/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47" name="Line 1214"/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48" name="Oval 1215"/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49" name="Line 1216"/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50" name="Line 1217"/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51" name="Rectangle 1218"/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52" name="Oval 1219"/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grpSp>
            <p:nvGrpSpPr>
              <p:cNvPr id="853" name="Group 1220"/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864" name="Line 122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865" name="Line 122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866" name="Line 122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854" name="Group 1224"/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861" name="Line 122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862" name="Line 122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863" name="Line 122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55" name="Rectangle 1228"/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56" name="Rectangle 1229"/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57" name="Line 1230"/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58" name="Line 1231"/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59" name="Rectangle 1232"/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60" name="Text Box 1233"/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endParaRPr lang="en-US" sz="1000" dirty="0" smtClean="0"/>
              </a:p>
              <a:p>
                <a:pPr algn="ctr">
                  <a:defRPr/>
                </a:pPr>
                <a:r>
                  <a:rPr lang="en-US" sz="1000" dirty="0" err="1">
                    <a:solidFill>
                      <a:schemeClr val="bg1"/>
                    </a:solidFill>
                  </a:rPr>
                  <a:t>rede</a:t>
                </a:r>
                <a:endParaRPr lang="en-US" sz="1000" dirty="0" smtClean="0">
                  <a:solidFill>
                    <a:schemeClr val="bg1"/>
                  </a:solidFill>
                </a:endParaRPr>
              </a:p>
              <a:p>
                <a:pPr algn="ctr">
                  <a:defRPr/>
                </a:pPr>
                <a:r>
                  <a:rPr lang="en-US" sz="1000" dirty="0"/>
                  <a:t>enlace</a:t>
                </a:r>
                <a:endParaRPr lang="en-US" sz="1000" dirty="0" smtClean="0"/>
              </a:p>
              <a:p>
                <a:pPr algn="ctr">
                  <a:defRPr/>
                </a:pPr>
                <a:r>
                  <a:rPr lang="en-US" sz="1000" dirty="0" err="1"/>
                  <a:t>física</a:t>
                </a:r>
                <a:endParaRPr lang="en-US" sz="2400" dirty="0" smtClean="0"/>
              </a:p>
            </p:txBody>
          </p:sp>
        </p:grpSp>
        <p:grpSp>
          <p:nvGrpSpPr>
            <p:cNvPr id="802" name="Group 1234"/>
            <p:cNvGrpSpPr>
              <a:grpSpLocks/>
            </p:cNvGrpSpPr>
            <p:nvPr/>
          </p:nvGrpSpPr>
          <p:grpSpPr bwMode="auto">
            <a:xfrm>
              <a:off x="4119" y="2640"/>
              <a:ext cx="513" cy="442"/>
              <a:chOff x="3937" y="633"/>
              <a:chExt cx="513" cy="442"/>
            </a:xfrm>
          </p:grpSpPr>
          <p:sp>
            <p:nvSpPr>
              <p:cNvPr id="825" name="Line 1235"/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26" name="Line 1236"/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27" name="Oval 1237"/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28" name="Line 1238"/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29" name="Line 1239"/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30" name="Rectangle 1240"/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31" name="Oval 1241"/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grpSp>
            <p:nvGrpSpPr>
              <p:cNvPr id="832" name="Group 1242"/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843" name="Line 124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844" name="Line 124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845" name="Line 124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833" name="Group 1246"/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840" name="Line 124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841" name="Line 124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842" name="Line 124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34" name="Rectangle 1250"/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35" name="Rectangle 1251"/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36" name="Line 1252"/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37" name="Line 1253"/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38" name="Rectangle 1254"/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39" name="Text Box 1255"/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endParaRPr lang="en-US" sz="1000" dirty="0" smtClean="0"/>
              </a:p>
              <a:p>
                <a:pPr algn="ctr">
                  <a:defRPr/>
                </a:pPr>
                <a:r>
                  <a:rPr lang="en-US" sz="1000" dirty="0" err="1">
                    <a:solidFill>
                      <a:schemeClr val="bg1"/>
                    </a:solidFill>
                  </a:rPr>
                  <a:t>rede</a:t>
                </a:r>
                <a:endParaRPr lang="en-US" sz="1000" dirty="0" smtClean="0">
                  <a:solidFill>
                    <a:schemeClr val="bg1"/>
                  </a:solidFill>
                </a:endParaRPr>
              </a:p>
              <a:p>
                <a:pPr algn="ctr">
                  <a:defRPr/>
                </a:pPr>
                <a:r>
                  <a:rPr lang="en-US" sz="1000" dirty="0"/>
                  <a:t>enlace </a:t>
                </a:r>
                <a:r>
                  <a:rPr lang="en-US" sz="1000" dirty="0" err="1"/>
                  <a:t>física</a:t>
                </a:r>
                <a:endParaRPr lang="en-US" sz="2400" dirty="0" smtClean="0"/>
              </a:p>
            </p:txBody>
          </p:sp>
        </p:grpSp>
        <p:grpSp>
          <p:nvGrpSpPr>
            <p:cNvPr id="803" name="Group 1256"/>
            <p:cNvGrpSpPr>
              <a:grpSpLocks/>
            </p:cNvGrpSpPr>
            <p:nvPr/>
          </p:nvGrpSpPr>
          <p:grpSpPr bwMode="auto">
            <a:xfrm>
              <a:off x="3674" y="2866"/>
              <a:ext cx="513" cy="442"/>
              <a:chOff x="3937" y="633"/>
              <a:chExt cx="513" cy="442"/>
            </a:xfrm>
          </p:grpSpPr>
          <p:sp>
            <p:nvSpPr>
              <p:cNvPr id="804" name="Line 1257"/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05" name="Line 1258"/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06" name="Oval 1259"/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07" name="Line 1260"/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08" name="Line 1261"/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09" name="Rectangle 1262"/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10" name="Oval 1263"/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grpSp>
            <p:nvGrpSpPr>
              <p:cNvPr id="811" name="Group 1264"/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822" name="Line 126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823" name="Line 126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824" name="Line 126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812" name="Group 1268"/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819" name="Line 126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820" name="Line 127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821" name="Line 127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13" name="Rectangle 1272"/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14" name="Rectangle 1273"/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15" name="Line 1274"/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16" name="Line 1275"/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17" name="Rectangle 1276"/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818" name="Text Box 1277"/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endParaRPr lang="en-US" sz="1000" dirty="0" smtClean="0"/>
              </a:p>
              <a:p>
                <a:pPr algn="ctr">
                  <a:defRPr/>
                </a:pPr>
                <a:r>
                  <a:rPr lang="en-US" sz="1000" dirty="0" err="1">
                    <a:solidFill>
                      <a:schemeClr val="bg1"/>
                    </a:solidFill>
                  </a:rPr>
                  <a:t>rede</a:t>
                </a:r>
                <a:endParaRPr lang="en-US" sz="1000" dirty="0" smtClean="0">
                  <a:solidFill>
                    <a:schemeClr val="bg1"/>
                  </a:solidFill>
                </a:endParaRPr>
              </a:p>
              <a:p>
                <a:pPr algn="ctr">
                  <a:defRPr/>
                </a:pPr>
                <a:r>
                  <a:rPr lang="en-US" sz="1000" dirty="0"/>
                  <a:t>enlace </a:t>
                </a:r>
                <a:r>
                  <a:rPr lang="en-US" sz="1000" dirty="0" err="1"/>
                  <a:t>física</a:t>
                </a:r>
                <a:endParaRPr lang="en-US" sz="2400" dirty="0" smtClean="0"/>
              </a:p>
            </p:txBody>
          </p:sp>
        </p:grpSp>
      </p:grpSp>
      <p:sp>
        <p:nvSpPr>
          <p:cNvPr id="1452" name="Rectangle 1280"/>
          <p:cNvSpPr>
            <a:spLocks noChangeArrowheads="1"/>
          </p:cNvSpPr>
          <p:nvPr/>
        </p:nvSpPr>
        <p:spPr bwMode="auto">
          <a:xfrm>
            <a:off x="5721350" y="858838"/>
            <a:ext cx="388938" cy="1381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453" name="Rectangle 1281"/>
          <p:cNvSpPr>
            <a:spLocks noChangeArrowheads="1"/>
          </p:cNvSpPr>
          <p:nvPr/>
        </p:nvSpPr>
        <p:spPr bwMode="auto">
          <a:xfrm>
            <a:off x="5651500" y="1509713"/>
            <a:ext cx="596900" cy="1381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454" name="Rectangle 1282"/>
          <p:cNvSpPr>
            <a:spLocks noChangeArrowheads="1"/>
          </p:cNvSpPr>
          <p:nvPr/>
        </p:nvSpPr>
        <p:spPr bwMode="auto">
          <a:xfrm>
            <a:off x="8477250" y="4487863"/>
            <a:ext cx="388938" cy="1381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4 0.01227 L 0.00382 0.094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4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4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48148E-6 L 2.5E-6 0.07269 L 0.02726 0.18982 L 0.02726 0.1132 L 0.07118 0.11112 L 0.07257 0.18982 L 0.11667 0.14144 L 0.11667 0.07871 L 0.16059 0.07686 L 0.10903 0.23426 L 0.11511 0.15949 L 0.1559 0.15949 L 0.15747 0.23635 L 0.1059 0.34537 L 0.10295 0.27061 L 0.14236 0.26875 L 0.14688 0.39584 L 0.1559 0.3213 L 0.19236 0.31922 L 0.19688 0.39792 L 0.1059 0.49908 L 0.1059 0.41621 L 0.14236 0.41621 L 0.14236 0.49699 L 0.18785 0.53542 L 0.18785 0.44653 L 0.2257 0.44653 L 0.22865 0.52732 L 0.31198 0.50301 L 0.31198 0.43843 " pathEditMode="relative" ptsTypes="AAAAAAAAAAAAAAAAAAAAAAAAAAAAAA">
                                      <p:cBhvr>
                                        <p:cTn id="31" dur="5000" fill="hold"/>
                                        <p:tgtEl>
                                          <p:spTgt spid="14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 L -0.00156 -0.07106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4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2" grpId="0" animBg="1"/>
      <p:bldP spid="1452" grpId="1" animBg="1"/>
      <p:bldP spid="1452" grpId="2" animBg="1"/>
      <p:bldP spid="1453" grpId="0" animBg="1"/>
      <p:bldP spid="1453" grpId="1" animBg="1"/>
      <p:bldP spid="1453" grpId="2" animBg="1"/>
      <p:bldP spid="1454" grpId="0" animBg="1"/>
      <p:bldP spid="1454" grpId="1" animBg="1"/>
      <p:bldP spid="1454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2150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02AA1A2B-8738-4EDC-93ED-EE303CBD737E}" type="slidenum">
              <a:rPr lang="pt-BR" smtClean="0"/>
              <a:pPr/>
              <a:t>4</a:t>
            </a:fld>
            <a:endParaRPr lang="pt-BR" smtClean="0"/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Funções principais da camada de rede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9413" y="1625600"/>
            <a:ext cx="4281487" cy="4648200"/>
          </a:xfrm>
        </p:spPr>
        <p:txBody>
          <a:bodyPr/>
          <a:lstStyle/>
          <a:p>
            <a:r>
              <a:rPr lang="pt-BR" i="1" smtClean="0">
                <a:solidFill>
                  <a:schemeClr val="accent2"/>
                </a:solidFill>
              </a:rPr>
              <a:t>repasse:</a:t>
            </a:r>
            <a:r>
              <a:rPr lang="pt-BR" smtClean="0"/>
              <a:t> move pacotes de uma entrada do roteador para a saída apropriada</a:t>
            </a:r>
          </a:p>
          <a:p>
            <a:r>
              <a:rPr lang="pt-BR" i="1" smtClean="0">
                <a:solidFill>
                  <a:schemeClr val="accent2"/>
                </a:solidFill>
              </a:rPr>
              <a:t>roteamento:</a:t>
            </a:r>
            <a:r>
              <a:rPr lang="pt-BR" smtClean="0"/>
              <a:t> determina a rota a ser seguida pelos pacotes da fonte até o destino</a:t>
            </a:r>
          </a:p>
          <a:p>
            <a:pPr lvl="1">
              <a:spcBef>
                <a:spcPct val="70000"/>
              </a:spcBef>
            </a:pPr>
            <a:r>
              <a:rPr lang="pt-BR" i="1" smtClean="0"/>
              <a:t>Algoritmos de roteamento</a:t>
            </a:r>
            <a:endParaRPr lang="pt-BR" smtClean="0"/>
          </a:p>
        </p:txBody>
      </p:sp>
      <p:sp>
        <p:nvSpPr>
          <p:cNvPr id="21510" name="Rectangle 4"/>
          <p:cNvSpPr>
            <a:spLocks noChangeArrowheads="1"/>
          </p:cNvSpPr>
          <p:nvPr/>
        </p:nvSpPr>
        <p:spPr bwMode="auto">
          <a:xfrm>
            <a:off x="4764088" y="1611313"/>
            <a:ext cx="4192587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7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2800" u="sng">
                <a:solidFill>
                  <a:srgbClr val="FF0000"/>
                </a:solidFill>
              </a:rPr>
              <a:t>analogia:</a:t>
            </a:r>
          </a:p>
          <a:p>
            <a:pPr marL="342900" indent="-342900">
              <a:spcBef>
                <a:spcPct val="7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800">
                <a:solidFill>
                  <a:schemeClr val="accent2"/>
                </a:solidFill>
              </a:rPr>
              <a:t>roteamento:</a:t>
            </a:r>
            <a:r>
              <a:rPr lang="pt-BR" sz="2800"/>
              <a:t> processo de planejar uma viagem da origem até o destino</a:t>
            </a:r>
          </a:p>
          <a:p>
            <a:pPr marL="342900" indent="-342900">
              <a:spcBef>
                <a:spcPct val="7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800">
                <a:solidFill>
                  <a:schemeClr val="accent2"/>
                </a:solidFill>
              </a:rPr>
              <a:t>repasse:</a:t>
            </a:r>
            <a:r>
              <a:rPr lang="pt-BR" sz="2800"/>
              <a:t> processo de atravessar uma encruzilhada durante a viagem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ço Reservado para Rodapé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22531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AE748B41-642A-45FA-96A7-1F0D5FA878DC}" type="slidenum">
              <a:rPr lang="pt-BR" smtClean="0"/>
              <a:pPr/>
              <a:t>5</a:t>
            </a:fld>
            <a:endParaRPr lang="pt-BR" smtClean="0"/>
          </a:p>
        </p:txBody>
      </p:sp>
      <p:sp>
        <p:nvSpPr>
          <p:cNvPr id="22532" name="Freeform 3"/>
          <p:cNvSpPr>
            <a:spLocks/>
          </p:cNvSpPr>
          <p:nvPr/>
        </p:nvSpPr>
        <p:spPr bwMode="auto">
          <a:xfrm>
            <a:off x="3860800" y="4413250"/>
            <a:ext cx="3035300" cy="1481138"/>
          </a:xfrm>
          <a:custGeom>
            <a:avLst/>
            <a:gdLst>
              <a:gd name="T0" fmla="*/ 2147483647 w 1794"/>
              <a:gd name="T1" fmla="*/ 2147483647 h 933"/>
              <a:gd name="T2" fmla="*/ 2147483647 w 1794"/>
              <a:gd name="T3" fmla="*/ 2147483647 h 933"/>
              <a:gd name="T4" fmla="*/ 2147483647 w 1794"/>
              <a:gd name="T5" fmla="*/ 2147483647 h 933"/>
              <a:gd name="T6" fmla="*/ 2147483647 w 1794"/>
              <a:gd name="T7" fmla="*/ 2147483647 h 933"/>
              <a:gd name="T8" fmla="*/ 2147483647 w 1794"/>
              <a:gd name="T9" fmla="*/ 2147483647 h 933"/>
              <a:gd name="T10" fmla="*/ 2147483647 w 1794"/>
              <a:gd name="T11" fmla="*/ 2147483647 h 933"/>
              <a:gd name="T12" fmla="*/ 2147483647 w 1794"/>
              <a:gd name="T13" fmla="*/ 2147483647 h 933"/>
              <a:gd name="T14" fmla="*/ 2147483647 w 1794"/>
              <a:gd name="T15" fmla="*/ 2147483647 h 933"/>
              <a:gd name="T16" fmla="*/ 2147483647 w 1794"/>
              <a:gd name="T17" fmla="*/ 2147483647 h 933"/>
              <a:gd name="T18" fmla="*/ 2147483647 w 1794"/>
              <a:gd name="T19" fmla="*/ 2147483647 h 933"/>
              <a:gd name="T20" fmla="*/ 2147483647 w 1794"/>
              <a:gd name="T21" fmla="*/ 2147483647 h 93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794"/>
              <a:gd name="T34" fmla="*/ 0 h 933"/>
              <a:gd name="T35" fmla="*/ 1794 w 1794"/>
              <a:gd name="T36" fmla="*/ 933 h 93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794" h="933">
                <a:moveTo>
                  <a:pt x="6" y="483"/>
                </a:moveTo>
                <a:cubicBezTo>
                  <a:pt x="0" y="365"/>
                  <a:pt x="16" y="189"/>
                  <a:pt x="108" y="125"/>
                </a:cubicBezTo>
                <a:cubicBezTo>
                  <a:pt x="200" y="61"/>
                  <a:pt x="389" y="116"/>
                  <a:pt x="559" y="100"/>
                </a:cubicBezTo>
                <a:cubicBezTo>
                  <a:pt x="729" y="84"/>
                  <a:pt x="935" y="0"/>
                  <a:pt x="1128" y="29"/>
                </a:cubicBezTo>
                <a:cubicBezTo>
                  <a:pt x="1321" y="58"/>
                  <a:pt x="1638" y="142"/>
                  <a:pt x="1716" y="275"/>
                </a:cubicBezTo>
                <a:cubicBezTo>
                  <a:pt x="1794" y="408"/>
                  <a:pt x="1652" y="721"/>
                  <a:pt x="1596" y="827"/>
                </a:cubicBezTo>
                <a:cubicBezTo>
                  <a:pt x="1540" y="933"/>
                  <a:pt x="1506" y="894"/>
                  <a:pt x="1380" y="911"/>
                </a:cubicBezTo>
                <a:cubicBezTo>
                  <a:pt x="1254" y="928"/>
                  <a:pt x="1001" y="929"/>
                  <a:pt x="840" y="929"/>
                </a:cubicBezTo>
                <a:cubicBezTo>
                  <a:pt x="679" y="929"/>
                  <a:pt x="530" y="927"/>
                  <a:pt x="414" y="911"/>
                </a:cubicBezTo>
                <a:cubicBezTo>
                  <a:pt x="298" y="895"/>
                  <a:pt x="211" y="903"/>
                  <a:pt x="143" y="832"/>
                </a:cubicBezTo>
                <a:cubicBezTo>
                  <a:pt x="75" y="761"/>
                  <a:pt x="4" y="624"/>
                  <a:pt x="6" y="483"/>
                </a:cubicBezTo>
                <a:close/>
              </a:path>
            </a:pathLst>
          </a:custGeom>
          <a:solidFill>
            <a:srgbClr val="66CC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2533" name="Freeform 4"/>
          <p:cNvSpPr>
            <a:spLocks/>
          </p:cNvSpPr>
          <p:nvPr/>
        </p:nvSpPr>
        <p:spPr bwMode="auto">
          <a:xfrm>
            <a:off x="2268538" y="3676650"/>
            <a:ext cx="2673350" cy="1295400"/>
          </a:xfrm>
          <a:custGeom>
            <a:avLst/>
            <a:gdLst>
              <a:gd name="T0" fmla="*/ 0 w 1443"/>
              <a:gd name="T1" fmla="*/ 0 h 816"/>
              <a:gd name="T2" fmla="*/ 2147483647 w 1443"/>
              <a:gd name="T3" fmla="*/ 2147483647 h 816"/>
              <a:gd name="T4" fmla="*/ 2147483647 w 1443"/>
              <a:gd name="T5" fmla="*/ 2147483647 h 816"/>
              <a:gd name="T6" fmla="*/ 2147483647 w 1443"/>
              <a:gd name="T7" fmla="*/ 2147483647 h 816"/>
              <a:gd name="T8" fmla="*/ 0 w 1443"/>
              <a:gd name="T9" fmla="*/ 0 h 8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43"/>
              <a:gd name="T16" fmla="*/ 0 h 816"/>
              <a:gd name="T17" fmla="*/ 1443 w 1443"/>
              <a:gd name="T18" fmla="*/ 816 h 8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43" h="816">
                <a:moveTo>
                  <a:pt x="0" y="0"/>
                </a:moveTo>
                <a:cubicBezTo>
                  <a:pt x="571" y="285"/>
                  <a:pt x="856" y="408"/>
                  <a:pt x="1076" y="782"/>
                </a:cubicBezTo>
                <a:cubicBezTo>
                  <a:pt x="1185" y="775"/>
                  <a:pt x="1220" y="816"/>
                  <a:pt x="1320" y="788"/>
                </a:cubicBezTo>
                <a:cubicBezTo>
                  <a:pt x="1264" y="347"/>
                  <a:pt x="1276" y="352"/>
                  <a:pt x="1443" y="5"/>
                </a:cubicBezTo>
                <a:cubicBezTo>
                  <a:pt x="867" y="5"/>
                  <a:pt x="233" y="0"/>
                  <a:pt x="0" y="0"/>
                </a:cubicBez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2534" name="Rectangle 5"/>
          <p:cNvSpPr>
            <a:spLocks noChangeArrowheads="1"/>
          </p:cNvSpPr>
          <p:nvPr/>
        </p:nvSpPr>
        <p:spPr bwMode="auto">
          <a:xfrm>
            <a:off x="2259013" y="1350963"/>
            <a:ext cx="2744787" cy="2333625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2535" name="Oval 6"/>
          <p:cNvSpPr>
            <a:spLocks noChangeArrowheads="1"/>
          </p:cNvSpPr>
          <p:nvPr/>
        </p:nvSpPr>
        <p:spPr bwMode="auto">
          <a:xfrm>
            <a:off x="2392363" y="1403350"/>
            <a:ext cx="2233612" cy="6048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2536" name="Freeform 7"/>
          <p:cNvSpPr>
            <a:spLocks/>
          </p:cNvSpPr>
          <p:nvPr/>
        </p:nvSpPr>
        <p:spPr bwMode="auto">
          <a:xfrm>
            <a:off x="4541838" y="4716463"/>
            <a:ext cx="577850" cy="295275"/>
          </a:xfrm>
          <a:custGeom>
            <a:avLst/>
            <a:gdLst>
              <a:gd name="T0" fmla="*/ 0 w 342"/>
              <a:gd name="T1" fmla="*/ 2147483647 h 186"/>
              <a:gd name="T2" fmla="*/ 2147483647 w 342"/>
              <a:gd name="T3" fmla="*/ 0 h 186"/>
              <a:gd name="T4" fmla="*/ 0 60000 65536"/>
              <a:gd name="T5" fmla="*/ 0 60000 65536"/>
              <a:gd name="T6" fmla="*/ 0 w 342"/>
              <a:gd name="T7" fmla="*/ 0 h 186"/>
              <a:gd name="T8" fmla="*/ 342 w 34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2" h="186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2537" name="Group 8"/>
          <p:cNvGrpSpPr>
            <a:grpSpLocks/>
          </p:cNvGrpSpPr>
          <p:nvPr/>
        </p:nvGrpSpPr>
        <p:grpSpPr bwMode="auto">
          <a:xfrm>
            <a:off x="4014788" y="4891088"/>
            <a:ext cx="534987" cy="233362"/>
            <a:chOff x="3600" y="219"/>
            <a:chExt cx="360" cy="175"/>
          </a:xfrm>
        </p:grpSpPr>
        <p:sp>
          <p:nvSpPr>
            <p:cNvPr id="22683" name="Oval 9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84" name="Line 10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85" name="Line 11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86" name="Rectangle 12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22687" name="Oval 13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2688" name="Group 14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2693" name="Line 1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94" name="Line 1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95" name="Line 1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2689" name="Group 18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2690" name="Line 1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91" name="Line 2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92" name="Line 2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22538" name="Group 22"/>
          <p:cNvGrpSpPr>
            <a:grpSpLocks/>
          </p:cNvGrpSpPr>
          <p:nvPr/>
        </p:nvGrpSpPr>
        <p:grpSpPr bwMode="auto">
          <a:xfrm>
            <a:off x="4391025" y="5529263"/>
            <a:ext cx="534988" cy="233362"/>
            <a:chOff x="3600" y="219"/>
            <a:chExt cx="360" cy="175"/>
          </a:xfrm>
        </p:grpSpPr>
        <p:sp>
          <p:nvSpPr>
            <p:cNvPr id="22670" name="Oval 23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71" name="Line 24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72" name="Line 25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73" name="Rectangle 26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22674" name="Oval 27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2675" name="Group 28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2680" name="Line 2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81" name="Line 3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82" name="Line 3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2676" name="Group 32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2677" name="Line 3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78" name="Line 3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79" name="Line 3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22539" name="Group 36"/>
          <p:cNvGrpSpPr>
            <a:grpSpLocks/>
          </p:cNvGrpSpPr>
          <p:nvPr/>
        </p:nvGrpSpPr>
        <p:grpSpPr bwMode="auto">
          <a:xfrm>
            <a:off x="5110163" y="4586288"/>
            <a:ext cx="534987" cy="233362"/>
            <a:chOff x="3600" y="219"/>
            <a:chExt cx="360" cy="175"/>
          </a:xfrm>
        </p:grpSpPr>
        <p:sp>
          <p:nvSpPr>
            <p:cNvPr id="22657" name="Oval 37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58" name="Line 38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59" name="Line 39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60" name="Rectangle 40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22661" name="Oval 41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2662" name="Group 42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2667" name="Line 4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68" name="Line 4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69" name="Line 4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2663" name="Group 46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2664" name="Line 4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65" name="Line 4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66" name="Line 4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22540" name="Group 50"/>
          <p:cNvGrpSpPr>
            <a:grpSpLocks/>
          </p:cNvGrpSpPr>
          <p:nvPr/>
        </p:nvGrpSpPr>
        <p:grpSpPr bwMode="auto">
          <a:xfrm>
            <a:off x="5027613" y="5251450"/>
            <a:ext cx="531812" cy="233363"/>
            <a:chOff x="3600" y="219"/>
            <a:chExt cx="360" cy="175"/>
          </a:xfrm>
        </p:grpSpPr>
        <p:sp>
          <p:nvSpPr>
            <p:cNvPr id="22644" name="Oval 51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45" name="Line 52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46" name="Line 53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47" name="Rectangle 54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22648" name="Oval 55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2649" name="Group 56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2654" name="Line 5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55" name="Line 5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56" name="Line 5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2650" name="Group 60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2651" name="Line 6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52" name="Line 6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53" name="Line 6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22541" name="Group 64"/>
          <p:cNvGrpSpPr>
            <a:grpSpLocks/>
          </p:cNvGrpSpPr>
          <p:nvPr/>
        </p:nvGrpSpPr>
        <p:grpSpPr bwMode="auto">
          <a:xfrm>
            <a:off x="5703888" y="5548313"/>
            <a:ext cx="534987" cy="233362"/>
            <a:chOff x="3600" y="219"/>
            <a:chExt cx="360" cy="175"/>
          </a:xfrm>
        </p:grpSpPr>
        <p:sp>
          <p:nvSpPr>
            <p:cNvPr id="22631" name="Oval 65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32" name="Line 66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33" name="Line 67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34" name="Rectangle 68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22635" name="Oval 69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2636" name="Group 7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2641" name="Line 7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42" name="Line 7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43" name="Line 7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2637" name="Group 7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2638" name="Line 7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39" name="Line 7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40" name="Line 7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22542" name="Group 78"/>
          <p:cNvGrpSpPr>
            <a:grpSpLocks/>
          </p:cNvGrpSpPr>
          <p:nvPr/>
        </p:nvGrpSpPr>
        <p:grpSpPr bwMode="auto">
          <a:xfrm>
            <a:off x="6176963" y="4892675"/>
            <a:ext cx="534987" cy="233363"/>
            <a:chOff x="3600" y="219"/>
            <a:chExt cx="360" cy="175"/>
          </a:xfrm>
        </p:grpSpPr>
        <p:sp>
          <p:nvSpPr>
            <p:cNvPr id="22618" name="Oval 79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19" name="Line 80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20" name="Line 81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21" name="Rectangle 82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22622" name="Oval 83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2623" name="Group 84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2628" name="Line 8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29" name="Line 8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30" name="Line 8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2624" name="Group 88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2625" name="Line 8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26" name="Line 9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627" name="Line 9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22543" name="Freeform 92"/>
          <p:cNvSpPr>
            <a:spLocks/>
          </p:cNvSpPr>
          <p:nvPr/>
        </p:nvSpPr>
        <p:spPr bwMode="auto">
          <a:xfrm>
            <a:off x="5651500" y="4710113"/>
            <a:ext cx="538163" cy="307975"/>
          </a:xfrm>
          <a:custGeom>
            <a:avLst/>
            <a:gdLst>
              <a:gd name="T0" fmla="*/ 0 w 318"/>
              <a:gd name="T1" fmla="*/ 0 h 194"/>
              <a:gd name="T2" fmla="*/ 2147483647 w 318"/>
              <a:gd name="T3" fmla="*/ 2147483647 h 194"/>
              <a:gd name="T4" fmla="*/ 0 60000 65536"/>
              <a:gd name="T5" fmla="*/ 0 60000 65536"/>
              <a:gd name="T6" fmla="*/ 0 w 318"/>
              <a:gd name="T7" fmla="*/ 0 h 194"/>
              <a:gd name="T8" fmla="*/ 318 w 318"/>
              <a:gd name="T9" fmla="*/ 194 h 19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8" h="194">
                <a:moveTo>
                  <a:pt x="0" y="0"/>
                </a:moveTo>
                <a:lnTo>
                  <a:pt x="318" y="194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2544" name="Freeform 93"/>
          <p:cNvSpPr>
            <a:spLocks/>
          </p:cNvSpPr>
          <p:nvPr/>
        </p:nvSpPr>
        <p:spPr bwMode="auto">
          <a:xfrm>
            <a:off x="4516438" y="5102225"/>
            <a:ext cx="512762" cy="238125"/>
          </a:xfrm>
          <a:custGeom>
            <a:avLst/>
            <a:gdLst>
              <a:gd name="T0" fmla="*/ 0 w 294"/>
              <a:gd name="T1" fmla="*/ 0 h 174"/>
              <a:gd name="T2" fmla="*/ 2147483647 w 294"/>
              <a:gd name="T3" fmla="*/ 2147483647 h 174"/>
              <a:gd name="T4" fmla="*/ 0 60000 65536"/>
              <a:gd name="T5" fmla="*/ 0 60000 65536"/>
              <a:gd name="T6" fmla="*/ 0 w 294"/>
              <a:gd name="T7" fmla="*/ 0 h 174"/>
              <a:gd name="T8" fmla="*/ 294 w 294"/>
              <a:gd name="T9" fmla="*/ 174 h 17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94" h="174">
                <a:moveTo>
                  <a:pt x="0" y="0"/>
                </a:moveTo>
                <a:lnTo>
                  <a:pt x="294" y="174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2545" name="Freeform 94"/>
          <p:cNvSpPr>
            <a:spLocks/>
          </p:cNvSpPr>
          <p:nvPr/>
        </p:nvSpPr>
        <p:spPr bwMode="auto">
          <a:xfrm>
            <a:off x="5526088" y="5078413"/>
            <a:ext cx="669925" cy="247650"/>
          </a:xfrm>
          <a:custGeom>
            <a:avLst/>
            <a:gdLst>
              <a:gd name="T0" fmla="*/ 0 w 378"/>
              <a:gd name="T1" fmla="*/ 2147483647 h 174"/>
              <a:gd name="T2" fmla="*/ 2147483647 w 378"/>
              <a:gd name="T3" fmla="*/ 0 h 174"/>
              <a:gd name="T4" fmla="*/ 0 60000 65536"/>
              <a:gd name="T5" fmla="*/ 0 60000 65536"/>
              <a:gd name="T6" fmla="*/ 0 w 378"/>
              <a:gd name="T7" fmla="*/ 0 h 174"/>
              <a:gd name="T8" fmla="*/ 378 w 378"/>
              <a:gd name="T9" fmla="*/ 174 h 17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78" h="174">
                <a:moveTo>
                  <a:pt x="0" y="174"/>
                </a:moveTo>
                <a:lnTo>
                  <a:pt x="378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2546" name="Freeform 95"/>
          <p:cNvSpPr>
            <a:spLocks/>
          </p:cNvSpPr>
          <p:nvPr/>
        </p:nvSpPr>
        <p:spPr bwMode="auto">
          <a:xfrm>
            <a:off x="6237288" y="5132388"/>
            <a:ext cx="219075" cy="508000"/>
          </a:xfrm>
          <a:custGeom>
            <a:avLst/>
            <a:gdLst>
              <a:gd name="T0" fmla="*/ 0 w 118"/>
              <a:gd name="T1" fmla="*/ 2147483647 h 500"/>
              <a:gd name="T2" fmla="*/ 2147483647 w 118"/>
              <a:gd name="T3" fmla="*/ 0 h 500"/>
              <a:gd name="T4" fmla="*/ 0 60000 65536"/>
              <a:gd name="T5" fmla="*/ 0 60000 65536"/>
              <a:gd name="T6" fmla="*/ 0 w 118"/>
              <a:gd name="T7" fmla="*/ 0 h 500"/>
              <a:gd name="T8" fmla="*/ 118 w 118"/>
              <a:gd name="T9" fmla="*/ 500 h 5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8" h="500">
                <a:moveTo>
                  <a:pt x="0" y="500"/>
                </a:moveTo>
                <a:lnTo>
                  <a:pt x="118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2547" name="Freeform 96"/>
          <p:cNvSpPr>
            <a:spLocks/>
          </p:cNvSpPr>
          <p:nvPr/>
        </p:nvSpPr>
        <p:spPr bwMode="auto">
          <a:xfrm>
            <a:off x="4919663" y="5665788"/>
            <a:ext cx="785812" cy="74612"/>
          </a:xfrm>
          <a:custGeom>
            <a:avLst/>
            <a:gdLst>
              <a:gd name="T0" fmla="*/ 2147483647 w 370"/>
              <a:gd name="T1" fmla="*/ 2147483647 h 32"/>
              <a:gd name="T2" fmla="*/ 0 w 370"/>
              <a:gd name="T3" fmla="*/ 0 h 32"/>
              <a:gd name="T4" fmla="*/ 0 60000 65536"/>
              <a:gd name="T5" fmla="*/ 0 60000 65536"/>
              <a:gd name="T6" fmla="*/ 0 w 370"/>
              <a:gd name="T7" fmla="*/ 0 h 32"/>
              <a:gd name="T8" fmla="*/ 370 w 370"/>
              <a:gd name="T9" fmla="*/ 32 h 3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70" h="32">
                <a:moveTo>
                  <a:pt x="370" y="32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2548" name="Freeform 97"/>
          <p:cNvSpPr>
            <a:spLocks/>
          </p:cNvSpPr>
          <p:nvPr/>
        </p:nvSpPr>
        <p:spPr bwMode="auto">
          <a:xfrm>
            <a:off x="4348163" y="5126038"/>
            <a:ext cx="206375" cy="425450"/>
          </a:xfrm>
          <a:custGeom>
            <a:avLst/>
            <a:gdLst>
              <a:gd name="T0" fmla="*/ 2147483647 w 176"/>
              <a:gd name="T1" fmla="*/ 2147483647 h 412"/>
              <a:gd name="T2" fmla="*/ 2147483647 w 176"/>
              <a:gd name="T3" fmla="*/ 2147483647 h 412"/>
              <a:gd name="T4" fmla="*/ 0 w 176"/>
              <a:gd name="T5" fmla="*/ 0 h 412"/>
              <a:gd name="T6" fmla="*/ 0 60000 65536"/>
              <a:gd name="T7" fmla="*/ 0 60000 65536"/>
              <a:gd name="T8" fmla="*/ 0 60000 65536"/>
              <a:gd name="T9" fmla="*/ 0 w 176"/>
              <a:gd name="T10" fmla="*/ 0 h 412"/>
              <a:gd name="T11" fmla="*/ 176 w 176"/>
              <a:gd name="T12" fmla="*/ 412 h 4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6" h="412">
                <a:moveTo>
                  <a:pt x="162" y="408"/>
                </a:moveTo>
                <a:lnTo>
                  <a:pt x="176" y="412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2549" name="Rectangle 98"/>
          <p:cNvSpPr>
            <a:spLocks noChangeArrowheads="1"/>
          </p:cNvSpPr>
          <p:nvPr/>
        </p:nvSpPr>
        <p:spPr bwMode="auto">
          <a:xfrm>
            <a:off x="2333625" y="4740275"/>
            <a:ext cx="1231900" cy="23812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2550" name="Rectangle 99"/>
          <p:cNvSpPr>
            <a:spLocks noChangeArrowheads="1"/>
          </p:cNvSpPr>
          <p:nvPr/>
        </p:nvSpPr>
        <p:spPr bwMode="auto">
          <a:xfrm>
            <a:off x="2308225" y="4764088"/>
            <a:ext cx="1223963" cy="2381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2551" name="Line 100"/>
          <p:cNvSpPr>
            <a:spLocks noChangeShapeType="1"/>
          </p:cNvSpPr>
          <p:nvPr/>
        </p:nvSpPr>
        <p:spPr bwMode="auto">
          <a:xfrm>
            <a:off x="3400425" y="4895850"/>
            <a:ext cx="45085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2552" name="Text Box 101"/>
          <p:cNvSpPr txBox="1">
            <a:spLocks noChangeArrowheads="1"/>
          </p:cNvSpPr>
          <p:nvPr/>
        </p:nvSpPr>
        <p:spPr bwMode="auto">
          <a:xfrm>
            <a:off x="4468813" y="46116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>
                <a:latin typeface="Arial" pitchFamily="34" charset="0"/>
              </a:rPr>
              <a:t>1</a:t>
            </a:r>
          </a:p>
        </p:txBody>
      </p:sp>
      <p:sp>
        <p:nvSpPr>
          <p:cNvPr id="22553" name="Text Box 102"/>
          <p:cNvSpPr txBox="1">
            <a:spLocks noChangeArrowheads="1"/>
          </p:cNvSpPr>
          <p:nvPr/>
        </p:nvSpPr>
        <p:spPr bwMode="auto">
          <a:xfrm>
            <a:off x="4376738" y="5049838"/>
            <a:ext cx="296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1600">
                <a:latin typeface="Arial" pitchFamily="34" charset="0"/>
              </a:rPr>
              <a:t>2</a:t>
            </a:r>
          </a:p>
        </p:txBody>
      </p:sp>
      <p:sp>
        <p:nvSpPr>
          <p:cNvPr id="22554" name="Text Box 103"/>
          <p:cNvSpPr txBox="1">
            <a:spLocks noChangeArrowheads="1"/>
          </p:cNvSpPr>
          <p:nvPr/>
        </p:nvSpPr>
        <p:spPr bwMode="auto">
          <a:xfrm>
            <a:off x="4110038" y="5122863"/>
            <a:ext cx="296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1600">
                <a:latin typeface="Arial" pitchFamily="34" charset="0"/>
              </a:rPr>
              <a:t>3</a:t>
            </a:r>
          </a:p>
        </p:txBody>
      </p:sp>
      <p:sp>
        <p:nvSpPr>
          <p:cNvPr id="22555" name="Rectangle 104"/>
          <p:cNvSpPr>
            <a:spLocks noChangeArrowheads="1"/>
          </p:cNvSpPr>
          <p:nvPr/>
        </p:nvSpPr>
        <p:spPr bwMode="auto">
          <a:xfrm>
            <a:off x="2978150" y="4767263"/>
            <a:ext cx="455613" cy="2397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2556" name="Text Box 105"/>
          <p:cNvSpPr txBox="1">
            <a:spLocks noChangeArrowheads="1"/>
          </p:cNvSpPr>
          <p:nvPr/>
        </p:nvSpPr>
        <p:spPr bwMode="auto">
          <a:xfrm>
            <a:off x="2927350" y="4740275"/>
            <a:ext cx="520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1200">
                <a:latin typeface="Arial" pitchFamily="34" charset="0"/>
              </a:rPr>
              <a:t>0111</a:t>
            </a:r>
          </a:p>
        </p:txBody>
      </p:sp>
      <p:sp>
        <p:nvSpPr>
          <p:cNvPr id="22557" name="Text Box 106"/>
          <p:cNvSpPr txBox="1">
            <a:spLocks noChangeArrowheads="1"/>
          </p:cNvSpPr>
          <p:nvPr/>
        </p:nvSpPr>
        <p:spPr bwMode="auto">
          <a:xfrm>
            <a:off x="1098550" y="4068763"/>
            <a:ext cx="1912938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1600">
                <a:latin typeface="Arial" pitchFamily="34" charset="0"/>
              </a:rPr>
              <a:t>valor no cabeçalho</a:t>
            </a:r>
          </a:p>
          <a:p>
            <a:pPr eaLnBrk="1" hangingPunct="1"/>
            <a:r>
              <a:rPr lang="pt-BR" sz="1600">
                <a:latin typeface="Arial" pitchFamily="34" charset="0"/>
              </a:rPr>
              <a:t>do pacote que está</a:t>
            </a:r>
          </a:p>
          <a:p>
            <a:pPr eaLnBrk="1" hangingPunct="1"/>
            <a:r>
              <a:rPr lang="pt-BR" sz="1600">
                <a:latin typeface="Arial" pitchFamily="34" charset="0"/>
              </a:rPr>
              <a:t>chegando</a:t>
            </a:r>
          </a:p>
        </p:txBody>
      </p:sp>
      <p:sp>
        <p:nvSpPr>
          <p:cNvPr id="22558" name="Line 107"/>
          <p:cNvSpPr>
            <a:spLocks noChangeShapeType="1"/>
          </p:cNvSpPr>
          <p:nvPr/>
        </p:nvSpPr>
        <p:spPr bwMode="auto">
          <a:xfrm flipH="1">
            <a:off x="2571750" y="5026025"/>
            <a:ext cx="14382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2559" name="Text Box 108"/>
          <p:cNvSpPr txBox="1">
            <a:spLocks noChangeArrowheads="1"/>
          </p:cNvSpPr>
          <p:nvPr/>
        </p:nvSpPr>
        <p:spPr bwMode="auto">
          <a:xfrm>
            <a:off x="2530475" y="1446213"/>
            <a:ext cx="19859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1400">
                <a:latin typeface="Arial" pitchFamily="34" charset="0"/>
              </a:rPr>
              <a:t>Algoritmo de roteamento</a:t>
            </a:r>
          </a:p>
        </p:txBody>
      </p:sp>
      <p:sp>
        <p:nvSpPr>
          <p:cNvPr id="22560" name="Rectangle 109"/>
          <p:cNvSpPr>
            <a:spLocks noChangeArrowheads="1"/>
          </p:cNvSpPr>
          <p:nvPr/>
        </p:nvSpPr>
        <p:spPr bwMode="auto">
          <a:xfrm>
            <a:off x="2335213" y="2308225"/>
            <a:ext cx="2500312" cy="1279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2561" name="Text Box 110"/>
          <p:cNvSpPr txBox="1">
            <a:spLocks noChangeArrowheads="1"/>
          </p:cNvSpPr>
          <p:nvPr/>
        </p:nvSpPr>
        <p:spPr bwMode="auto">
          <a:xfrm>
            <a:off x="2557463" y="2260600"/>
            <a:ext cx="2006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pt-BR" sz="1400">
                <a:latin typeface="Arial" pitchFamily="34" charset="0"/>
              </a:rPr>
              <a:t>tabela de repasse local</a:t>
            </a:r>
          </a:p>
        </p:txBody>
      </p:sp>
      <p:sp>
        <p:nvSpPr>
          <p:cNvPr id="22562" name="Text Box 111"/>
          <p:cNvSpPr txBox="1">
            <a:spLocks noChangeArrowheads="1"/>
          </p:cNvSpPr>
          <p:nvPr/>
        </p:nvSpPr>
        <p:spPr bwMode="auto">
          <a:xfrm>
            <a:off x="2238375" y="2508250"/>
            <a:ext cx="152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1400">
                <a:latin typeface="Arial" pitchFamily="34" charset="0"/>
              </a:rPr>
              <a:t>valor cabeçalho</a:t>
            </a:r>
          </a:p>
        </p:txBody>
      </p:sp>
      <p:sp>
        <p:nvSpPr>
          <p:cNvPr id="22563" name="Text Box 112"/>
          <p:cNvSpPr txBox="1">
            <a:spLocks noChangeArrowheads="1"/>
          </p:cNvSpPr>
          <p:nvPr/>
        </p:nvSpPr>
        <p:spPr bwMode="auto">
          <a:xfrm>
            <a:off x="3548063" y="2509838"/>
            <a:ext cx="11096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1400">
                <a:latin typeface="Arial" pitchFamily="34" charset="0"/>
              </a:rPr>
              <a:t>link saída</a:t>
            </a:r>
          </a:p>
        </p:txBody>
      </p:sp>
      <p:sp>
        <p:nvSpPr>
          <p:cNvPr id="22564" name="Line 113"/>
          <p:cNvSpPr>
            <a:spLocks noChangeShapeType="1"/>
          </p:cNvSpPr>
          <p:nvPr/>
        </p:nvSpPr>
        <p:spPr bwMode="auto">
          <a:xfrm>
            <a:off x="3652838" y="2520950"/>
            <a:ext cx="9525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2565" name="Text Box 114"/>
          <p:cNvSpPr txBox="1">
            <a:spLocks noChangeArrowheads="1"/>
          </p:cNvSpPr>
          <p:nvPr/>
        </p:nvSpPr>
        <p:spPr bwMode="auto">
          <a:xfrm>
            <a:off x="3146425" y="2792413"/>
            <a:ext cx="5191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pt-BR" sz="1200">
                <a:latin typeface="Arial" pitchFamily="34" charset="0"/>
              </a:rPr>
              <a:t>0100</a:t>
            </a:r>
          </a:p>
          <a:p>
            <a:pPr algn="r" eaLnBrk="1" hangingPunct="1"/>
            <a:r>
              <a:rPr lang="pt-BR" sz="1200">
                <a:latin typeface="Arial" pitchFamily="34" charset="0"/>
              </a:rPr>
              <a:t>0101</a:t>
            </a:r>
          </a:p>
          <a:p>
            <a:pPr algn="r" eaLnBrk="1" hangingPunct="1"/>
            <a:r>
              <a:rPr lang="pt-BR" sz="1200">
                <a:latin typeface="Arial" pitchFamily="34" charset="0"/>
              </a:rPr>
              <a:t>0111</a:t>
            </a:r>
          </a:p>
          <a:p>
            <a:pPr algn="r" eaLnBrk="1" hangingPunct="1"/>
            <a:r>
              <a:rPr lang="pt-BR" sz="1200">
                <a:latin typeface="Arial" pitchFamily="34" charset="0"/>
              </a:rPr>
              <a:t>1001</a:t>
            </a:r>
          </a:p>
        </p:txBody>
      </p:sp>
      <p:sp>
        <p:nvSpPr>
          <p:cNvPr id="22566" name="Text Box 115"/>
          <p:cNvSpPr txBox="1">
            <a:spLocks noChangeArrowheads="1"/>
          </p:cNvSpPr>
          <p:nvPr/>
        </p:nvSpPr>
        <p:spPr bwMode="auto">
          <a:xfrm>
            <a:off x="3678238" y="2792413"/>
            <a:ext cx="2682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pt-BR" sz="1200">
                <a:latin typeface="Arial" pitchFamily="34" charset="0"/>
              </a:rPr>
              <a:t>3</a:t>
            </a:r>
          </a:p>
          <a:p>
            <a:pPr algn="ctr" eaLnBrk="1" hangingPunct="1"/>
            <a:r>
              <a:rPr lang="pt-BR" sz="1200">
                <a:latin typeface="Arial" pitchFamily="34" charset="0"/>
              </a:rPr>
              <a:t>2</a:t>
            </a:r>
          </a:p>
          <a:p>
            <a:pPr algn="ctr" eaLnBrk="1" hangingPunct="1"/>
            <a:r>
              <a:rPr lang="pt-BR" sz="1200">
                <a:latin typeface="Arial" pitchFamily="34" charset="0"/>
              </a:rPr>
              <a:t>2</a:t>
            </a:r>
          </a:p>
          <a:p>
            <a:pPr algn="ctr" eaLnBrk="1" hangingPunct="1"/>
            <a:r>
              <a:rPr lang="pt-BR" sz="1200">
                <a:latin typeface="Arial" pitchFamily="34" charset="0"/>
              </a:rPr>
              <a:t>1</a:t>
            </a:r>
          </a:p>
        </p:txBody>
      </p:sp>
      <p:sp>
        <p:nvSpPr>
          <p:cNvPr id="22567" name="Line 116"/>
          <p:cNvSpPr>
            <a:spLocks noChangeShapeType="1"/>
          </p:cNvSpPr>
          <p:nvPr/>
        </p:nvSpPr>
        <p:spPr bwMode="auto">
          <a:xfrm>
            <a:off x="2306638" y="2778125"/>
            <a:ext cx="25003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2568" name="Line 117"/>
          <p:cNvSpPr>
            <a:spLocks noChangeShapeType="1"/>
          </p:cNvSpPr>
          <p:nvPr/>
        </p:nvSpPr>
        <p:spPr bwMode="auto">
          <a:xfrm>
            <a:off x="2325688" y="2516188"/>
            <a:ext cx="2514600" cy="14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2569" name="AutoShape 118"/>
          <p:cNvSpPr>
            <a:spLocks noChangeArrowheads="1"/>
          </p:cNvSpPr>
          <p:nvPr/>
        </p:nvSpPr>
        <p:spPr bwMode="auto">
          <a:xfrm rot="5400000">
            <a:off x="3416300" y="2006600"/>
            <a:ext cx="239713" cy="290513"/>
          </a:xfrm>
          <a:prstGeom prst="rightArrow">
            <a:avLst>
              <a:gd name="adj1" fmla="val 51167"/>
              <a:gd name="adj2" fmla="val 39736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2570" name="Line 119"/>
          <p:cNvSpPr>
            <a:spLocks noChangeShapeType="1"/>
          </p:cNvSpPr>
          <p:nvPr/>
        </p:nvSpPr>
        <p:spPr bwMode="auto">
          <a:xfrm>
            <a:off x="2744788" y="4457700"/>
            <a:ext cx="387350" cy="342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22571" name="Freeform 120"/>
          <p:cNvSpPr>
            <a:spLocks/>
          </p:cNvSpPr>
          <p:nvPr/>
        </p:nvSpPr>
        <p:spPr bwMode="auto">
          <a:xfrm>
            <a:off x="3887788" y="4948238"/>
            <a:ext cx="938212" cy="265112"/>
          </a:xfrm>
          <a:custGeom>
            <a:avLst/>
            <a:gdLst>
              <a:gd name="T0" fmla="*/ 0 w 554"/>
              <a:gd name="T1" fmla="*/ 2147483647 h 167"/>
              <a:gd name="T2" fmla="*/ 2147483647 w 554"/>
              <a:gd name="T3" fmla="*/ 2147483647 h 167"/>
              <a:gd name="T4" fmla="*/ 2147483647 w 554"/>
              <a:gd name="T5" fmla="*/ 2147483647 h 167"/>
              <a:gd name="T6" fmla="*/ 0 60000 65536"/>
              <a:gd name="T7" fmla="*/ 0 60000 65536"/>
              <a:gd name="T8" fmla="*/ 0 60000 65536"/>
              <a:gd name="T9" fmla="*/ 0 w 554"/>
              <a:gd name="T10" fmla="*/ 0 h 167"/>
              <a:gd name="T11" fmla="*/ 554 w 554"/>
              <a:gd name="T12" fmla="*/ 167 h 16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54" h="167">
                <a:moveTo>
                  <a:pt x="0" y="10"/>
                </a:moveTo>
                <a:cubicBezTo>
                  <a:pt x="102" y="0"/>
                  <a:pt x="240" y="5"/>
                  <a:pt x="324" y="26"/>
                </a:cubicBezTo>
                <a:cubicBezTo>
                  <a:pt x="416" y="52"/>
                  <a:pt x="502" y="120"/>
                  <a:pt x="554" y="167"/>
                </a:cubicBezTo>
              </a:path>
            </a:pathLst>
          </a:cu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22572" name="Freeform 121"/>
          <p:cNvSpPr>
            <a:spLocks/>
          </p:cNvSpPr>
          <p:nvPr/>
        </p:nvSpPr>
        <p:spPr bwMode="auto">
          <a:xfrm flipH="1">
            <a:off x="6376988" y="4522788"/>
            <a:ext cx="615950" cy="371475"/>
          </a:xfrm>
          <a:custGeom>
            <a:avLst/>
            <a:gdLst>
              <a:gd name="T0" fmla="*/ 0 w 1443"/>
              <a:gd name="T1" fmla="*/ 0 h 816"/>
              <a:gd name="T2" fmla="*/ 2147483647 w 1443"/>
              <a:gd name="T3" fmla="*/ 2147483647 h 816"/>
              <a:gd name="T4" fmla="*/ 2147483647 w 1443"/>
              <a:gd name="T5" fmla="*/ 2147483647 h 816"/>
              <a:gd name="T6" fmla="*/ 2147483647 w 1443"/>
              <a:gd name="T7" fmla="*/ 2147483647 h 816"/>
              <a:gd name="T8" fmla="*/ 0 w 1443"/>
              <a:gd name="T9" fmla="*/ 0 h 8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43"/>
              <a:gd name="T16" fmla="*/ 0 h 816"/>
              <a:gd name="T17" fmla="*/ 1443 w 1443"/>
              <a:gd name="T18" fmla="*/ 816 h 8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43" h="816">
                <a:moveTo>
                  <a:pt x="0" y="0"/>
                </a:moveTo>
                <a:cubicBezTo>
                  <a:pt x="571" y="285"/>
                  <a:pt x="856" y="408"/>
                  <a:pt x="1076" y="782"/>
                </a:cubicBezTo>
                <a:cubicBezTo>
                  <a:pt x="1185" y="775"/>
                  <a:pt x="1220" y="816"/>
                  <a:pt x="1320" y="788"/>
                </a:cubicBezTo>
                <a:cubicBezTo>
                  <a:pt x="1264" y="347"/>
                  <a:pt x="1276" y="352"/>
                  <a:pt x="1443" y="5"/>
                </a:cubicBezTo>
                <a:cubicBezTo>
                  <a:pt x="867" y="5"/>
                  <a:pt x="233" y="0"/>
                  <a:pt x="0" y="0"/>
                </a:cubicBez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2573" name="Freeform 122"/>
          <p:cNvSpPr>
            <a:spLocks/>
          </p:cNvSpPr>
          <p:nvPr/>
        </p:nvSpPr>
        <p:spPr bwMode="auto">
          <a:xfrm flipH="1">
            <a:off x="5299075" y="4238625"/>
            <a:ext cx="615950" cy="371475"/>
          </a:xfrm>
          <a:custGeom>
            <a:avLst/>
            <a:gdLst>
              <a:gd name="T0" fmla="*/ 0 w 1443"/>
              <a:gd name="T1" fmla="*/ 0 h 816"/>
              <a:gd name="T2" fmla="*/ 2147483647 w 1443"/>
              <a:gd name="T3" fmla="*/ 2147483647 h 816"/>
              <a:gd name="T4" fmla="*/ 2147483647 w 1443"/>
              <a:gd name="T5" fmla="*/ 2147483647 h 816"/>
              <a:gd name="T6" fmla="*/ 2147483647 w 1443"/>
              <a:gd name="T7" fmla="*/ 2147483647 h 816"/>
              <a:gd name="T8" fmla="*/ 0 w 1443"/>
              <a:gd name="T9" fmla="*/ 0 h 8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43"/>
              <a:gd name="T16" fmla="*/ 0 h 816"/>
              <a:gd name="T17" fmla="*/ 1443 w 1443"/>
              <a:gd name="T18" fmla="*/ 816 h 8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43" h="816">
                <a:moveTo>
                  <a:pt x="0" y="0"/>
                </a:moveTo>
                <a:cubicBezTo>
                  <a:pt x="571" y="285"/>
                  <a:pt x="856" y="408"/>
                  <a:pt x="1076" y="782"/>
                </a:cubicBezTo>
                <a:cubicBezTo>
                  <a:pt x="1185" y="775"/>
                  <a:pt x="1220" y="816"/>
                  <a:pt x="1320" y="788"/>
                </a:cubicBezTo>
                <a:cubicBezTo>
                  <a:pt x="1264" y="347"/>
                  <a:pt x="1276" y="352"/>
                  <a:pt x="1443" y="5"/>
                </a:cubicBezTo>
                <a:cubicBezTo>
                  <a:pt x="867" y="5"/>
                  <a:pt x="233" y="0"/>
                  <a:pt x="0" y="0"/>
                </a:cubicBez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2574" name="Freeform 123"/>
          <p:cNvSpPr>
            <a:spLocks/>
          </p:cNvSpPr>
          <p:nvPr/>
        </p:nvSpPr>
        <p:spPr bwMode="auto">
          <a:xfrm flipH="1" flipV="1">
            <a:off x="6011863" y="5784850"/>
            <a:ext cx="577850" cy="371475"/>
          </a:xfrm>
          <a:custGeom>
            <a:avLst/>
            <a:gdLst>
              <a:gd name="T0" fmla="*/ 0 w 1443"/>
              <a:gd name="T1" fmla="*/ 0 h 816"/>
              <a:gd name="T2" fmla="*/ 2147483647 w 1443"/>
              <a:gd name="T3" fmla="*/ 2147483647 h 816"/>
              <a:gd name="T4" fmla="*/ 2147483647 w 1443"/>
              <a:gd name="T5" fmla="*/ 2147483647 h 816"/>
              <a:gd name="T6" fmla="*/ 2147483647 w 1443"/>
              <a:gd name="T7" fmla="*/ 2147483647 h 816"/>
              <a:gd name="T8" fmla="*/ 0 w 1443"/>
              <a:gd name="T9" fmla="*/ 0 h 8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43"/>
              <a:gd name="T16" fmla="*/ 0 h 816"/>
              <a:gd name="T17" fmla="*/ 1443 w 1443"/>
              <a:gd name="T18" fmla="*/ 816 h 8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43" h="816">
                <a:moveTo>
                  <a:pt x="0" y="0"/>
                </a:moveTo>
                <a:cubicBezTo>
                  <a:pt x="571" y="285"/>
                  <a:pt x="856" y="408"/>
                  <a:pt x="1076" y="782"/>
                </a:cubicBezTo>
                <a:cubicBezTo>
                  <a:pt x="1185" y="775"/>
                  <a:pt x="1220" y="816"/>
                  <a:pt x="1320" y="788"/>
                </a:cubicBezTo>
                <a:cubicBezTo>
                  <a:pt x="1264" y="347"/>
                  <a:pt x="1276" y="352"/>
                  <a:pt x="1443" y="5"/>
                </a:cubicBezTo>
                <a:cubicBezTo>
                  <a:pt x="867" y="5"/>
                  <a:pt x="233" y="0"/>
                  <a:pt x="0" y="0"/>
                </a:cubicBez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2575" name="Freeform 124"/>
          <p:cNvSpPr>
            <a:spLocks/>
          </p:cNvSpPr>
          <p:nvPr/>
        </p:nvSpPr>
        <p:spPr bwMode="auto">
          <a:xfrm flipH="1" flipV="1">
            <a:off x="4573588" y="5768975"/>
            <a:ext cx="577850" cy="371475"/>
          </a:xfrm>
          <a:custGeom>
            <a:avLst/>
            <a:gdLst>
              <a:gd name="T0" fmla="*/ 0 w 1443"/>
              <a:gd name="T1" fmla="*/ 0 h 816"/>
              <a:gd name="T2" fmla="*/ 2147483647 w 1443"/>
              <a:gd name="T3" fmla="*/ 2147483647 h 816"/>
              <a:gd name="T4" fmla="*/ 2147483647 w 1443"/>
              <a:gd name="T5" fmla="*/ 2147483647 h 816"/>
              <a:gd name="T6" fmla="*/ 2147483647 w 1443"/>
              <a:gd name="T7" fmla="*/ 2147483647 h 816"/>
              <a:gd name="T8" fmla="*/ 0 w 1443"/>
              <a:gd name="T9" fmla="*/ 0 h 8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43"/>
              <a:gd name="T16" fmla="*/ 0 h 816"/>
              <a:gd name="T17" fmla="*/ 1443 w 1443"/>
              <a:gd name="T18" fmla="*/ 816 h 8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43" h="816">
                <a:moveTo>
                  <a:pt x="0" y="0"/>
                </a:moveTo>
                <a:cubicBezTo>
                  <a:pt x="571" y="285"/>
                  <a:pt x="856" y="408"/>
                  <a:pt x="1076" y="782"/>
                </a:cubicBezTo>
                <a:cubicBezTo>
                  <a:pt x="1185" y="775"/>
                  <a:pt x="1220" y="816"/>
                  <a:pt x="1320" y="788"/>
                </a:cubicBezTo>
                <a:cubicBezTo>
                  <a:pt x="1264" y="347"/>
                  <a:pt x="1276" y="352"/>
                  <a:pt x="1443" y="5"/>
                </a:cubicBezTo>
                <a:cubicBezTo>
                  <a:pt x="867" y="5"/>
                  <a:pt x="233" y="0"/>
                  <a:pt x="0" y="0"/>
                </a:cubicBez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22576" name="Freeform 125"/>
          <p:cNvSpPr>
            <a:spLocks/>
          </p:cNvSpPr>
          <p:nvPr/>
        </p:nvSpPr>
        <p:spPr bwMode="auto">
          <a:xfrm flipH="1" flipV="1">
            <a:off x="5254625" y="5476875"/>
            <a:ext cx="579438" cy="452438"/>
          </a:xfrm>
          <a:custGeom>
            <a:avLst/>
            <a:gdLst>
              <a:gd name="T0" fmla="*/ 0 w 1443"/>
              <a:gd name="T1" fmla="*/ 0 h 816"/>
              <a:gd name="T2" fmla="*/ 2147483647 w 1443"/>
              <a:gd name="T3" fmla="*/ 2147483647 h 816"/>
              <a:gd name="T4" fmla="*/ 2147483647 w 1443"/>
              <a:gd name="T5" fmla="*/ 2147483647 h 816"/>
              <a:gd name="T6" fmla="*/ 2147483647 w 1443"/>
              <a:gd name="T7" fmla="*/ 2147483647 h 816"/>
              <a:gd name="T8" fmla="*/ 0 w 1443"/>
              <a:gd name="T9" fmla="*/ 0 h 8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43"/>
              <a:gd name="T16" fmla="*/ 0 h 816"/>
              <a:gd name="T17" fmla="*/ 1443 w 1443"/>
              <a:gd name="T18" fmla="*/ 816 h 8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43" h="816">
                <a:moveTo>
                  <a:pt x="0" y="0"/>
                </a:moveTo>
                <a:cubicBezTo>
                  <a:pt x="571" y="285"/>
                  <a:pt x="856" y="408"/>
                  <a:pt x="1076" y="782"/>
                </a:cubicBezTo>
                <a:cubicBezTo>
                  <a:pt x="1185" y="775"/>
                  <a:pt x="1220" y="816"/>
                  <a:pt x="1320" y="788"/>
                </a:cubicBezTo>
                <a:cubicBezTo>
                  <a:pt x="1264" y="347"/>
                  <a:pt x="1276" y="352"/>
                  <a:pt x="1443" y="5"/>
                </a:cubicBezTo>
                <a:cubicBezTo>
                  <a:pt x="867" y="5"/>
                  <a:pt x="233" y="0"/>
                  <a:pt x="0" y="0"/>
                </a:cubicBez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22577" name="Group 126"/>
          <p:cNvGrpSpPr>
            <a:grpSpLocks/>
          </p:cNvGrpSpPr>
          <p:nvPr/>
        </p:nvGrpSpPr>
        <p:grpSpPr bwMode="auto">
          <a:xfrm>
            <a:off x="5308600" y="3794125"/>
            <a:ext cx="585788" cy="452438"/>
            <a:chOff x="2886" y="1668"/>
            <a:chExt cx="347" cy="285"/>
          </a:xfrm>
        </p:grpSpPr>
        <p:sp>
          <p:nvSpPr>
            <p:cNvPr id="22611" name="Rectangle 127"/>
            <p:cNvSpPr>
              <a:spLocks noChangeArrowheads="1"/>
            </p:cNvSpPr>
            <p:nvPr/>
          </p:nvSpPr>
          <p:spPr bwMode="auto">
            <a:xfrm>
              <a:off x="2886" y="1668"/>
              <a:ext cx="347" cy="28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12" name="Oval 128"/>
            <p:cNvSpPr>
              <a:spLocks noChangeArrowheads="1"/>
            </p:cNvSpPr>
            <p:nvPr/>
          </p:nvSpPr>
          <p:spPr bwMode="auto">
            <a:xfrm>
              <a:off x="2905" y="1674"/>
              <a:ext cx="314" cy="7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13" name="Rectangle 129"/>
            <p:cNvSpPr>
              <a:spLocks noChangeArrowheads="1"/>
            </p:cNvSpPr>
            <p:nvPr/>
          </p:nvSpPr>
          <p:spPr bwMode="auto">
            <a:xfrm>
              <a:off x="2913" y="1785"/>
              <a:ext cx="300" cy="1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14" name="Line 130"/>
            <p:cNvSpPr>
              <a:spLocks noChangeShapeType="1"/>
            </p:cNvSpPr>
            <p:nvPr/>
          </p:nvSpPr>
          <p:spPr bwMode="auto">
            <a:xfrm>
              <a:off x="3082" y="1811"/>
              <a:ext cx="1" cy="1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615" name="Line 131"/>
            <p:cNvSpPr>
              <a:spLocks noChangeShapeType="1"/>
            </p:cNvSpPr>
            <p:nvPr/>
          </p:nvSpPr>
          <p:spPr bwMode="auto">
            <a:xfrm>
              <a:off x="2913" y="1842"/>
              <a:ext cx="3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616" name="Line 132"/>
            <p:cNvSpPr>
              <a:spLocks noChangeShapeType="1"/>
            </p:cNvSpPr>
            <p:nvPr/>
          </p:nvSpPr>
          <p:spPr bwMode="auto">
            <a:xfrm>
              <a:off x="2912" y="1812"/>
              <a:ext cx="3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617" name="AutoShape 133"/>
            <p:cNvSpPr>
              <a:spLocks noChangeArrowheads="1"/>
            </p:cNvSpPr>
            <p:nvPr/>
          </p:nvSpPr>
          <p:spPr bwMode="auto">
            <a:xfrm rot="5400000">
              <a:off x="3051" y="1745"/>
              <a:ext cx="29" cy="41"/>
            </a:xfrm>
            <a:prstGeom prst="rightArrow">
              <a:avLst>
                <a:gd name="adj1" fmla="val 51167"/>
                <a:gd name="adj2" fmla="val 39736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2578" name="Group 134"/>
          <p:cNvGrpSpPr>
            <a:grpSpLocks/>
          </p:cNvGrpSpPr>
          <p:nvPr/>
        </p:nvGrpSpPr>
        <p:grpSpPr bwMode="auto">
          <a:xfrm>
            <a:off x="6386513" y="4067175"/>
            <a:ext cx="587375" cy="452438"/>
            <a:chOff x="2886" y="1668"/>
            <a:chExt cx="347" cy="285"/>
          </a:xfrm>
        </p:grpSpPr>
        <p:sp>
          <p:nvSpPr>
            <p:cNvPr id="22604" name="Rectangle 135"/>
            <p:cNvSpPr>
              <a:spLocks noChangeArrowheads="1"/>
            </p:cNvSpPr>
            <p:nvPr/>
          </p:nvSpPr>
          <p:spPr bwMode="auto">
            <a:xfrm>
              <a:off x="2886" y="1668"/>
              <a:ext cx="347" cy="28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05" name="Oval 136"/>
            <p:cNvSpPr>
              <a:spLocks noChangeArrowheads="1"/>
            </p:cNvSpPr>
            <p:nvPr/>
          </p:nvSpPr>
          <p:spPr bwMode="auto">
            <a:xfrm>
              <a:off x="2905" y="1674"/>
              <a:ext cx="314" cy="7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06" name="Rectangle 137"/>
            <p:cNvSpPr>
              <a:spLocks noChangeArrowheads="1"/>
            </p:cNvSpPr>
            <p:nvPr/>
          </p:nvSpPr>
          <p:spPr bwMode="auto">
            <a:xfrm>
              <a:off x="2913" y="1785"/>
              <a:ext cx="300" cy="1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07" name="Line 138"/>
            <p:cNvSpPr>
              <a:spLocks noChangeShapeType="1"/>
            </p:cNvSpPr>
            <p:nvPr/>
          </p:nvSpPr>
          <p:spPr bwMode="auto">
            <a:xfrm>
              <a:off x="3082" y="1811"/>
              <a:ext cx="1" cy="1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608" name="Line 139"/>
            <p:cNvSpPr>
              <a:spLocks noChangeShapeType="1"/>
            </p:cNvSpPr>
            <p:nvPr/>
          </p:nvSpPr>
          <p:spPr bwMode="auto">
            <a:xfrm>
              <a:off x="2913" y="1842"/>
              <a:ext cx="3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609" name="Line 140"/>
            <p:cNvSpPr>
              <a:spLocks noChangeShapeType="1"/>
            </p:cNvSpPr>
            <p:nvPr/>
          </p:nvSpPr>
          <p:spPr bwMode="auto">
            <a:xfrm>
              <a:off x="2912" y="1812"/>
              <a:ext cx="3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610" name="AutoShape 141"/>
            <p:cNvSpPr>
              <a:spLocks noChangeArrowheads="1"/>
            </p:cNvSpPr>
            <p:nvPr/>
          </p:nvSpPr>
          <p:spPr bwMode="auto">
            <a:xfrm rot="5400000">
              <a:off x="3051" y="1745"/>
              <a:ext cx="29" cy="41"/>
            </a:xfrm>
            <a:prstGeom prst="rightArrow">
              <a:avLst>
                <a:gd name="adj1" fmla="val 51167"/>
                <a:gd name="adj2" fmla="val 39736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2579" name="Group 142"/>
          <p:cNvGrpSpPr>
            <a:grpSpLocks/>
          </p:cNvGrpSpPr>
          <p:nvPr/>
        </p:nvGrpSpPr>
        <p:grpSpPr bwMode="auto">
          <a:xfrm>
            <a:off x="5992813" y="6143625"/>
            <a:ext cx="587375" cy="452438"/>
            <a:chOff x="2886" y="1668"/>
            <a:chExt cx="347" cy="285"/>
          </a:xfrm>
        </p:grpSpPr>
        <p:sp>
          <p:nvSpPr>
            <p:cNvPr id="22597" name="Rectangle 143"/>
            <p:cNvSpPr>
              <a:spLocks noChangeArrowheads="1"/>
            </p:cNvSpPr>
            <p:nvPr/>
          </p:nvSpPr>
          <p:spPr bwMode="auto">
            <a:xfrm>
              <a:off x="2886" y="1668"/>
              <a:ext cx="347" cy="28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98" name="Oval 144"/>
            <p:cNvSpPr>
              <a:spLocks noChangeArrowheads="1"/>
            </p:cNvSpPr>
            <p:nvPr/>
          </p:nvSpPr>
          <p:spPr bwMode="auto">
            <a:xfrm>
              <a:off x="2905" y="1674"/>
              <a:ext cx="314" cy="7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99" name="Rectangle 145"/>
            <p:cNvSpPr>
              <a:spLocks noChangeArrowheads="1"/>
            </p:cNvSpPr>
            <p:nvPr/>
          </p:nvSpPr>
          <p:spPr bwMode="auto">
            <a:xfrm>
              <a:off x="2913" y="1785"/>
              <a:ext cx="300" cy="1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00" name="Line 146"/>
            <p:cNvSpPr>
              <a:spLocks noChangeShapeType="1"/>
            </p:cNvSpPr>
            <p:nvPr/>
          </p:nvSpPr>
          <p:spPr bwMode="auto">
            <a:xfrm>
              <a:off x="3082" y="1811"/>
              <a:ext cx="1" cy="1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601" name="Line 147"/>
            <p:cNvSpPr>
              <a:spLocks noChangeShapeType="1"/>
            </p:cNvSpPr>
            <p:nvPr/>
          </p:nvSpPr>
          <p:spPr bwMode="auto">
            <a:xfrm>
              <a:off x="2913" y="1842"/>
              <a:ext cx="3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602" name="Line 148"/>
            <p:cNvSpPr>
              <a:spLocks noChangeShapeType="1"/>
            </p:cNvSpPr>
            <p:nvPr/>
          </p:nvSpPr>
          <p:spPr bwMode="auto">
            <a:xfrm>
              <a:off x="2912" y="1812"/>
              <a:ext cx="3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603" name="AutoShape 149"/>
            <p:cNvSpPr>
              <a:spLocks noChangeArrowheads="1"/>
            </p:cNvSpPr>
            <p:nvPr/>
          </p:nvSpPr>
          <p:spPr bwMode="auto">
            <a:xfrm rot="5400000">
              <a:off x="3051" y="1745"/>
              <a:ext cx="29" cy="41"/>
            </a:xfrm>
            <a:prstGeom prst="rightArrow">
              <a:avLst>
                <a:gd name="adj1" fmla="val 51167"/>
                <a:gd name="adj2" fmla="val 39736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2580" name="Group 150"/>
          <p:cNvGrpSpPr>
            <a:grpSpLocks/>
          </p:cNvGrpSpPr>
          <p:nvPr/>
        </p:nvGrpSpPr>
        <p:grpSpPr bwMode="auto">
          <a:xfrm>
            <a:off x="5251450" y="5924550"/>
            <a:ext cx="587375" cy="452438"/>
            <a:chOff x="2886" y="1668"/>
            <a:chExt cx="347" cy="285"/>
          </a:xfrm>
        </p:grpSpPr>
        <p:sp>
          <p:nvSpPr>
            <p:cNvPr id="22590" name="Rectangle 151"/>
            <p:cNvSpPr>
              <a:spLocks noChangeArrowheads="1"/>
            </p:cNvSpPr>
            <p:nvPr/>
          </p:nvSpPr>
          <p:spPr bwMode="auto">
            <a:xfrm>
              <a:off x="2886" y="1668"/>
              <a:ext cx="347" cy="28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91" name="Oval 152"/>
            <p:cNvSpPr>
              <a:spLocks noChangeArrowheads="1"/>
            </p:cNvSpPr>
            <p:nvPr/>
          </p:nvSpPr>
          <p:spPr bwMode="auto">
            <a:xfrm>
              <a:off x="2905" y="1674"/>
              <a:ext cx="314" cy="7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92" name="Rectangle 153"/>
            <p:cNvSpPr>
              <a:spLocks noChangeArrowheads="1"/>
            </p:cNvSpPr>
            <p:nvPr/>
          </p:nvSpPr>
          <p:spPr bwMode="auto">
            <a:xfrm>
              <a:off x="2913" y="1785"/>
              <a:ext cx="300" cy="1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93" name="Line 154"/>
            <p:cNvSpPr>
              <a:spLocks noChangeShapeType="1"/>
            </p:cNvSpPr>
            <p:nvPr/>
          </p:nvSpPr>
          <p:spPr bwMode="auto">
            <a:xfrm>
              <a:off x="3082" y="1811"/>
              <a:ext cx="1" cy="1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594" name="Line 155"/>
            <p:cNvSpPr>
              <a:spLocks noChangeShapeType="1"/>
            </p:cNvSpPr>
            <p:nvPr/>
          </p:nvSpPr>
          <p:spPr bwMode="auto">
            <a:xfrm>
              <a:off x="2913" y="1842"/>
              <a:ext cx="3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595" name="Line 156"/>
            <p:cNvSpPr>
              <a:spLocks noChangeShapeType="1"/>
            </p:cNvSpPr>
            <p:nvPr/>
          </p:nvSpPr>
          <p:spPr bwMode="auto">
            <a:xfrm>
              <a:off x="2912" y="1812"/>
              <a:ext cx="3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596" name="AutoShape 157"/>
            <p:cNvSpPr>
              <a:spLocks noChangeArrowheads="1"/>
            </p:cNvSpPr>
            <p:nvPr/>
          </p:nvSpPr>
          <p:spPr bwMode="auto">
            <a:xfrm rot="5400000">
              <a:off x="3051" y="1745"/>
              <a:ext cx="29" cy="41"/>
            </a:xfrm>
            <a:prstGeom prst="rightArrow">
              <a:avLst>
                <a:gd name="adj1" fmla="val 51167"/>
                <a:gd name="adj2" fmla="val 39736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2581" name="Group 158"/>
          <p:cNvGrpSpPr>
            <a:grpSpLocks/>
          </p:cNvGrpSpPr>
          <p:nvPr/>
        </p:nvGrpSpPr>
        <p:grpSpPr bwMode="auto">
          <a:xfrm>
            <a:off x="4552950" y="6116638"/>
            <a:ext cx="587375" cy="452437"/>
            <a:chOff x="2886" y="1668"/>
            <a:chExt cx="347" cy="285"/>
          </a:xfrm>
        </p:grpSpPr>
        <p:sp>
          <p:nvSpPr>
            <p:cNvPr id="22583" name="Rectangle 159"/>
            <p:cNvSpPr>
              <a:spLocks noChangeArrowheads="1"/>
            </p:cNvSpPr>
            <p:nvPr/>
          </p:nvSpPr>
          <p:spPr bwMode="auto">
            <a:xfrm>
              <a:off x="2886" y="1668"/>
              <a:ext cx="347" cy="28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84" name="Oval 160"/>
            <p:cNvSpPr>
              <a:spLocks noChangeArrowheads="1"/>
            </p:cNvSpPr>
            <p:nvPr/>
          </p:nvSpPr>
          <p:spPr bwMode="auto">
            <a:xfrm>
              <a:off x="2905" y="1674"/>
              <a:ext cx="314" cy="7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85" name="Rectangle 161"/>
            <p:cNvSpPr>
              <a:spLocks noChangeArrowheads="1"/>
            </p:cNvSpPr>
            <p:nvPr/>
          </p:nvSpPr>
          <p:spPr bwMode="auto">
            <a:xfrm>
              <a:off x="2913" y="1785"/>
              <a:ext cx="300" cy="1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86" name="Line 162"/>
            <p:cNvSpPr>
              <a:spLocks noChangeShapeType="1"/>
            </p:cNvSpPr>
            <p:nvPr/>
          </p:nvSpPr>
          <p:spPr bwMode="auto">
            <a:xfrm>
              <a:off x="3082" y="1811"/>
              <a:ext cx="1" cy="1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587" name="Line 163"/>
            <p:cNvSpPr>
              <a:spLocks noChangeShapeType="1"/>
            </p:cNvSpPr>
            <p:nvPr/>
          </p:nvSpPr>
          <p:spPr bwMode="auto">
            <a:xfrm>
              <a:off x="2913" y="1842"/>
              <a:ext cx="3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588" name="Line 164"/>
            <p:cNvSpPr>
              <a:spLocks noChangeShapeType="1"/>
            </p:cNvSpPr>
            <p:nvPr/>
          </p:nvSpPr>
          <p:spPr bwMode="auto">
            <a:xfrm>
              <a:off x="2912" y="1812"/>
              <a:ext cx="3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589" name="AutoShape 165"/>
            <p:cNvSpPr>
              <a:spLocks noChangeArrowheads="1"/>
            </p:cNvSpPr>
            <p:nvPr/>
          </p:nvSpPr>
          <p:spPr bwMode="auto">
            <a:xfrm rot="5400000">
              <a:off x="3051" y="1745"/>
              <a:ext cx="29" cy="41"/>
            </a:xfrm>
            <a:prstGeom prst="rightArrow">
              <a:avLst>
                <a:gd name="adj1" fmla="val 51167"/>
                <a:gd name="adj2" fmla="val 39736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2582" name="Text Box 166"/>
          <p:cNvSpPr txBox="1">
            <a:spLocks noChangeArrowheads="1"/>
          </p:cNvSpPr>
          <p:nvPr/>
        </p:nvSpPr>
        <p:spPr bwMode="auto">
          <a:xfrm>
            <a:off x="501650" y="250825"/>
            <a:ext cx="837088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200" u="sng">
                <a:solidFill>
                  <a:schemeClr val="accent2"/>
                </a:solidFill>
              </a:rPr>
              <a:t>Relacionamento entre roteamento e repasse</a:t>
            </a:r>
          </a:p>
        </p:txBody>
      </p:sp>
      <p:grpSp>
        <p:nvGrpSpPr>
          <p:cNvPr id="168" name="Group 170"/>
          <p:cNvGrpSpPr>
            <a:grpSpLocks/>
          </p:cNvGrpSpPr>
          <p:nvPr/>
        </p:nvGrpSpPr>
        <p:grpSpPr bwMode="auto">
          <a:xfrm>
            <a:off x="4453329" y="1415514"/>
            <a:ext cx="4687891" cy="646113"/>
            <a:chOff x="2782" y="912"/>
            <a:chExt cx="2953" cy="407"/>
          </a:xfrm>
        </p:grpSpPr>
        <p:sp>
          <p:nvSpPr>
            <p:cNvPr id="169" name="Line 171"/>
            <p:cNvSpPr>
              <a:spLocks noChangeShapeType="1"/>
            </p:cNvSpPr>
            <p:nvPr/>
          </p:nvSpPr>
          <p:spPr bwMode="auto">
            <a:xfrm flipV="1">
              <a:off x="2782" y="1115"/>
              <a:ext cx="791" cy="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70" name="Text Box 172"/>
            <p:cNvSpPr txBox="1">
              <a:spLocks noChangeArrowheads="1"/>
            </p:cNvSpPr>
            <p:nvPr/>
          </p:nvSpPr>
          <p:spPr bwMode="auto">
            <a:xfrm>
              <a:off x="3292" y="912"/>
              <a:ext cx="2443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 err="1" smtClean="0">
                  <a:solidFill>
                    <a:srgbClr val="CC0000"/>
                  </a:solidFill>
                </a:rPr>
                <a:t>algoritmo</a:t>
              </a:r>
              <a:r>
                <a:rPr lang="en-US" dirty="0" smtClean="0">
                  <a:solidFill>
                    <a:srgbClr val="CC0000"/>
                  </a:solidFill>
                </a:rPr>
                <a:t> de </a:t>
              </a:r>
              <a:r>
                <a:rPr lang="en-US" dirty="0" err="1" smtClean="0">
                  <a:solidFill>
                    <a:srgbClr val="CC0000"/>
                  </a:solidFill>
                </a:rPr>
                <a:t>roteamento</a:t>
              </a:r>
              <a:r>
                <a:rPr lang="en-US" dirty="0" smtClean="0">
                  <a:solidFill>
                    <a:srgbClr val="CC0000"/>
                  </a:solidFill>
                </a:rPr>
                <a:t> </a:t>
              </a:r>
              <a:r>
                <a:rPr lang="en-US" dirty="0" err="1" smtClean="0">
                  <a:solidFill>
                    <a:srgbClr val="CC0000"/>
                  </a:solidFill>
                </a:rPr>
                <a:t>determina</a:t>
              </a:r>
              <a:endParaRPr lang="en-US" dirty="0" smtClean="0">
                <a:solidFill>
                  <a:srgbClr val="CC0000"/>
                </a:solidFill>
              </a:endParaRPr>
            </a:p>
            <a:p>
              <a:pPr>
                <a:defRPr/>
              </a:pPr>
              <a:r>
                <a:rPr lang="en-US" dirty="0" smtClean="0">
                  <a:solidFill>
                    <a:srgbClr val="CC0000"/>
                  </a:solidFill>
                </a:rPr>
                <a:t>o </a:t>
              </a:r>
              <a:r>
                <a:rPr lang="en-US" dirty="0" err="1" smtClean="0">
                  <a:solidFill>
                    <a:srgbClr val="CC0000"/>
                  </a:solidFill>
                </a:rPr>
                <a:t>caminho</a:t>
              </a:r>
              <a:r>
                <a:rPr lang="en-US" dirty="0" smtClean="0">
                  <a:solidFill>
                    <a:srgbClr val="CC0000"/>
                  </a:solidFill>
                </a:rPr>
                <a:t> </a:t>
              </a:r>
              <a:r>
                <a:rPr lang="en-US" dirty="0" err="1" smtClean="0">
                  <a:solidFill>
                    <a:srgbClr val="CC0000"/>
                  </a:solidFill>
                </a:rPr>
                <a:t>fim</a:t>
              </a:r>
              <a:r>
                <a:rPr lang="en-US" dirty="0" smtClean="0">
                  <a:solidFill>
                    <a:srgbClr val="CC0000"/>
                  </a:solidFill>
                </a:rPr>
                <a:t>-a-</a:t>
              </a:r>
              <a:r>
                <a:rPr lang="en-US" dirty="0" err="1" smtClean="0">
                  <a:solidFill>
                    <a:srgbClr val="CC0000"/>
                  </a:solidFill>
                </a:rPr>
                <a:t>fim</a:t>
              </a:r>
              <a:r>
                <a:rPr lang="en-US" dirty="0" smtClean="0">
                  <a:solidFill>
                    <a:srgbClr val="CC0000"/>
                  </a:solidFill>
                </a:rPr>
                <a:t> </a:t>
              </a:r>
              <a:r>
                <a:rPr lang="en-US" dirty="0" err="1" smtClean="0">
                  <a:solidFill>
                    <a:srgbClr val="CC0000"/>
                  </a:solidFill>
                </a:rPr>
                <a:t>através</a:t>
              </a:r>
              <a:r>
                <a:rPr lang="en-US" dirty="0" smtClean="0">
                  <a:solidFill>
                    <a:srgbClr val="CC0000"/>
                  </a:solidFill>
                </a:rPr>
                <a:t> da </a:t>
              </a:r>
              <a:r>
                <a:rPr lang="en-US" dirty="0" err="1" smtClean="0">
                  <a:solidFill>
                    <a:srgbClr val="CC0000"/>
                  </a:solidFill>
                </a:rPr>
                <a:t>rede</a:t>
              </a:r>
              <a:endParaRPr lang="en-US" dirty="0" smtClean="0">
                <a:solidFill>
                  <a:srgbClr val="CC0000"/>
                </a:solidFill>
              </a:endParaRPr>
            </a:p>
          </p:txBody>
        </p:sp>
      </p:grpSp>
      <p:grpSp>
        <p:nvGrpSpPr>
          <p:cNvPr id="171" name="Group 173"/>
          <p:cNvGrpSpPr>
            <a:grpSpLocks/>
          </p:cNvGrpSpPr>
          <p:nvPr/>
        </p:nvGrpSpPr>
        <p:grpSpPr bwMode="auto">
          <a:xfrm>
            <a:off x="4516829" y="2102902"/>
            <a:ext cx="4097340" cy="646113"/>
            <a:chOff x="2782" y="912"/>
            <a:chExt cx="2581" cy="407"/>
          </a:xfrm>
        </p:grpSpPr>
        <p:sp>
          <p:nvSpPr>
            <p:cNvPr id="172" name="Line 174"/>
            <p:cNvSpPr>
              <a:spLocks noChangeShapeType="1"/>
            </p:cNvSpPr>
            <p:nvPr/>
          </p:nvSpPr>
          <p:spPr bwMode="auto">
            <a:xfrm flipV="1">
              <a:off x="2782" y="1107"/>
              <a:ext cx="751" cy="10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73" name="Text Box 175"/>
            <p:cNvSpPr txBox="1">
              <a:spLocks noChangeArrowheads="1"/>
            </p:cNvSpPr>
            <p:nvPr/>
          </p:nvSpPr>
          <p:spPr bwMode="auto">
            <a:xfrm>
              <a:off x="3292" y="912"/>
              <a:ext cx="2071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 err="1" smtClean="0">
                  <a:solidFill>
                    <a:srgbClr val="CC0000"/>
                  </a:solidFill>
                </a:rPr>
                <a:t>tabela</a:t>
              </a:r>
              <a:r>
                <a:rPr lang="en-US" dirty="0" smtClean="0">
                  <a:solidFill>
                    <a:srgbClr val="CC0000"/>
                  </a:solidFill>
                </a:rPr>
                <a:t> de </a:t>
              </a:r>
              <a:r>
                <a:rPr lang="en-US" dirty="0" err="1" smtClean="0">
                  <a:solidFill>
                    <a:srgbClr val="CC0000"/>
                  </a:solidFill>
                </a:rPr>
                <a:t>repasse</a:t>
              </a:r>
              <a:r>
                <a:rPr lang="en-US" dirty="0" smtClean="0">
                  <a:solidFill>
                    <a:srgbClr val="CC0000"/>
                  </a:solidFill>
                </a:rPr>
                <a:t> </a:t>
              </a:r>
              <a:r>
                <a:rPr lang="en-US" dirty="0" err="1" smtClean="0">
                  <a:solidFill>
                    <a:srgbClr val="CC0000"/>
                  </a:solidFill>
                </a:rPr>
                <a:t>determina</a:t>
              </a:r>
              <a:endParaRPr lang="en-US" dirty="0" smtClean="0">
                <a:solidFill>
                  <a:srgbClr val="CC0000"/>
                </a:solidFill>
              </a:endParaRPr>
            </a:p>
            <a:p>
              <a:pPr>
                <a:defRPr/>
              </a:pPr>
              <a:r>
                <a:rPr lang="en-US" dirty="0" smtClean="0">
                  <a:solidFill>
                    <a:srgbClr val="CC0000"/>
                  </a:solidFill>
                </a:rPr>
                <a:t>o </a:t>
              </a:r>
              <a:r>
                <a:rPr lang="en-US" dirty="0" err="1" smtClean="0">
                  <a:solidFill>
                    <a:srgbClr val="CC0000"/>
                  </a:solidFill>
                </a:rPr>
                <a:t>repasse</a:t>
              </a:r>
              <a:r>
                <a:rPr lang="en-US" dirty="0" smtClean="0">
                  <a:solidFill>
                    <a:srgbClr val="CC0000"/>
                  </a:solidFill>
                </a:rPr>
                <a:t> local </a:t>
              </a:r>
              <a:r>
                <a:rPr lang="en-US" dirty="0" err="1" smtClean="0">
                  <a:solidFill>
                    <a:srgbClr val="CC0000"/>
                  </a:solidFill>
                </a:rPr>
                <a:t>neste</a:t>
              </a:r>
              <a:r>
                <a:rPr lang="en-US" dirty="0" smtClean="0">
                  <a:solidFill>
                    <a:srgbClr val="CC0000"/>
                  </a:solidFill>
                </a:rPr>
                <a:t> </a:t>
              </a:r>
              <a:r>
                <a:rPr lang="en-US" dirty="0" err="1" smtClean="0">
                  <a:solidFill>
                    <a:srgbClr val="CC0000"/>
                  </a:solidFill>
                </a:rPr>
                <a:t>roteador</a:t>
              </a:r>
              <a:endParaRPr lang="en-US" dirty="0" smtClean="0">
                <a:solidFill>
                  <a:srgbClr val="CC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Estabelecimento de conexão</a:t>
            </a:r>
          </a:p>
        </p:txBody>
      </p:sp>
      <p:sp>
        <p:nvSpPr>
          <p:cNvPr id="2355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3</a:t>
            </a:r>
            <a:r>
              <a:rPr lang="pt-BR" sz="2400" baseline="30000" dirty="0" smtClean="0"/>
              <a:t>ª</a:t>
            </a:r>
            <a:r>
              <a:rPr lang="pt-BR" sz="2400" dirty="0" smtClean="0"/>
              <a:t> função importante em algumas arquiteturas de rede: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ATM, frame relay, X.25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Antes dos pacotes fluírem, dois </a:t>
            </a:r>
            <a:r>
              <a:rPr lang="pt-BR" sz="2400" i="1" dirty="0" smtClean="0"/>
              <a:t>hosts</a:t>
            </a:r>
            <a:r>
              <a:rPr lang="pt-BR" sz="2400" dirty="0" smtClean="0"/>
              <a:t> e roteadores intermediários estabelecem uma conexão virtual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roteadores são envolvidos</a:t>
            </a:r>
          </a:p>
          <a:p>
            <a:pPr>
              <a:lnSpc>
                <a:spcPct val="90000"/>
              </a:lnSpc>
            </a:pPr>
            <a:r>
              <a:rPr lang="pt-BR" sz="2400" dirty="0" smtClean="0"/>
              <a:t>Serviço de conexão das camadas de transporte e de rede: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rgbClr val="FF0000"/>
                </a:solidFill>
              </a:rPr>
              <a:t>rede:</a:t>
            </a:r>
            <a:r>
              <a:rPr lang="pt-BR" sz="2000" dirty="0" smtClean="0"/>
              <a:t> entre dois </a:t>
            </a:r>
            <a:r>
              <a:rPr lang="pt-BR" sz="2000" i="1" dirty="0" smtClean="0"/>
              <a:t>hosts </a:t>
            </a:r>
            <a:r>
              <a:rPr lang="pt-BR" sz="2000" dirty="0" smtClean="0"/>
              <a:t>(envolve também roteadores intermediários no caso de </a:t>
            </a:r>
            <a:r>
              <a:rPr lang="pt-BR" sz="2000" dirty="0" err="1" smtClean="0"/>
              <a:t>CVs</a:t>
            </a:r>
            <a:r>
              <a:rPr lang="pt-BR" sz="2000" dirty="0" smtClean="0"/>
              <a:t>)</a:t>
            </a:r>
            <a:endParaRPr lang="pt-BR" sz="2000" i="1" dirty="0" smtClean="0"/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rgbClr val="FF0000"/>
                </a:solidFill>
              </a:rPr>
              <a:t>transporte:</a:t>
            </a:r>
            <a:r>
              <a:rPr lang="pt-BR" sz="2000" dirty="0" smtClean="0"/>
              <a:t> entre dois processos</a:t>
            </a:r>
          </a:p>
          <a:p>
            <a:pPr>
              <a:lnSpc>
                <a:spcPct val="90000"/>
              </a:lnSpc>
              <a:buFont typeface="ZapfDingbats" pitchFamily="82" charset="0"/>
              <a:buNone/>
            </a:pPr>
            <a:endParaRPr lang="pt-BR" dirty="0" smtClean="0"/>
          </a:p>
        </p:txBody>
      </p:sp>
      <p:sp>
        <p:nvSpPr>
          <p:cNvPr id="23554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23555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0DD5DFA0-7B09-46BD-AE19-643CF4E4E15D}" type="slidenum">
              <a:rPr lang="pt-BR" smtClean="0"/>
              <a:pPr/>
              <a:t>6</a:t>
            </a:fld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24579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0124C005-9DA3-421A-9EFD-CF7A1C7C9C97}" type="slidenum">
              <a:rPr lang="pt-BR" smtClean="0"/>
              <a:pPr/>
              <a:t>7</a:t>
            </a:fld>
            <a:endParaRPr lang="pt-BR" smtClean="0"/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Modelo de serviço de rede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19138" y="1519238"/>
            <a:ext cx="7539037" cy="903287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P:</a:t>
            </a:r>
            <a:r>
              <a:rPr lang="pt-BR" sz="2400" dirty="0" smtClean="0"/>
              <a:t> Qual é o </a:t>
            </a:r>
            <a:r>
              <a:rPr lang="pt-BR" sz="2400" i="1" dirty="0" smtClean="0">
                <a:solidFill>
                  <a:schemeClr val="accent2"/>
                </a:solidFill>
              </a:rPr>
              <a:t>modelo de serviço</a:t>
            </a:r>
            <a:r>
              <a:rPr lang="pt-BR" sz="2400" dirty="0" smtClean="0"/>
              <a:t> para o “canal” que transfere pacotes do remetente ao receptor?</a:t>
            </a:r>
          </a:p>
        </p:txBody>
      </p:sp>
      <p:sp>
        <p:nvSpPr>
          <p:cNvPr id="24582" name="Rectangle 12"/>
          <p:cNvSpPr>
            <a:spLocks noChangeArrowheads="1"/>
          </p:cNvSpPr>
          <p:nvPr/>
        </p:nvSpPr>
        <p:spPr bwMode="auto">
          <a:xfrm>
            <a:off x="442913" y="2476500"/>
            <a:ext cx="38100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2000" u="sng" dirty="0">
                <a:solidFill>
                  <a:srgbClr val="FF0000"/>
                </a:solidFill>
              </a:rPr>
              <a:t>Exemplos de serviços para pacotes individuais: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/>
              <a:t>Entrega garantida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/>
              <a:t>Entrega garantida com atraso limitado:</a:t>
            </a:r>
          </a:p>
          <a:p>
            <a:pPr marL="800100" lvl="1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 dirty="0"/>
              <a:t>Ex.: menor que </a:t>
            </a:r>
            <a:r>
              <a:rPr lang="pt-BR" sz="2000" dirty="0" smtClean="0"/>
              <a:t>40 </a:t>
            </a:r>
            <a:r>
              <a:rPr lang="pt-BR" sz="2000" dirty="0" err="1"/>
              <a:t>mseg</a:t>
            </a:r>
            <a:endParaRPr lang="pt-BR" sz="2000" dirty="0"/>
          </a:p>
        </p:txBody>
      </p:sp>
      <p:sp>
        <p:nvSpPr>
          <p:cNvPr id="21511" name="Rectangle 13"/>
          <p:cNvSpPr>
            <a:spLocks noGrp="1" noChangeArrowheads="1"/>
          </p:cNvSpPr>
          <p:nvPr>
            <p:ph type="body" sz="half" idx="2"/>
          </p:nvPr>
        </p:nvSpPr>
        <p:spPr>
          <a:xfrm>
            <a:off x="4559300" y="2466975"/>
            <a:ext cx="3810000" cy="4214813"/>
          </a:xfrm>
        </p:spPr>
        <p:txBody>
          <a:bodyPr/>
          <a:lstStyle/>
          <a:p>
            <a:pPr>
              <a:buFont typeface="ZapfDingbats" pitchFamily="82" charset="0"/>
              <a:buNone/>
              <a:defRPr/>
            </a:pPr>
            <a:r>
              <a:rPr lang="pt-BR" sz="2000" u="sng" dirty="0" smtClean="0">
                <a:solidFill>
                  <a:srgbClr val="FF0000"/>
                </a:solidFill>
              </a:rPr>
              <a:t>Exemplos de serviços para um fluxo de </a:t>
            </a:r>
            <a:r>
              <a:rPr lang="pt-BR" sz="2000" u="sng" dirty="0" err="1" smtClean="0">
                <a:solidFill>
                  <a:srgbClr val="FF0000"/>
                </a:solidFill>
              </a:rPr>
              <a:t>datagramas</a:t>
            </a:r>
            <a:r>
              <a:rPr lang="pt-BR" sz="2000" u="sng" dirty="0" smtClean="0">
                <a:solidFill>
                  <a:srgbClr val="FF0000"/>
                </a:solidFill>
              </a:rPr>
              <a:t>:</a:t>
            </a:r>
          </a:p>
          <a:p>
            <a:pPr>
              <a:defRPr/>
            </a:pPr>
            <a:r>
              <a:rPr lang="pt-BR" sz="2000" dirty="0" smtClean="0"/>
              <a:t>Entrega ordenada de pacotes</a:t>
            </a:r>
          </a:p>
          <a:p>
            <a:pPr>
              <a:defRPr/>
            </a:pPr>
            <a:r>
              <a:rPr lang="pt-BR" sz="2000" dirty="0" smtClean="0"/>
              <a:t>Largura de banda mínima garantida</a:t>
            </a:r>
          </a:p>
          <a:p>
            <a:pPr>
              <a:defRPr/>
            </a:pPr>
            <a:r>
              <a:rPr lang="pt-BR" sz="2000" dirty="0" smtClean="0"/>
              <a:t>restrições em mudanças no espaçamento entre pacotes.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ço Reservado para Rodapé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25603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154AF252-24C2-4826-8A42-051F0BC0F022}" type="slidenum">
              <a:rPr lang="pt-BR" smtClean="0"/>
              <a:pPr/>
              <a:t>8</a:t>
            </a:fld>
            <a:endParaRPr lang="pt-BR" smtClean="0"/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610600" cy="1143000"/>
          </a:xfrm>
        </p:spPr>
        <p:txBody>
          <a:bodyPr/>
          <a:lstStyle/>
          <a:p>
            <a:r>
              <a:rPr lang="pt-BR" sz="3600" smtClean="0"/>
              <a:t>Modelos de serviço da camada de rede:</a:t>
            </a:r>
          </a:p>
        </p:txBody>
      </p:sp>
      <p:sp>
        <p:nvSpPr>
          <p:cNvPr id="25605" name="Text Box 3"/>
          <p:cNvSpPr txBox="1">
            <a:spLocks noChangeArrowheads="1"/>
          </p:cNvSpPr>
          <p:nvPr/>
        </p:nvSpPr>
        <p:spPr bwMode="auto">
          <a:xfrm>
            <a:off x="422275" y="1506538"/>
            <a:ext cx="1425575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pt-BR" sz="2000">
                <a:latin typeface="Arial" pitchFamily="34" charset="0"/>
              </a:rPr>
              <a:t>Arquitetura</a:t>
            </a:r>
            <a:br>
              <a:rPr lang="pt-BR" sz="2000">
                <a:latin typeface="Arial" pitchFamily="34" charset="0"/>
              </a:rPr>
            </a:br>
            <a:r>
              <a:rPr lang="pt-BR" sz="2000">
                <a:latin typeface="Arial" pitchFamily="34" charset="0"/>
              </a:rPr>
              <a:t>de Rede</a:t>
            </a:r>
          </a:p>
          <a:p>
            <a:pPr algn="r"/>
            <a:endParaRPr lang="pt-BR" sz="2000">
              <a:latin typeface="Arial" pitchFamily="34" charset="0"/>
            </a:endParaRPr>
          </a:p>
          <a:p>
            <a:pPr algn="r"/>
            <a:r>
              <a:rPr lang="pt-BR" sz="2000">
                <a:latin typeface="Arial" pitchFamily="34" charset="0"/>
              </a:rPr>
              <a:t>Internet</a:t>
            </a:r>
          </a:p>
          <a:p>
            <a:pPr algn="r"/>
            <a:endParaRPr lang="pt-BR" sz="2000">
              <a:latin typeface="Arial" pitchFamily="34" charset="0"/>
            </a:endParaRPr>
          </a:p>
          <a:p>
            <a:pPr algn="r"/>
            <a:r>
              <a:rPr lang="pt-BR" sz="2000">
                <a:latin typeface="Arial" pitchFamily="34" charset="0"/>
              </a:rPr>
              <a:t>ATM</a:t>
            </a:r>
          </a:p>
          <a:p>
            <a:pPr algn="r"/>
            <a:endParaRPr lang="pt-BR" sz="2000">
              <a:latin typeface="Arial" pitchFamily="34" charset="0"/>
            </a:endParaRPr>
          </a:p>
          <a:p>
            <a:pPr algn="r"/>
            <a:r>
              <a:rPr lang="pt-BR" sz="2000">
                <a:latin typeface="Arial" pitchFamily="34" charset="0"/>
              </a:rPr>
              <a:t>ATM</a:t>
            </a:r>
          </a:p>
          <a:p>
            <a:pPr algn="r"/>
            <a:endParaRPr lang="pt-BR" sz="2000">
              <a:latin typeface="Arial" pitchFamily="34" charset="0"/>
            </a:endParaRPr>
          </a:p>
          <a:p>
            <a:pPr algn="r"/>
            <a:r>
              <a:rPr lang="pt-BR" sz="2000">
                <a:latin typeface="Arial" pitchFamily="34" charset="0"/>
              </a:rPr>
              <a:t>ATM</a:t>
            </a:r>
          </a:p>
          <a:p>
            <a:pPr algn="r"/>
            <a:endParaRPr lang="pt-BR" sz="2000">
              <a:latin typeface="Arial" pitchFamily="34" charset="0"/>
            </a:endParaRPr>
          </a:p>
          <a:p>
            <a:pPr algn="r"/>
            <a:r>
              <a:rPr lang="pt-BR" sz="2000">
                <a:latin typeface="Arial" pitchFamily="34" charset="0"/>
              </a:rPr>
              <a:t>ATM</a:t>
            </a:r>
            <a:endParaRPr lang="pt-BR" sz="2400">
              <a:latin typeface="Times New Roman" pitchFamily="18" charset="0"/>
            </a:endParaRPr>
          </a:p>
        </p:txBody>
      </p:sp>
      <p:sp>
        <p:nvSpPr>
          <p:cNvPr id="25606" name="Text Box 4"/>
          <p:cNvSpPr txBox="1">
            <a:spLocks noChangeArrowheads="1"/>
          </p:cNvSpPr>
          <p:nvPr/>
        </p:nvSpPr>
        <p:spPr bwMode="auto">
          <a:xfrm>
            <a:off x="1966913" y="1506538"/>
            <a:ext cx="1370012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000">
                <a:latin typeface="Arial" pitchFamily="34" charset="0"/>
              </a:rPr>
              <a:t>Modelo de</a:t>
            </a:r>
            <a:br>
              <a:rPr lang="pt-BR" sz="2000">
                <a:latin typeface="Arial" pitchFamily="34" charset="0"/>
              </a:rPr>
            </a:br>
            <a:r>
              <a:rPr lang="pt-BR" sz="2000">
                <a:latin typeface="Arial" pitchFamily="34" charset="0"/>
              </a:rPr>
              <a:t>serviço</a:t>
            </a:r>
          </a:p>
          <a:p>
            <a:endParaRPr lang="pt-BR" sz="2000">
              <a:latin typeface="Arial" pitchFamily="34" charset="0"/>
            </a:endParaRPr>
          </a:p>
          <a:p>
            <a:r>
              <a:rPr lang="pt-BR" sz="2000">
                <a:latin typeface="Arial" pitchFamily="34" charset="0"/>
              </a:rPr>
              <a:t>melhor</a:t>
            </a:r>
            <a:br>
              <a:rPr lang="pt-BR" sz="2000">
                <a:latin typeface="Arial" pitchFamily="34" charset="0"/>
              </a:rPr>
            </a:br>
            <a:r>
              <a:rPr lang="pt-BR" sz="2000">
                <a:latin typeface="Arial" pitchFamily="34" charset="0"/>
              </a:rPr>
              <a:t>esforço</a:t>
            </a:r>
          </a:p>
          <a:p>
            <a:r>
              <a:rPr lang="pt-BR" sz="2000">
                <a:latin typeface="Arial" pitchFamily="34" charset="0"/>
              </a:rPr>
              <a:t>CBR</a:t>
            </a:r>
          </a:p>
          <a:p>
            <a:endParaRPr lang="pt-BR" sz="2000">
              <a:latin typeface="Arial" pitchFamily="34" charset="0"/>
            </a:endParaRPr>
          </a:p>
          <a:p>
            <a:r>
              <a:rPr lang="pt-BR" sz="2000">
                <a:latin typeface="Arial" pitchFamily="34" charset="0"/>
              </a:rPr>
              <a:t>VBR</a:t>
            </a:r>
          </a:p>
          <a:p>
            <a:endParaRPr lang="pt-BR" sz="2000">
              <a:latin typeface="Arial" pitchFamily="34" charset="0"/>
            </a:endParaRPr>
          </a:p>
          <a:p>
            <a:r>
              <a:rPr lang="pt-BR" sz="2000">
                <a:latin typeface="Arial" pitchFamily="34" charset="0"/>
              </a:rPr>
              <a:t>ABR</a:t>
            </a:r>
          </a:p>
          <a:p>
            <a:endParaRPr lang="pt-BR" sz="2000">
              <a:latin typeface="Arial" pitchFamily="34" charset="0"/>
            </a:endParaRPr>
          </a:p>
          <a:p>
            <a:r>
              <a:rPr lang="pt-BR" sz="2000">
                <a:latin typeface="Arial" pitchFamily="34" charset="0"/>
              </a:rPr>
              <a:t>UBR</a:t>
            </a:r>
          </a:p>
        </p:txBody>
      </p:sp>
      <p:sp>
        <p:nvSpPr>
          <p:cNvPr id="25607" name="Text Box 5"/>
          <p:cNvSpPr txBox="1">
            <a:spLocks noChangeArrowheads="1"/>
          </p:cNvSpPr>
          <p:nvPr/>
        </p:nvSpPr>
        <p:spPr bwMode="auto">
          <a:xfrm>
            <a:off x="3300413" y="1801813"/>
            <a:ext cx="1284287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000">
                <a:latin typeface="Arial" pitchFamily="34" charset="0"/>
              </a:rPr>
              <a:t>Banda</a:t>
            </a:r>
          </a:p>
          <a:p>
            <a:endParaRPr lang="pt-BR" sz="2000">
              <a:latin typeface="Arial" pitchFamily="34" charset="0"/>
            </a:endParaRPr>
          </a:p>
          <a:p>
            <a:r>
              <a:rPr lang="pt-BR" sz="2000">
                <a:latin typeface="Arial" pitchFamily="34" charset="0"/>
              </a:rPr>
              <a:t>nenhuma</a:t>
            </a:r>
          </a:p>
          <a:p>
            <a:endParaRPr lang="pt-BR" sz="2000">
              <a:latin typeface="Arial" pitchFamily="34" charset="0"/>
            </a:endParaRPr>
          </a:p>
          <a:p>
            <a:r>
              <a:rPr lang="pt-BR" sz="2000">
                <a:latin typeface="Arial" pitchFamily="34" charset="0"/>
              </a:rPr>
              <a:t>taxa</a:t>
            </a:r>
            <a:br>
              <a:rPr lang="pt-BR" sz="2000">
                <a:latin typeface="Arial" pitchFamily="34" charset="0"/>
              </a:rPr>
            </a:br>
            <a:r>
              <a:rPr lang="pt-BR" sz="2000">
                <a:latin typeface="Arial" pitchFamily="34" charset="0"/>
              </a:rPr>
              <a:t>constante</a:t>
            </a:r>
          </a:p>
          <a:p>
            <a:r>
              <a:rPr lang="pt-BR" sz="2000">
                <a:latin typeface="Arial" pitchFamily="34" charset="0"/>
              </a:rPr>
              <a:t>taxa</a:t>
            </a:r>
            <a:br>
              <a:rPr lang="pt-BR" sz="2000">
                <a:latin typeface="Arial" pitchFamily="34" charset="0"/>
              </a:rPr>
            </a:br>
            <a:r>
              <a:rPr lang="pt-BR" sz="2000">
                <a:latin typeface="Arial" pitchFamily="34" charset="0"/>
              </a:rPr>
              <a:t>garantida</a:t>
            </a:r>
          </a:p>
          <a:p>
            <a:r>
              <a:rPr lang="pt-BR" sz="2000">
                <a:latin typeface="Arial" pitchFamily="34" charset="0"/>
              </a:rPr>
              <a:t>mínima</a:t>
            </a:r>
          </a:p>
          <a:p>
            <a:r>
              <a:rPr lang="pt-BR" sz="2000">
                <a:latin typeface="Arial" pitchFamily="34" charset="0"/>
              </a:rPr>
              <a:t>garantida</a:t>
            </a:r>
          </a:p>
          <a:p>
            <a:r>
              <a:rPr lang="pt-BR" sz="2000">
                <a:latin typeface="Arial" pitchFamily="34" charset="0"/>
              </a:rPr>
              <a:t>nenhuma</a:t>
            </a:r>
            <a:endParaRPr lang="pt-BR" sz="2400">
              <a:latin typeface="Times New Roman" pitchFamily="18" charset="0"/>
            </a:endParaRPr>
          </a:p>
        </p:txBody>
      </p:sp>
      <p:sp>
        <p:nvSpPr>
          <p:cNvPr id="25608" name="Line 6"/>
          <p:cNvSpPr>
            <a:spLocks noChangeShapeType="1"/>
          </p:cNvSpPr>
          <p:nvPr/>
        </p:nvSpPr>
        <p:spPr bwMode="auto">
          <a:xfrm>
            <a:off x="409575" y="2324100"/>
            <a:ext cx="8429625" cy="95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5609" name="Line 7"/>
          <p:cNvSpPr>
            <a:spLocks noChangeShapeType="1"/>
          </p:cNvSpPr>
          <p:nvPr/>
        </p:nvSpPr>
        <p:spPr bwMode="auto">
          <a:xfrm>
            <a:off x="514350" y="3057525"/>
            <a:ext cx="8429625" cy="9525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5610" name="Line 8"/>
          <p:cNvSpPr>
            <a:spLocks noChangeShapeType="1"/>
          </p:cNvSpPr>
          <p:nvPr/>
        </p:nvSpPr>
        <p:spPr bwMode="auto">
          <a:xfrm>
            <a:off x="561975" y="3676650"/>
            <a:ext cx="8429625" cy="9525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5611" name="Line 9"/>
          <p:cNvSpPr>
            <a:spLocks noChangeShapeType="1"/>
          </p:cNvSpPr>
          <p:nvPr/>
        </p:nvSpPr>
        <p:spPr bwMode="auto">
          <a:xfrm>
            <a:off x="561975" y="4305300"/>
            <a:ext cx="8429625" cy="9525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5612" name="Line 10"/>
          <p:cNvSpPr>
            <a:spLocks noChangeShapeType="1"/>
          </p:cNvSpPr>
          <p:nvPr/>
        </p:nvSpPr>
        <p:spPr bwMode="auto">
          <a:xfrm>
            <a:off x="571500" y="4886325"/>
            <a:ext cx="8429625" cy="9525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5613" name="Text Box 11"/>
          <p:cNvSpPr txBox="1">
            <a:spLocks noChangeArrowheads="1"/>
          </p:cNvSpPr>
          <p:nvPr/>
        </p:nvSpPr>
        <p:spPr bwMode="auto">
          <a:xfrm>
            <a:off x="4440238" y="1792288"/>
            <a:ext cx="989012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sz="2000">
                <a:latin typeface="Arial" pitchFamily="34" charset="0"/>
              </a:rPr>
              <a:t>Perdas</a:t>
            </a:r>
          </a:p>
          <a:p>
            <a:pPr algn="ctr"/>
            <a:endParaRPr lang="pt-BR" sz="2000">
              <a:latin typeface="Arial" pitchFamily="34" charset="0"/>
            </a:endParaRPr>
          </a:p>
          <a:p>
            <a:pPr algn="ctr"/>
            <a:r>
              <a:rPr lang="pt-BR" sz="2000">
                <a:latin typeface="Arial" pitchFamily="34" charset="0"/>
              </a:rPr>
              <a:t>não</a:t>
            </a:r>
          </a:p>
          <a:p>
            <a:pPr algn="ctr"/>
            <a:endParaRPr lang="pt-BR" sz="2000">
              <a:latin typeface="Arial" pitchFamily="34" charset="0"/>
            </a:endParaRPr>
          </a:p>
          <a:p>
            <a:pPr algn="ctr"/>
            <a:r>
              <a:rPr lang="pt-BR" sz="2000">
                <a:latin typeface="Arial" pitchFamily="34" charset="0"/>
              </a:rPr>
              <a:t>sim</a:t>
            </a:r>
          </a:p>
          <a:p>
            <a:pPr algn="ctr"/>
            <a:endParaRPr lang="pt-BR" sz="2000">
              <a:latin typeface="Arial" pitchFamily="34" charset="0"/>
            </a:endParaRPr>
          </a:p>
          <a:p>
            <a:pPr algn="ctr"/>
            <a:r>
              <a:rPr lang="pt-BR" sz="2000">
                <a:latin typeface="Arial" pitchFamily="34" charset="0"/>
              </a:rPr>
              <a:t>sim</a:t>
            </a:r>
          </a:p>
          <a:p>
            <a:pPr algn="ctr"/>
            <a:endParaRPr lang="pt-BR" sz="2000">
              <a:latin typeface="Arial" pitchFamily="34" charset="0"/>
            </a:endParaRPr>
          </a:p>
          <a:p>
            <a:pPr algn="ctr"/>
            <a:r>
              <a:rPr lang="pt-BR" sz="2000">
                <a:latin typeface="Arial" pitchFamily="34" charset="0"/>
              </a:rPr>
              <a:t>não</a:t>
            </a:r>
          </a:p>
          <a:p>
            <a:pPr algn="ctr"/>
            <a:endParaRPr lang="pt-BR" sz="2000">
              <a:latin typeface="Arial" pitchFamily="34" charset="0"/>
            </a:endParaRPr>
          </a:p>
          <a:p>
            <a:pPr algn="ctr"/>
            <a:r>
              <a:rPr lang="pt-BR" sz="2000">
                <a:latin typeface="Arial" pitchFamily="34" charset="0"/>
              </a:rPr>
              <a:t>não</a:t>
            </a:r>
            <a:endParaRPr lang="pt-BR" sz="2400">
              <a:latin typeface="Times New Roman" pitchFamily="18" charset="0"/>
            </a:endParaRPr>
          </a:p>
        </p:txBody>
      </p:sp>
      <p:sp>
        <p:nvSpPr>
          <p:cNvPr id="25614" name="Text Box 12"/>
          <p:cNvSpPr txBox="1">
            <a:spLocks noChangeArrowheads="1"/>
          </p:cNvSpPr>
          <p:nvPr/>
        </p:nvSpPr>
        <p:spPr bwMode="auto">
          <a:xfrm>
            <a:off x="5424488" y="1811338"/>
            <a:ext cx="95885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sz="2000">
                <a:latin typeface="Arial" pitchFamily="34" charset="0"/>
              </a:rPr>
              <a:t>Ordem</a:t>
            </a:r>
          </a:p>
          <a:p>
            <a:pPr algn="ctr"/>
            <a:endParaRPr lang="pt-BR" sz="2000">
              <a:latin typeface="Arial" pitchFamily="34" charset="0"/>
            </a:endParaRPr>
          </a:p>
          <a:p>
            <a:pPr algn="ctr"/>
            <a:r>
              <a:rPr lang="pt-BR" sz="2000">
                <a:latin typeface="Arial" pitchFamily="34" charset="0"/>
              </a:rPr>
              <a:t>não</a:t>
            </a:r>
          </a:p>
          <a:p>
            <a:pPr algn="ctr"/>
            <a:endParaRPr lang="pt-BR" sz="2000">
              <a:latin typeface="Arial" pitchFamily="34" charset="0"/>
            </a:endParaRPr>
          </a:p>
          <a:p>
            <a:pPr algn="ctr"/>
            <a:r>
              <a:rPr lang="pt-BR" sz="2000">
                <a:latin typeface="Arial" pitchFamily="34" charset="0"/>
              </a:rPr>
              <a:t>sim</a:t>
            </a:r>
          </a:p>
          <a:p>
            <a:pPr algn="ctr"/>
            <a:endParaRPr lang="pt-BR" sz="2000">
              <a:latin typeface="Arial" pitchFamily="34" charset="0"/>
            </a:endParaRPr>
          </a:p>
          <a:p>
            <a:pPr algn="ctr"/>
            <a:r>
              <a:rPr lang="pt-BR" sz="2000">
                <a:latin typeface="Arial" pitchFamily="34" charset="0"/>
              </a:rPr>
              <a:t>sim</a:t>
            </a:r>
          </a:p>
          <a:p>
            <a:pPr algn="ctr"/>
            <a:endParaRPr lang="pt-BR" sz="2000">
              <a:latin typeface="Arial" pitchFamily="34" charset="0"/>
            </a:endParaRPr>
          </a:p>
          <a:p>
            <a:pPr algn="ctr"/>
            <a:r>
              <a:rPr lang="pt-BR" sz="2000">
                <a:latin typeface="Arial" pitchFamily="34" charset="0"/>
              </a:rPr>
              <a:t>sim</a:t>
            </a:r>
          </a:p>
          <a:p>
            <a:pPr algn="ctr"/>
            <a:endParaRPr lang="pt-BR" sz="2000">
              <a:latin typeface="Arial" pitchFamily="34" charset="0"/>
            </a:endParaRPr>
          </a:p>
          <a:p>
            <a:pPr algn="ctr"/>
            <a:r>
              <a:rPr lang="pt-BR" sz="2000">
                <a:latin typeface="Arial" pitchFamily="34" charset="0"/>
              </a:rPr>
              <a:t>sim</a:t>
            </a:r>
            <a:endParaRPr lang="pt-BR" sz="2400">
              <a:latin typeface="Times New Roman" pitchFamily="18" charset="0"/>
            </a:endParaRPr>
          </a:p>
        </p:txBody>
      </p:sp>
      <p:sp>
        <p:nvSpPr>
          <p:cNvPr id="25615" name="Text Box 13"/>
          <p:cNvSpPr txBox="1">
            <a:spLocks noChangeArrowheads="1"/>
          </p:cNvSpPr>
          <p:nvPr/>
        </p:nvSpPr>
        <p:spPr bwMode="auto">
          <a:xfrm>
            <a:off x="6281738" y="1811338"/>
            <a:ext cx="974725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sz="2000">
                <a:latin typeface="Arial" pitchFamily="34" charset="0"/>
              </a:rPr>
              <a:t>Tempo</a:t>
            </a:r>
          </a:p>
          <a:p>
            <a:pPr algn="ctr"/>
            <a:endParaRPr lang="pt-BR" sz="2000">
              <a:latin typeface="Arial" pitchFamily="34" charset="0"/>
            </a:endParaRPr>
          </a:p>
          <a:p>
            <a:pPr algn="ctr"/>
            <a:r>
              <a:rPr lang="pt-BR" sz="2000">
                <a:latin typeface="Arial" pitchFamily="34" charset="0"/>
              </a:rPr>
              <a:t>não</a:t>
            </a:r>
          </a:p>
          <a:p>
            <a:pPr algn="ctr"/>
            <a:endParaRPr lang="pt-BR" sz="2000">
              <a:latin typeface="Arial" pitchFamily="34" charset="0"/>
            </a:endParaRPr>
          </a:p>
          <a:p>
            <a:pPr algn="ctr"/>
            <a:r>
              <a:rPr lang="pt-BR" sz="2000">
                <a:latin typeface="Arial" pitchFamily="34" charset="0"/>
              </a:rPr>
              <a:t>sim</a:t>
            </a:r>
          </a:p>
          <a:p>
            <a:pPr algn="ctr"/>
            <a:endParaRPr lang="pt-BR" sz="2000">
              <a:latin typeface="Arial" pitchFamily="34" charset="0"/>
            </a:endParaRPr>
          </a:p>
          <a:p>
            <a:pPr algn="ctr"/>
            <a:r>
              <a:rPr lang="pt-BR" sz="2000">
                <a:latin typeface="Arial" pitchFamily="34" charset="0"/>
              </a:rPr>
              <a:t>sim</a:t>
            </a:r>
          </a:p>
          <a:p>
            <a:pPr algn="ctr"/>
            <a:endParaRPr lang="pt-BR" sz="2000">
              <a:latin typeface="Arial" pitchFamily="34" charset="0"/>
            </a:endParaRPr>
          </a:p>
          <a:p>
            <a:pPr algn="ctr"/>
            <a:r>
              <a:rPr lang="pt-BR" sz="2000">
                <a:latin typeface="Arial" pitchFamily="34" charset="0"/>
              </a:rPr>
              <a:t>não</a:t>
            </a:r>
          </a:p>
          <a:p>
            <a:pPr algn="ctr"/>
            <a:endParaRPr lang="pt-BR" sz="2000">
              <a:latin typeface="Arial" pitchFamily="34" charset="0"/>
            </a:endParaRPr>
          </a:p>
          <a:p>
            <a:pPr algn="ctr"/>
            <a:r>
              <a:rPr lang="pt-BR" sz="2000">
                <a:latin typeface="Arial" pitchFamily="34" charset="0"/>
              </a:rPr>
              <a:t>não</a:t>
            </a:r>
            <a:endParaRPr lang="pt-BR" sz="2400">
              <a:latin typeface="Times New Roman" pitchFamily="18" charset="0"/>
            </a:endParaRPr>
          </a:p>
        </p:txBody>
      </p:sp>
      <p:sp>
        <p:nvSpPr>
          <p:cNvPr id="25616" name="Text Box 14"/>
          <p:cNvSpPr txBox="1">
            <a:spLocks noChangeArrowheads="1"/>
          </p:cNvSpPr>
          <p:nvPr/>
        </p:nvSpPr>
        <p:spPr bwMode="auto">
          <a:xfrm>
            <a:off x="7281863" y="1525588"/>
            <a:ext cx="1624012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000">
                <a:latin typeface="Arial" pitchFamily="34" charset="0"/>
              </a:rPr>
              <a:t>Indicação de</a:t>
            </a:r>
            <a:br>
              <a:rPr lang="pt-BR" sz="2000">
                <a:latin typeface="Arial" pitchFamily="34" charset="0"/>
              </a:rPr>
            </a:br>
            <a:r>
              <a:rPr lang="pt-BR" sz="2000">
                <a:latin typeface="Arial" pitchFamily="34" charset="0"/>
              </a:rPr>
              <a:t>congestion.?</a:t>
            </a:r>
          </a:p>
          <a:p>
            <a:endParaRPr lang="pt-BR" sz="2000">
              <a:latin typeface="Arial" pitchFamily="34" charset="0"/>
            </a:endParaRPr>
          </a:p>
          <a:p>
            <a:r>
              <a:rPr lang="pt-BR" sz="2000">
                <a:latin typeface="Arial" pitchFamily="34" charset="0"/>
              </a:rPr>
              <a:t>não (inferido</a:t>
            </a:r>
          </a:p>
          <a:p>
            <a:r>
              <a:rPr lang="pt-BR" sz="2000">
                <a:latin typeface="Arial" pitchFamily="34" charset="0"/>
              </a:rPr>
              <a:t>via perdas)</a:t>
            </a:r>
          </a:p>
          <a:p>
            <a:r>
              <a:rPr lang="pt-BR" sz="2000">
                <a:latin typeface="Arial" pitchFamily="34" charset="0"/>
              </a:rPr>
              <a:t>sem</a:t>
            </a:r>
          </a:p>
          <a:p>
            <a:r>
              <a:rPr lang="pt-BR" sz="2000">
                <a:latin typeface="Arial" pitchFamily="34" charset="0"/>
              </a:rPr>
              <a:t>congestion.</a:t>
            </a:r>
          </a:p>
          <a:p>
            <a:r>
              <a:rPr lang="pt-BR" sz="2000">
                <a:latin typeface="Arial" pitchFamily="34" charset="0"/>
              </a:rPr>
              <a:t>sem</a:t>
            </a:r>
          </a:p>
          <a:p>
            <a:r>
              <a:rPr lang="pt-BR" sz="2000">
                <a:latin typeface="Arial" pitchFamily="34" charset="0"/>
              </a:rPr>
              <a:t>congestion.</a:t>
            </a:r>
          </a:p>
          <a:p>
            <a:r>
              <a:rPr lang="pt-BR" sz="2000">
                <a:latin typeface="Arial" pitchFamily="34" charset="0"/>
              </a:rPr>
              <a:t>sim</a:t>
            </a:r>
          </a:p>
          <a:p>
            <a:endParaRPr lang="pt-BR" sz="2000">
              <a:latin typeface="Arial" pitchFamily="34" charset="0"/>
            </a:endParaRPr>
          </a:p>
          <a:p>
            <a:r>
              <a:rPr lang="pt-BR" sz="2000">
                <a:latin typeface="Arial" pitchFamily="34" charset="0"/>
              </a:rPr>
              <a:t>não</a:t>
            </a:r>
          </a:p>
        </p:txBody>
      </p:sp>
      <p:sp>
        <p:nvSpPr>
          <p:cNvPr id="25617" name="Text Box 15"/>
          <p:cNvSpPr txBox="1">
            <a:spLocks noChangeArrowheads="1"/>
          </p:cNvSpPr>
          <p:nvPr/>
        </p:nvSpPr>
        <p:spPr bwMode="auto">
          <a:xfrm>
            <a:off x="4672013" y="1374775"/>
            <a:ext cx="1495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000">
                <a:latin typeface="Arial" pitchFamily="34" charset="0"/>
              </a:rPr>
              <a:t>Garantias ?</a:t>
            </a:r>
            <a:endParaRPr lang="pt-BR" sz="2400">
              <a:latin typeface="Times New Roman" pitchFamily="18" charset="0"/>
            </a:endParaRPr>
          </a:p>
        </p:txBody>
      </p:sp>
      <p:sp>
        <p:nvSpPr>
          <p:cNvPr id="25618" name="Line 16"/>
          <p:cNvSpPr>
            <a:spLocks noChangeShapeType="1"/>
          </p:cNvSpPr>
          <p:nvPr/>
        </p:nvSpPr>
        <p:spPr bwMode="auto">
          <a:xfrm flipV="1">
            <a:off x="3390900" y="1800225"/>
            <a:ext cx="37338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5619" name="Rectangle 18"/>
          <p:cNvSpPr>
            <a:spLocks noChangeArrowheads="1"/>
          </p:cNvSpPr>
          <p:nvPr/>
        </p:nvSpPr>
        <p:spPr bwMode="auto">
          <a:xfrm>
            <a:off x="447675" y="5457825"/>
            <a:ext cx="77819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en-US" sz="2000"/>
              <a:t>Modelo Internet está sendo estendido: Intserv, Diffserv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0"/>
              <a:buChar char="m"/>
            </a:pPr>
            <a:r>
              <a:rPr lang="en-US" sz="2000"/>
              <a:t>Capítulo 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2048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D892CAFC-B1E3-476F-97DD-D343463D6B7A}" type="slidenum">
              <a:rPr lang="pt-BR" smtClean="0"/>
              <a:pPr/>
              <a:t>9</a:t>
            </a:fld>
            <a:endParaRPr lang="pt-BR" smtClean="0"/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Capítulo 4: Camada de Rede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4.5 Algoritmos de </a:t>
            </a:r>
            <a:r>
              <a:rPr lang="pt-BR" sz="24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endParaRPr lang="pt-BR" sz="2400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Estado de enlace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Vetor de distâncias</a:t>
            </a:r>
          </a:p>
          <a:p>
            <a:pPr lvl="1">
              <a:lnSpc>
                <a:spcPct val="90000"/>
              </a:lnSpc>
            </a:pPr>
            <a:r>
              <a:rPr lang="pt-BR" sz="20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 hierárquico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4.6 </a:t>
            </a:r>
            <a:r>
              <a:rPr lang="pt-BR" sz="24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 na Internet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RIP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OSPF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BGP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4.7 </a:t>
            </a:r>
            <a:r>
              <a:rPr lang="pt-BR" sz="24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t-BR" sz="2400" i="1" dirty="0" smtClean="0">
                <a:solidFill>
                  <a:schemeClr val="bg1">
                    <a:lumMod val="65000"/>
                  </a:schemeClr>
                </a:solidFill>
              </a:rPr>
              <a:t>broadcast</a:t>
            </a: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 e </a:t>
            </a:r>
            <a:r>
              <a:rPr lang="pt-BR" sz="2400" i="1" dirty="0" err="1" smtClean="0">
                <a:solidFill>
                  <a:schemeClr val="bg1">
                    <a:lumMod val="65000"/>
                  </a:schemeClr>
                </a:solidFill>
              </a:rPr>
              <a:t>multicast</a:t>
            </a:r>
            <a:endParaRPr lang="pt-BR" sz="24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t-BR" sz="2400" dirty="0" smtClean="0"/>
              <a:t>4. 1 Introdução</a:t>
            </a:r>
          </a:p>
          <a:p>
            <a:pPr>
              <a:lnSpc>
                <a:spcPct val="90000"/>
              </a:lnSpc>
              <a:defRPr/>
            </a:pPr>
            <a:r>
              <a:rPr lang="pt-BR" sz="2400" dirty="0" smtClean="0">
                <a:solidFill>
                  <a:srgbClr val="FF0000"/>
                </a:solidFill>
              </a:rPr>
              <a:t>4.2 Redes de circuitos virtuais e de </a:t>
            </a:r>
            <a:r>
              <a:rPr lang="pt-BR" sz="2400" dirty="0" err="1" smtClean="0">
                <a:solidFill>
                  <a:srgbClr val="FF0000"/>
                </a:solidFill>
              </a:rPr>
              <a:t>datagramas</a:t>
            </a:r>
            <a:endParaRPr lang="pt-BR" sz="2400" dirty="0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pt-BR" sz="2400" dirty="0" smtClean="0"/>
              <a:t>4.3 O que há dentro de um roteador</a:t>
            </a:r>
          </a:p>
          <a:p>
            <a:pPr>
              <a:lnSpc>
                <a:spcPct val="90000"/>
              </a:lnSpc>
              <a:defRPr/>
            </a:pPr>
            <a:r>
              <a:rPr lang="pt-BR" sz="2400" dirty="0" smtClean="0"/>
              <a:t>4.4 O Protocolo da Internet (IP)</a:t>
            </a:r>
            <a:endParaRPr lang="pt-BR" sz="2400" i="1" dirty="0" smtClean="0"/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/>
              <a:t>Formato do </a:t>
            </a:r>
            <a:r>
              <a:rPr lang="pt-BR" sz="2000" dirty="0" err="1" smtClean="0"/>
              <a:t>datagrama</a:t>
            </a:r>
            <a:endParaRPr lang="pt-BR" sz="2000" dirty="0" smtClean="0"/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/>
              <a:t>Endereçamento IPv4</a:t>
            </a:r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/>
              <a:t>ICMP</a:t>
            </a:r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/>
              <a:t>IPv6</a:t>
            </a:r>
          </a:p>
          <a:p>
            <a:pPr lvl="1">
              <a:lnSpc>
                <a:spcPct val="90000"/>
              </a:lnSpc>
              <a:defRPr/>
            </a:pPr>
            <a:r>
              <a:rPr lang="pt-BR" sz="2000" dirty="0" err="1" smtClean="0"/>
              <a:t>IPSec</a:t>
            </a:r>
            <a:endParaRPr lang="pt-BR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Serviços orientados e não orientados para conexão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dirty="0" smtClean="0"/>
              <a:t>rede </a:t>
            </a:r>
            <a:r>
              <a:rPr lang="pt-BR" dirty="0" err="1" smtClean="0">
                <a:solidFill>
                  <a:schemeClr val="accent6"/>
                </a:solidFill>
              </a:rPr>
              <a:t>datagrama</a:t>
            </a:r>
            <a:r>
              <a:rPr lang="pt-BR" dirty="0" smtClean="0">
                <a:solidFill>
                  <a:schemeClr val="accent6"/>
                </a:solidFill>
              </a:rPr>
              <a:t> </a:t>
            </a:r>
            <a:r>
              <a:rPr lang="pt-BR" dirty="0" smtClean="0"/>
              <a:t>provê um serviço de camada de rede </a:t>
            </a:r>
            <a:r>
              <a:rPr lang="pt-BR" dirty="0" smtClean="0">
                <a:solidFill>
                  <a:schemeClr val="accent6"/>
                </a:solidFill>
              </a:rPr>
              <a:t>sem conexões</a:t>
            </a:r>
          </a:p>
          <a:p>
            <a:pPr>
              <a:lnSpc>
                <a:spcPct val="90000"/>
              </a:lnSpc>
            </a:pPr>
            <a:r>
              <a:rPr lang="pt-BR" dirty="0" smtClean="0"/>
              <a:t>rede </a:t>
            </a:r>
            <a:r>
              <a:rPr lang="pt-BR" dirty="0" smtClean="0">
                <a:solidFill>
                  <a:schemeClr val="accent6"/>
                </a:solidFill>
              </a:rPr>
              <a:t>circuito virtual </a:t>
            </a:r>
            <a:r>
              <a:rPr lang="pt-BR" dirty="0" smtClean="0"/>
              <a:t>provê um serviço de camada de rede </a:t>
            </a:r>
            <a:r>
              <a:rPr lang="pt-BR" dirty="0" smtClean="0">
                <a:solidFill>
                  <a:schemeClr val="accent6"/>
                </a:solidFill>
              </a:rPr>
              <a:t>orientado para conexões</a:t>
            </a:r>
          </a:p>
          <a:p>
            <a:pPr>
              <a:lnSpc>
                <a:spcPct val="90000"/>
              </a:lnSpc>
            </a:pPr>
            <a:r>
              <a:rPr lang="pt-BR" dirty="0" smtClean="0"/>
              <a:t>análogos aos serviços da camada de transporte, mas:</a:t>
            </a:r>
          </a:p>
          <a:p>
            <a:pPr lvl="1">
              <a:lnSpc>
                <a:spcPct val="90000"/>
              </a:lnSpc>
            </a:pPr>
            <a:r>
              <a:rPr lang="pt-BR" dirty="0" smtClean="0">
                <a:solidFill>
                  <a:srgbClr val="FF0000"/>
                </a:solidFill>
              </a:rPr>
              <a:t>Serviço: </a:t>
            </a:r>
            <a:r>
              <a:rPr lang="pt-BR" i="1" dirty="0" smtClean="0"/>
              <a:t>host</a:t>
            </a:r>
            <a:r>
              <a:rPr lang="pt-BR" dirty="0" smtClean="0"/>
              <a:t>-a-</a:t>
            </a:r>
            <a:r>
              <a:rPr lang="pt-BR" i="1" dirty="0" smtClean="0"/>
              <a:t>host</a:t>
            </a:r>
          </a:p>
          <a:p>
            <a:pPr lvl="1">
              <a:lnSpc>
                <a:spcPct val="90000"/>
              </a:lnSpc>
            </a:pPr>
            <a:r>
              <a:rPr lang="pt-BR" dirty="0" smtClean="0">
                <a:solidFill>
                  <a:srgbClr val="FF0000"/>
                </a:solidFill>
              </a:rPr>
              <a:t>Sem escolha: </a:t>
            </a:r>
            <a:r>
              <a:rPr lang="pt-BR" dirty="0" smtClean="0"/>
              <a:t>rede provê ou um ou o outro</a:t>
            </a:r>
          </a:p>
          <a:p>
            <a:pPr lvl="1">
              <a:lnSpc>
                <a:spcPct val="90000"/>
              </a:lnSpc>
            </a:pPr>
            <a:r>
              <a:rPr lang="pt-BR" dirty="0" smtClean="0">
                <a:solidFill>
                  <a:srgbClr val="FF0000"/>
                </a:solidFill>
              </a:rPr>
              <a:t>Implementação: </a:t>
            </a:r>
            <a:r>
              <a:rPr lang="pt-BR" dirty="0" smtClean="0"/>
              <a:t>no núcleo da rede</a:t>
            </a:r>
          </a:p>
        </p:txBody>
      </p:sp>
      <p:sp>
        <p:nvSpPr>
          <p:cNvPr id="27650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27651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8F8A10C5-05C9-4D99-AF04-0C1A0DD39D97}" type="slidenum">
              <a:rPr lang="pt-BR" smtClean="0"/>
              <a:pPr/>
              <a:t>10</a:t>
            </a:fld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28675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7B5F4780-AAF4-4B85-8BD8-87BA3851838B}" type="slidenum">
              <a:rPr lang="pt-BR" smtClean="0"/>
              <a:pPr/>
              <a:t>11</a:t>
            </a:fld>
            <a:endParaRPr lang="pt-BR" smtClean="0"/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>
          <a:xfrm>
            <a:off x="523875" y="333375"/>
            <a:ext cx="7772400" cy="1143000"/>
          </a:xfrm>
        </p:spPr>
        <p:txBody>
          <a:bodyPr/>
          <a:lstStyle/>
          <a:p>
            <a:r>
              <a:rPr lang="pt-BR" smtClean="0"/>
              <a:t>Redes de circuitos virtuais 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47700" y="3394075"/>
            <a:ext cx="8177213" cy="2257425"/>
          </a:xfrm>
        </p:spPr>
        <p:txBody>
          <a:bodyPr/>
          <a:lstStyle/>
          <a:p>
            <a:r>
              <a:rPr lang="pt-BR" sz="2000" dirty="0" smtClean="0"/>
              <a:t>estabelecimento de cada chamada </a:t>
            </a:r>
            <a:r>
              <a:rPr lang="pt-BR" sz="2000" i="1" dirty="0" smtClean="0"/>
              <a:t>antes </a:t>
            </a:r>
            <a:r>
              <a:rPr lang="pt-BR" sz="2000" dirty="0" smtClean="0"/>
              <a:t>do envio dos dados</a:t>
            </a:r>
          </a:p>
          <a:p>
            <a:r>
              <a:rPr lang="pt-BR" sz="2000" dirty="0" smtClean="0"/>
              <a:t>cada pacote tem </a:t>
            </a:r>
            <a:r>
              <a:rPr lang="pt-BR" sz="2000" dirty="0" err="1" smtClean="0"/>
              <a:t>ident</a:t>
            </a:r>
            <a:r>
              <a:rPr lang="pt-BR" sz="2000" dirty="0" smtClean="0"/>
              <a:t>. de CV (e não endereços origem/</a:t>
            </a:r>
            <a:r>
              <a:rPr lang="pt-BR" sz="2000" dirty="0" err="1" smtClean="0"/>
              <a:t>dest</a:t>
            </a:r>
            <a:r>
              <a:rPr lang="pt-BR" sz="2000" dirty="0" smtClean="0"/>
              <a:t>)</a:t>
            </a:r>
          </a:p>
          <a:p>
            <a:r>
              <a:rPr lang="pt-BR" sz="2000" i="1" dirty="0" smtClean="0"/>
              <a:t>cada </a:t>
            </a:r>
            <a:r>
              <a:rPr lang="pt-BR" sz="2000" dirty="0" smtClean="0"/>
              <a:t>roteador no caminho da-origem-ao-destino mantém “estado” para cada conexão que o atravessa</a:t>
            </a:r>
          </a:p>
          <a:p>
            <a:r>
              <a:rPr lang="pt-BR" sz="2000" dirty="0" smtClean="0"/>
              <a:t>recursos de enlace, roteador (banda, </a:t>
            </a:r>
            <a:r>
              <a:rPr lang="pt-BR" sz="2000" i="1" dirty="0" smtClean="0"/>
              <a:t>buffers</a:t>
            </a:r>
            <a:r>
              <a:rPr lang="pt-BR" sz="2000" dirty="0" smtClean="0"/>
              <a:t>) podem ser </a:t>
            </a:r>
            <a:r>
              <a:rPr lang="pt-BR" sz="2000" i="1" dirty="0" smtClean="0"/>
              <a:t>alocados </a:t>
            </a:r>
            <a:r>
              <a:rPr lang="pt-BR" sz="2000" dirty="0" smtClean="0"/>
              <a:t>ao CV (recursos dedicados = serviço previsível)</a:t>
            </a:r>
          </a:p>
        </p:txBody>
      </p:sp>
      <p:sp>
        <p:nvSpPr>
          <p:cNvPr id="2867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876300" y="1504950"/>
            <a:ext cx="8267700" cy="18288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smtClean="0"/>
              <a:t>“caminho da-origem-ao-destino se comporta como um circuito telefônico”</a:t>
            </a:r>
          </a:p>
          <a:p>
            <a:pPr lvl="1"/>
            <a:r>
              <a:rPr lang="pt-BR" sz="2000" smtClean="0"/>
              <a:t>em termos de desempenho</a:t>
            </a:r>
          </a:p>
          <a:p>
            <a:pPr lvl="1"/>
            <a:r>
              <a:rPr lang="pt-BR" sz="2000" smtClean="0"/>
              <a:t>em ações da rede ao longo do caminho da-origem-ao-destino</a:t>
            </a:r>
          </a:p>
          <a:p>
            <a:endParaRPr lang="pt-BR" sz="2400" smtClean="0"/>
          </a:p>
        </p:txBody>
      </p:sp>
      <p:sp>
        <p:nvSpPr>
          <p:cNvPr id="28679" name="Rectangle 5"/>
          <p:cNvSpPr>
            <a:spLocks noChangeArrowheads="1"/>
          </p:cNvSpPr>
          <p:nvPr/>
        </p:nvSpPr>
        <p:spPr bwMode="auto">
          <a:xfrm>
            <a:off x="666750" y="1457325"/>
            <a:ext cx="8153400" cy="17113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29699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7284295A-81C2-4B38-8E83-AA86A0E3ABD1}" type="slidenum">
              <a:rPr lang="pt-BR" smtClean="0"/>
              <a:pPr/>
              <a:t>12</a:t>
            </a:fld>
            <a:endParaRPr lang="pt-BR" smtClean="0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Implementação de CV</a:t>
            </a:r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57325"/>
            <a:ext cx="7961313" cy="4648200"/>
          </a:xfrm>
        </p:spPr>
        <p:txBody>
          <a:bodyPr/>
          <a:lstStyle/>
          <a:p>
            <a:pPr marL="533400" indent="-533400"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Um CV consiste de:</a:t>
            </a:r>
          </a:p>
          <a:p>
            <a:pPr marL="914400" lvl="1" indent="-457200">
              <a:buFont typeface="ZapfDingbats" pitchFamily="82" charset="0"/>
              <a:buAutoNum type="arabicPeriod"/>
            </a:pPr>
            <a:r>
              <a:rPr lang="pt-BR" sz="2000" dirty="0" smtClean="0">
                <a:solidFill>
                  <a:srgbClr val="FF0000"/>
                </a:solidFill>
              </a:rPr>
              <a:t>caminho </a:t>
            </a:r>
            <a:r>
              <a:rPr lang="pt-BR" sz="2000" dirty="0" smtClean="0"/>
              <a:t>da origem para o destino</a:t>
            </a:r>
          </a:p>
          <a:p>
            <a:pPr marL="914400" lvl="1" indent="-457200">
              <a:buFont typeface="ZapfDingbats" pitchFamily="82" charset="0"/>
              <a:buAutoNum type="arabicPeriod"/>
            </a:pPr>
            <a:r>
              <a:rPr lang="pt-BR" sz="2000" dirty="0" smtClean="0">
                <a:solidFill>
                  <a:srgbClr val="FF0000"/>
                </a:solidFill>
              </a:rPr>
              <a:t>números (identificadores) de CV</a:t>
            </a:r>
            <a:r>
              <a:rPr lang="pt-BR" sz="2000" dirty="0" smtClean="0"/>
              <a:t>, um número para cada enlace ao longo do caminho</a:t>
            </a:r>
          </a:p>
          <a:p>
            <a:pPr marL="914400" lvl="1" indent="-457200">
              <a:buFont typeface="ZapfDingbats" pitchFamily="82" charset="0"/>
              <a:buAutoNum type="arabicPeriod"/>
            </a:pPr>
            <a:r>
              <a:rPr lang="pt-BR" sz="2000" dirty="0" smtClean="0">
                <a:solidFill>
                  <a:srgbClr val="FF0000"/>
                </a:solidFill>
              </a:rPr>
              <a:t>entradas nas tabelas de repasse </a:t>
            </a:r>
            <a:r>
              <a:rPr lang="pt-BR" sz="2000" dirty="0" smtClean="0"/>
              <a:t>dos roteadores ao longo do caminho</a:t>
            </a:r>
          </a:p>
          <a:p>
            <a:pPr marL="533400" indent="-533400"/>
            <a:r>
              <a:rPr lang="pt-BR" sz="2400" dirty="0" smtClean="0"/>
              <a:t>pacote que pertence a um CV carrega o número do CV (ao invés do endereço de destino)</a:t>
            </a:r>
          </a:p>
          <a:p>
            <a:pPr marL="533400" indent="-533400"/>
            <a:r>
              <a:rPr lang="pt-BR" sz="2400" dirty="0" smtClean="0"/>
              <a:t>Número do CV deve ser trocado a cada enlace</a:t>
            </a:r>
          </a:p>
          <a:p>
            <a:pPr marL="914400" lvl="1" indent="-457200"/>
            <a:r>
              <a:rPr lang="pt-BR" sz="2000" dirty="0" smtClean="0"/>
              <a:t>Novo número do CV vem da tabela de repasse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Espaço Reservado para Rodapé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2053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2BCEEF1A-47EF-41F1-923B-1E0D71500089}" type="slidenum">
              <a:rPr lang="pt-BR" smtClean="0"/>
              <a:pPr/>
              <a:t>13</a:t>
            </a:fld>
            <a:endParaRPr lang="pt-BR" smtClean="0"/>
          </a:p>
        </p:txBody>
      </p:sp>
      <p:sp>
        <p:nvSpPr>
          <p:cNvPr id="2054" name="Rectangle 2"/>
          <p:cNvSpPr>
            <a:spLocks noGrp="1" noChangeArrowheads="1"/>
          </p:cNvSpPr>
          <p:nvPr>
            <p:ph type="title"/>
          </p:nvPr>
        </p:nvSpPr>
        <p:spPr>
          <a:xfrm>
            <a:off x="481013" y="0"/>
            <a:ext cx="7772400" cy="1143000"/>
          </a:xfrm>
        </p:spPr>
        <p:txBody>
          <a:bodyPr/>
          <a:lstStyle/>
          <a:p>
            <a:r>
              <a:rPr lang="pt-BR" smtClean="0"/>
              <a:t>Tabela de repasse</a:t>
            </a:r>
          </a:p>
        </p:txBody>
      </p:sp>
      <p:grpSp>
        <p:nvGrpSpPr>
          <p:cNvPr id="2055" name="Group 3"/>
          <p:cNvGrpSpPr>
            <a:grpSpLocks/>
          </p:cNvGrpSpPr>
          <p:nvPr/>
        </p:nvGrpSpPr>
        <p:grpSpPr bwMode="auto">
          <a:xfrm>
            <a:off x="4470400" y="866775"/>
            <a:ext cx="4457700" cy="2420938"/>
            <a:chOff x="235" y="1147"/>
            <a:chExt cx="2808" cy="1525"/>
          </a:xfrm>
        </p:grpSpPr>
        <p:sp>
          <p:nvSpPr>
            <p:cNvPr id="2065" name="Freeform 4"/>
            <p:cNvSpPr>
              <a:spLocks/>
            </p:cNvSpPr>
            <p:nvPr/>
          </p:nvSpPr>
          <p:spPr bwMode="auto">
            <a:xfrm>
              <a:off x="879" y="1529"/>
              <a:ext cx="1794" cy="933"/>
            </a:xfrm>
            <a:custGeom>
              <a:avLst/>
              <a:gdLst>
                <a:gd name="T0" fmla="*/ 6 w 1794"/>
                <a:gd name="T1" fmla="*/ 483 h 933"/>
                <a:gd name="T2" fmla="*/ 108 w 1794"/>
                <a:gd name="T3" fmla="*/ 125 h 933"/>
                <a:gd name="T4" fmla="*/ 559 w 1794"/>
                <a:gd name="T5" fmla="*/ 100 h 933"/>
                <a:gd name="T6" fmla="*/ 1128 w 1794"/>
                <a:gd name="T7" fmla="*/ 29 h 933"/>
                <a:gd name="T8" fmla="*/ 1716 w 1794"/>
                <a:gd name="T9" fmla="*/ 275 h 933"/>
                <a:gd name="T10" fmla="*/ 1596 w 1794"/>
                <a:gd name="T11" fmla="*/ 827 h 933"/>
                <a:gd name="T12" fmla="*/ 1380 w 1794"/>
                <a:gd name="T13" fmla="*/ 911 h 933"/>
                <a:gd name="T14" fmla="*/ 840 w 1794"/>
                <a:gd name="T15" fmla="*/ 929 h 933"/>
                <a:gd name="T16" fmla="*/ 414 w 1794"/>
                <a:gd name="T17" fmla="*/ 911 h 933"/>
                <a:gd name="T18" fmla="*/ 143 w 1794"/>
                <a:gd name="T19" fmla="*/ 832 h 933"/>
                <a:gd name="T20" fmla="*/ 6 w 1794"/>
                <a:gd name="T21" fmla="*/ 483 h 93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94"/>
                <a:gd name="T34" fmla="*/ 0 h 933"/>
                <a:gd name="T35" fmla="*/ 1794 w 1794"/>
                <a:gd name="T36" fmla="*/ 933 h 93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94" h="933">
                  <a:moveTo>
                    <a:pt x="6" y="483"/>
                  </a:moveTo>
                  <a:cubicBezTo>
                    <a:pt x="0" y="365"/>
                    <a:pt x="16" y="189"/>
                    <a:pt x="108" y="125"/>
                  </a:cubicBezTo>
                  <a:cubicBezTo>
                    <a:pt x="200" y="61"/>
                    <a:pt x="389" y="116"/>
                    <a:pt x="559" y="100"/>
                  </a:cubicBezTo>
                  <a:cubicBezTo>
                    <a:pt x="729" y="84"/>
                    <a:pt x="935" y="0"/>
                    <a:pt x="1128" y="29"/>
                  </a:cubicBezTo>
                  <a:cubicBezTo>
                    <a:pt x="1321" y="58"/>
                    <a:pt x="1638" y="142"/>
                    <a:pt x="1716" y="275"/>
                  </a:cubicBezTo>
                  <a:cubicBezTo>
                    <a:pt x="1794" y="408"/>
                    <a:pt x="1652" y="721"/>
                    <a:pt x="1596" y="827"/>
                  </a:cubicBezTo>
                  <a:cubicBezTo>
                    <a:pt x="1540" y="933"/>
                    <a:pt x="1506" y="894"/>
                    <a:pt x="1380" y="911"/>
                  </a:cubicBezTo>
                  <a:cubicBezTo>
                    <a:pt x="1254" y="928"/>
                    <a:pt x="1001" y="929"/>
                    <a:pt x="840" y="929"/>
                  </a:cubicBezTo>
                  <a:cubicBezTo>
                    <a:pt x="679" y="929"/>
                    <a:pt x="530" y="927"/>
                    <a:pt x="414" y="911"/>
                  </a:cubicBezTo>
                  <a:cubicBezTo>
                    <a:pt x="298" y="895"/>
                    <a:pt x="211" y="903"/>
                    <a:pt x="143" y="832"/>
                  </a:cubicBezTo>
                  <a:cubicBezTo>
                    <a:pt x="75" y="761"/>
                    <a:pt x="4" y="624"/>
                    <a:pt x="6" y="483"/>
                  </a:cubicBezTo>
                  <a:close/>
                </a:path>
              </a:pathLst>
            </a:custGeom>
            <a:solidFill>
              <a:srgbClr val="66CC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066" name="Group 5"/>
            <p:cNvGrpSpPr>
              <a:grpSpLocks/>
            </p:cNvGrpSpPr>
            <p:nvPr/>
          </p:nvGrpSpPr>
          <p:grpSpPr bwMode="auto">
            <a:xfrm>
              <a:off x="1141" y="1750"/>
              <a:ext cx="316" cy="147"/>
              <a:chOff x="3600" y="219"/>
              <a:chExt cx="360" cy="175"/>
            </a:xfrm>
          </p:grpSpPr>
          <p:sp>
            <p:nvSpPr>
              <p:cNvPr id="2130" name="Oval 6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31" name="Line 7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32" name="Line 8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33" name="Rectangle 9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2134" name="Oval 10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135" name="Group 11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140" name="Line 12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41" name="Line 13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42" name="Line 14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2136" name="Group 15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137" name="Line 16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38" name="Line 17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39" name="Line 18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2067" name="Group 19"/>
            <p:cNvGrpSpPr>
              <a:grpSpLocks/>
            </p:cNvGrpSpPr>
            <p:nvPr/>
          </p:nvGrpSpPr>
          <p:grpSpPr bwMode="auto">
            <a:xfrm>
              <a:off x="1128" y="2135"/>
              <a:ext cx="316" cy="147"/>
              <a:chOff x="3600" y="219"/>
              <a:chExt cx="360" cy="175"/>
            </a:xfrm>
          </p:grpSpPr>
          <p:sp>
            <p:nvSpPr>
              <p:cNvPr id="2117" name="Oval 20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18" name="Line 21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19" name="Line 22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20" name="Rectangle 23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2121" name="Oval 24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122" name="Group 25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127" name="Line 26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28" name="Line 27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29" name="Line 28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2123" name="Group 29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124" name="Line 30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25" name="Line 31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26" name="Line 32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2068" name="Group 33"/>
            <p:cNvGrpSpPr>
              <a:grpSpLocks/>
            </p:cNvGrpSpPr>
            <p:nvPr/>
          </p:nvGrpSpPr>
          <p:grpSpPr bwMode="auto">
            <a:xfrm>
              <a:off x="1966" y="1761"/>
              <a:ext cx="316" cy="147"/>
              <a:chOff x="3600" y="219"/>
              <a:chExt cx="360" cy="175"/>
            </a:xfrm>
          </p:grpSpPr>
          <p:sp>
            <p:nvSpPr>
              <p:cNvPr id="2104" name="Oval 34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05" name="Line 35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06" name="Line 36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07" name="Rectangle 37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2108" name="Oval 38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109" name="Group 39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114" name="Line 40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15" name="Line 41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16" name="Line 42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2110" name="Group 43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111" name="Line 44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12" name="Line 45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13" name="Line 46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2069" name="Group 47"/>
            <p:cNvGrpSpPr>
              <a:grpSpLocks/>
            </p:cNvGrpSpPr>
            <p:nvPr/>
          </p:nvGrpSpPr>
          <p:grpSpPr bwMode="auto">
            <a:xfrm>
              <a:off x="1920" y="2115"/>
              <a:ext cx="316" cy="147"/>
              <a:chOff x="3600" y="219"/>
              <a:chExt cx="360" cy="175"/>
            </a:xfrm>
          </p:grpSpPr>
          <p:sp>
            <p:nvSpPr>
              <p:cNvPr id="2091" name="Oval 48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092" name="Line 49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093" name="Line 50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094" name="Rectangle 51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2095" name="Oval 52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096" name="Group 53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101" name="Line 54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02" name="Line 55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03" name="Line 56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2097" name="Group 57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098" name="Line 58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099" name="Line 59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100" name="Line 60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sp>
          <p:nvSpPr>
            <p:cNvPr id="2070" name="Line 61"/>
            <p:cNvSpPr>
              <a:spLocks noChangeShapeType="1"/>
            </p:cNvSpPr>
            <p:nvPr/>
          </p:nvSpPr>
          <p:spPr bwMode="auto">
            <a:xfrm>
              <a:off x="1282" y="1906"/>
              <a:ext cx="0" cy="2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071" name="Line 62"/>
            <p:cNvSpPr>
              <a:spLocks noChangeShapeType="1"/>
            </p:cNvSpPr>
            <p:nvPr/>
          </p:nvSpPr>
          <p:spPr bwMode="auto">
            <a:xfrm>
              <a:off x="1468" y="1825"/>
              <a:ext cx="50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072" name="Line 63"/>
            <p:cNvSpPr>
              <a:spLocks noChangeShapeType="1"/>
            </p:cNvSpPr>
            <p:nvPr/>
          </p:nvSpPr>
          <p:spPr bwMode="auto">
            <a:xfrm>
              <a:off x="1428" y="2223"/>
              <a:ext cx="51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073" name="Line 64"/>
            <p:cNvSpPr>
              <a:spLocks noChangeShapeType="1"/>
            </p:cNvSpPr>
            <p:nvPr/>
          </p:nvSpPr>
          <p:spPr bwMode="auto">
            <a:xfrm>
              <a:off x="2109" y="1898"/>
              <a:ext cx="0" cy="2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074" name="Line 65"/>
            <p:cNvSpPr>
              <a:spLocks noChangeShapeType="1"/>
            </p:cNvSpPr>
            <p:nvPr/>
          </p:nvSpPr>
          <p:spPr bwMode="auto">
            <a:xfrm>
              <a:off x="779" y="1833"/>
              <a:ext cx="34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075" name="Line 66"/>
            <p:cNvSpPr>
              <a:spLocks noChangeShapeType="1"/>
            </p:cNvSpPr>
            <p:nvPr/>
          </p:nvSpPr>
          <p:spPr bwMode="auto">
            <a:xfrm>
              <a:off x="2272" y="1833"/>
              <a:ext cx="47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076" name="Line 67"/>
            <p:cNvSpPr>
              <a:spLocks noChangeShapeType="1"/>
            </p:cNvSpPr>
            <p:nvPr/>
          </p:nvSpPr>
          <p:spPr bwMode="auto">
            <a:xfrm>
              <a:off x="2239" y="2223"/>
              <a:ext cx="236" cy="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077" name="Line 68"/>
            <p:cNvSpPr>
              <a:spLocks noChangeShapeType="1"/>
            </p:cNvSpPr>
            <p:nvPr/>
          </p:nvSpPr>
          <p:spPr bwMode="auto">
            <a:xfrm>
              <a:off x="998" y="2231"/>
              <a:ext cx="1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graphicFrame>
          <p:nvGraphicFramePr>
            <p:cNvPr id="2050" name="Object 69"/>
            <p:cNvGraphicFramePr>
              <a:graphicFrameLocks noChangeAspect="1"/>
            </p:cNvGraphicFramePr>
            <p:nvPr/>
          </p:nvGraphicFramePr>
          <p:xfrm>
            <a:off x="487" y="1694"/>
            <a:ext cx="333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8" name="Clip" r:id="rId4" imgW="1305000" imgH="1085760" progId="MS_ClipArt_Gallery.2">
                    <p:embed/>
                  </p:oleObj>
                </mc:Choice>
                <mc:Fallback>
                  <p:oleObj name="Clip" r:id="rId4" imgW="1305000" imgH="1085760" progId="MS_ClipArt_Gallery.2">
                    <p:embed/>
                    <p:pic>
                      <p:nvPicPr>
                        <p:cNvPr id="0" name="Object 6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7" y="1694"/>
                          <a:ext cx="333" cy="26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1" name="Object 70"/>
            <p:cNvGraphicFramePr>
              <a:graphicFrameLocks noChangeAspect="1"/>
            </p:cNvGraphicFramePr>
            <p:nvPr/>
          </p:nvGraphicFramePr>
          <p:xfrm>
            <a:off x="2710" y="1694"/>
            <a:ext cx="333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9" name="Clip" r:id="rId6" imgW="1305000" imgH="1085760" progId="MS_ClipArt_Gallery.2">
                    <p:embed/>
                  </p:oleObj>
                </mc:Choice>
                <mc:Fallback>
                  <p:oleObj name="Clip" r:id="rId6" imgW="1305000" imgH="1085760" progId="MS_ClipArt_Gallery.2">
                    <p:embed/>
                    <p:pic>
                      <p:nvPicPr>
                        <p:cNvPr id="0" name="Object 7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10" y="1694"/>
                          <a:ext cx="333" cy="26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78" name="Line 71"/>
            <p:cNvSpPr>
              <a:spLocks noChangeShapeType="1"/>
            </p:cNvSpPr>
            <p:nvPr/>
          </p:nvSpPr>
          <p:spPr bwMode="auto">
            <a:xfrm>
              <a:off x="836" y="1777"/>
              <a:ext cx="259" cy="0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079" name="Line 72"/>
            <p:cNvSpPr>
              <a:spLocks noChangeShapeType="1"/>
            </p:cNvSpPr>
            <p:nvPr/>
          </p:nvSpPr>
          <p:spPr bwMode="auto">
            <a:xfrm>
              <a:off x="2288" y="1784"/>
              <a:ext cx="421" cy="0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080" name="Line 73"/>
            <p:cNvSpPr>
              <a:spLocks noChangeShapeType="1"/>
            </p:cNvSpPr>
            <p:nvPr/>
          </p:nvSpPr>
          <p:spPr bwMode="auto">
            <a:xfrm>
              <a:off x="1508" y="1776"/>
              <a:ext cx="429" cy="0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081" name="Text Box 74"/>
            <p:cNvSpPr txBox="1">
              <a:spLocks noChangeArrowheads="1"/>
            </p:cNvSpPr>
            <p:nvPr/>
          </p:nvSpPr>
          <p:spPr bwMode="auto">
            <a:xfrm>
              <a:off x="890" y="1609"/>
              <a:ext cx="23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1400">
                  <a:solidFill>
                    <a:srgbClr val="FF0000"/>
                  </a:solidFill>
                </a:rPr>
                <a:t>12</a:t>
              </a:r>
            </a:p>
          </p:txBody>
        </p:sp>
        <p:sp>
          <p:nvSpPr>
            <p:cNvPr id="2082" name="Text Box 75"/>
            <p:cNvSpPr txBox="1">
              <a:spLocks noChangeArrowheads="1"/>
            </p:cNvSpPr>
            <p:nvPr/>
          </p:nvSpPr>
          <p:spPr bwMode="auto">
            <a:xfrm>
              <a:off x="1621" y="1561"/>
              <a:ext cx="25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1400">
                  <a:solidFill>
                    <a:srgbClr val="FF0000"/>
                  </a:solidFill>
                </a:rPr>
                <a:t>22</a:t>
              </a:r>
            </a:p>
          </p:txBody>
        </p:sp>
        <p:sp>
          <p:nvSpPr>
            <p:cNvPr id="2083" name="Text Box 76"/>
            <p:cNvSpPr txBox="1">
              <a:spLocks noChangeArrowheads="1"/>
            </p:cNvSpPr>
            <p:nvPr/>
          </p:nvSpPr>
          <p:spPr bwMode="auto">
            <a:xfrm>
              <a:off x="2351" y="1585"/>
              <a:ext cx="25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1400">
                  <a:solidFill>
                    <a:srgbClr val="FF0000"/>
                  </a:solidFill>
                </a:rPr>
                <a:t>32</a:t>
              </a:r>
            </a:p>
          </p:txBody>
        </p:sp>
        <p:sp>
          <p:nvSpPr>
            <p:cNvPr id="2084" name="Text Box 77"/>
            <p:cNvSpPr txBox="1">
              <a:spLocks noChangeArrowheads="1"/>
            </p:cNvSpPr>
            <p:nvPr/>
          </p:nvSpPr>
          <p:spPr bwMode="auto">
            <a:xfrm>
              <a:off x="996" y="1805"/>
              <a:ext cx="17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1600"/>
                <a:t>1</a:t>
              </a:r>
            </a:p>
          </p:txBody>
        </p:sp>
        <p:sp>
          <p:nvSpPr>
            <p:cNvPr id="2085" name="Text Box 78"/>
            <p:cNvSpPr txBox="1">
              <a:spLocks noChangeArrowheads="1"/>
            </p:cNvSpPr>
            <p:nvPr/>
          </p:nvSpPr>
          <p:spPr bwMode="auto">
            <a:xfrm>
              <a:off x="1240" y="1877"/>
              <a:ext cx="19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1600"/>
                <a:t>2</a:t>
              </a:r>
            </a:p>
          </p:txBody>
        </p:sp>
        <p:sp>
          <p:nvSpPr>
            <p:cNvPr id="2086" name="Text Box 79"/>
            <p:cNvSpPr txBox="1">
              <a:spLocks noChangeArrowheads="1"/>
            </p:cNvSpPr>
            <p:nvPr/>
          </p:nvSpPr>
          <p:spPr bwMode="auto">
            <a:xfrm>
              <a:off x="1435" y="1780"/>
              <a:ext cx="19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1600"/>
                <a:t>3</a:t>
              </a:r>
            </a:p>
          </p:txBody>
        </p:sp>
        <p:sp>
          <p:nvSpPr>
            <p:cNvPr id="2087" name="Text Box 80"/>
            <p:cNvSpPr txBox="1">
              <a:spLocks noChangeArrowheads="1"/>
            </p:cNvSpPr>
            <p:nvPr/>
          </p:nvSpPr>
          <p:spPr bwMode="auto">
            <a:xfrm>
              <a:off x="478" y="1147"/>
              <a:ext cx="107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>
                  <a:solidFill>
                    <a:srgbClr val="FF0000"/>
                  </a:solidFill>
                </a:rPr>
                <a:t>Número do CV</a:t>
              </a:r>
            </a:p>
          </p:txBody>
        </p:sp>
        <p:sp>
          <p:nvSpPr>
            <p:cNvPr id="2088" name="Line 81"/>
            <p:cNvSpPr>
              <a:spLocks noChangeShapeType="1"/>
            </p:cNvSpPr>
            <p:nvPr/>
          </p:nvSpPr>
          <p:spPr bwMode="auto">
            <a:xfrm>
              <a:off x="794" y="1356"/>
              <a:ext cx="147" cy="259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089" name="Text Box 82"/>
            <p:cNvSpPr txBox="1">
              <a:spLocks noChangeArrowheads="1"/>
            </p:cNvSpPr>
            <p:nvPr/>
          </p:nvSpPr>
          <p:spPr bwMode="auto">
            <a:xfrm>
              <a:off x="235" y="2268"/>
              <a:ext cx="80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/>
                <a:t>número da</a:t>
              </a:r>
            </a:p>
            <a:p>
              <a:r>
                <a:rPr lang="pt-BR"/>
                <a:t>interface</a:t>
              </a:r>
            </a:p>
          </p:txBody>
        </p:sp>
        <p:sp>
          <p:nvSpPr>
            <p:cNvPr id="2090" name="Line 83"/>
            <p:cNvSpPr>
              <a:spLocks noChangeShapeType="1"/>
            </p:cNvSpPr>
            <p:nvPr/>
          </p:nvSpPr>
          <p:spPr bwMode="auto">
            <a:xfrm flipV="1">
              <a:off x="738" y="1996"/>
              <a:ext cx="292" cy="2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pt-BR"/>
            </a:p>
          </p:txBody>
        </p:sp>
      </p:grpSp>
      <p:sp>
        <p:nvSpPr>
          <p:cNvPr id="2056" name="Line 85"/>
          <p:cNvSpPr>
            <a:spLocks noChangeShapeType="1"/>
          </p:cNvSpPr>
          <p:nvPr/>
        </p:nvSpPr>
        <p:spPr bwMode="auto">
          <a:xfrm>
            <a:off x="336550" y="3668713"/>
            <a:ext cx="8408988" cy="254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2057" name="Text Box 86"/>
          <p:cNvSpPr txBox="1">
            <a:spLocks noChangeArrowheads="1"/>
          </p:cNvSpPr>
          <p:nvPr/>
        </p:nvSpPr>
        <p:spPr bwMode="auto">
          <a:xfrm>
            <a:off x="303213" y="3302000"/>
            <a:ext cx="8451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/>
              <a:t>Interface de entrada  # CV de entrada   Interface de saída   # CV de saída</a:t>
            </a:r>
          </a:p>
        </p:txBody>
      </p:sp>
      <p:sp>
        <p:nvSpPr>
          <p:cNvPr id="2058" name="Line 87"/>
          <p:cNvSpPr>
            <a:spLocks noChangeShapeType="1"/>
          </p:cNvSpPr>
          <p:nvPr/>
        </p:nvSpPr>
        <p:spPr bwMode="auto">
          <a:xfrm>
            <a:off x="2743200" y="3346450"/>
            <a:ext cx="0" cy="2125663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2059" name="Line 88"/>
          <p:cNvSpPr>
            <a:spLocks noChangeShapeType="1"/>
          </p:cNvSpPr>
          <p:nvPr/>
        </p:nvSpPr>
        <p:spPr bwMode="auto">
          <a:xfrm>
            <a:off x="4648200" y="3384550"/>
            <a:ext cx="0" cy="2112963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2060" name="Line 89"/>
          <p:cNvSpPr>
            <a:spLocks noChangeShapeType="1"/>
          </p:cNvSpPr>
          <p:nvPr/>
        </p:nvSpPr>
        <p:spPr bwMode="auto">
          <a:xfrm>
            <a:off x="6954838" y="3346450"/>
            <a:ext cx="0" cy="2189163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2061" name="Text Box 90"/>
          <p:cNvSpPr txBox="1">
            <a:spLocks noChangeArrowheads="1"/>
          </p:cNvSpPr>
          <p:nvPr/>
        </p:nvSpPr>
        <p:spPr bwMode="auto">
          <a:xfrm>
            <a:off x="1323975" y="3830638"/>
            <a:ext cx="6751638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/>
            <a:r>
              <a:rPr lang="pt-BR"/>
              <a:t>1                           12                               3                          22</a:t>
            </a:r>
          </a:p>
          <a:p>
            <a:pPr marL="457200" indent="-457200"/>
            <a:r>
              <a:rPr lang="pt-BR"/>
              <a:t>2                          63                               1                           18 </a:t>
            </a:r>
          </a:p>
          <a:p>
            <a:pPr marL="457200" indent="-457200"/>
            <a:r>
              <a:rPr lang="pt-BR"/>
              <a:t>3                           7                                2                           17</a:t>
            </a:r>
          </a:p>
          <a:p>
            <a:pPr marL="457200" indent="-457200"/>
            <a:r>
              <a:rPr lang="pt-BR"/>
              <a:t>1                          97                               3                           87</a:t>
            </a:r>
          </a:p>
          <a:p>
            <a:pPr marL="457200" indent="-457200"/>
            <a:r>
              <a:rPr lang="pt-BR"/>
              <a:t>…                          …                                …                            …</a:t>
            </a:r>
          </a:p>
        </p:txBody>
      </p:sp>
      <p:sp>
        <p:nvSpPr>
          <p:cNvPr id="2062" name="Text Box 91"/>
          <p:cNvSpPr txBox="1">
            <a:spLocks noChangeArrowheads="1"/>
          </p:cNvSpPr>
          <p:nvPr/>
        </p:nvSpPr>
        <p:spPr bwMode="auto">
          <a:xfrm>
            <a:off x="1300163" y="42418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t-BR"/>
          </a:p>
        </p:txBody>
      </p:sp>
      <p:sp>
        <p:nvSpPr>
          <p:cNvPr id="2063" name="Text Box 92"/>
          <p:cNvSpPr txBox="1">
            <a:spLocks noChangeArrowheads="1"/>
          </p:cNvSpPr>
          <p:nvPr/>
        </p:nvSpPr>
        <p:spPr bwMode="auto">
          <a:xfrm>
            <a:off x="255588" y="2395538"/>
            <a:ext cx="32845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400" u="sng">
                <a:solidFill>
                  <a:srgbClr val="FF0000"/>
                </a:solidFill>
              </a:rPr>
              <a:t>Tabela de repasse</a:t>
            </a:r>
          </a:p>
          <a:p>
            <a:r>
              <a:rPr lang="pt-BR" sz="2400" u="sng">
                <a:solidFill>
                  <a:srgbClr val="FF0000"/>
                </a:solidFill>
              </a:rPr>
              <a:t>no roteador noroeste:</a:t>
            </a:r>
          </a:p>
        </p:txBody>
      </p:sp>
      <p:sp>
        <p:nvSpPr>
          <p:cNvPr id="2064" name="Text Box 93"/>
          <p:cNvSpPr txBox="1">
            <a:spLocks noChangeArrowheads="1"/>
          </p:cNvSpPr>
          <p:nvPr/>
        </p:nvSpPr>
        <p:spPr bwMode="auto">
          <a:xfrm>
            <a:off x="974725" y="5613400"/>
            <a:ext cx="7291388" cy="8477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400">
                <a:solidFill>
                  <a:srgbClr val="FF0000"/>
                </a:solidFill>
              </a:rPr>
              <a:t>Roteadores mantêm informação sobre o estado da</a:t>
            </a:r>
          </a:p>
          <a:p>
            <a:r>
              <a:rPr lang="pt-BR" sz="2400">
                <a:solidFill>
                  <a:srgbClr val="FF0000"/>
                </a:solidFill>
              </a:rPr>
              <a:t>conexão!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3077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27E2818C-08EC-4753-B0DC-7314F4184225}" type="slidenum">
              <a:rPr lang="pt-BR" smtClean="0"/>
              <a:pPr/>
              <a:t>14</a:t>
            </a:fld>
            <a:endParaRPr lang="pt-BR" smtClean="0"/>
          </a:p>
        </p:txBody>
      </p:sp>
      <p:sp>
        <p:nvSpPr>
          <p:cNvPr id="30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Circuitos virtuais: </a:t>
            </a:r>
            <a:br>
              <a:rPr lang="pt-BR" smtClean="0"/>
            </a:br>
            <a:r>
              <a:rPr lang="pt-BR" smtClean="0"/>
              <a:t>protocolos de sinalização</a:t>
            </a:r>
          </a:p>
        </p:txBody>
      </p:sp>
      <p:sp>
        <p:nvSpPr>
          <p:cNvPr id="30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90550" y="1685925"/>
            <a:ext cx="7258050" cy="1390650"/>
          </a:xfrm>
        </p:spPr>
        <p:txBody>
          <a:bodyPr/>
          <a:lstStyle/>
          <a:p>
            <a:r>
              <a:rPr lang="pt-BR" sz="2400" smtClean="0"/>
              <a:t>usados para estabelecer, manter, destruir CV</a:t>
            </a:r>
          </a:p>
          <a:p>
            <a:r>
              <a:rPr lang="pt-BR" sz="2400" smtClean="0"/>
              <a:t>usados em ATM, </a:t>
            </a:r>
            <a:r>
              <a:rPr lang="pt-BR" sz="2400" i="1" smtClean="0"/>
              <a:t>frame-relay</a:t>
            </a:r>
            <a:r>
              <a:rPr lang="pt-BR" sz="2400" smtClean="0"/>
              <a:t>, X.25</a:t>
            </a:r>
          </a:p>
          <a:p>
            <a:r>
              <a:rPr lang="pt-BR" sz="2400" smtClean="0"/>
              <a:t>não usados na Internet convencional</a:t>
            </a:r>
          </a:p>
        </p:txBody>
      </p:sp>
      <p:sp>
        <p:nvSpPr>
          <p:cNvPr id="3080" name="Freeform 4"/>
          <p:cNvSpPr>
            <a:spLocks/>
          </p:cNvSpPr>
          <p:nvPr/>
        </p:nvSpPr>
        <p:spPr bwMode="auto">
          <a:xfrm>
            <a:off x="3371850" y="4783138"/>
            <a:ext cx="2847975" cy="1481137"/>
          </a:xfrm>
          <a:custGeom>
            <a:avLst/>
            <a:gdLst>
              <a:gd name="T0" fmla="*/ 2147483647 w 1794"/>
              <a:gd name="T1" fmla="*/ 2147483647 h 933"/>
              <a:gd name="T2" fmla="*/ 2147483647 w 1794"/>
              <a:gd name="T3" fmla="*/ 2147483647 h 933"/>
              <a:gd name="T4" fmla="*/ 2147483647 w 1794"/>
              <a:gd name="T5" fmla="*/ 2147483647 h 933"/>
              <a:gd name="T6" fmla="*/ 2147483647 w 1794"/>
              <a:gd name="T7" fmla="*/ 2147483647 h 933"/>
              <a:gd name="T8" fmla="*/ 2147483647 w 1794"/>
              <a:gd name="T9" fmla="*/ 2147483647 h 933"/>
              <a:gd name="T10" fmla="*/ 2147483647 w 1794"/>
              <a:gd name="T11" fmla="*/ 2147483647 h 933"/>
              <a:gd name="T12" fmla="*/ 2147483647 w 1794"/>
              <a:gd name="T13" fmla="*/ 2147483647 h 933"/>
              <a:gd name="T14" fmla="*/ 2147483647 w 1794"/>
              <a:gd name="T15" fmla="*/ 2147483647 h 933"/>
              <a:gd name="T16" fmla="*/ 2147483647 w 1794"/>
              <a:gd name="T17" fmla="*/ 2147483647 h 933"/>
              <a:gd name="T18" fmla="*/ 2147483647 w 1794"/>
              <a:gd name="T19" fmla="*/ 2147483647 h 933"/>
              <a:gd name="T20" fmla="*/ 2147483647 w 1794"/>
              <a:gd name="T21" fmla="*/ 2147483647 h 93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794"/>
              <a:gd name="T34" fmla="*/ 0 h 933"/>
              <a:gd name="T35" fmla="*/ 1794 w 1794"/>
              <a:gd name="T36" fmla="*/ 933 h 93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794" h="933">
                <a:moveTo>
                  <a:pt x="6" y="483"/>
                </a:moveTo>
                <a:cubicBezTo>
                  <a:pt x="0" y="365"/>
                  <a:pt x="16" y="189"/>
                  <a:pt x="108" y="125"/>
                </a:cubicBezTo>
                <a:cubicBezTo>
                  <a:pt x="200" y="61"/>
                  <a:pt x="389" y="116"/>
                  <a:pt x="559" y="100"/>
                </a:cubicBezTo>
                <a:cubicBezTo>
                  <a:pt x="729" y="84"/>
                  <a:pt x="935" y="0"/>
                  <a:pt x="1128" y="29"/>
                </a:cubicBezTo>
                <a:cubicBezTo>
                  <a:pt x="1321" y="58"/>
                  <a:pt x="1638" y="142"/>
                  <a:pt x="1716" y="275"/>
                </a:cubicBezTo>
                <a:cubicBezTo>
                  <a:pt x="1794" y="408"/>
                  <a:pt x="1652" y="721"/>
                  <a:pt x="1596" y="827"/>
                </a:cubicBezTo>
                <a:cubicBezTo>
                  <a:pt x="1540" y="933"/>
                  <a:pt x="1506" y="894"/>
                  <a:pt x="1380" y="911"/>
                </a:cubicBezTo>
                <a:cubicBezTo>
                  <a:pt x="1254" y="928"/>
                  <a:pt x="1001" y="929"/>
                  <a:pt x="840" y="929"/>
                </a:cubicBezTo>
                <a:cubicBezTo>
                  <a:pt x="679" y="929"/>
                  <a:pt x="530" y="927"/>
                  <a:pt x="414" y="911"/>
                </a:cubicBezTo>
                <a:cubicBezTo>
                  <a:pt x="298" y="895"/>
                  <a:pt x="211" y="903"/>
                  <a:pt x="143" y="832"/>
                </a:cubicBezTo>
                <a:cubicBezTo>
                  <a:pt x="75" y="761"/>
                  <a:pt x="4" y="624"/>
                  <a:pt x="6" y="483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081" name="Line 5"/>
          <p:cNvSpPr>
            <a:spLocks noChangeShapeType="1"/>
          </p:cNvSpPr>
          <p:nvPr/>
        </p:nvSpPr>
        <p:spPr bwMode="auto">
          <a:xfrm rot="5400000" flipV="1">
            <a:off x="2725738" y="4525962"/>
            <a:ext cx="6350" cy="1577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082" name="Freeform 6"/>
          <p:cNvSpPr>
            <a:spLocks/>
          </p:cNvSpPr>
          <p:nvPr/>
        </p:nvSpPr>
        <p:spPr bwMode="auto">
          <a:xfrm>
            <a:off x="4010025" y="5076825"/>
            <a:ext cx="542925" cy="295275"/>
          </a:xfrm>
          <a:custGeom>
            <a:avLst/>
            <a:gdLst>
              <a:gd name="T0" fmla="*/ 0 w 342"/>
              <a:gd name="T1" fmla="*/ 2147483647 h 186"/>
              <a:gd name="T2" fmla="*/ 2147483647 w 342"/>
              <a:gd name="T3" fmla="*/ 0 h 186"/>
              <a:gd name="T4" fmla="*/ 0 60000 65536"/>
              <a:gd name="T5" fmla="*/ 0 60000 65536"/>
              <a:gd name="T6" fmla="*/ 0 w 342"/>
              <a:gd name="T7" fmla="*/ 0 h 186"/>
              <a:gd name="T8" fmla="*/ 342 w 34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2" h="186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083" name="Group 7"/>
          <p:cNvGrpSpPr>
            <a:grpSpLocks/>
          </p:cNvGrpSpPr>
          <p:nvPr/>
        </p:nvGrpSpPr>
        <p:grpSpPr bwMode="auto">
          <a:xfrm>
            <a:off x="3516313" y="5251450"/>
            <a:ext cx="501650" cy="233363"/>
            <a:chOff x="3600" y="219"/>
            <a:chExt cx="360" cy="175"/>
          </a:xfrm>
        </p:grpSpPr>
        <p:sp>
          <p:nvSpPr>
            <p:cNvPr id="3233" name="Oval 8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234" name="Line 9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235" name="Line 10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236" name="Rectangle 11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3237" name="Oval 12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238" name="Group 13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3243" name="Line 1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44" name="Line 1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45" name="Line 1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239" name="Group 17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3240" name="Line 1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41" name="Line 1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42" name="Line 2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3084" name="Group 21"/>
          <p:cNvGrpSpPr>
            <a:grpSpLocks/>
          </p:cNvGrpSpPr>
          <p:nvPr/>
        </p:nvGrpSpPr>
        <p:grpSpPr bwMode="auto">
          <a:xfrm>
            <a:off x="3868738" y="5889625"/>
            <a:ext cx="501650" cy="233363"/>
            <a:chOff x="3600" y="219"/>
            <a:chExt cx="360" cy="175"/>
          </a:xfrm>
        </p:grpSpPr>
        <p:sp>
          <p:nvSpPr>
            <p:cNvPr id="3220" name="Oval 22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221" name="Line 23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222" name="Line 24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223" name="Rectangle 25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3224" name="Oval 26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225" name="Group 27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3230" name="Line 2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31" name="Line 2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32" name="Line 3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226" name="Group 31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3227" name="Line 3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28" name="Line 3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29" name="Line 3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3085" name="Group 35"/>
          <p:cNvGrpSpPr>
            <a:grpSpLocks/>
          </p:cNvGrpSpPr>
          <p:nvPr/>
        </p:nvGrpSpPr>
        <p:grpSpPr bwMode="auto">
          <a:xfrm>
            <a:off x="4543425" y="4946650"/>
            <a:ext cx="501650" cy="233363"/>
            <a:chOff x="3600" y="219"/>
            <a:chExt cx="360" cy="175"/>
          </a:xfrm>
        </p:grpSpPr>
        <p:sp>
          <p:nvSpPr>
            <p:cNvPr id="3207" name="Oval 36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208" name="Line 3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209" name="Line 3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210" name="Rectangle 39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3211" name="Oval 4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212" name="Group 4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3217" name="Line 4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18" name="Line 4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19" name="Line 4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213" name="Group 4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3214" name="Line 4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15" name="Line 4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16" name="Line 4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3086" name="Group 49"/>
          <p:cNvGrpSpPr>
            <a:grpSpLocks/>
          </p:cNvGrpSpPr>
          <p:nvPr/>
        </p:nvGrpSpPr>
        <p:grpSpPr bwMode="auto">
          <a:xfrm>
            <a:off x="4465638" y="5611813"/>
            <a:ext cx="500062" cy="233362"/>
            <a:chOff x="3600" y="219"/>
            <a:chExt cx="360" cy="175"/>
          </a:xfrm>
        </p:grpSpPr>
        <p:sp>
          <p:nvSpPr>
            <p:cNvPr id="3194" name="Oval 50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95" name="Line 51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96" name="Line 52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97" name="Rectangle 53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3198" name="Oval 54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199" name="Group 55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3204" name="Line 5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05" name="Line 5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06" name="Line 5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200" name="Group 59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3201" name="Line 6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02" name="Line 6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03" name="Line 6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3087" name="Group 63"/>
          <p:cNvGrpSpPr>
            <a:grpSpLocks/>
          </p:cNvGrpSpPr>
          <p:nvPr/>
        </p:nvGrpSpPr>
        <p:grpSpPr bwMode="auto">
          <a:xfrm>
            <a:off x="5100638" y="5908675"/>
            <a:ext cx="501650" cy="233363"/>
            <a:chOff x="3600" y="219"/>
            <a:chExt cx="360" cy="175"/>
          </a:xfrm>
        </p:grpSpPr>
        <p:sp>
          <p:nvSpPr>
            <p:cNvPr id="3181" name="Oval 64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82" name="Line 65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83" name="Line 66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84" name="Rectangle 67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3185" name="Oval 68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186" name="Group 69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3191" name="Line 7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2" name="Line 7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3" name="Line 7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187" name="Group 73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3188" name="Line 7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9" name="Line 7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0" name="Line 7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3088" name="Group 77"/>
          <p:cNvGrpSpPr>
            <a:grpSpLocks/>
          </p:cNvGrpSpPr>
          <p:nvPr/>
        </p:nvGrpSpPr>
        <p:grpSpPr bwMode="auto">
          <a:xfrm>
            <a:off x="5545138" y="5253038"/>
            <a:ext cx="501650" cy="233362"/>
            <a:chOff x="3600" y="219"/>
            <a:chExt cx="360" cy="175"/>
          </a:xfrm>
        </p:grpSpPr>
        <p:sp>
          <p:nvSpPr>
            <p:cNvPr id="3168" name="Oval 78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69" name="Line 79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70" name="Line 80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71" name="Rectangle 81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3172" name="Oval 82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173" name="Group 83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3178" name="Line 8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9" name="Line 8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0" name="Line 8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174" name="Group 87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3175" name="Line 8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" name="Line 8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7" name="Line 9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3089" name="Group 91"/>
          <p:cNvGrpSpPr>
            <a:grpSpLocks/>
          </p:cNvGrpSpPr>
          <p:nvPr/>
        </p:nvGrpSpPr>
        <p:grpSpPr bwMode="auto">
          <a:xfrm>
            <a:off x="422275" y="3446463"/>
            <a:ext cx="1643063" cy="1987550"/>
            <a:chOff x="2366" y="929"/>
            <a:chExt cx="987" cy="1252"/>
          </a:xfrm>
        </p:grpSpPr>
        <p:graphicFrame>
          <p:nvGraphicFramePr>
            <p:cNvPr id="3075" name="Object 92"/>
            <p:cNvGraphicFramePr>
              <a:graphicFrameLocks noChangeAspect="1"/>
            </p:cNvGraphicFramePr>
            <p:nvPr/>
          </p:nvGraphicFramePr>
          <p:xfrm>
            <a:off x="2741" y="929"/>
            <a:ext cx="333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2" name="Clip" r:id="rId4" imgW="1305000" imgH="1085760" progId="MS_ClipArt_Gallery.2">
                    <p:embed/>
                  </p:oleObj>
                </mc:Choice>
                <mc:Fallback>
                  <p:oleObj name="Clip" r:id="rId4" imgW="1305000" imgH="1085760" progId="MS_ClipArt_Gallery.2">
                    <p:embed/>
                    <p:pic>
                      <p:nvPicPr>
                        <p:cNvPr id="0" name="Object 9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1" y="929"/>
                          <a:ext cx="333" cy="26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159" name="Group 93"/>
            <p:cNvGrpSpPr>
              <a:grpSpLocks/>
            </p:cNvGrpSpPr>
            <p:nvPr/>
          </p:nvGrpSpPr>
          <p:grpSpPr bwMode="auto">
            <a:xfrm>
              <a:off x="2366" y="1145"/>
              <a:ext cx="987" cy="1036"/>
              <a:chOff x="2956" y="969"/>
              <a:chExt cx="513" cy="529"/>
            </a:xfrm>
          </p:grpSpPr>
          <p:sp>
            <p:nvSpPr>
              <p:cNvPr id="3160" name="Rectangle 94"/>
              <p:cNvSpPr>
                <a:spLocks noChangeArrowheads="1"/>
              </p:cNvSpPr>
              <p:nvPr/>
            </p:nvSpPr>
            <p:spPr bwMode="auto">
              <a:xfrm>
                <a:off x="3018" y="969"/>
                <a:ext cx="426" cy="48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61" name="Rectangle 95"/>
              <p:cNvSpPr>
                <a:spLocks noChangeArrowheads="1"/>
              </p:cNvSpPr>
              <p:nvPr/>
            </p:nvSpPr>
            <p:spPr bwMode="auto">
              <a:xfrm>
                <a:off x="2997" y="984"/>
                <a:ext cx="435" cy="50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62" name="Rectangle 96"/>
              <p:cNvSpPr>
                <a:spLocks noChangeArrowheads="1"/>
              </p:cNvSpPr>
              <p:nvPr/>
            </p:nvSpPr>
            <p:spPr bwMode="auto">
              <a:xfrm>
                <a:off x="3000" y="1185"/>
                <a:ext cx="432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63" name="Text Box 97"/>
              <p:cNvSpPr txBox="1">
                <a:spLocks noChangeArrowheads="1"/>
              </p:cNvSpPr>
              <p:nvPr/>
            </p:nvSpPr>
            <p:spPr bwMode="auto">
              <a:xfrm>
                <a:off x="2956" y="978"/>
                <a:ext cx="513" cy="5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2000"/>
                  <a:t>aplicação</a:t>
                </a:r>
              </a:p>
              <a:p>
                <a:pPr algn="ctr"/>
                <a:r>
                  <a:rPr lang="en-US" sz="2000"/>
                  <a:t>transporte</a:t>
                </a:r>
              </a:p>
              <a:p>
                <a:pPr algn="ctr"/>
                <a:r>
                  <a:rPr lang="en-US" sz="2000">
                    <a:solidFill>
                      <a:schemeClr val="bg1"/>
                    </a:solidFill>
                  </a:rPr>
                  <a:t>rede</a:t>
                </a:r>
                <a:endParaRPr lang="en-US" sz="2000"/>
              </a:p>
              <a:p>
                <a:pPr algn="ctr"/>
                <a:r>
                  <a:rPr lang="en-US" sz="2000"/>
                  <a:t>enlace</a:t>
                </a:r>
              </a:p>
              <a:p>
                <a:pPr algn="ctr"/>
                <a:r>
                  <a:rPr lang="en-US" sz="2000"/>
                  <a:t>física</a:t>
                </a:r>
                <a:endParaRPr lang="en-US" sz="2000">
                  <a:latin typeface="Times New Roman" pitchFamily="18" charset="0"/>
                </a:endParaRPr>
              </a:p>
            </p:txBody>
          </p:sp>
          <p:sp>
            <p:nvSpPr>
              <p:cNvPr id="3164" name="Line 98"/>
              <p:cNvSpPr>
                <a:spLocks noChangeShapeType="1"/>
              </p:cNvSpPr>
              <p:nvPr/>
            </p:nvSpPr>
            <p:spPr bwMode="auto">
              <a:xfrm>
                <a:off x="2997" y="1194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65" name="Line 99"/>
              <p:cNvSpPr>
                <a:spLocks noChangeShapeType="1"/>
              </p:cNvSpPr>
              <p:nvPr/>
            </p:nvSpPr>
            <p:spPr bwMode="auto">
              <a:xfrm>
                <a:off x="3003" y="1290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66" name="Line 100"/>
              <p:cNvSpPr>
                <a:spLocks noChangeShapeType="1"/>
              </p:cNvSpPr>
              <p:nvPr/>
            </p:nvSpPr>
            <p:spPr bwMode="auto">
              <a:xfrm>
                <a:off x="3003" y="1374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67" name="Line 101"/>
              <p:cNvSpPr>
                <a:spLocks noChangeShapeType="1"/>
              </p:cNvSpPr>
              <p:nvPr/>
            </p:nvSpPr>
            <p:spPr bwMode="auto">
              <a:xfrm>
                <a:off x="3003" y="1092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3090" name="Freeform 102"/>
          <p:cNvSpPr>
            <a:spLocks/>
          </p:cNvSpPr>
          <p:nvPr/>
        </p:nvSpPr>
        <p:spPr bwMode="auto">
          <a:xfrm>
            <a:off x="5051425" y="5070475"/>
            <a:ext cx="504825" cy="307975"/>
          </a:xfrm>
          <a:custGeom>
            <a:avLst/>
            <a:gdLst>
              <a:gd name="T0" fmla="*/ 0 w 318"/>
              <a:gd name="T1" fmla="*/ 0 h 194"/>
              <a:gd name="T2" fmla="*/ 2147483647 w 318"/>
              <a:gd name="T3" fmla="*/ 2147483647 h 194"/>
              <a:gd name="T4" fmla="*/ 0 60000 65536"/>
              <a:gd name="T5" fmla="*/ 0 60000 65536"/>
              <a:gd name="T6" fmla="*/ 0 w 318"/>
              <a:gd name="T7" fmla="*/ 0 h 194"/>
              <a:gd name="T8" fmla="*/ 318 w 318"/>
              <a:gd name="T9" fmla="*/ 194 h 19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8" h="194">
                <a:moveTo>
                  <a:pt x="0" y="0"/>
                </a:moveTo>
                <a:lnTo>
                  <a:pt x="318" y="194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091" name="Freeform 103"/>
          <p:cNvSpPr>
            <a:spLocks/>
          </p:cNvSpPr>
          <p:nvPr/>
        </p:nvSpPr>
        <p:spPr bwMode="auto">
          <a:xfrm>
            <a:off x="3986213" y="5462588"/>
            <a:ext cx="481012" cy="238125"/>
          </a:xfrm>
          <a:custGeom>
            <a:avLst/>
            <a:gdLst>
              <a:gd name="T0" fmla="*/ 0 w 294"/>
              <a:gd name="T1" fmla="*/ 0 h 174"/>
              <a:gd name="T2" fmla="*/ 2147483647 w 294"/>
              <a:gd name="T3" fmla="*/ 2147483647 h 174"/>
              <a:gd name="T4" fmla="*/ 0 60000 65536"/>
              <a:gd name="T5" fmla="*/ 0 60000 65536"/>
              <a:gd name="T6" fmla="*/ 0 w 294"/>
              <a:gd name="T7" fmla="*/ 0 h 174"/>
              <a:gd name="T8" fmla="*/ 294 w 294"/>
              <a:gd name="T9" fmla="*/ 174 h 17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94" h="174">
                <a:moveTo>
                  <a:pt x="0" y="0"/>
                </a:moveTo>
                <a:lnTo>
                  <a:pt x="294" y="174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092" name="Freeform 104"/>
          <p:cNvSpPr>
            <a:spLocks/>
          </p:cNvSpPr>
          <p:nvPr/>
        </p:nvSpPr>
        <p:spPr bwMode="auto">
          <a:xfrm>
            <a:off x="4933950" y="5438775"/>
            <a:ext cx="628650" cy="247650"/>
          </a:xfrm>
          <a:custGeom>
            <a:avLst/>
            <a:gdLst>
              <a:gd name="T0" fmla="*/ 0 w 378"/>
              <a:gd name="T1" fmla="*/ 2147483647 h 174"/>
              <a:gd name="T2" fmla="*/ 2147483647 w 378"/>
              <a:gd name="T3" fmla="*/ 0 h 174"/>
              <a:gd name="T4" fmla="*/ 0 60000 65536"/>
              <a:gd name="T5" fmla="*/ 0 60000 65536"/>
              <a:gd name="T6" fmla="*/ 0 w 378"/>
              <a:gd name="T7" fmla="*/ 0 h 174"/>
              <a:gd name="T8" fmla="*/ 378 w 378"/>
              <a:gd name="T9" fmla="*/ 174 h 17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78" h="174">
                <a:moveTo>
                  <a:pt x="0" y="174"/>
                </a:moveTo>
                <a:lnTo>
                  <a:pt x="378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093" name="Freeform 105"/>
          <p:cNvSpPr>
            <a:spLocks/>
          </p:cNvSpPr>
          <p:nvPr/>
        </p:nvSpPr>
        <p:spPr bwMode="auto">
          <a:xfrm>
            <a:off x="5600700" y="5492750"/>
            <a:ext cx="206375" cy="508000"/>
          </a:xfrm>
          <a:custGeom>
            <a:avLst/>
            <a:gdLst>
              <a:gd name="T0" fmla="*/ 0 w 118"/>
              <a:gd name="T1" fmla="*/ 2147483647 h 500"/>
              <a:gd name="T2" fmla="*/ 2147483647 w 118"/>
              <a:gd name="T3" fmla="*/ 0 h 500"/>
              <a:gd name="T4" fmla="*/ 0 60000 65536"/>
              <a:gd name="T5" fmla="*/ 0 60000 65536"/>
              <a:gd name="T6" fmla="*/ 0 w 118"/>
              <a:gd name="T7" fmla="*/ 0 h 500"/>
              <a:gd name="T8" fmla="*/ 118 w 118"/>
              <a:gd name="T9" fmla="*/ 500 h 5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8" h="500">
                <a:moveTo>
                  <a:pt x="0" y="500"/>
                </a:moveTo>
                <a:lnTo>
                  <a:pt x="118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094" name="Freeform 106"/>
          <p:cNvSpPr>
            <a:spLocks/>
          </p:cNvSpPr>
          <p:nvPr/>
        </p:nvSpPr>
        <p:spPr bwMode="auto">
          <a:xfrm>
            <a:off x="4365625" y="6026150"/>
            <a:ext cx="736600" cy="74613"/>
          </a:xfrm>
          <a:custGeom>
            <a:avLst/>
            <a:gdLst>
              <a:gd name="T0" fmla="*/ 2147483647 w 370"/>
              <a:gd name="T1" fmla="*/ 2147483647 h 32"/>
              <a:gd name="T2" fmla="*/ 0 w 370"/>
              <a:gd name="T3" fmla="*/ 0 h 32"/>
              <a:gd name="T4" fmla="*/ 0 60000 65536"/>
              <a:gd name="T5" fmla="*/ 0 60000 65536"/>
              <a:gd name="T6" fmla="*/ 0 w 370"/>
              <a:gd name="T7" fmla="*/ 0 h 32"/>
              <a:gd name="T8" fmla="*/ 370 w 370"/>
              <a:gd name="T9" fmla="*/ 32 h 3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70" h="32">
                <a:moveTo>
                  <a:pt x="370" y="32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095" name="Freeform 107"/>
          <p:cNvSpPr>
            <a:spLocks/>
          </p:cNvSpPr>
          <p:nvPr/>
        </p:nvSpPr>
        <p:spPr bwMode="auto">
          <a:xfrm>
            <a:off x="3829050" y="5486400"/>
            <a:ext cx="193675" cy="425450"/>
          </a:xfrm>
          <a:custGeom>
            <a:avLst/>
            <a:gdLst>
              <a:gd name="T0" fmla="*/ 2147483647 w 176"/>
              <a:gd name="T1" fmla="*/ 2147483647 h 412"/>
              <a:gd name="T2" fmla="*/ 2147483647 w 176"/>
              <a:gd name="T3" fmla="*/ 2147483647 h 412"/>
              <a:gd name="T4" fmla="*/ 0 w 176"/>
              <a:gd name="T5" fmla="*/ 0 h 412"/>
              <a:gd name="T6" fmla="*/ 0 60000 65536"/>
              <a:gd name="T7" fmla="*/ 0 60000 65536"/>
              <a:gd name="T8" fmla="*/ 0 60000 65536"/>
              <a:gd name="T9" fmla="*/ 0 w 176"/>
              <a:gd name="T10" fmla="*/ 0 h 412"/>
              <a:gd name="T11" fmla="*/ 176 w 176"/>
              <a:gd name="T12" fmla="*/ 412 h 4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6" h="412">
                <a:moveTo>
                  <a:pt x="162" y="408"/>
                </a:moveTo>
                <a:lnTo>
                  <a:pt x="176" y="412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096" name="Group 108"/>
          <p:cNvGrpSpPr>
            <a:grpSpLocks/>
          </p:cNvGrpSpPr>
          <p:nvPr/>
        </p:nvGrpSpPr>
        <p:grpSpPr bwMode="auto">
          <a:xfrm>
            <a:off x="7280275" y="3617913"/>
            <a:ext cx="1585913" cy="1987550"/>
            <a:chOff x="2366" y="929"/>
            <a:chExt cx="987" cy="1252"/>
          </a:xfrm>
        </p:grpSpPr>
        <p:graphicFrame>
          <p:nvGraphicFramePr>
            <p:cNvPr id="3074" name="Object 109"/>
            <p:cNvGraphicFramePr>
              <a:graphicFrameLocks noChangeAspect="1"/>
            </p:cNvGraphicFramePr>
            <p:nvPr/>
          </p:nvGraphicFramePr>
          <p:xfrm>
            <a:off x="2741" y="929"/>
            <a:ext cx="333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3" name="Clip" r:id="rId6" imgW="1305000" imgH="1085760" progId="MS_ClipArt_Gallery.2">
                    <p:embed/>
                  </p:oleObj>
                </mc:Choice>
                <mc:Fallback>
                  <p:oleObj name="Clip" r:id="rId6" imgW="1305000" imgH="1085760" progId="MS_ClipArt_Gallery.2">
                    <p:embed/>
                    <p:pic>
                      <p:nvPicPr>
                        <p:cNvPr id="0" name="Object 10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1" y="929"/>
                          <a:ext cx="333" cy="26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150" name="Group 110"/>
            <p:cNvGrpSpPr>
              <a:grpSpLocks/>
            </p:cNvGrpSpPr>
            <p:nvPr/>
          </p:nvGrpSpPr>
          <p:grpSpPr bwMode="auto">
            <a:xfrm>
              <a:off x="2366" y="1145"/>
              <a:ext cx="987" cy="1036"/>
              <a:chOff x="2956" y="969"/>
              <a:chExt cx="513" cy="529"/>
            </a:xfrm>
          </p:grpSpPr>
          <p:sp>
            <p:nvSpPr>
              <p:cNvPr id="3151" name="Rectangle 111"/>
              <p:cNvSpPr>
                <a:spLocks noChangeArrowheads="1"/>
              </p:cNvSpPr>
              <p:nvPr/>
            </p:nvSpPr>
            <p:spPr bwMode="auto">
              <a:xfrm>
                <a:off x="3018" y="969"/>
                <a:ext cx="426" cy="48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52" name="Rectangle 112"/>
              <p:cNvSpPr>
                <a:spLocks noChangeArrowheads="1"/>
              </p:cNvSpPr>
              <p:nvPr/>
            </p:nvSpPr>
            <p:spPr bwMode="auto">
              <a:xfrm>
                <a:off x="2997" y="984"/>
                <a:ext cx="435" cy="50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53" name="Rectangle 113"/>
              <p:cNvSpPr>
                <a:spLocks noChangeArrowheads="1"/>
              </p:cNvSpPr>
              <p:nvPr/>
            </p:nvSpPr>
            <p:spPr bwMode="auto">
              <a:xfrm>
                <a:off x="3000" y="1185"/>
                <a:ext cx="432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54" name="Text Box 114"/>
              <p:cNvSpPr txBox="1">
                <a:spLocks noChangeArrowheads="1"/>
              </p:cNvSpPr>
              <p:nvPr/>
            </p:nvSpPr>
            <p:spPr bwMode="auto">
              <a:xfrm>
                <a:off x="2956" y="978"/>
                <a:ext cx="513" cy="5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2000"/>
                  <a:t>aplicação</a:t>
                </a:r>
              </a:p>
              <a:p>
                <a:pPr algn="ctr"/>
                <a:r>
                  <a:rPr lang="en-US" sz="2000"/>
                  <a:t>transporte</a:t>
                </a:r>
              </a:p>
              <a:p>
                <a:pPr algn="ctr"/>
                <a:r>
                  <a:rPr lang="en-US" sz="2000">
                    <a:solidFill>
                      <a:schemeClr val="bg1"/>
                    </a:solidFill>
                  </a:rPr>
                  <a:t>rede</a:t>
                </a:r>
                <a:endParaRPr lang="en-US" sz="2000"/>
              </a:p>
              <a:p>
                <a:pPr algn="ctr"/>
                <a:r>
                  <a:rPr lang="en-US" sz="2000"/>
                  <a:t>enlace</a:t>
                </a:r>
              </a:p>
              <a:p>
                <a:pPr algn="ctr"/>
                <a:r>
                  <a:rPr lang="en-US" sz="2000"/>
                  <a:t>física</a:t>
                </a:r>
                <a:endParaRPr lang="en-US" sz="2000">
                  <a:latin typeface="Times New Roman" pitchFamily="18" charset="0"/>
                </a:endParaRPr>
              </a:p>
            </p:txBody>
          </p:sp>
          <p:sp>
            <p:nvSpPr>
              <p:cNvPr id="3155" name="Line 115"/>
              <p:cNvSpPr>
                <a:spLocks noChangeShapeType="1"/>
              </p:cNvSpPr>
              <p:nvPr/>
            </p:nvSpPr>
            <p:spPr bwMode="auto">
              <a:xfrm>
                <a:off x="2997" y="1194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56" name="Line 116"/>
              <p:cNvSpPr>
                <a:spLocks noChangeShapeType="1"/>
              </p:cNvSpPr>
              <p:nvPr/>
            </p:nvSpPr>
            <p:spPr bwMode="auto">
              <a:xfrm>
                <a:off x="3003" y="1290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57" name="Line 117"/>
              <p:cNvSpPr>
                <a:spLocks noChangeShapeType="1"/>
              </p:cNvSpPr>
              <p:nvPr/>
            </p:nvSpPr>
            <p:spPr bwMode="auto">
              <a:xfrm>
                <a:off x="3003" y="1374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58" name="Line 118"/>
              <p:cNvSpPr>
                <a:spLocks noChangeShapeType="1"/>
              </p:cNvSpPr>
              <p:nvPr/>
            </p:nvSpPr>
            <p:spPr bwMode="auto">
              <a:xfrm>
                <a:off x="3003" y="1092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3097" name="Line 119"/>
          <p:cNvSpPr>
            <a:spLocks noChangeShapeType="1"/>
          </p:cNvSpPr>
          <p:nvPr/>
        </p:nvSpPr>
        <p:spPr bwMode="auto">
          <a:xfrm rot="-5400000" flipH="1" flipV="1">
            <a:off x="6721475" y="4708525"/>
            <a:ext cx="6350" cy="1403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67032" name="Text Box 120"/>
          <p:cNvSpPr txBox="1">
            <a:spLocks noChangeArrowheads="1"/>
          </p:cNvSpPr>
          <p:nvPr/>
        </p:nvSpPr>
        <p:spPr bwMode="auto">
          <a:xfrm>
            <a:off x="1944688" y="4619625"/>
            <a:ext cx="19399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1. inicia chamada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67033" name="Freeform 121"/>
          <p:cNvSpPr>
            <a:spLocks/>
          </p:cNvSpPr>
          <p:nvPr/>
        </p:nvSpPr>
        <p:spPr bwMode="auto">
          <a:xfrm>
            <a:off x="2057400" y="5000625"/>
            <a:ext cx="5305425" cy="862013"/>
          </a:xfrm>
          <a:custGeom>
            <a:avLst/>
            <a:gdLst>
              <a:gd name="T0" fmla="*/ 0 w 3342"/>
              <a:gd name="T1" fmla="*/ 0 h 543"/>
              <a:gd name="T2" fmla="*/ 2147483647 w 3342"/>
              <a:gd name="T3" fmla="*/ 2147483647 h 543"/>
              <a:gd name="T4" fmla="*/ 2147483647 w 3342"/>
              <a:gd name="T5" fmla="*/ 2147483647 h 543"/>
              <a:gd name="T6" fmla="*/ 2147483647 w 3342"/>
              <a:gd name="T7" fmla="*/ 2147483647 h 543"/>
              <a:gd name="T8" fmla="*/ 2147483647 w 3342"/>
              <a:gd name="T9" fmla="*/ 2147483647 h 543"/>
              <a:gd name="T10" fmla="*/ 2147483647 w 3342"/>
              <a:gd name="T11" fmla="*/ 2147483647 h 543"/>
              <a:gd name="T12" fmla="*/ 2147483647 w 3342"/>
              <a:gd name="T13" fmla="*/ 2147483647 h 543"/>
              <a:gd name="T14" fmla="*/ 2147483647 w 3342"/>
              <a:gd name="T15" fmla="*/ 2147483647 h 54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342"/>
              <a:gd name="T25" fmla="*/ 0 h 543"/>
              <a:gd name="T26" fmla="*/ 3342 w 3342"/>
              <a:gd name="T27" fmla="*/ 543 h 54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342" h="543">
                <a:moveTo>
                  <a:pt x="0" y="0"/>
                </a:moveTo>
                <a:lnTo>
                  <a:pt x="3" y="234"/>
                </a:lnTo>
                <a:lnTo>
                  <a:pt x="939" y="234"/>
                </a:lnTo>
                <a:lnTo>
                  <a:pt x="1617" y="543"/>
                </a:lnTo>
                <a:lnTo>
                  <a:pt x="1818" y="543"/>
                </a:lnTo>
                <a:lnTo>
                  <a:pt x="2364" y="300"/>
                </a:lnTo>
                <a:lnTo>
                  <a:pt x="3342" y="306"/>
                </a:lnTo>
                <a:lnTo>
                  <a:pt x="3336" y="12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67034" name="Text Box 122"/>
          <p:cNvSpPr txBox="1">
            <a:spLocks noChangeArrowheads="1"/>
          </p:cNvSpPr>
          <p:nvPr/>
        </p:nvSpPr>
        <p:spPr bwMode="auto">
          <a:xfrm>
            <a:off x="4802188" y="4727575"/>
            <a:ext cx="2625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2. chegada de chamada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67035" name="Text Box 123"/>
          <p:cNvSpPr txBox="1">
            <a:spLocks noChangeArrowheads="1"/>
          </p:cNvSpPr>
          <p:nvPr/>
        </p:nvSpPr>
        <p:spPr bwMode="auto">
          <a:xfrm>
            <a:off x="5314950" y="4384675"/>
            <a:ext cx="20812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3. chamada aceita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67036" name="Freeform 124"/>
          <p:cNvSpPr>
            <a:spLocks/>
          </p:cNvSpPr>
          <p:nvPr/>
        </p:nvSpPr>
        <p:spPr bwMode="auto">
          <a:xfrm>
            <a:off x="2162175" y="4648200"/>
            <a:ext cx="5057775" cy="1123950"/>
          </a:xfrm>
          <a:custGeom>
            <a:avLst/>
            <a:gdLst>
              <a:gd name="T0" fmla="*/ 0 w 3186"/>
              <a:gd name="T1" fmla="*/ 2147483647 h 708"/>
              <a:gd name="T2" fmla="*/ 0 w 3186"/>
              <a:gd name="T3" fmla="*/ 2147483647 h 708"/>
              <a:gd name="T4" fmla="*/ 2147483647 w 3186"/>
              <a:gd name="T5" fmla="*/ 2147483647 h 708"/>
              <a:gd name="T6" fmla="*/ 2147483647 w 3186"/>
              <a:gd name="T7" fmla="*/ 2147483647 h 708"/>
              <a:gd name="T8" fmla="*/ 2147483647 w 3186"/>
              <a:gd name="T9" fmla="*/ 2147483647 h 708"/>
              <a:gd name="T10" fmla="*/ 2147483647 w 3186"/>
              <a:gd name="T11" fmla="*/ 2147483647 h 708"/>
              <a:gd name="T12" fmla="*/ 2147483647 w 3186"/>
              <a:gd name="T13" fmla="*/ 2147483647 h 708"/>
              <a:gd name="T14" fmla="*/ 2147483647 w 3186"/>
              <a:gd name="T15" fmla="*/ 0 h 70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186"/>
              <a:gd name="T25" fmla="*/ 0 h 708"/>
              <a:gd name="T26" fmla="*/ 3186 w 3186"/>
              <a:gd name="T27" fmla="*/ 708 h 70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186" h="708">
                <a:moveTo>
                  <a:pt x="0" y="12"/>
                </a:moveTo>
                <a:lnTo>
                  <a:pt x="0" y="381"/>
                </a:lnTo>
                <a:lnTo>
                  <a:pt x="882" y="384"/>
                </a:lnTo>
                <a:lnTo>
                  <a:pt x="1551" y="708"/>
                </a:lnTo>
                <a:lnTo>
                  <a:pt x="1742" y="708"/>
                </a:lnTo>
                <a:lnTo>
                  <a:pt x="2273" y="476"/>
                </a:lnTo>
                <a:lnTo>
                  <a:pt x="3186" y="470"/>
                </a:lnTo>
                <a:lnTo>
                  <a:pt x="3180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67037" name="Text Box 125"/>
          <p:cNvSpPr txBox="1">
            <a:spLocks noChangeArrowheads="1"/>
          </p:cNvSpPr>
          <p:nvPr/>
        </p:nvSpPr>
        <p:spPr bwMode="auto">
          <a:xfrm>
            <a:off x="1897063" y="4376738"/>
            <a:ext cx="2324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4. conexão completa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67038" name="Text Box 126"/>
          <p:cNvSpPr txBox="1">
            <a:spLocks noChangeArrowheads="1"/>
          </p:cNvSpPr>
          <p:nvPr/>
        </p:nvSpPr>
        <p:spPr bwMode="auto">
          <a:xfrm>
            <a:off x="1922463" y="4070350"/>
            <a:ext cx="28622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chemeClr val="accent2"/>
                </a:solidFill>
              </a:rPr>
              <a:t>5. começa fluxo de dados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67039" name="Text Box 127"/>
          <p:cNvSpPr txBox="1">
            <a:spLocks noChangeArrowheads="1"/>
          </p:cNvSpPr>
          <p:nvPr/>
        </p:nvSpPr>
        <p:spPr bwMode="auto">
          <a:xfrm>
            <a:off x="5189538" y="4033838"/>
            <a:ext cx="21796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chemeClr val="accent2"/>
                </a:solidFill>
              </a:rPr>
              <a:t>6. dados recebidos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67040" name="Freeform 128"/>
          <p:cNvSpPr>
            <a:spLocks/>
          </p:cNvSpPr>
          <p:nvPr/>
        </p:nvSpPr>
        <p:spPr bwMode="auto">
          <a:xfrm>
            <a:off x="2228850" y="4324350"/>
            <a:ext cx="4895850" cy="1343025"/>
          </a:xfrm>
          <a:custGeom>
            <a:avLst/>
            <a:gdLst>
              <a:gd name="T0" fmla="*/ 0 w 3084"/>
              <a:gd name="T1" fmla="*/ 2147483647 h 846"/>
              <a:gd name="T2" fmla="*/ 0 w 3084"/>
              <a:gd name="T3" fmla="*/ 2147483647 h 846"/>
              <a:gd name="T4" fmla="*/ 2147483647 w 3084"/>
              <a:gd name="T5" fmla="*/ 2147483647 h 846"/>
              <a:gd name="T6" fmla="*/ 2147483647 w 3084"/>
              <a:gd name="T7" fmla="*/ 2147483647 h 846"/>
              <a:gd name="T8" fmla="*/ 2147483647 w 3084"/>
              <a:gd name="T9" fmla="*/ 2147483647 h 846"/>
              <a:gd name="T10" fmla="*/ 2147483647 w 3084"/>
              <a:gd name="T11" fmla="*/ 2147483647 h 846"/>
              <a:gd name="T12" fmla="*/ 2147483647 w 3084"/>
              <a:gd name="T13" fmla="*/ 2147483647 h 846"/>
              <a:gd name="T14" fmla="*/ 2147483647 w 3084"/>
              <a:gd name="T15" fmla="*/ 0 h 84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084"/>
              <a:gd name="T25" fmla="*/ 0 h 846"/>
              <a:gd name="T26" fmla="*/ 3084 w 3084"/>
              <a:gd name="T27" fmla="*/ 846 h 84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084" h="846">
                <a:moveTo>
                  <a:pt x="0" y="18"/>
                </a:moveTo>
                <a:lnTo>
                  <a:pt x="0" y="531"/>
                </a:lnTo>
                <a:lnTo>
                  <a:pt x="846" y="534"/>
                </a:lnTo>
                <a:lnTo>
                  <a:pt x="1485" y="846"/>
                </a:lnTo>
                <a:lnTo>
                  <a:pt x="1698" y="843"/>
                </a:lnTo>
                <a:lnTo>
                  <a:pt x="2238" y="633"/>
                </a:lnTo>
                <a:lnTo>
                  <a:pt x="3084" y="633"/>
                </a:lnTo>
                <a:lnTo>
                  <a:pt x="3081" y="0"/>
                </a:lnTo>
              </a:path>
            </a:pathLst>
          </a:cu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4" name="Group 129"/>
          <p:cNvGrpSpPr>
            <a:grpSpLocks/>
          </p:cNvGrpSpPr>
          <p:nvPr/>
        </p:nvGrpSpPr>
        <p:grpSpPr bwMode="auto">
          <a:xfrm>
            <a:off x="3514725" y="5241925"/>
            <a:ext cx="2530475" cy="600075"/>
            <a:chOff x="2214" y="3302"/>
            <a:chExt cx="1594" cy="378"/>
          </a:xfrm>
        </p:grpSpPr>
        <p:grpSp>
          <p:nvGrpSpPr>
            <p:cNvPr id="3108" name="Group 130"/>
            <p:cNvGrpSpPr>
              <a:grpSpLocks/>
            </p:cNvGrpSpPr>
            <p:nvPr/>
          </p:nvGrpSpPr>
          <p:grpSpPr bwMode="auto">
            <a:xfrm>
              <a:off x="2214" y="3302"/>
              <a:ext cx="316" cy="147"/>
              <a:chOff x="3120" y="2318"/>
              <a:chExt cx="316" cy="147"/>
            </a:xfrm>
          </p:grpSpPr>
          <p:sp>
            <p:nvSpPr>
              <p:cNvPr id="3137" name="Oval 131"/>
              <p:cNvSpPr>
                <a:spLocks noChangeArrowheads="1"/>
              </p:cNvSpPr>
              <p:nvPr/>
            </p:nvSpPr>
            <p:spPr bwMode="auto">
              <a:xfrm>
                <a:off x="3123" y="2384"/>
                <a:ext cx="313" cy="81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38" name="Line 132"/>
              <p:cNvSpPr>
                <a:spLocks noChangeShapeType="1"/>
              </p:cNvSpPr>
              <p:nvPr/>
            </p:nvSpPr>
            <p:spPr bwMode="auto">
              <a:xfrm>
                <a:off x="3123" y="237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39" name="Line 133"/>
              <p:cNvSpPr>
                <a:spLocks noChangeShapeType="1"/>
              </p:cNvSpPr>
              <p:nvPr/>
            </p:nvSpPr>
            <p:spPr bwMode="auto">
              <a:xfrm>
                <a:off x="3436" y="237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40" name="Rectangle 134"/>
              <p:cNvSpPr>
                <a:spLocks noChangeArrowheads="1"/>
              </p:cNvSpPr>
              <p:nvPr/>
            </p:nvSpPr>
            <p:spPr bwMode="auto">
              <a:xfrm>
                <a:off x="3123" y="2377"/>
                <a:ext cx="310" cy="49"/>
              </a:xfrm>
              <a:prstGeom prst="rect">
                <a:avLst/>
              </a:prstGeom>
              <a:solidFill>
                <a:srgbClr val="FF0000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3141" name="Oval 135"/>
              <p:cNvSpPr>
                <a:spLocks noChangeArrowheads="1"/>
              </p:cNvSpPr>
              <p:nvPr/>
            </p:nvSpPr>
            <p:spPr bwMode="auto">
              <a:xfrm>
                <a:off x="3120" y="2318"/>
                <a:ext cx="313" cy="95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42" name="Group 136"/>
              <p:cNvGrpSpPr>
                <a:grpSpLocks/>
              </p:cNvGrpSpPr>
              <p:nvPr/>
            </p:nvGrpSpPr>
            <p:grpSpPr bwMode="auto">
              <a:xfrm>
                <a:off x="3195" y="2339"/>
                <a:ext cx="156" cy="55"/>
                <a:chOff x="2848" y="848"/>
                <a:chExt cx="140" cy="98"/>
              </a:xfrm>
            </p:grpSpPr>
            <p:sp>
              <p:nvSpPr>
                <p:cNvPr id="3147" name="Line 13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148" name="Line 13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149" name="Line 13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3143" name="Group 140"/>
              <p:cNvGrpSpPr>
                <a:grpSpLocks/>
              </p:cNvGrpSpPr>
              <p:nvPr/>
            </p:nvGrpSpPr>
            <p:grpSpPr bwMode="auto">
              <a:xfrm flipV="1">
                <a:off x="3195" y="2338"/>
                <a:ext cx="156" cy="56"/>
                <a:chOff x="2848" y="848"/>
                <a:chExt cx="140" cy="98"/>
              </a:xfrm>
            </p:grpSpPr>
            <p:sp>
              <p:nvSpPr>
                <p:cNvPr id="3144" name="Line 14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145" name="Line 14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146" name="Line 14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09" name="Group 144"/>
            <p:cNvGrpSpPr>
              <a:grpSpLocks/>
            </p:cNvGrpSpPr>
            <p:nvPr/>
          </p:nvGrpSpPr>
          <p:grpSpPr bwMode="auto">
            <a:xfrm>
              <a:off x="2808" y="3533"/>
              <a:ext cx="316" cy="147"/>
              <a:chOff x="3120" y="2318"/>
              <a:chExt cx="316" cy="147"/>
            </a:xfrm>
          </p:grpSpPr>
          <p:sp>
            <p:nvSpPr>
              <p:cNvPr id="3124" name="Oval 145"/>
              <p:cNvSpPr>
                <a:spLocks noChangeArrowheads="1"/>
              </p:cNvSpPr>
              <p:nvPr/>
            </p:nvSpPr>
            <p:spPr bwMode="auto">
              <a:xfrm>
                <a:off x="3123" y="2384"/>
                <a:ext cx="313" cy="81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25" name="Line 146"/>
              <p:cNvSpPr>
                <a:spLocks noChangeShapeType="1"/>
              </p:cNvSpPr>
              <p:nvPr/>
            </p:nvSpPr>
            <p:spPr bwMode="auto">
              <a:xfrm>
                <a:off x="3123" y="237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26" name="Line 147"/>
              <p:cNvSpPr>
                <a:spLocks noChangeShapeType="1"/>
              </p:cNvSpPr>
              <p:nvPr/>
            </p:nvSpPr>
            <p:spPr bwMode="auto">
              <a:xfrm>
                <a:off x="3436" y="237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27" name="Rectangle 148"/>
              <p:cNvSpPr>
                <a:spLocks noChangeArrowheads="1"/>
              </p:cNvSpPr>
              <p:nvPr/>
            </p:nvSpPr>
            <p:spPr bwMode="auto">
              <a:xfrm>
                <a:off x="3123" y="2377"/>
                <a:ext cx="310" cy="49"/>
              </a:xfrm>
              <a:prstGeom prst="rect">
                <a:avLst/>
              </a:prstGeom>
              <a:solidFill>
                <a:srgbClr val="FF0000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3128" name="Oval 149"/>
              <p:cNvSpPr>
                <a:spLocks noChangeArrowheads="1"/>
              </p:cNvSpPr>
              <p:nvPr/>
            </p:nvSpPr>
            <p:spPr bwMode="auto">
              <a:xfrm>
                <a:off x="3120" y="2318"/>
                <a:ext cx="313" cy="95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29" name="Group 150"/>
              <p:cNvGrpSpPr>
                <a:grpSpLocks/>
              </p:cNvGrpSpPr>
              <p:nvPr/>
            </p:nvGrpSpPr>
            <p:grpSpPr bwMode="auto">
              <a:xfrm>
                <a:off x="3195" y="2339"/>
                <a:ext cx="156" cy="55"/>
                <a:chOff x="2848" y="848"/>
                <a:chExt cx="140" cy="98"/>
              </a:xfrm>
            </p:grpSpPr>
            <p:sp>
              <p:nvSpPr>
                <p:cNvPr id="3134" name="Line 15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135" name="Line 15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136" name="Line 15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3130" name="Group 154"/>
              <p:cNvGrpSpPr>
                <a:grpSpLocks/>
              </p:cNvGrpSpPr>
              <p:nvPr/>
            </p:nvGrpSpPr>
            <p:grpSpPr bwMode="auto">
              <a:xfrm flipV="1">
                <a:off x="3195" y="2338"/>
                <a:ext cx="156" cy="56"/>
                <a:chOff x="2848" y="848"/>
                <a:chExt cx="140" cy="98"/>
              </a:xfrm>
            </p:grpSpPr>
            <p:sp>
              <p:nvSpPr>
                <p:cNvPr id="3131" name="Line 15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132" name="Line 15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133" name="Line 15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10" name="Group 158"/>
            <p:cNvGrpSpPr>
              <a:grpSpLocks/>
            </p:cNvGrpSpPr>
            <p:nvPr/>
          </p:nvGrpSpPr>
          <p:grpSpPr bwMode="auto">
            <a:xfrm>
              <a:off x="3492" y="3302"/>
              <a:ext cx="316" cy="147"/>
              <a:chOff x="3120" y="2318"/>
              <a:chExt cx="316" cy="147"/>
            </a:xfrm>
          </p:grpSpPr>
          <p:sp>
            <p:nvSpPr>
              <p:cNvPr id="3111" name="Oval 159"/>
              <p:cNvSpPr>
                <a:spLocks noChangeArrowheads="1"/>
              </p:cNvSpPr>
              <p:nvPr/>
            </p:nvSpPr>
            <p:spPr bwMode="auto">
              <a:xfrm>
                <a:off x="3123" y="2384"/>
                <a:ext cx="313" cy="81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2" name="Line 160"/>
              <p:cNvSpPr>
                <a:spLocks noChangeShapeType="1"/>
              </p:cNvSpPr>
              <p:nvPr/>
            </p:nvSpPr>
            <p:spPr bwMode="auto">
              <a:xfrm>
                <a:off x="3123" y="237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3" name="Line 161"/>
              <p:cNvSpPr>
                <a:spLocks noChangeShapeType="1"/>
              </p:cNvSpPr>
              <p:nvPr/>
            </p:nvSpPr>
            <p:spPr bwMode="auto">
              <a:xfrm>
                <a:off x="3436" y="237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4" name="Rectangle 162"/>
              <p:cNvSpPr>
                <a:spLocks noChangeArrowheads="1"/>
              </p:cNvSpPr>
              <p:nvPr/>
            </p:nvSpPr>
            <p:spPr bwMode="auto">
              <a:xfrm>
                <a:off x="3123" y="2377"/>
                <a:ext cx="310" cy="49"/>
              </a:xfrm>
              <a:prstGeom prst="rect">
                <a:avLst/>
              </a:prstGeom>
              <a:solidFill>
                <a:srgbClr val="FF0000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3115" name="Oval 163"/>
              <p:cNvSpPr>
                <a:spLocks noChangeArrowheads="1"/>
              </p:cNvSpPr>
              <p:nvPr/>
            </p:nvSpPr>
            <p:spPr bwMode="auto">
              <a:xfrm>
                <a:off x="3120" y="2318"/>
                <a:ext cx="313" cy="95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16" name="Group 164"/>
              <p:cNvGrpSpPr>
                <a:grpSpLocks/>
              </p:cNvGrpSpPr>
              <p:nvPr/>
            </p:nvGrpSpPr>
            <p:grpSpPr bwMode="auto">
              <a:xfrm>
                <a:off x="3195" y="2339"/>
                <a:ext cx="156" cy="55"/>
                <a:chOff x="2848" y="848"/>
                <a:chExt cx="140" cy="98"/>
              </a:xfrm>
            </p:grpSpPr>
            <p:sp>
              <p:nvSpPr>
                <p:cNvPr id="3121" name="Line 16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122" name="Line 16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123" name="Line 16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3117" name="Group 168"/>
              <p:cNvGrpSpPr>
                <a:grpSpLocks/>
              </p:cNvGrpSpPr>
              <p:nvPr/>
            </p:nvGrpSpPr>
            <p:grpSpPr bwMode="auto">
              <a:xfrm flipV="1">
                <a:off x="3195" y="2338"/>
                <a:ext cx="156" cy="56"/>
                <a:chOff x="2848" y="848"/>
                <a:chExt cx="140" cy="98"/>
              </a:xfrm>
            </p:grpSpPr>
            <p:sp>
              <p:nvSpPr>
                <p:cNvPr id="3118" name="Line 16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119" name="Line 17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120" name="Line 17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7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7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67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67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67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67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67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7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67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032" grpId="0" autoUpdateAnimBg="0"/>
      <p:bldP spid="167033" grpId="0" animBg="1"/>
      <p:bldP spid="167034" grpId="0" autoUpdateAnimBg="0"/>
      <p:bldP spid="167035" grpId="0" autoUpdateAnimBg="0"/>
      <p:bldP spid="167036" grpId="0" animBg="1"/>
      <p:bldP spid="167037" grpId="0" autoUpdateAnimBg="0"/>
      <p:bldP spid="167038" grpId="0" autoUpdateAnimBg="0"/>
      <p:bldP spid="167039" grpId="0" autoUpdateAnimBg="0"/>
      <p:bldP spid="16704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4101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3DF3249C-9941-478B-AB4D-EE13DE9975F0}" type="slidenum">
              <a:rPr lang="pt-BR" smtClean="0"/>
              <a:pPr/>
              <a:t>15</a:t>
            </a:fld>
            <a:endParaRPr lang="pt-BR" smtClean="0"/>
          </a:p>
        </p:txBody>
      </p:sp>
      <p:sp>
        <p:nvSpPr>
          <p:cNvPr id="41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/>
          <a:lstStyle/>
          <a:p>
            <a:r>
              <a:rPr lang="pt-BR" sz="3600" smtClean="0"/>
              <a:t>Rede de datagramas: o modelo da Internet</a:t>
            </a:r>
            <a:r>
              <a:rPr lang="pt-BR" sz="2400" u="none" smtClean="0"/>
              <a:t> </a:t>
            </a:r>
          </a:p>
        </p:txBody>
      </p:sp>
      <p:sp>
        <p:nvSpPr>
          <p:cNvPr id="41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81025" y="1333500"/>
            <a:ext cx="7991475" cy="22764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000" smtClean="0"/>
              <a:t>não requer estabelecimento de chamada na camada de rede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roteadores: não guardam estado sobre conexões fim a fim</a:t>
            </a:r>
          </a:p>
          <a:p>
            <a:pPr lvl="1">
              <a:lnSpc>
                <a:spcPct val="90000"/>
              </a:lnSpc>
            </a:pPr>
            <a:r>
              <a:rPr lang="pt-BR" sz="2000" smtClean="0"/>
              <a:t>não existe o conceito de “conexão” na camada de rede</a:t>
            </a:r>
            <a:endParaRPr lang="pt-BR" sz="1800" smtClean="0"/>
          </a:p>
          <a:p>
            <a:pPr>
              <a:lnSpc>
                <a:spcPct val="90000"/>
              </a:lnSpc>
            </a:pPr>
            <a:r>
              <a:rPr lang="pt-BR" sz="2000" smtClean="0"/>
              <a:t>pacotes são repassados tipicamente usando endereços de destino</a:t>
            </a:r>
          </a:p>
          <a:p>
            <a:pPr lvl="1">
              <a:lnSpc>
                <a:spcPct val="90000"/>
              </a:lnSpc>
            </a:pPr>
            <a:r>
              <a:rPr lang="pt-BR" sz="2000" smtClean="0"/>
              <a:t>2 pacotes entre o mesmo par origem-destino podem seguir caminhos diferentes</a:t>
            </a:r>
          </a:p>
        </p:txBody>
      </p:sp>
      <p:sp>
        <p:nvSpPr>
          <p:cNvPr id="4104" name="Freeform 4"/>
          <p:cNvSpPr>
            <a:spLocks/>
          </p:cNvSpPr>
          <p:nvPr/>
        </p:nvSpPr>
        <p:spPr bwMode="auto">
          <a:xfrm>
            <a:off x="3352800" y="5078413"/>
            <a:ext cx="2847975" cy="1481137"/>
          </a:xfrm>
          <a:custGeom>
            <a:avLst/>
            <a:gdLst>
              <a:gd name="T0" fmla="*/ 2147483647 w 1794"/>
              <a:gd name="T1" fmla="*/ 2147483647 h 933"/>
              <a:gd name="T2" fmla="*/ 2147483647 w 1794"/>
              <a:gd name="T3" fmla="*/ 2147483647 h 933"/>
              <a:gd name="T4" fmla="*/ 2147483647 w 1794"/>
              <a:gd name="T5" fmla="*/ 2147483647 h 933"/>
              <a:gd name="T6" fmla="*/ 2147483647 w 1794"/>
              <a:gd name="T7" fmla="*/ 2147483647 h 933"/>
              <a:gd name="T8" fmla="*/ 2147483647 w 1794"/>
              <a:gd name="T9" fmla="*/ 2147483647 h 933"/>
              <a:gd name="T10" fmla="*/ 2147483647 w 1794"/>
              <a:gd name="T11" fmla="*/ 2147483647 h 933"/>
              <a:gd name="T12" fmla="*/ 2147483647 w 1794"/>
              <a:gd name="T13" fmla="*/ 2147483647 h 933"/>
              <a:gd name="T14" fmla="*/ 2147483647 w 1794"/>
              <a:gd name="T15" fmla="*/ 2147483647 h 933"/>
              <a:gd name="T16" fmla="*/ 2147483647 w 1794"/>
              <a:gd name="T17" fmla="*/ 2147483647 h 933"/>
              <a:gd name="T18" fmla="*/ 2147483647 w 1794"/>
              <a:gd name="T19" fmla="*/ 2147483647 h 933"/>
              <a:gd name="T20" fmla="*/ 2147483647 w 1794"/>
              <a:gd name="T21" fmla="*/ 2147483647 h 93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794"/>
              <a:gd name="T34" fmla="*/ 0 h 933"/>
              <a:gd name="T35" fmla="*/ 1794 w 1794"/>
              <a:gd name="T36" fmla="*/ 933 h 93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794" h="933">
                <a:moveTo>
                  <a:pt x="6" y="483"/>
                </a:moveTo>
                <a:cubicBezTo>
                  <a:pt x="0" y="365"/>
                  <a:pt x="16" y="189"/>
                  <a:pt x="108" y="125"/>
                </a:cubicBezTo>
                <a:cubicBezTo>
                  <a:pt x="200" y="61"/>
                  <a:pt x="389" y="116"/>
                  <a:pt x="559" y="100"/>
                </a:cubicBezTo>
                <a:cubicBezTo>
                  <a:pt x="729" y="84"/>
                  <a:pt x="935" y="0"/>
                  <a:pt x="1128" y="29"/>
                </a:cubicBezTo>
                <a:cubicBezTo>
                  <a:pt x="1321" y="58"/>
                  <a:pt x="1638" y="142"/>
                  <a:pt x="1716" y="275"/>
                </a:cubicBezTo>
                <a:cubicBezTo>
                  <a:pt x="1794" y="408"/>
                  <a:pt x="1652" y="721"/>
                  <a:pt x="1596" y="827"/>
                </a:cubicBezTo>
                <a:cubicBezTo>
                  <a:pt x="1540" y="933"/>
                  <a:pt x="1506" y="894"/>
                  <a:pt x="1380" y="911"/>
                </a:cubicBezTo>
                <a:cubicBezTo>
                  <a:pt x="1254" y="928"/>
                  <a:pt x="1001" y="929"/>
                  <a:pt x="840" y="929"/>
                </a:cubicBezTo>
                <a:cubicBezTo>
                  <a:pt x="679" y="929"/>
                  <a:pt x="530" y="927"/>
                  <a:pt x="414" y="911"/>
                </a:cubicBezTo>
                <a:cubicBezTo>
                  <a:pt x="298" y="895"/>
                  <a:pt x="211" y="903"/>
                  <a:pt x="143" y="832"/>
                </a:cubicBezTo>
                <a:cubicBezTo>
                  <a:pt x="75" y="761"/>
                  <a:pt x="4" y="624"/>
                  <a:pt x="6" y="483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05" name="Line 5"/>
          <p:cNvSpPr>
            <a:spLocks noChangeShapeType="1"/>
          </p:cNvSpPr>
          <p:nvPr/>
        </p:nvSpPr>
        <p:spPr bwMode="auto">
          <a:xfrm rot="5400000" flipV="1">
            <a:off x="2706688" y="4821237"/>
            <a:ext cx="6350" cy="1577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06" name="Freeform 6"/>
          <p:cNvSpPr>
            <a:spLocks/>
          </p:cNvSpPr>
          <p:nvPr/>
        </p:nvSpPr>
        <p:spPr bwMode="auto">
          <a:xfrm>
            <a:off x="3990975" y="5372100"/>
            <a:ext cx="542925" cy="295275"/>
          </a:xfrm>
          <a:custGeom>
            <a:avLst/>
            <a:gdLst>
              <a:gd name="T0" fmla="*/ 0 w 342"/>
              <a:gd name="T1" fmla="*/ 2147483647 h 186"/>
              <a:gd name="T2" fmla="*/ 2147483647 w 342"/>
              <a:gd name="T3" fmla="*/ 0 h 186"/>
              <a:gd name="T4" fmla="*/ 0 60000 65536"/>
              <a:gd name="T5" fmla="*/ 0 60000 65536"/>
              <a:gd name="T6" fmla="*/ 0 w 342"/>
              <a:gd name="T7" fmla="*/ 0 h 186"/>
              <a:gd name="T8" fmla="*/ 342 w 34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2" h="186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107" name="Group 7"/>
          <p:cNvGrpSpPr>
            <a:grpSpLocks/>
          </p:cNvGrpSpPr>
          <p:nvPr/>
        </p:nvGrpSpPr>
        <p:grpSpPr bwMode="auto">
          <a:xfrm>
            <a:off x="3497263" y="5546725"/>
            <a:ext cx="501650" cy="233363"/>
            <a:chOff x="3600" y="219"/>
            <a:chExt cx="360" cy="175"/>
          </a:xfrm>
        </p:grpSpPr>
        <p:sp>
          <p:nvSpPr>
            <p:cNvPr id="4233" name="Oval 8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34" name="Line 9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35" name="Line 10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36" name="Rectangle 11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4237" name="Oval 12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4238" name="Group 13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4243" name="Line 1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44" name="Line 1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45" name="Line 1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4239" name="Group 17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4240" name="Line 1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41" name="Line 1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42" name="Line 2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4108" name="Group 21"/>
          <p:cNvGrpSpPr>
            <a:grpSpLocks/>
          </p:cNvGrpSpPr>
          <p:nvPr/>
        </p:nvGrpSpPr>
        <p:grpSpPr bwMode="auto">
          <a:xfrm>
            <a:off x="3849688" y="6184900"/>
            <a:ext cx="501650" cy="233363"/>
            <a:chOff x="3600" y="219"/>
            <a:chExt cx="360" cy="175"/>
          </a:xfrm>
        </p:grpSpPr>
        <p:sp>
          <p:nvSpPr>
            <p:cNvPr id="4220" name="Oval 22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21" name="Line 23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22" name="Line 24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23" name="Rectangle 25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4224" name="Oval 26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4225" name="Group 27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4230" name="Line 2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31" name="Line 2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32" name="Line 3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4226" name="Group 31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4227" name="Line 3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28" name="Line 3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29" name="Line 3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4109" name="Group 35"/>
          <p:cNvGrpSpPr>
            <a:grpSpLocks/>
          </p:cNvGrpSpPr>
          <p:nvPr/>
        </p:nvGrpSpPr>
        <p:grpSpPr bwMode="auto">
          <a:xfrm>
            <a:off x="4524375" y="5241925"/>
            <a:ext cx="501650" cy="233363"/>
            <a:chOff x="3600" y="219"/>
            <a:chExt cx="360" cy="175"/>
          </a:xfrm>
        </p:grpSpPr>
        <p:sp>
          <p:nvSpPr>
            <p:cNvPr id="4207" name="Oval 36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08" name="Line 3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09" name="Line 3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10" name="Rectangle 39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4211" name="Oval 4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4212" name="Group 4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4217" name="Line 4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8" name="Line 4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9" name="Line 4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4213" name="Group 4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4214" name="Line 4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5" name="Line 4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6" name="Line 4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4110" name="Group 49"/>
          <p:cNvGrpSpPr>
            <a:grpSpLocks/>
          </p:cNvGrpSpPr>
          <p:nvPr/>
        </p:nvGrpSpPr>
        <p:grpSpPr bwMode="auto">
          <a:xfrm>
            <a:off x="4446588" y="5907088"/>
            <a:ext cx="500062" cy="233362"/>
            <a:chOff x="3600" y="219"/>
            <a:chExt cx="360" cy="175"/>
          </a:xfrm>
        </p:grpSpPr>
        <p:sp>
          <p:nvSpPr>
            <p:cNvPr id="4194" name="Oval 50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95" name="Line 51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96" name="Line 52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97" name="Rectangle 53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4198" name="Oval 54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4199" name="Group 55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4204" name="Line 5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05" name="Line 5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06" name="Line 5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4200" name="Group 59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4201" name="Line 6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02" name="Line 6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03" name="Line 6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4111" name="Group 63"/>
          <p:cNvGrpSpPr>
            <a:grpSpLocks/>
          </p:cNvGrpSpPr>
          <p:nvPr/>
        </p:nvGrpSpPr>
        <p:grpSpPr bwMode="auto">
          <a:xfrm>
            <a:off x="5081588" y="6203950"/>
            <a:ext cx="501650" cy="233363"/>
            <a:chOff x="3600" y="219"/>
            <a:chExt cx="360" cy="175"/>
          </a:xfrm>
        </p:grpSpPr>
        <p:sp>
          <p:nvSpPr>
            <p:cNvPr id="4181" name="Oval 64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82" name="Line 65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83" name="Line 66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84" name="Rectangle 67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4185" name="Oval 68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4186" name="Group 69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4191" name="Line 7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92" name="Line 7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93" name="Line 7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4187" name="Group 73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4188" name="Line 7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89" name="Line 7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90" name="Line 7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4112" name="Group 77"/>
          <p:cNvGrpSpPr>
            <a:grpSpLocks/>
          </p:cNvGrpSpPr>
          <p:nvPr/>
        </p:nvGrpSpPr>
        <p:grpSpPr bwMode="auto">
          <a:xfrm>
            <a:off x="5526088" y="5548313"/>
            <a:ext cx="501650" cy="233362"/>
            <a:chOff x="3600" y="219"/>
            <a:chExt cx="360" cy="175"/>
          </a:xfrm>
        </p:grpSpPr>
        <p:sp>
          <p:nvSpPr>
            <p:cNvPr id="4168" name="Oval 78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69" name="Line 79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70" name="Line 80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71" name="Rectangle 81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4172" name="Oval 82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4173" name="Group 83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4178" name="Line 8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79" name="Line 8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80" name="Line 8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4174" name="Group 87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4175" name="Line 8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76" name="Line 8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77" name="Line 9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4113" name="Group 91"/>
          <p:cNvGrpSpPr>
            <a:grpSpLocks/>
          </p:cNvGrpSpPr>
          <p:nvPr/>
        </p:nvGrpSpPr>
        <p:grpSpPr bwMode="auto">
          <a:xfrm>
            <a:off x="479425" y="3741738"/>
            <a:ext cx="1566863" cy="1987550"/>
            <a:chOff x="2366" y="929"/>
            <a:chExt cx="987" cy="1252"/>
          </a:xfrm>
        </p:grpSpPr>
        <p:graphicFrame>
          <p:nvGraphicFramePr>
            <p:cNvPr id="4099" name="Object 92"/>
            <p:cNvGraphicFramePr>
              <a:graphicFrameLocks noChangeAspect="1"/>
            </p:cNvGraphicFramePr>
            <p:nvPr/>
          </p:nvGraphicFramePr>
          <p:xfrm>
            <a:off x="2741" y="929"/>
            <a:ext cx="333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6" name="Clip" r:id="rId4" imgW="1305000" imgH="1085760" progId="MS_ClipArt_Gallery.2">
                    <p:embed/>
                  </p:oleObj>
                </mc:Choice>
                <mc:Fallback>
                  <p:oleObj name="Clip" r:id="rId4" imgW="1305000" imgH="1085760" progId="MS_ClipArt_Gallery.2">
                    <p:embed/>
                    <p:pic>
                      <p:nvPicPr>
                        <p:cNvPr id="0" name="Object 9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1" y="929"/>
                          <a:ext cx="333" cy="26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159" name="Group 93"/>
            <p:cNvGrpSpPr>
              <a:grpSpLocks/>
            </p:cNvGrpSpPr>
            <p:nvPr/>
          </p:nvGrpSpPr>
          <p:grpSpPr bwMode="auto">
            <a:xfrm>
              <a:off x="2366" y="1145"/>
              <a:ext cx="987" cy="1036"/>
              <a:chOff x="2956" y="969"/>
              <a:chExt cx="513" cy="529"/>
            </a:xfrm>
          </p:grpSpPr>
          <p:sp>
            <p:nvSpPr>
              <p:cNvPr id="4160" name="Rectangle 94"/>
              <p:cNvSpPr>
                <a:spLocks noChangeArrowheads="1"/>
              </p:cNvSpPr>
              <p:nvPr/>
            </p:nvSpPr>
            <p:spPr bwMode="auto">
              <a:xfrm>
                <a:off x="3018" y="969"/>
                <a:ext cx="426" cy="48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61" name="Rectangle 95"/>
              <p:cNvSpPr>
                <a:spLocks noChangeArrowheads="1"/>
              </p:cNvSpPr>
              <p:nvPr/>
            </p:nvSpPr>
            <p:spPr bwMode="auto">
              <a:xfrm>
                <a:off x="2997" y="984"/>
                <a:ext cx="435" cy="50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62" name="Rectangle 96"/>
              <p:cNvSpPr>
                <a:spLocks noChangeArrowheads="1"/>
              </p:cNvSpPr>
              <p:nvPr/>
            </p:nvSpPr>
            <p:spPr bwMode="auto">
              <a:xfrm>
                <a:off x="3000" y="1185"/>
                <a:ext cx="432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63" name="Text Box 97"/>
              <p:cNvSpPr txBox="1">
                <a:spLocks noChangeArrowheads="1"/>
              </p:cNvSpPr>
              <p:nvPr/>
            </p:nvSpPr>
            <p:spPr bwMode="auto">
              <a:xfrm>
                <a:off x="2956" y="978"/>
                <a:ext cx="513" cy="5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2000"/>
                  <a:t>aplicação</a:t>
                </a:r>
              </a:p>
              <a:p>
                <a:pPr algn="ctr"/>
                <a:r>
                  <a:rPr lang="en-US" sz="2000"/>
                  <a:t>transporte</a:t>
                </a:r>
              </a:p>
              <a:p>
                <a:pPr algn="ctr"/>
                <a:r>
                  <a:rPr lang="en-US" sz="2000">
                    <a:solidFill>
                      <a:schemeClr val="bg1"/>
                    </a:solidFill>
                  </a:rPr>
                  <a:t>rede</a:t>
                </a:r>
                <a:endParaRPr lang="en-US" sz="2000"/>
              </a:p>
              <a:p>
                <a:pPr algn="ctr"/>
                <a:r>
                  <a:rPr lang="en-US" sz="2000"/>
                  <a:t>enlace</a:t>
                </a:r>
              </a:p>
              <a:p>
                <a:pPr algn="ctr"/>
                <a:r>
                  <a:rPr lang="en-US" sz="2000"/>
                  <a:t>física</a:t>
                </a:r>
                <a:endParaRPr lang="en-US" sz="2000">
                  <a:latin typeface="Times New Roman" pitchFamily="18" charset="0"/>
                </a:endParaRPr>
              </a:p>
            </p:txBody>
          </p:sp>
          <p:sp>
            <p:nvSpPr>
              <p:cNvPr id="4164" name="Line 98"/>
              <p:cNvSpPr>
                <a:spLocks noChangeShapeType="1"/>
              </p:cNvSpPr>
              <p:nvPr/>
            </p:nvSpPr>
            <p:spPr bwMode="auto">
              <a:xfrm>
                <a:off x="2997" y="1194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65" name="Line 99"/>
              <p:cNvSpPr>
                <a:spLocks noChangeShapeType="1"/>
              </p:cNvSpPr>
              <p:nvPr/>
            </p:nvSpPr>
            <p:spPr bwMode="auto">
              <a:xfrm>
                <a:off x="3003" y="1290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66" name="Line 100"/>
              <p:cNvSpPr>
                <a:spLocks noChangeShapeType="1"/>
              </p:cNvSpPr>
              <p:nvPr/>
            </p:nvSpPr>
            <p:spPr bwMode="auto">
              <a:xfrm>
                <a:off x="3003" y="1374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67" name="Line 101"/>
              <p:cNvSpPr>
                <a:spLocks noChangeShapeType="1"/>
              </p:cNvSpPr>
              <p:nvPr/>
            </p:nvSpPr>
            <p:spPr bwMode="auto">
              <a:xfrm>
                <a:off x="3003" y="1092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4114" name="Freeform 102"/>
          <p:cNvSpPr>
            <a:spLocks/>
          </p:cNvSpPr>
          <p:nvPr/>
        </p:nvSpPr>
        <p:spPr bwMode="auto">
          <a:xfrm>
            <a:off x="5032375" y="5365750"/>
            <a:ext cx="504825" cy="307975"/>
          </a:xfrm>
          <a:custGeom>
            <a:avLst/>
            <a:gdLst>
              <a:gd name="T0" fmla="*/ 0 w 318"/>
              <a:gd name="T1" fmla="*/ 0 h 194"/>
              <a:gd name="T2" fmla="*/ 2147483647 w 318"/>
              <a:gd name="T3" fmla="*/ 2147483647 h 194"/>
              <a:gd name="T4" fmla="*/ 0 60000 65536"/>
              <a:gd name="T5" fmla="*/ 0 60000 65536"/>
              <a:gd name="T6" fmla="*/ 0 w 318"/>
              <a:gd name="T7" fmla="*/ 0 h 194"/>
              <a:gd name="T8" fmla="*/ 318 w 318"/>
              <a:gd name="T9" fmla="*/ 194 h 19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8" h="194">
                <a:moveTo>
                  <a:pt x="0" y="0"/>
                </a:moveTo>
                <a:lnTo>
                  <a:pt x="318" y="194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15" name="Freeform 103"/>
          <p:cNvSpPr>
            <a:spLocks/>
          </p:cNvSpPr>
          <p:nvPr/>
        </p:nvSpPr>
        <p:spPr bwMode="auto">
          <a:xfrm>
            <a:off x="3967163" y="5757863"/>
            <a:ext cx="481012" cy="238125"/>
          </a:xfrm>
          <a:custGeom>
            <a:avLst/>
            <a:gdLst>
              <a:gd name="T0" fmla="*/ 0 w 294"/>
              <a:gd name="T1" fmla="*/ 0 h 174"/>
              <a:gd name="T2" fmla="*/ 2147483647 w 294"/>
              <a:gd name="T3" fmla="*/ 2147483647 h 174"/>
              <a:gd name="T4" fmla="*/ 0 60000 65536"/>
              <a:gd name="T5" fmla="*/ 0 60000 65536"/>
              <a:gd name="T6" fmla="*/ 0 w 294"/>
              <a:gd name="T7" fmla="*/ 0 h 174"/>
              <a:gd name="T8" fmla="*/ 294 w 294"/>
              <a:gd name="T9" fmla="*/ 174 h 17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94" h="174">
                <a:moveTo>
                  <a:pt x="0" y="0"/>
                </a:moveTo>
                <a:lnTo>
                  <a:pt x="294" y="174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16" name="Freeform 104"/>
          <p:cNvSpPr>
            <a:spLocks/>
          </p:cNvSpPr>
          <p:nvPr/>
        </p:nvSpPr>
        <p:spPr bwMode="auto">
          <a:xfrm>
            <a:off x="4914900" y="5734050"/>
            <a:ext cx="628650" cy="247650"/>
          </a:xfrm>
          <a:custGeom>
            <a:avLst/>
            <a:gdLst>
              <a:gd name="T0" fmla="*/ 0 w 378"/>
              <a:gd name="T1" fmla="*/ 2147483647 h 174"/>
              <a:gd name="T2" fmla="*/ 2147483647 w 378"/>
              <a:gd name="T3" fmla="*/ 0 h 174"/>
              <a:gd name="T4" fmla="*/ 0 60000 65536"/>
              <a:gd name="T5" fmla="*/ 0 60000 65536"/>
              <a:gd name="T6" fmla="*/ 0 w 378"/>
              <a:gd name="T7" fmla="*/ 0 h 174"/>
              <a:gd name="T8" fmla="*/ 378 w 378"/>
              <a:gd name="T9" fmla="*/ 174 h 17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78" h="174">
                <a:moveTo>
                  <a:pt x="0" y="174"/>
                </a:moveTo>
                <a:lnTo>
                  <a:pt x="378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17" name="Freeform 105"/>
          <p:cNvSpPr>
            <a:spLocks/>
          </p:cNvSpPr>
          <p:nvPr/>
        </p:nvSpPr>
        <p:spPr bwMode="auto">
          <a:xfrm>
            <a:off x="5581650" y="5788025"/>
            <a:ext cx="206375" cy="508000"/>
          </a:xfrm>
          <a:custGeom>
            <a:avLst/>
            <a:gdLst>
              <a:gd name="T0" fmla="*/ 0 w 118"/>
              <a:gd name="T1" fmla="*/ 2147483647 h 500"/>
              <a:gd name="T2" fmla="*/ 2147483647 w 118"/>
              <a:gd name="T3" fmla="*/ 0 h 500"/>
              <a:gd name="T4" fmla="*/ 0 60000 65536"/>
              <a:gd name="T5" fmla="*/ 0 60000 65536"/>
              <a:gd name="T6" fmla="*/ 0 w 118"/>
              <a:gd name="T7" fmla="*/ 0 h 500"/>
              <a:gd name="T8" fmla="*/ 118 w 118"/>
              <a:gd name="T9" fmla="*/ 500 h 5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8" h="500">
                <a:moveTo>
                  <a:pt x="0" y="500"/>
                </a:moveTo>
                <a:lnTo>
                  <a:pt x="118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18" name="Freeform 106"/>
          <p:cNvSpPr>
            <a:spLocks/>
          </p:cNvSpPr>
          <p:nvPr/>
        </p:nvSpPr>
        <p:spPr bwMode="auto">
          <a:xfrm>
            <a:off x="4346575" y="6321425"/>
            <a:ext cx="736600" cy="74613"/>
          </a:xfrm>
          <a:custGeom>
            <a:avLst/>
            <a:gdLst>
              <a:gd name="T0" fmla="*/ 2147483647 w 370"/>
              <a:gd name="T1" fmla="*/ 2147483647 h 32"/>
              <a:gd name="T2" fmla="*/ 0 w 370"/>
              <a:gd name="T3" fmla="*/ 0 h 32"/>
              <a:gd name="T4" fmla="*/ 0 60000 65536"/>
              <a:gd name="T5" fmla="*/ 0 60000 65536"/>
              <a:gd name="T6" fmla="*/ 0 w 370"/>
              <a:gd name="T7" fmla="*/ 0 h 32"/>
              <a:gd name="T8" fmla="*/ 370 w 370"/>
              <a:gd name="T9" fmla="*/ 32 h 3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70" h="32">
                <a:moveTo>
                  <a:pt x="370" y="32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19" name="Freeform 107"/>
          <p:cNvSpPr>
            <a:spLocks/>
          </p:cNvSpPr>
          <p:nvPr/>
        </p:nvSpPr>
        <p:spPr bwMode="auto">
          <a:xfrm>
            <a:off x="3810000" y="5781675"/>
            <a:ext cx="193675" cy="425450"/>
          </a:xfrm>
          <a:custGeom>
            <a:avLst/>
            <a:gdLst>
              <a:gd name="T0" fmla="*/ 2147483647 w 176"/>
              <a:gd name="T1" fmla="*/ 2147483647 h 412"/>
              <a:gd name="T2" fmla="*/ 2147483647 w 176"/>
              <a:gd name="T3" fmla="*/ 2147483647 h 412"/>
              <a:gd name="T4" fmla="*/ 0 w 176"/>
              <a:gd name="T5" fmla="*/ 0 h 412"/>
              <a:gd name="T6" fmla="*/ 0 60000 65536"/>
              <a:gd name="T7" fmla="*/ 0 60000 65536"/>
              <a:gd name="T8" fmla="*/ 0 60000 65536"/>
              <a:gd name="T9" fmla="*/ 0 w 176"/>
              <a:gd name="T10" fmla="*/ 0 h 412"/>
              <a:gd name="T11" fmla="*/ 176 w 176"/>
              <a:gd name="T12" fmla="*/ 412 h 4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6" h="412">
                <a:moveTo>
                  <a:pt x="162" y="408"/>
                </a:moveTo>
                <a:lnTo>
                  <a:pt x="176" y="412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120" name="Group 108"/>
          <p:cNvGrpSpPr>
            <a:grpSpLocks/>
          </p:cNvGrpSpPr>
          <p:nvPr/>
        </p:nvGrpSpPr>
        <p:grpSpPr bwMode="auto">
          <a:xfrm>
            <a:off x="7261225" y="3913188"/>
            <a:ext cx="1566863" cy="1987550"/>
            <a:chOff x="2366" y="929"/>
            <a:chExt cx="987" cy="1252"/>
          </a:xfrm>
        </p:grpSpPr>
        <p:graphicFrame>
          <p:nvGraphicFramePr>
            <p:cNvPr id="4098" name="Object 109"/>
            <p:cNvGraphicFramePr>
              <a:graphicFrameLocks noChangeAspect="1"/>
            </p:cNvGraphicFramePr>
            <p:nvPr/>
          </p:nvGraphicFramePr>
          <p:xfrm>
            <a:off x="2741" y="929"/>
            <a:ext cx="333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7" name="Clip" r:id="rId6" imgW="1305000" imgH="1085760" progId="MS_ClipArt_Gallery.2">
                    <p:embed/>
                  </p:oleObj>
                </mc:Choice>
                <mc:Fallback>
                  <p:oleObj name="Clip" r:id="rId6" imgW="1305000" imgH="1085760" progId="MS_ClipArt_Gallery.2">
                    <p:embed/>
                    <p:pic>
                      <p:nvPicPr>
                        <p:cNvPr id="0" name="Object 10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1" y="929"/>
                          <a:ext cx="333" cy="26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150" name="Group 110"/>
            <p:cNvGrpSpPr>
              <a:grpSpLocks/>
            </p:cNvGrpSpPr>
            <p:nvPr/>
          </p:nvGrpSpPr>
          <p:grpSpPr bwMode="auto">
            <a:xfrm>
              <a:off x="2366" y="1145"/>
              <a:ext cx="987" cy="1036"/>
              <a:chOff x="2956" y="969"/>
              <a:chExt cx="513" cy="529"/>
            </a:xfrm>
          </p:grpSpPr>
          <p:sp>
            <p:nvSpPr>
              <p:cNvPr id="4151" name="Rectangle 111"/>
              <p:cNvSpPr>
                <a:spLocks noChangeArrowheads="1"/>
              </p:cNvSpPr>
              <p:nvPr/>
            </p:nvSpPr>
            <p:spPr bwMode="auto">
              <a:xfrm>
                <a:off x="3018" y="969"/>
                <a:ext cx="426" cy="48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52" name="Rectangle 112"/>
              <p:cNvSpPr>
                <a:spLocks noChangeArrowheads="1"/>
              </p:cNvSpPr>
              <p:nvPr/>
            </p:nvSpPr>
            <p:spPr bwMode="auto">
              <a:xfrm>
                <a:off x="2997" y="984"/>
                <a:ext cx="435" cy="50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53" name="Rectangle 113"/>
              <p:cNvSpPr>
                <a:spLocks noChangeArrowheads="1"/>
              </p:cNvSpPr>
              <p:nvPr/>
            </p:nvSpPr>
            <p:spPr bwMode="auto">
              <a:xfrm>
                <a:off x="3000" y="1185"/>
                <a:ext cx="432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54" name="Text Box 114"/>
              <p:cNvSpPr txBox="1">
                <a:spLocks noChangeArrowheads="1"/>
              </p:cNvSpPr>
              <p:nvPr/>
            </p:nvSpPr>
            <p:spPr bwMode="auto">
              <a:xfrm>
                <a:off x="2956" y="978"/>
                <a:ext cx="513" cy="5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2000"/>
                  <a:t>aplicação</a:t>
                </a:r>
              </a:p>
              <a:p>
                <a:pPr algn="ctr"/>
                <a:r>
                  <a:rPr lang="en-US" sz="2000"/>
                  <a:t>transporte</a:t>
                </a:r>
              </a:p>
              <a:p>
                <a:pPr algn="ctr"/>
                <a:r>
                  <a:rPr lang="en-US" sz="2000">
                    <a:solidFill>
                      <a:schemeClr val="bg1"/>
                    </a:solidFill>
                  </a:rPr>
                  <a:t>rede</a:t>
                </a:r>
                <a:endParaRPr lang="en-US" sz="2000"/>
              </a:p>
              <a:p>
                <a:pPr algn="ctr"/>
                <a:r>
                  <a:rPr lang="en-US" sz="2000"/>
                  <a:t>enlace</a:t>
                </a:r>
              </a:p>
              <a:p>
                <a:pPr algn="ctr"/>
                <a:r>
                  <a:rPr lang="en-US" sz="2000"/>
                  <a:t>física</a:t>
                </a:r>
              </a:p>
            </p:txBody>
          </p:sp>
          <p:sp>
            <p:nvSpPr>
              <p:cNvPr id="4155" name="Line 115"/>
              <p:cNvSpPr>
                <a:spLocks noChangeShapeType="1"/>
              </p:cNvSpPr>
              <p:nvPr/>
            </p:nvSpPr>
            <p:spPr bwMode="auto">
              <a:xfrm>
                <a:off x="2997" y="1194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56" name="Line 116"/>
              <p:cNvSpPr>
                <a:spLocks noChangeShapeType="1"/>
              </p:cNvSpPr>
              <p:nvPr/>
            </p:nvSpPr>
            <p:spPr bwMode="auto">
              <a:xfrm>
                <a:off x="3003" y="1290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57" name="Line 117"/>
              <p:cNvSpPr>
                <a:spLocks noChangeShapeType="1"/>
              </p:cNvSpPr>
              <p:nvPr/>
            </p:nvSpPr>
            <p:spPr bwMode="auto">
              <a:xfrm>
                <a:off x="3003" y="1374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58" name="Line 118"/>
              <p:cNvSpPr>
                <a:spLocks noChangeShapeType="1"/>
              </p:cNvSpPr>
              <p:nvPr/>
            </p:nvSpPr>
            <p:spPr bwMode="auto">
              <a:xfrm>
                <a:off x="3003" y="1092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4121" name="Line 119"/>
          <p:cNvSpPr>
            <a:spLocks noChangeShapeType="1"/>
          </p:cNvSpPr>
          <p:nvPr/>
        </p:nvSpPr>
        <p:spPr bwMode="auto">
          <a:xfrm rot="-5400000" flipH="1" flipV="1">
            <a:off x="6702425" y="5003800"/>
            <a:ext cx="6350" cy="1403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68056" name="Text Box 120"/>
          <p:cNvSpPr txBox="1">
            <a:spLocks noChangeArrowheads="1"/>
          </p:cNvSpPr>
          <p:nvPr/>
        </p:nvSpPr>
        <p:spPr bwMode="auto">
          <a:xfrm>
            <a:off x="2012950" y="4957763"/>
            <a:ext cx="16367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1. envia dados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68057" name="Text Box 121"/>
          <p:cNvSpPr txBox="1">
            <a:spLocks noChangeArrowheads="1"/>
          </p:cNvSpPr>
          <p:nvPr/>
        </p:nvSpPr>
        <p:spPr bwMode="auto">
          <a:xfrm>
            <a:off x="5510213" y="5013325"/>
            <a:ext cx="18748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2. recebe dados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4124" name="Freeform 122"/>
          <p:cNvSpPr>
            <a:spLocks/>
          </p:cNvSpPr>
          <p:nvPr/>
        </p:nvSpPr>
        <p:spPr bwMode="auto">
          <a:xfrm>
            <a:off x="2028825" y="4914900"/>
            <a:ext cx="304800" cy="657225"/>
          </a:xfrm>
          <a:custGeom>
            <a:avLst/>
            <a:gdLst>
              <a:gd name="T0" fmla="*/ 0 w 192"/>
              <a:gd name="T1" fmla="*/ 0 h 414"/>
              <a:gd name="T2" fmla="*/ 0 w 192"/>
              <a:gd name="T3" fmla="*/ 2147483647 h 414"/>
              <a:gd name="T4" fmla="*/ 2147483647 w 192"/>
              <a:gd name="T5" fmla="*/ 2147483647 h 414"/>
              <a:gd name="T6" fmla="*/ 0 60000 65536"/>
              <a:gd name="T7" fmla="*/ 0 60000 65536"/>
              <a:gd name="T8" fmla="*/ 0 60000 65536"/>
              <a:gd name="T9" fmla="*/ 0 w 192"/>
              <a:gd name="T10" fmla="*/ 0 h 414"/>
              <a:gd name="T11" fmla="*/ 192 w 192"/>
              <a:gd name="T12" fmla="*/ 414 h 41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2" h="414">
                <a:moveTo>
                  <a:pt x="0" y="0"/>
                </a:moveTo>
                <a:lnTo>
                  <a:pt x="0" y="414"/>
                </a:lnTo>
                <a:lnTo>
                  <a:pt x="192" y="408"/>
                </a:ln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125" name="Freeform 123"/>
          <p:cNvSpPr>
            <a:spLocks/>
          </p:cNvSpPr>
          <p:nvPr/>
        </p:nvSpPr>
        <p:spPr bwMode="auto">
          <a:xfrm>
            <a:off x="6662738" y="5357813"/>
            <a:ext cx="609600" cy="295275"/>
          </a:xfrm>
          <a:custGeom>
            <a:avLst/>
            <a:gdLst>
              <a:gd name="T0" fmla="*/ 0 w 384"/>
              <a:gd name="T1" fmla="*/ 2147483647 h 186"/>
              <a:gd name="T2" fmla="*/ 2147483647 w 384"/>
              <a:gd name="T3" fmla="*/ 2147483647 h 186"/>
              <a:gd name="T4" fmla="*/ 2147483647 w 384"/>
              <a:gd name="T5" fmla="*/ 0 h 186"/>
              <a:gd name="T6" fmla="*/ 0 60000 65536"/>
              <a:gd name="T7" fmla="*/ 0 60000 65536"/>
              <a:gd name="T8" fmla="*/ 0 60000 65536"/>
              <a:gd name="T9" fmla="*/ 0 w 384"/>
              <a:gd name="T10" fmla="*/ 0 h 186"/>
              <a:gd name="T11" fmla="*/ 384 w 384"/>
              <a:gd name="T12" fmla="*/ 186 h 18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4" h="186">
                <a:moveTo>
                  <a:pt x="0" y="186"/>
                </a:moveTo>
                <a:lnTo>
                  <a:pt x="384" y="186"/>
                </a:lnTo>
                <a:lnTo>
                  <a:pt x="384" y="0"/>
                </a:ln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126" name="Group 124"/>
          <p:cNvGrpSpPr>
            <a:grpSpLocks/>
          </p:cNvGrpSpPr>
          <p:nvPr/>
        </p:nvGrpSpPr>
        <p:grpSpPr bwMode="auto">
          <a:xfrm>
            <a:off x="2386013" y="5353050"/>
            <a:ext cx="361950" cy="261938"/>
            <a:chOff x="1548" y="3723"/>
            <a:chExt cx="228" cy="165"/>
          </a:xfrm>
        </p:grpSpPr>
        <p:sp>
          <p:nvSpPr>
            <p:cNvPr id="4147" name="Rectangle 125"/>
            <p:cNvSpPr>
              <a:spLocks noChangeArrowheads="1"/>
            </p:cNvSpPr>
            <p:nvPr/>
          </p:nvSpPr>
          <p:spPr bwMode="auto">
            <a:xfrm>
              <a:off x="1563" y="3723"/>
              <a:ext cx="102" cy="15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48" name="Rectangle 126"/>
            <p:cNvSpPr>
              <a:spLocks noChangeArrowheads="1"/>
            </p:cNvSpPr>
            <p:nvPr/>
          </p:nvSpPr>
          <p:spPr bwMode="auto">
            <a:xfrm>
              <a:off x="1548" y="3738"/>
              <a:ext cx="102" cy="15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49" name="Line 127"/>
            <p:cNvSpPr>
              <a:spLocks noChangeShapeType="1"/>
            </p:cNvSpPr>
            <p:nvPr/>
          </p:nvSpPr>
          <p:spPr bwMode="auto">
            <a:xfrm>
              <a:off x="1650" y="3816"/>
              <a:ext cx="126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4127" name="Group 128"/>
          <p:cNvGrpSpPr>
            <a:grpSpLocks/>
          </p:cNvGrpSpPr>
          <p:nvPr/>
        </p:nvGrpSpPr>
        <p:grpSpPr bwMode="auto">
          <a:xfrm>
            <a:off x="3176588" y="5357813"/>
            <a:ext cx="361950" cy="261937"/>
            <a:chOff x="1548" y="3723"/>
            <a:chExt cx="228" cy="165"/>
          </a:xfrm>
        </p:grpSpPr>
        <p:sp>
          <p:nvSpPr>
            <p:cNvPr id="4144" name="Rectangle 129"/>
            <p:cNvSpPr>
              <a:spLocks noChangeArrowheads="1"/>
            </p:cNvSpPr>
            <p:nvPr/>
          </p:nvSpPr>
          <p:spPr bwMode="auto">
            <a:xfrm>
              <a:off x="1563" y="3723"/>
              <a:ext cx="102" cy="15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45" name="Rectangle 130"/>
            <p:cNvSpPr>
              <a:spLocks noChangeArrowheads="1"/>
            </p:cNvSpPr>
            <p:nvPr/>
          </p:nvSpPr>
          <p:spPr bwMode="auto">
            <a:xfrm>
              <a:off x="1548" y="3738"/>
              <a:ext cx="102" cy="15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46" name="Line 131"/>
            <p:cNvSpPr>
              <a:spLocks noChangeShapeType="1"/>
            </p:cNvSpPr>
            <p:nvPr/>
          </p:nvSpPr>
          <p:spPr bwMode="auto">
            <a:xfrm>
              <a:off x="1650" y="3816"/>
              <a:ext cx="126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4128" name="Group 132"/>
          <p:cNvGrpSpPr>
            <a:grpSpLocks/>
          </p:cNvGrpSpPr>
          <p:nvPr/>
        </p:nvGrpSpPr>
        <p:grpSpPr bwMode="auto">
          <a:xfrm>
            <a:off x="5048250" y="5248275"/>
            <a:ext cx="361950" cy="261938"/>
            <a:chOff x="1548" y="3723"/>
            <a:chExt cx="228" cy="165"/>
          </a:xfrm>
        </p:grpSpPr>
        <p:sp>
          <p:nvSpPr>
            <p:cNvPr id="4141" name="Rectangle 133"/>
            <p:cNvSpPr>
              <a:spLocks noChangeArrowheads="1"/>
            </p:cNvSpPr>
            <p:nvPr/>
          </p:nvSpPr>
          <p:spPr bwMode="auto">
            <a:xfrm>
              <a:off x="1563" y="3723"/>
              <a:ext cx="102" cy="15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42" name="Rectangle 134"/>
            <p:cNvSpPr>
              <a:spLocks noChangeArrowheads="1"/>
            </p:cNvSpPr>
            <p:nvPr/>
          </p:nvSpPr>
          <p:spPr bwMode="auto">
            <a:xfrm>
              <a:off x="1548" y="3738"/>
              <a:ext cx="102" cy="15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43" name="Line 135"/>
            <p:cNvSpPr>
              <a:spLocks noChangeShapeType="1"/>
            </p:cNvSpPr>
            <p:nvPr/>
          </p:nvSpPr>
          <p:spPr bwMode="auto">
            <a:xfrm>
              <a:off x="1650" y="3816"/>
              <a:ext cx="126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4129" name="Group 136"/>
          <p:cNvGrpSpPr>
            <a:grpSpLocks/>
          </p:cNvGrpSpPr>
          <p:nvPr/>
        </p:nvGrpSpPr>
        <p:grpSpPr bwMode="auto">
          <a:xfrm>
            <a:off x="4524375" y="6186488"/>
            <a:ext cx="361950" cy="261937"/>
            <a:chOff x="1548" y="3723"/>
            <a:chExt cx="228" cy="165"/>
          </a:xfrm>
        </p:grpSpPr>
        <p:sp>
          <p:nvSpPr>
            <p:cNvPr id="4138" name="Rectangle 137"/>
            <p:cNvSpPr>
              <a:spLocks noChangeArrowheads="1"/>
            </p:cNvSpPr>
            <p:nvPr/>
          </p:nvSpPr>
          <p:spPr bwMode="auto">
            <a:xfrm>
              <a:off x="1563" y="3723"/>
              <a:ext cx="102" cy="15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39" name="Rectangle 138"/>
            <p:cNvSpPr>
              <a:spLocks noChangeArrowheads="1"/>
            </p:cNvSpPr>
            <p:nvPr/>
          </p:nvSpPr>
          <p:spPr bwMode="auto">
            <a:xfrm>
              <a:off x="1548" y="3738"/>
              <a:ext cx="102" cy="15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40" name="Line 139"/>
            <p:cNvSpPr>
              <a:spLocks noChangeShapeType="1"/>
            </p:cNvSpPr>
            <p:nvPr/>
          </p:nvSpPr>
          <p:spPr bwMode="auto">
            <a:xfrm>
              <a:off x="1650" y="3816"/>
              <a:ext cx="126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4130" name="Group 140"/>
          <p:cNvGrpSpPr>
            <a:grpSpLocks/>
          </p:cNvGrpSpPr>
          <p:nvPr/>
        </p:nvGrpSpPr>
        <p:grpSpPr bwMode="auto">
          <a:xfrm>
            <a:off x="4105275" y="5710238"/>
            <a:ext cx="361950" cy="261937"/>
            <a:chOff x="1548" y="3723"/>
            <a:chExt cx="228" cy="165"/>
          </a:xfrm>
        </p:grpSpPr>
        <p:sp>
          <p:nvSpPr>
            <p:cNvPr id="4135" name="Rectangle 141"/>
            <p:cNvSpPr>
              <a:spLocks noChangeArrowheads="1"/>
            </p:cNvSpPr>
            <p:nvPr/>
          </p:nvSpPr>
          <p:spPr bwMode="auto">
            <a:xfrm>
              <a:off x="1563" y="3723"/>
              <a:ext cx="102" cy="15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36" name="Rectangle 142"/>
            <p:cNvSpPr>
              <a:spLocks noChangeArrowheads="1"/>
            </p:cNvSpPr>
            <p:nvPr/>
          </p:nvSpPr>
          <p:spPr bwMode="auto">
            <a:xfrm>
              <a:off x="1548" y="3738"/>
              <a:ext cx="102" cy="15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37" name="Line 143"/>
            <p:cNvSpPr>
              <a:spLocks noChangeShapeType="1"/>
            </p:cNvSpPr>
            <p:nvPr/>
          </p:nvSpPr>
          <p:spPr bwMode="auto">
            <a:xfrm>
              <a:off x="1650" y="3816"/>
              <a:ext cx="126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4131" name="Group 144"/>
          <p:cNvGrpSpPr>
            <a:grpSpLocks/>
          </p:cNvGrpSpPr>
          <p:nvPr/>
        </p:nvGrpSpPr>
        <p:grpSpPr bwMode="auto">
          <a:xfrm>
            <a:off x="6457950" y="5434013"/>
            <a:ext cx="361950" cy="261937"/>
            <a:chOff x="1548" y="3723"/>
            <a:chExt cx="228" cy="165"/>
          </a:xfrm>
        </p:grpSpPr>
        <p:sp>
          <p:nvSpPr>
            <p:cNvPr id="4132" name="Rectangle 145"/>
            <p:cNvSpPr>
              <a:spLocks noChangeArrowheads="1"/>
            </p:cNvSpPr>
            <p:nvPr/>
          </p:nvSpPr>
          <p:spPr bwMode="auto">
            <a:xfrm>
              <a:off x="1563" y="3723"/>
              <a:ext cx="102" cy="15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33" name="Rectangle 146"/>
            <p:cNvSpPr>
              <a:spLocks noChangeArrowheads="1"/>
            </p:cNvSpPr>
            <p:nvPr/>
          </p:nvSpPr>
          <p:spPr bwMode="auto">
            <a:xfrm>
              <a:off x="1548" y="3738"/>
              <a:ext cx="102" cy="15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34" name="Line 147"/>
            <p:cNvSpPr>
              <a:spLocks noChangeShapeType="1"/>
            </p:cNvSpPr>
            <p:nvPr/>
          </p:nvSpPr>
          <p:spPr bwMode="auto">
            <a:xfrm>
              <a:off x="1650" y="3816"/>
              <a:ext cx="126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8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68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056" grpId="0" autoUpdateAnimBg="0"/>
      <p:bldP spid="168057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Tabela de repasse 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4: Camada de Rede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4a-</a:t>
            </a:r>
            <a:fld id="{6E18FAB5-3A02-437B-B66F-127A12D00693}" type="slidenum">
              <a:rPr lang="pt-BR" smtClean="0"/>
              <a:pPr>
                <a:defRPr/>
              </a:pPr>
              <a:t>16</a:t>
            </a:fld>
            <a:endParaRPr lang="pt-BR"/>
          </a:p>
        </p:txBody>
      </p:sp>
      <p:grpSp>
        <p:nvGrpSpPr>
          <p:cNvPr id="8" name="Group 243"/>
          <p:cNvGrpSpPr>
            <a:grpSpLocks/>
          </p:cNvGrpSpPr>
          <p:nvPr/>
        </p:nvGrpSpPr>
        <p:grpSpPr bwMode="auto">
          <a:xfrm>
            <a:off x="3851275" y="4408700"/>
            <a:ext cx="2847975" cy="1481137"/>
            <a:chOff x="291" y="3093"/>
            <a:chExt cx="1794" cy="933"/>
          </a:xfrm>
        </p:grpSpPr>
        <p:grpSp>
          <p:nvGrpSpPr>
            <p:cNvPr id="9" name="Group 242"/>
            <p:cNvGrpSpPr>
              <a:grpSpLocks/>
            </p:cNvGrpSpPr>
            <p:nvPr/>
          </p:nvGrpSpPr>
          <p:grpSpPr bwMode="auto">
            <a:xfrm>
              <a:off x="291" y="3093"/>
              <a:ext cx="1794" cy="933"/>
              <a:chOff x="2124" y="2903"/>
              <a:chExt cx="1794" cy="933"/>
            </a:xfrm>
          </p:grpSpPr>
          <p:sp>
            <p:nvSpPr>
              <p:cNvPr id="13" name="Freeform 179"/>
              <p:cNvSpPr>
                <a:spLocks/>
              </p:cNvSpPr>
              <p:nvPr/>
            </p:nvSpPr>
            <p:spPr bwMode="auto">
              <a:xfrm>
                <a:off x="2124" y="2903"/>
                <a:ext cx="1794" cy="933"/>
              </a:xfrm>
              <a:custGeom>
                <a:avLst/>
                <a:gdLst>
                  <a:gd name="T0" fmla="*/ 6 w 1794"/>
                  <a:gd name="T1" fmla="*/ 483 h 933"/>
                  <a:gd name="T2" fmla="*/ 108 w 1794"/>
                  <a:gd name="T3" fmla="*/ 125 h 933"/>
                  <a:gd name="T4" fmla="*/ 559 w 1794"/>
                  <a:gd name="T5" fmla="*/ 100 h 933"/>
                  <a:gd name="T6" fmla="*/ 1128 w 1794"/>
                  <a:gd name="T7" fmla="*/ 29 h 933"/>
                  <a:gd name="T8" fmla="*/ 1716 w 1794"/>
                  <a:gd name="T9" fmla="*/ 275 h 933"/>
                  <a:gd name="T10" fmla="*/ 1596 w 1794"/>
                  <a:gd name="T11" fmla="*/ 827 h 933"/>
                  <a:gd name="T12" fmla="*/ 1380 w 1794"/>
                  <a:gd name="T13" fmla="*/ 911 h 933"/>
                  <a:gd name="T14" fmla="*/ 840 w 1794"/>
                  <a:gd name="T15" fmla="*/ 929 h 933"/>
                  <a:gd name="T16" fmla="*/ 414 w 1794"/>
                  <a:gd name="T17" fmla="*/ 911 h 933"/>
                  <a:gd name="T18" fmla="*/ 143 w 1794"/>
                  <a:gd name="T19" fmla="*/ 832 h 933"/>
                  <a:gd name="T20" fmla="*/ 6 w 1794"/>
                  <a:gd name="T21" fmla="*/ 483 h 93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94" h="933">
                    <a:moveTo>
                      <a:pt x="6" y="483"/>
                    </a:moveTo>
                    <a:cubicBezTo>
                      <a:pt x="0" y="365"/>
                      <a:pt x="16" y="189"/>
                      <a:pt x="108" y="125"/>
                    </a:cubicBezTo>
                    <a:cubicBezTo>
                      <a:pt x="200" y="61"/>
                      <a:pt x="389" y="116"/>
                      <a:pt x="559" y="100"/>
                    </a:cubicBezTo>
                    <a:cubicBezTo>
                      <a:pt x="729" y="84"/>
                      <a:pt x="935" y="0"/>
                      <a:pt x="1128" y="29"/>
                    </a:cubicBezTo>
                    <a:cubicBezTo>
                      <a:pt x="1321" y="58"/>
                      <a:pt x="1638" y="142"/>
                      <a:pt x="1716" y="275"/>
                    </a:cubicBezTo>
                    <a:cubicBezTo>
                      <a:pt x="1794" y="408"/>
                      <a:pt x="1652" y="721"/>
                      <a:pt x="1596" y="827"/>
                    </a:cubicBezTo>
                    <a:cubicBezTo>
                      <a:pt x="1540" y="933"/>
                      <a:pt x="1506" y="894"/>
                      <a:pt x="1380" y="911"/>
                    </a:cubicBezTo>
                    <a:cubicBezTo>
                      <a:pt x="1254" y="928"/>
                      <a:pt x="1001" y="929"/>
                      <a:pt x="840" y="929"/>
                    </a:cubicBezTo>
                    <a:cubicBezTo>
                      <a:pt x="679" y="929"/>
                      <a:pt x="530" y="927"/>
                      <a:pt x="414" y="911"/>
                    </a:cubicBezTo>
                    <a:cubicBezTo>
                      <a:pt x="298" y="895"/>
                      <a:pt x="211" y="903"/>
                      <a:pt x="143" y="832"/>
                    </a:cubicBezTo>
                    <a:cubicBezTo>
                      <a:pt x="75" y="761"/>
                      <a:pt x="4" y="624"/>
                      <a:pt x="6" y="483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14" name="Group 180"/>
              <p:cNvGrpSpPr>
                <a:grpSpLocks/>
              </p:cNvGrpSpPr>
              <p:nvPr/>
            </p:nvGrpSpPr>
            <p:grpSpPr bwMode="auto">
              <a:xfrm>
                <a:off x="2196" y="3160"/>
                <a:ext cx="1642" cy="415"/>
                <a:chOff x="959" y="3814"/>
                <a:chExt cx="1642" cy="415"/>
              </a:xfrm>
            </p:grpSpPr>
            <p:grpSp>
              <p:nvGrpSpPr>
                <p:cNvPr id="49" name="Group 181"/>
                <p:cNvGrpSpPr>
                  <a:grpSpLocks/>
                </p:cNvGrpSpPr>
                <p:nvPr/>
              </p:nvGrpSpPr>
              <p:grpSpPr bwMode="auto">
                <a:xfrm>
                  <a:off x="2223" y="3814"/>
                  <a:ext cx="378" cy="181"/>
                  <a:chOff x="4396" y="1245"/>
                  <a:chExt cx="672" cy="248"/>
                </a:xfrm>
              </p:grpSpPr>
              <p:sp>
                <p:nvSpPr>
                  <p:cNvPr id="68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4399" y="1355"/>
                    <a:ext cx="666" cy="138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CCCCFF"/>
                      </a:gs>
                      <a:gs pos="100000">
                        <a:srgbClr val="FFFFFF"/>
                      </a:gs>
                    </a:gsLst>
                    <a:lin ang="0" scaled="1"/>
                  </a:gradFill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 sz="2400">
                      <a:latin typeface="Times New Roman" pitchFamily="18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9" name="Rectangle 410"/>
                  <p:cNvSpPr>
                    <a:spLocks noChangeArrowheads="1"/>
                  </p:cNvSpPr>
                  <p:nvPr/>
                </p:nvSpPr>
                <p:spPr bwMode="auto">
                  <a:xfrm>
                    <a:off x="4399" y="1339"/>
                    <a:ext cx="669" cy="86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CCCCFF"/>
                      </a:gs>
                      <a:gs pos="100000">
                        <a:srgbClr val="FFFF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endParaRPr lang="pt-BR" sz="2400">
                      <a:latin typeface="Times New Roman" pitchFamily="18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70" name="Oval 411"/>
                  <p:cNvSpPr>
                    <a:spLocks noChangeArrowheads="1"/>
                  </p:cNvSpPr>
                  <p:nvPr/>
                </p:nvSpPr>
                <p:spPr bwMode="auto">
                  <a:xfrm>
                    <a:off x="4396" y="1245"/>
                    <a:ext cx="667" cy="16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CCCCFF"/>
                      </a:gs>
                      <a:gs pos="100000">
                        <a:srgbClr val="FFFFFF"/>
                      </a:gs>
                    </a:gsLst>
                    <a:lin ang="0" scaled="1"/>
                  </a:gradFill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 sz="2400">
                      <a:latin typeface="Times New Roman" pitchFamily="18" charset="0"/>
                      <a:cs typeface="Arial" pitchFamily="34" charset="0"/>
                    </a:endParaRPr>
                  </a:p>
                </p:txBody>
              </p:sp>
              <p:grpSp>
                <p:nvGrpSpPr>
                  <p:cNvPr id="71" name="Group 185"/>
                  <p:cNvGrpSpPr>
                    <a:grpSpLocks/>
                  </p:cNvGrpSpPr>
                  <p:nvPr/>
                </p:nvGrpSpPr>
                <p:grpSpPr bwMode="auto">
                  <a:xfrm>
                    <a:off x="4530" y="1287"/>
                    <a:ext cx="377" cy="75"/>
                    <a:chOff x="2468" y="1332"/>
                    <a:chExt cx="310" cy="60"/>
                  </a:xfrm>
                </p:grpSpPr>
                <p:sp>
                  <p:nvSpPr>
                    <p:cNvPr id="74" name="Freeform 186"/>
                    <p:cNvSpPr>
                      <a:spLocks/>
                    </p:cNvSpPr>
                    <p:nvPr/>
                  </p:nvSpPr>
                  <p:spPr bwMode="auto">
                    <a:xfrm>
                      <a:off x="2468" y="1332"/>
                      <a:ext cx="310" cy="60"/>
                    </a:xfrm>
                    <a:custGeom>
                      <a:avLst/>
                      <a:gdLst>
                        <a:gd name="T0" fmla="*/ 0 w 310"/>
                        <a:gd name="T1" fmla="*/ 60 h 60"/>
                        <a:gd name="T2" fmla="*/ 96 w 310"/>
                        <a:gd name="T3" fmla="*/ 60 h 60"/>
                        <a:gd name="T4" fmla="*/ 192 w 310"/>
                        <a:gd name="T5" fmla="*/ 0 h 60"/>
                        <a:gd name="T6" fmla="*/ 310 w 310"/>
                        <a:gd name="T7" fmla="*/ 0 h 6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310" h="60">
                          <a:moveTo>
                            <a:pt x="0" y="60"/>
                          </a:moveTo>
                          <a:lnTo>
                            <a:pt x="96" y="60"/>
                          </a:lnTo>
                          <a:lnTo>
                            <a:pt x="192" y="0"/>
                          </a:lnTo>
                          <a:lnTo>
                            <a:pt x="310" y="0"/>
                          </a:lnTo>
                        </a:path>
                      </a:pathLst>
                    </a:custGeom>
                    <a:noFill/>
                    <a:ln w="19050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00CC99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75" name="Freeform 187"/>
                    <p:cNvSpPr>
                      <a:spLocks/>
                    </p:cNvSpPr>
                    <p:nvPr/>
                  </p:nvSpPr>
                  <p:spPr bwMode="auto">
                    <a:xfrm>
                      <a:off x="2482" y="1332"/>
                      <a:ext cx="282" cy="60"/>
                    </a:xfrm>
                    <a:custGeom>
                      <a:avLst/>
                      <a:gdLst>
                        <a:gd name="T0" fmla="*/ 0 w 282"/>
                        <a:gd name="T1" fmla="*/ 0 h 60"/>
                        <a:gd name="T2" fmla="*/ 96 w 282"/>
                        <a:gd name="T3" fmla="*/ 0 h 60"/>
                        <a:gd name="T4" fmla="*/ 192 w 282"/>
                        <a:gd name="T5" fmla="*/ 60 h 60"/>
                        <a:gd name="T6" fmla="*/ 282 w 282"/>
                        <a:gd name="T7" fmla="*/ 60 h 6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282" h="60">
                          <a:moveTo>
                            <a:pt x="0" y="0"/>
                          </a:moveTo>
                          <a:lnTo>
                            <a:pt x="96" y="0"/>
                          </a:lnTo>
                          <a:lnTo>
                            <a:pt x="192" y="60"/>
                          </a:lnTo>
                          <a:lnTo>
                            <a:pt x="282" y="60"/>
                          </a:lnTo>
                        </a:path>
                      </a:pathLst>
                    </a:custGeom>
                    <a:noFill/>
                    <a:ln w="12700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00CC99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  <p:sp>
                <p:nvSpPr>
                  <p:cNvPr id="72" name="Line 188"/>
                  <p:cNvSpPr>
                    <a:spLocks noChangeShapeType="1"/>
                  </p:cNvSpPr>
                  <p:nvPr/>
                </p:nvSpPr>
                <p:spPr bwMode="auto">
                  <a:xfrm>
                    <a:off x="4400" y="1320"/>
                    <a:ext cx="0" cy="11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73" name="Line 189"/>
                  <p:cNvSpPr>
                    <a:spLocks noChangeShapeType="1"/>
                  </p:cNvSpPr>
                  <p:nvPr/>
                </p:nvSpPr>
                <p:spPr bwMode="auto">
                  <a:xfrm>
                    <a:off x="5063" y="1326"/>
                    <a:ext cx="0" cy="107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grpSp>
              <p:nvGrpSpPr>
                <p:cNvPr id="50" name="Group 190"/>
                <p:cNvGrpSpPr>
                  <a:grpSpLocks/>
                </p:cNvGrpSpPr>
                <p:nvPr/>
              </p:nvGrpSpPr>
              <p:grpSpPr bwMode="auto">
                <a:xfrm>
                  <a:off x="1559" y="4048"/>
                  <a:ext cx="378" cy="181"/>
                  <a:chOff x="4396" y="1245"/>
                  <a:chExt cx="672" cy="248"/>
                </a:xfrm>
              </p:grpSpPr>
              <p:sp>
                <p:nvSpPr>
                  <p:cNvPr id="60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4399" y="1355"/>
                    <a:ext cx="666" cy="138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CCCCFF"/>
                      </a:gs>
                      <a:gs pos="100000">
                        <a:srgbClr val="FFFFFF"/>
                      </a:gs>
                    </a:gsLst>
                    <a:lin ang="0" scaled="1"/>
                  </a:gradFill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 sz="2400">
                      <a:latin typeface="Times New Roman" pitchFamily="18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1" name="Rectangle 410"/>
                  <p:cNvSpPr>
                    <a:spLocks noChangeArrowheads="1"/>
                  </p:cNvSpPr>
                  <p:nvPr/>
                </p:nvSpPr>
                <p:spPr bwMode="auto">
                  <a:xfrm>
                    <a:off x="4399" y="1339"/>
                    <a:ext cx="669" cy="86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CCCCFF"/>
                      </a:gs>
                      <a:gs pos="100000">
                        <a:srgbClr val="FFFF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endParaRPr lang="pt-BR" sz="2400">
                      <a:latin typeface="Times New Roman" pitchFamily="18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2" name="Oval 411"/>
                  <p:cNvSpPr>
                    <a:spLocks noChangeArrowheads="1"/>
                  </p:cNvSpPr>
                  <p:nvPr/>
                </p:nvSpPr>
                <p:spPr bwMode="auto">
                  <a:xfrm>
                    <a:off x="4396" y="1245"/>
                    <a:ext cx="667" cy="16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CCCCFF"/>
                      </a:gs>
                      <a:gs pos="100000">
                        <a:srgbClr val="FFFFFF"/>
                      </a:gs>
                    </a:gsLst>
                    <a:lin ang="0" scaled="1"/>
                  </a:gradFill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 sz="2400">
                      <a:latin typeface="Times New Roman" pitchFamily="18" charset="0"/>
                      <a:cs typeface="Arial" pitchFamily="34" charset="0"/>
                    </a:endParaRPr>
                  </a:p>
                </p:txBody>
              </p:sp>
              <p:grpSp>
                <p:nvGrpSpPr>
                  <p:cNvPr id="63" name="Group 194"/>
                  <p:cNvGrpSpPr>
                    <a:grpSpLocks/>
                  </p:cNvGrpSpPr>
                  <p:nvPr/>
                </p:nvGrpSpPr>
                <p:grpSpPr bwMode="auto">
                  <a:xfrm>
                    <a:off x="4530" y="1287"/>
                    <a:ext cx="377" cy="75"/>
                    <a:chOff x="2468" y="1332"/>
                    <a:chExt cx="310" cy="60"/>
                  </a:xfrm>
                </p:grpSpPr>
                <p:sp>
                  <p:nvSpPr>
                    <p:cNvPr id="66" name="Freeform 195"/>
                    <p:cNvSpPr>
                      <a:spLocks/>
                    </p:cNvSpPr>
                    <p:nvPr/>
                  </p:nvSpPr>
                  <p:spPr bwMode="auto">
                    <a:xfrm>
                      <a:off x="2468" y="1332"/>
                      <a:ext cx="310" cy="60"/>
                    </a:xfrm>
                    <a:custGeom>
                      <a:avLst/>
                      <a:gdLst>
                        <a:gd name="T0" fmla="*/ 0 w 310"/>
                        <a:gd name="T1" fmla="*/ 60 h 60"/>
                        <a:gd name="T2" fmla="*/ 96 w 310"/>
                        <a:gd name="T3" fmla="*/ 60 h 60"/>
                        <a:gd name="T4" fmla="*/ 192 w 310"/>
                        <a:gd name="T5" fmla="*/ 0 h 60"/>
                        <a:gd name="T6" fmla="*/ 310 w 310"/>
                        <a:gd name="T7" fmla="*/ 0 h 6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310" h="60">
                          <a:moveTo>
                            <a:pt x="0" y="60"/>
                          </a:moveTo>
                          <a:lnTo>
                            <a:pt x="96" y="60"/>
                          </a:lnTo>
                          <a:lnTo>
                            <a:pt x="192" y="0"/>
                          </a:lnTo>
                          <a:lnTo>
                            <a:pt x="310" y="0"/>
                          </a:lnTo>
                        </a:path>
                      </a:pathLst>
                    </a:custGeom>
                    <a:noFill/>
                    <a:ln w="19050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00CC99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7" name="Freeform 196"/>
                    <p:cNvSpPr>
                      <a:spLocks/>
                    </p:cNvSpPr>
                    <p:nvPr/>
                  </p:nvSpPr>
                  <p:spPr bwMode="auto">
                    <a:xfrm>
                      <a:off x="2482" y="1332"/>
                      <a:ext cx="282" cy="60"/>
                    </a:xfrm>
                    <a:custGeom>
                      <a:avLst/>
                      <a:gdLst>
                        <a:gd name="T0" fmla="*/ 0 w 282"/>
                        <a:gd name="T1" fmla="*/ 0 h 60"/>
                        <a:gd name="T2" fmla="*/ 96 w 282"/>
                        <a:gd name="T3" fmla="*/ 0 h 60"/>
                        <a:gd name="T4" fmla="*/ 192 w 282"/>
                        <a:gd name="T5" fmla="*/ 60 h 60"/>
                        <a:gd name="T6" fmla="*/ 282 w 282"/>
                        <a:gd name="T7" fmla="*/ 60 h 6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282" h="60">
                          <a:moveTo>
                            <a:pt x="0" y="0"/>
                          </a:moveTo>
                          <a:lnTo>
                            <a:pt x="96" y="0"/>
                          </a:lnTo>
                          <a:lnTo>
                            <a:pt x="192" y="60"/>
                          </a:lnTo>
                          <a:lnTo>
                            <a:pt x="282" y="60"/>
                          </a:lnTo>
                        </a:path>
                      </a:pathLst>
                    </a:custGeom>
                    <a:noFill/>
                    <a:ln w="12700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00CC99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  <p:sp>
                <p:nvSpPr>
                  <p:cNvPr id="64" name="Line 197"/>
                  <p:cNvSpPr>
                    <a:spLocks noChangeShapeType="1"/>
                  </p:cNvSpPr>
                  <p:nvPr/>
                </p:nvSpPr>
                <p:spPr bwMode="auto">
                  <a:xfrm>
                    <a:off x="4400" y="1320"/>
                    <a:ext cx="0" cy="11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65" name="Line 198"/>
                  <p:cNvSpPr>
                    <a:spLocks noChangeShapeType="1"/>
                  </p:cNvSpPr>
                  <p:nvPr/>
                </p:nvSpPr>
                <p:spPr bwMode="auto">
                  <a:xfrm>
                    <a:off x="5063" y="1326"/>
                    <a:ext cx="0" cy="107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grpSp>
              <p:nvGrpSpPr>
                <p:cNvPr id="51" name="Group 199"/>
                <p:cNvGrpSpPr>
                  <a:grpSpLocks/>
                </p:cNvGrpSpPr>
                <p:nvPr/>
              </p:nvGrpSpPr>
              <p:grpSpPr bwMode="auto">
                <a:xfrm>
                  <a:off x="959" y="3816"/>
                  <a:ext cx="378" cy="181"/>
                  <a:chOff x="4396" y="1245"/>
                  <a:chExt cx="672" cy="248"/>
                </a:xfrm>
              </p:grpSpPr>
              <p:sp>
                <p:nvSpPr>
                  <p:cNvPr id="52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4399" y="1355"/>
                    <a:ext cx="666" cy="138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CCCCFF"/>
                      </a:gs>
                      <a:gs pos="100000">
                        <a:srgbClr val="FFFFFF"/>
                      </a:gs>
                    </a:gsLst>
                    <a:lin ang="0" scaled="1"/>
                  </a:gradFill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 sz="2400">
                      <a:latin typeface="Times New Roman" pitchFamily="18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53" name="Rectangle 410"/>
                  <p:cNvSpPr>
                    <a:spLocks noChangeArrowheads="1"/>
                  </p:cNvSpPr>
                  <p:nvPr/>
                </p:nvSpPr>
                <p:spPr bwMode="auto">
                  <a:xfrm>
                    <a:off x="4399" y="1339"/>
                    <a:ext cx="669" cy="86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CCCCFF"/>
                      </a:gs>
                      <a:gs pos="100000">
                        <a:srgbClr val="FFFF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endParaRPr lang="pt-BR" sz="2400">
                      <a:latin typeface="Times New Roman" pitchFamily="18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54" name="Oval 411"/>
                  <p:cNvSpPr>
                    <a:spLocks noChangeArrowheads="1"/>
                  </p:cNvSpPr>
                  <p:nvPr/>
                </p:nvSpPr>
                <p:spPr bwMode="auto">
                  <a:xfrm>
                    <a:off x="4396" y="1245"/>
                    <a:ext cx="667" cy="16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CCCCFF"/>
                      </a:gs>
                      <a:gs pos="100000">
                        <a:srgbClr val="FFFFFF"/>
                      </a:gs>
                    </a:gsLst>
                    <a:lin ang="0" scaled="1"/>
                  </a:gradFill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 sz="2400">
                      <a:latin typeface="Times New Roman" pitchFamily="18" charset="0"/>
                      <a:cs typeface="Arial" pitchFamily="34" charset="0"/>
                    </a:endParaRPr>
                  </a:p>
                </p:txBody>
              </p:sp>
              <p:grpSp>
                <p:nvGrpSpPr>
                  <p:cNvPr id="55" name="Group 203"/>
                  <p:cNvGrpSpPr>
                    <a:grpSpLocks/>
                  </p:cNvGrpSpPr>
                  <p:nvPr/>
                </p:nvGrpSpPr>
                <p:grpSpPr bwMode="auto">
                  <a:xfrm>
                    <a:off x="4530" y="1287"/>
                    <a:ext cx="377" cy="75"/>
                    <a:chOff x="2468" y="1332"/>
                    <a:chExt cx="310" cy="60"/>
                  </a:xfrm>
                </p:grpSpPr>
                <p:sp>
                  <p:nvSpPr>
                    <p:cNvPr id="58" name="Freeform 204"/>
                    <p:cNvSpPr>
                      <a:spLocks/>
                    </p:cNvSpPr>
                    <p:nvPr/>
                  </p:nvSpPr>
                  <p:spPr bwMode="auto">
                    <a:xfrm>
                      <a:off x="2468" y="1332"/>
                      <a:ext cx="310" cy="60"/>
                    </a:xfrm>
                    <a:custGeom>
                      <a:avLst/>
                      <a:gdLst>
                        <a:gd name="T0" fmla="*/ 0 w 310"/>
                        <a:gd name="T1" fmla="*/ 60 h 60"/>
                        <a:gd name="T2" fmla="*/ 96 w 310"/>
                        <a:gd name="T3" fmla="*/ 60 h 60"/>
                        <a:gd name="T4" fmla="*/ 192 w 310"/>
                        <a:gd name="T5" fmla="*/ 0 h 60"/>
                        <a:gd name="T6" fmla="*/ 310 w 310"/>
                        <a:gd name="T7" fmla="*/ 0 h 6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310" h="60">
                          <a:moveTo>
                            <a:pt x="0" y="60"/>
                          </a:moveTo>
                          <a:lnTo>
                            <a:pt x="96" y="60"/>
                          </a:lnTo>
                          <a:lnTo>
                            <a:pt x="192" y="0"/>
                          </a:lnTo>
                          <a:lnTo>
                            <a:pt x="310" y="0"/>
                          </a:lnTo>
                        </a:path>
                      </a:pathLst>
                    </a:custGeom>
                    <a:noFill/>
                    <a:ln w="19050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00CC99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9" name="Freeform 205"/>
                    <p:cNvSpPr>
                      <a:spLocks/>
                    </p:cNvSpPr>
                    <p:nvPr/>
                  </p:nvSpPr>
                  <p:spPr bwMode="auto">
                    <a:xfrm>
                      <a:off x="2482" y="1332"/>
                      <a:ext cx="282" cy="60"/>
                    </a:xfrm>
                    <a:custGeom>
                      <a:avLst/>
                      <a:gdLst>
                        <a:gd name="T0" fmla="*/ 0 w 282"/>
                        <a:gd name="T1" fmla="*/ 0 h 60"/>
                        <a:gd name="T2" fmla="*/ 96 w 282"/>
                        <a:gd name="T3" fmla="*/ 0 h 60"/>
                        <a:gd name="T4" fmla="*/ 192 w 282"/>
                        <a:gd name="T5" fmla="*/ 60 h 60"/>
                        <a:gd name="T6" fmla="*/ 282 w 282"/>
                        <a:gd name="T7" fmla="*/ 60 h 6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282" h="60">
                          <a:moveTo>
                            <a:pt x="0" y="0"/>
                          </a:moveTo>
                          <a:lnTo>
                            <a:pt x="96" y="0"/>
                          </a:lnTo>
                          <a:lnTo>
                            <a:pt x="192" y="60"/>
                          </a:lnTo>
                          <a:lnTo>
                            <a:pt x="282" y="60"/>
                          </a:lnTo>
                        </a:path>
                      </a:pathLst>
                    </a:custGeom>
                    <a:noFill/>
                    <a:ln w="12700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00CC99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  <p:sp>
                <p:nvSpPr>
                  <p:cNvPr id="56" name="Line 206"/>
                  <p:cNvSpPr>
                    <a:spLocks noChangeShapeType="1"/>
                  </p:cNvSpPr>
                  <p:nvPr/>
                </p:nvSpPr>
                <p:spPr bwMode="auto">
                  <a:xfrm>
                    <a:off x="4400" y="1320"/>
                    <a:ext cx="0" cy="11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57" name="Line 207"/>
                  <p:cNvSpPr>
                    <a:spLocks noChangeShapeType="1"/>
                  </p:cNvSpPr>
                  <p:nvPr/>
                </p:nvSpPr>
                <p:spPr bwMode="auto">
                  <a:xfrm>
                    <a:off x="5063" y="1326"/>
                    <a:ext cx="0" cy="107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</p:grpSp>
          <p:sp>
            <p:nvSpPr>
              <p:cNvPr id="15" name="Freeform 208"/>
              <p:cNvSpPr>
                <a:spLocks/>
              </p:cNvSpPr>
              <p:nvPr/>
            </p:nvSpPr>
            <p:spPr bwMode="auto">
              <a:xfrm>
                <a:off x="2574" y="3086"/>
                <a:ext cx="294" cy="166"/>
              </a:xfrm>
              <a:custGeom>
                <a:avLst/>
                <a:gdLst>
                  <a:gd name="T0" fmla="*/ 0 w 294"/>
                  <a:gd name="T1" fmla="*/ 166 h 166"/>
                  <a:gd name="T2" fmla="*/ 294 w 294"/>
                  <a:gd name="T3" fmla="*/ 0 h 16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94" h="166">
                    <a:moveTo>
                      <a:pt x="0" y="166"/>
                    </a:moveTo>
                    <a:lnTo>
                      <a:pt x="294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" name="Freeform 209"/>
              <p:cNvSpPr>
                <a:spLocks/>
              </p:cNvSpPr>
              <p:nvPr/>
            </p:nvSpPr>
            <p:spPr bwMode="auto">
              <a:xfrm>
                <a:off x="3182" y="3082"/>
                <a:ext cx="272" cy="174"/>
              </a:xfrm>
              <a:custGeom>
                <a:avLst/>
                <a:gdLst>
                  <a:gd name="T0" fmla="*/ 0 w 272"/>
                  <a:gd name="T1" fmla="*/ 0 h 174"/>
                  <a:gd name="T2" fmla="*/ 272 w 272"/>
                  <a:gd name="T3" fmla="*/ 174 h 17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72" h="174">
                    <a:moveTo>
                      <a:pt x="0" y="0"/>
                    </a:moveTo>
                    <a:lnTo>
                      <a:pt x="272" y="174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7" name="Freeform 210"/>
              <p:cNvSpPr>
                <a:spLocks/>
              </p:cNvSpPr>
              <p:nvPr/>
            </p:nvSpPr>
            <p:spPr bwMode="auto">
              <a:xfrm>
                <a:off x="2511" y="3329"/>
                <a:ext cx="303" cy="150"/>
              </a:xfrm>
              <a:custGeom>
                <a:avLst/>
                <a:gdLst>
                  <a:gd name="T0" fmla="*/ 0 w 294"/>
                  <a:gd name="T1" fmla="*/ 0 h 174"/>
                  <a:gd name="T2" fmla="*/ 342 w 294"/>
                  <a:gd name="T3" fmla="*/ 83 h 17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94" h="174">
                    <a:moveTo>
                      <a:pt x="0" y="0"/>
                    </a:moveTo>
                    <a:lnTo>
                      <a:pt x="294" y="174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8" name="Freeform 211"/>
              <p:cNvSpPr>
                <a:spLocks/>
              </p:cNvSpPr>
              <p:nvPr/>
            </p:nvSpPr>
            <p:spPr bwMode="auto">
              <a:xfrm>
                <a:off x="3168" y="3322"/>
                <a:ext cx="352" cy="148"/>
              </a:xfrm>
              <a:custGeom>
                <a:avLst/>
                <a:gdLst>
                  <a:gd name="T0" fmla="*/ 0 w 352"/>
                  <a:gd name="T1" fmla="*/ 148 h 148"/>
                  <a:gd name="T2" fmla="*/ 352 w 352"/>
                  <a:gd name="T3" fmla="*/ 0 h 14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52" h="148">
                    <a:moveTo>
                      <a:pt x="0" y="148"/>
                    </a:moveTo>
                    <a:lnTo>
                      <a:pt x="352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9" name="Freeform 212"/>
              <p:cNvSpPr>
                <a:spLocks/>
              </p:cNvSpPr>
              <p:nvPr/>
            </p:nvSpPr>
            <p:spPr bwMode="auto">
              <a:xfrm>
                <a:off x="3528" y="3348"/>
                <a:ext cx="130" cy="320"/>
              </a:xfrm>
              <a:custGeom>
                <a:avLst/>
                <a:gdLst>
                  <a:gd name="T0" fmla="*/ 0 w 118"/>
                  <a:gd name="T1" fmla="*/ 54 h 500"/>
                  <a:gd name="T2" fmla="*/ 192 w 118"/>
                  <a:gd name="T3" fmla="*/ 0 h 50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18" h="500">
                    <a:moveTo>
                      <a:pt x="0" y="500"/>
                    </a:moveTo>
                    <a:lnTo>
                      <a:pt x="118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0" name="Freeform 213"/>
              <p:cNvSpPr>
                <a:spLocks/>
              </p:cNvSpPr>
              <p:nvPr/>
            </p:nvSpPr>
            <p:spPr bwMode="auto">
              <a:xfrm>
                <a:off x="2750" y="3684"/>
                <a:ext cx="464" cy="47"/>
              </a:xfrm>
              <a:custGeom>
                <a:avLst/>
                <a:gdLst>
                  <a:gd name="T0" fmla="*/ 1147 w 370"/>
                  <a:gd name="T1" fmla="*/ 217 h 32"/>
                  <a:gd name="T2" fmla="*/ 0 w 370"/>
                  <a:gd name="T3" fmla="*/ 0 h 3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70" h="32">
                    <a:moveTo>
                      <a:pt x="370" y="32"/>
                    </a:move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" name="Freeform 214"/>
              <p:cNvSpPr>
                <a:spLocks/>
              </p:cNvSpPr>
              <p:nvPr/>
            </p:nvSpPr>
            <p:spPr bwMode="auto">
              <a:xfrm>
                <a:off x="2412" y="3344"/>
                <a:ext cx="122" cy="268"/>
              </a:xfrm>
              <a:custGeom>
                <a:avLst/>
                <a:gdLst>
                  <a:gd name="T0" fmla="*/ 26 w 176"/>
                  <a:gd name="T1" fmla="*/ 47 h 412"/>
                  <a:gd name="T2" fmla="*/ 28 w 176"/>
                  <a:gd name="T3" fmla="*/ 48 h 412"/>
                  <a:gd name="T4" fmla="*/ 0 w 176"/>
                  <a:gd name="T5" fmla="*/ 0 h 4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76" h="412">
                    <a:moveTo>
                      <a:pt x="162" y="408"/>
                    </a:moveTo>
                    <a:lnTo>
                      <a:pt x="176" y="412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2" name="Group 215"/>
              <p:cNvGrpSpPr>
                <a:grpSpLocks/>
              </p:cNvGrpSpPr>
              <p:nvPr/>
            </p:nvGrpSpPr>
            <p:grpSpPr bwMode="auto">
              <a:xfrm>
                <a:off x="2822" y="2974"/>
                <a:ext cx="378" cy="181"/>
                <a:chOff x="4396" y="1245"/>
                <a:chExt cx="672" cy="248"/>
              </a:xfrm>
            </p:grpSpPr>
            <p:sp>
              <p:nvSpPr>
                <p:cNvPr id="41" name="Oval 407"/>
                <p:cNvSpPr>
                  <a:spLocks noChangeArrowheads="1"/>
                </p:cNvSpPr>
                <p:nvPr/>
              </p:nvSpPr>
              <p:spPr bwMode="auto">
                <a:xfrm>
                  <a:off x="4399" y="1355"/>
                  <a:ext cx="666" cy="13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 sz="2400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2" name="Rectangle 410"/>
                <p:cNvSpPr>
                  <a:spLocks noChangeArrowheads="1"/>
                </p:cNvSpPr>
                <p:nvPr/>
              </p:nvSpPr>
              <p:spPr bwMode="auto">
                <a:xfrm>
                  <a:off x="4399" y="1339"/>
                  <a:ext cx="669" cy="86"/>
                </a:xfrm>
                <a:prstGeom prst="rect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sz="2400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43" name="Oval 411"/>
                <p:cNvSpPr>
                  <a:spLocks noChangeArrowheads="1"/>
                </p:cNvSpPr>
                <p:nvPr/>
              </p:nvSpPr>
              <p:spPr bwMode="auto">
                <a:xfrm>
                  <a:off x="4396" y="1245"/>
                  <a:ext cx="667" cy="1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 sz="2400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grpSp>
              <p:nvGrpSpPr>
                <p:cNvPr id="44" name="Group 219"/>
                <p:cNvGrpSpPr>
                  <a:grpSpLocks/>
                </p:cNvGrpSpPr>
                <p:nvPr/>
              </p:nvGrpSpPr>
              <p:grpSpPr bwMode="auto">
                <a:xfrm>
                  <a:off x="4530" y="1287"/>
                  <a:ext cx="377" cy="75"/>
                  <a:chOff x="2468" y="1332"/>
                  <a:chExt cx="310" cy="60"/>
                </a:xfrm>
              </p:grpSpPr>
              <p:sp>
                <p:nvSpPr>
                  <p:cNvPr id="47" name="Freeform 220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00CC99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48" name="Freeform 221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2700" cmpd="sng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00CC99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45" name="Line 222"/>
                <p:cNvSpPr>
                  <a:spLocks noChangeShapeType="1"/>
                </p:cNvSpPr>
                <p:nvPr/>
              </p:nvSpPr>
              <p:spPr bwMode="auto">
                <a:xfrm>
                  <a:off x="4400" y="1320"/>
                  <a:ext cx="0" cy="11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46" name="Line 223"/>
                <p:cNvSpPr>
                  <a:spLocks noChangeShapeType="1"/>
                </p:cNvSpPr>
                <p:nvPr/>
              </p:nvSpPr>
              <p:spPr bwMode="auto">
                <a:xfrm>
                  <a:off x="5063" y="1326"/>
                  <a:ext cx="0" cy="107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23" name="Group 224"/>
              <p:cNvGrpSpPr>
                <a:grpSpLocks/>
              </p:cNvGrpSpPr>
              <p:nvPr/>
            </p:nvGrpSpPr>
            <p:grpSpPr bwMode="auto">
              <a:xfrm>
                <a:off x="3171" y="3604"/>
                <a:ext cx="378" cy="181"/>
                <a:chOff x="4396" y="1245"/>
                <a:chExt cx="672" cy="248"/>
              </a:xfrm>
            </p:grpSpPr>
            <p:sp>
              <p:nvSpPr>
                <p:cNvPr id="33" name="Oval 407"/>
                <p:cNvSpPr>
                  <a:spLocks noChangeArrowheads="1"/>
                </p:cNvSpPr>
                <p:nvPr/>
              </p:nvSpPr>
              <p:spPr bwMode="auto">
                <a:xfrm>
                  <a:off x="4399" y="1355"/>
                  <a:ext cx="666" cy="13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 sz="2400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34" name="Rectangle 410"/>
                <p:cNvSpPr>
                  <a:spLocks noChangeArrowheads="1"/>
                </p:cNvSpPr>
                <p:nvPr/>
              </p:nvSpPr>
              <p:spPr bwMode="auto">
                <a:xfrm>
                  <a:off x="4399" y="1339"/>
                  <a:ext cx="669" cy="86"/>
                </a:xfrm>
                <a:prstGeom prst="rect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sz="2400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35" name="Oval 411"/>
                <p:cNvSpPr>
                  <a:spLocks noChangeArrowheads="1"/>
                </p:cNvSpPr>
                <p:nvPr/>
              </p:nvSpPr>
              <p:spPr bwMode="auto">
                <a:xfrm>
                  <a:off x="4396" y="1245"/>
                  <a:ext cx="667" cy="1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 sz="2400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grpSp>
              <p:nvGrpSpPr>
                <p:cNvPr id="36" name="Group 228"/>
                <p:cNvGrpSpPr>
                  <a:grpSpLocks/>
                </p:cNvGrpSpPr>
                <p:nvPr/>
              </p:nvGrpSpPr>
              <p:grpSpPr bwMode="auto">
                <a:xfrm>
                  <a:off x="4530" y="1287"/>
                  <a:ext cx="377" cy="75"/>
                  <a:chOff x="2468" y="1332"/>
                  <a:chExt cx="310" cy="60"/>
                </a:xfrm>
              </p:grpSpPr>
              <p:sp>
                <p:nvSpPr>
                  <p:cNvPr id="39" name="Freeform 229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00CC99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40" name="Freeform 230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2700" cmpd="sng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00CC99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37" name="Line 231"/>
                <p:cNvSpPr>
                  <a:spLocks noChangeShapeType="1"/>
                </p:cNvSpPr>
                <p:nvPr/>
              </p:nvSpPr>
              <p:spPr bwMode="auto">
                <a:xfrm>
                  <a:off x="4400" y="1320"/>
                  <a:ext cx="0" cy="11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38" name="Line 232"/>
                <p:cNvSpPr>
                  <a:spLocks noChangeShapeType="1"/>
                </p:cNvSpPr>
                <p:nvPr/>
              </p:nvSpPr>
              <p:spPr bwMode="auto">
                <a:xfrm>
                  <a:off x="5063" y="1326"/>
                  <a:ext cx="0" cy="107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24" name="Group 233"/>
              <p:cNvGrpSpPr>
                <a:grpSpLocks/>
              </p:cNvGrpSpPr>
              <p:nvPr/>
            </p:nvGrpSpPr>
            <p:grpSpPr bwMode="auto">
              <a:xfrm>
                <a:off x="2403" y="3574"/>
                <a:ext cx="378" cy="181"/>
                <a:chOff x="4396" y="1245"/>
                <a:chExt cx="672" cy="248"/>
              </a:xfrm>
            </p:grpSpPr>
            <p:sp>
              <p:nvSpPr>
                <p:cNvPr id="25" name="Oval 407"/>
                <p:cNvSpPr>
                  <a:spLocks noChangeArrowheads="1"/>
                </p:cNvSpPr>
                <p:nvPr/>
              </p:nvSpPr>
              <p:spPr bwMode="auto">
                <a:xfrm>
                  <a:off x="4399" y="1355"/>
                  <a:ext cx="666" cy="13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 sz="2400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6" name="Rectangle 410"/>
                <p:cNvSpPr>
                  <a:spLocks noChangeArrowheads="1"/>
                </p:cNvSpPr>
                <p:nvPr/>
              </p:nvSpPr>
              <p:spPr bwMode="auto">
                <a:xfrm>
                  <a:off x="4399" y="1339"/>
                  <a:ext cx="669" cy="86"/>
                </a:xfrm>
                <a:prstGeom prst="rect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pt-BR" sz="2400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27" name="Oval 411"/>
                <p:cNvSpPr>
                  <a:spLocks noChangeArrowheads="1"/>
                </p:cNvSpPr>
                <p:nvPr/>
              </p:nvSpPr>
              <p:spPr bwMode="auto">
                <a:xfrm>
                  <a:off x="4396" y="1245"/>
                  <a:ext cx="667" cy="1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 sz="2400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grpSp>
              <p:nvGrpSpPr>
                <p:cNvPr id="28" name="Group 237"/>
                <p:cNvGrpSpPr>
                  <a:grpSpLocks/>
                </p:cNvGrpSpPr>
                <p:nvPr/>
              </p:nvGrpSpPr>
              <p:grpSpPr bwMode="auto">
                <a:xfrm>
                  <a:off x="4530" y="1287"/>
                  <a:ext cx="377" cy="75"/>
                  <a:chOff x="2468" y="1332"/>
                  <a:chExt cx="310" cy="60"/>
                </a:xfrm>
              </p:grpSpPr>
              <p:sp>
                <p:nvSpPr>
                  <p:cNvPr id="31" name="Freeform 238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00CC99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32" name="Freeform 239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2700" cmpd="sng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00CC99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29" name="Line 240"/>
                <p:cNvSpPr>
                  <a:spLocks noChangeShapeType="1"/>
                </p:cNvSpPr>
                <p:nvPr/>
              </p:nvSpPr>
              <p:spPr bwMode="auto">
                <a:xfrm>
                  <a:off x="4400" y="1320"/>
                  <a:ext cx="0" cy="11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30" name="Line 241"/>
                <p:cNvSpPr>
                  <a:spLocks noChangeShapeType="1"/>
                </p:cNvSpPr>
                <p:nvPr/>
              </p:nvSpPr>
              <p:spPr bwMode="auto">
                <a:xfrm>
                  <a:off x="5063" y="1326"/>
                  <a:ext cx="0" cy="107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</p:grpSp>
        <p:sp>
          <p:nvSpPr>
            <p:cNvPr id="10" name="Text Box 108"/>
            <p:cNvSpPr txBox="1">
              <a:spLocks noChangeArrowheads="1"/>
            </p:cNvSpPr>
            <p:nvPr/>
          </p:nvSpPr>
          <p:spPr bwMode="auto">
            <a:xfrm>
              <a:off x="667" y="3221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mtClean="0"/>
                <a:t>1</a:t>
              </a:r>
            </a:p>
          </p:txBody>
        </p:sp>
        <p:sp>
          <p:nvSpPr>
            <p:cNvPr id="11" name="Text Box 109"/>
            <p:cNvSpPr txBox="1">
              <a:spLocks noChangeArrowheads="1"/>
            </p:cNvSpPr>
            <p:nvPr/>
          </p:nvSpPr>
          <p:spPr bwMode="auto">
            <a:xfrm>
              <a:off x="620" y="3504"/>
              <a:ext cx="18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smtClean="0"/>
                <a:t>2</a:t>
              </a:r>
            </a:p>
          </p:txBody>
        </p:sp>
        <p:sp>
          <p:nvSpPr>
            <p:cNvPr id="12" name="Text Box 110"/>
            <p:cNvSpPr txBox="1">
              <a:spLocks noChangeArrowheads="1"/>
            </p:cNvSpPr>
            <p:nvPr/>
          </p:nvSpPr>
          <p:spPr bwMode="auto">
            <a:xfrm>
              <a:off x="448" y="3501"/>
              <a:ext cx="18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smtClean="0"/>
                <a:t>3</a:t>
              </a:r>
            </a:p>
          </p:txBody>
        </p:sp>
      </p:grpSp>
      <p:sp>
        <p:nvSpPr>
          <p:cNvPr id="77" name="Freeform 11"/>
          <p:cNvSpPr>
            <a:spLocks/>
          </p:cNvSpPr>
          <p:nvPr/>
        </p:nvSpPr>
        <p:spPr bwMode="auto">
          <a:xfrm>
            <a:off x="2397125" y="3654637"/>
            <a:ext cx="2290763" cy="1295400"/>
          </a:xfrm>
          <a:custGeom>
            <a:avLst/>
            <a:gdLst>
              <a:gd name="T0" fmla="*/ 0 w 1443"/>
              <a:gd name="T1" fmla="*/ 0 h 816"/>
              <a:gd name="T2" fmla="*/ 2147483647 w 1443"/>
              <a:gd name="T3" fmla="*/ 2147483647 h 816"/>
              <a:gd name="T4" fmla="*/ 2147483647 w 1443"/>
              <a:gd name="T5" fmla="*/ 2147483647 h 816"/>
              <a:gd name="T6" fmla="*/ 2147483647 w 1443"/>
              <a:gd name="T7" fmla="*/ 2147483647 h 816"/>
              <a:gd name="T8" fmla="*/ 0 w 1443"/>
              <a:gd name="T9" fmla="*/ 0 h 8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43" h="816">
                <a:moveTo>
                  <a:pt x="0" y="0"/>
                </a:moveTo>
                <a:cubicBezTo>
                  <a:pt x="571" y="285"/>
                  <a:pt x="856" y="408"/>
                  <a:pt x="1076" y="782"/>
                </a:cubicBezTo>
                <a:cubicBezTo>
                  <a:pt x="1185" y="775"/>
                  <a:pt x="1220" y="816"/>
                  <a:pt x="1320" y="788"/>
                </a:cubicBezTo>
                <a:cubicBezTo>
                  <a:pt x="1264" y="347"/>
                  <a:pt x="1276" y="352"/>
                  <a:pt x="1443" y="5"/>
                </a:cubicBezTo>
                <a:cubicBezTo>
                  <a:pt x="867" y="5"/>
                  <a:pt x="233" y="0"/>
                  <a:pt x="0" y="0"/>
                </a:cubicBez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8" name="Rectangle 12"/>
          <p:cNvSpPr>
            <a:spLocks noChangeArrowheads="1"/>
          </p:cNvSpPr>
          <p:nvPr/>
        </p:nvSpPr>
        <p:spPr bwMode="auto">
          <a:xfrm>
            <a:off x="2176463" y="1328950"/>
            <a:ext cx="2528887" cy="2333625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9" name="Oval 13"/>
          <p:cNvSpPr>
            <a:spLocks noChangeArrowheads="1"/>
          </p:cNvSpPr>
          <p:nvPr/>
        </p:nvSpPr>
        <p:spPr bwMode="auto">
          <a:xfrm>
            <a:off x="2513013" y="1381337"/>
            <a:ext cx="2095500" cy="6048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0" name="Rectangle 105"/>
          <p:cNvSpPr>
            <a:spLocks noChangeArrowheads="1"/>
          </p:cNvSpPr>
          <p:nvPr/>
        </p:nvSpPr>
        <p:spPr bwMode="auto">
          <a:xfrm>
            <a:off x="2457450" y="4718262"/>
            <a:ext cx="1155700" cy="23812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1" name="Rectangle 106"/>
          <p:cNvSpPr>
            <a:spLocks noChangeArrowheads="1"/>
          </p:cNvSpPr>
          <p:nvPr/>
        </p:nvSpPr>
        <p:spPr bwMode="auto">
          <a:xfrm>
            <a:off x="2433638" y="4742075"/>
            <a:ext cx="1147762" cy="2381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2" name="Line 107"/>
          <p:cNvSpPr>
            <a:spLocks noChangeShapeType="1"/>
          </p:cNvSpPr>
          <p:nvPr/>
        </p:nvSpPr>
        <p:spPr bwMode="auto">
          <a:xfrm>
            <a:off x="3459163" y="4873837"/>
            <a:ext cx="422275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3" name="Rectangle 111"/>
          <p:cNvSpPr>
            <a:spLocks noChangeArrowheads="1"/>
          </p:cNvSpPr>
          <p:nvPr/>
        </p:nvSpPr>
        <p:spPr bwMode="auto">
          <a:xfrm>
            <a:off x="3062288" y="4745250"/>
            <a:ext cx="427037" cy="2397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4" name="Text Box 112"/>
          <p:cNvSpPr txBox="1">
            <a:spLocks noChangeArrowheads="1"/>
          </p:cNvSpPr>
          <p:nvPr/>
        </p:nvSpPr>
        <p:spPr bwMode="auto">
          <a:xfrm>
            <a:off x="3014663" y="4718262"/>
            <a:ext cx="184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200" smtClean="0"/>
          </a:p>
        </p:txBody>
      </p:sp>
      <p:sp>
        <p:nvSpPr>
          <p:cNvPr id="85" name="Text Box 113"/>
          <p:cNvSpPr txBox="1">
            <a:spLocks noChangeArrowheads="1"/>
          </p:cNvSpPr>
          <p:nvPr/>
        </p:nvSpPr>
        <p:spPr bwMode="auto">
          <a:xfrm>
            <a:off x="1041725" y="4046750"/>
            <a:ext cx="309091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z="1600" dirty="0" smtClean="0"/>
              <a:t>endereço IP de destino no</a:t>
            </a:r>
          </a:p>
          <a:p>
            <a:pPr eaLnBrk="1" hangingPunct="1"/>
            <a:r>
              <a:rPr lang="pt-BR" sz="1600" dirty="0" smtClean="0"/>
              <a:t>cabeçalho do pacote que chega</a:t>
            </a:r>
            <a:endParaRPr lang="en-US" sz="1600" dirty="0"/>
          </a:p>
        </p:txBody>
      </p:sp>
      <p:sp>
        <p:nvSpPr>
          <p:cNvPr id="86" name="Line 114"/>
          <p:cNvSpPr>
            <a:spLocks noChangeShapeType="1"/>
          </p:cNvSpPr>
          <p:nvPr/>
        </p:nvSpPr>
        <p:spPr bwMode="auto">
          <a:xfrm flipH="1">
            <a:off x="2681288" y="5004012"/>
            <a:ext cx="1349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7" name="Text Box 115"/>
          <p:cNvSpPr txBox="1">
            <a:spLocks noChangeArrowheads="1"/>
          </p:cNvSpPr>
          <p:nvPr/>
        </p:nvSpPr>
        <p:spPr bwMode="auto">
          <a:xfrm>
            <a:off x="2454007" y="1538500"/>
            <a:ext cx="218980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400" dirty="0" err="1" smtClean="0"/>
              <a:t>algoritmo</a:t>
            </a:r>
            <a:r>
              <a:rPr lang="en-US" sz="1400" dirty="0" smtClean="0"/>
              <a:t> de </a:t>
            </a:r>
            <a:r>
              <a:rPr lang="en-US" sz="1400" dirty="0" err="1" smtClean="0"/>
              <a:t>roteamento</a:t>
            </a:r>
            <a:endParaRPr lang="en-US" sz="1400" dirty="0" smtClean="0"/>
          </a:p>
        </p:txBody>
      </p:sp>
      <p:sp>
        <p:nvSpPr>
          <p:cNvPr id="88" name="Rectangle 116"/>
          <p:cNvSpPr>
            <a:spLocks noChangeArrowheads="1"/>
          </p:cNvSpPr>
          <p:nvPr/>
        </p:nvSpPr>
        <p:spPr bwMode="auto">
          <a:xfrm>
            <a:off x="2387600" y="2275100"/>
            <a:ext cx="2184400" cy="12985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9" name="Text Box 117"/>
          <p:cNvSpPr txBox="1">
            <a:spLocks noChangeArrowheads="1"/>
          </p:cNvSpPr>
          <p:nvPr/>
        </p:nvSpPr>
        <p:spPr bwMode="auto">
          <a:xfrm>
            <a:off x="2514388" y="2238587"/>
            <a:ext cx="202491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 err="1" smtClean="0"/>
              <a:t>tabela</a:t>
            </a:r>
            <a:r>
              <a:rPr lang="en-US" sz="1400" dirty="0" smtClean="0"/>
              <a:t> de </a:t>
            </a:r>
            <a:r>
              <a:rPr lang="en-US" sz="1400" dirty="0" err="1" smtClean="0"/>
              <a:t>repasse</a:t>
            </a:r>
            <a:r>
              <a:rPr lang="en-US" sz="1400" dirty="0" smtClean="0"/>
              <a:t> local</a:t>
            </a:r>
          </a:p>
        </p:txBody>
      </p:sp>
      <p:sp>
        <p:nvSpPr>
          <p:cNvPr id="90" name="Text Box 118"/>
          <p:cNvSpPr txBox="1">
            <a:spLocks noChangeArrowheads="1"/>
          </p:cNvSpPr>
          <p:nvPr/>
        </p:nvSpPr>
        <p:spPr bwMode="auto">
          <a:xfrm>
            <a:off x="2430463" y="2486237"/>
            <a:ext cx="13128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400" dirty="0" err="1" smtClean="0"/>
              <a:t>endereço</a:t>
            </a:r>
            <a:r>
              <a:rPr lang="en-US" sz="1400" dirty="0" smtClean="0"/>
              <a:t> </a:t>
            </a:r>
            <a:r>
              <a:rPr lang="en-US" sz="1400" dirty="0" err="1" smtClean="0"/>
              <a:t>dest</a:t>
            </a:r>
            <a:endParaRPr lang="en-US" sz="1400" dirty="0" smtClean="0"/>
          </a:p>
        </p:txBody>
      </p:sp>
      <p:sp>
        <p:nvSpPr>
          <p:cNvPr id="91" name="Text Box 119"/>
          <p:cNvSpPr txBox="1">
            <a:spLocks noChangeArrowheads="1"/>
          </p:cNvSpPr>
          <p:nvPr/>
        </p:nvSpPr>
        <p:spPr bwMode="auto">
          <a:xfrm>
            <a:off x="3597275" y="2487825"/>
            <a:ext cx="1041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400" dirty="0" smtClean="0"/>
              <a:t>link </a:t>
            </a:r>
            <a:r>
              <a:rPr lang="en-US" sz="1400" dirty="0" err="1" smtClean="0"/>
              <a:t>saída</a:t>
            </a:r>
            <a:endParaRPr lang="en-US" sz="1400" dirty="0" smtClean="0"/>
          </a:p>
        </p:txBody>
      </p:sp>
      <p:sp>
        <p:nvSpPr>
          <p:cNvPr id="92" name="Line 120"/>
          <p:cNvSpPr>
            <a:spLocks noChangeShapeType="1"/>
          </p:cNvSpPr>
          <p:nvPr/>
        </p:nvSpPr>
        <p:spPr bwMode="auto">
          <a:xfrm>
            <a:off x="3695700" y="2498937"/>
            <a:ext cx="7938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3" name="Text Box 121"/>
          <p:cNvSpPr txBox="1">
            <a:spLocks noChangeArrowheads="1"/>
          </p:cNvSpPr>
          <p:nvPr/>
        </p:nvSpPr>
        <p:spPr bwMode="auto">
          <a:xfrm>
            <a:off x="2303865" y="2770400"/>
            <a:ext cx="140294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sz="1200" dirty="0" err="1" smtClean="0"/>
              <a:t>faixa-endereços</a:t>
            </a:r>
            <a:r>
              <a:rPr lang="en-US" sz="1200" dirty="0" smtClean="0"/>
              <a:t> 1</a:t>
            </a:r>
          </a:p>
          <a:p>
            <a:pPr algn="r" eaLnBrk="1" hangingPunct="1">
              <a:defRPr/>
            </a:pPr>
            <a:r>
              <a:rPr lang="en-US" sz="1200" dirty="0" err="1"/>
              <a:t>faixa-endereços</a:t>
            </a:r>
            <a:r>
              <a:rPr lang="en-US" sz="1200" dirty="0" smtClean="0"/>
              <a:t> 2</a:t>
            </a:r>
          </a:p>
          <a:p>
            <a:pPr algn="r" eaLnBrk="1" hangingPunct="1">
              <a:defRPr/>
            </a:pPr>
            <a:r>
              <a:rPr lang="en-US" sz="1200" dirty="0" err="1"/>
              <a:t>faixa-endereços</a:t>
            </a:r>
            <a:r>
              <a:rPr lang="en-US" sz="1200" dirty="0" smtClean="0"/>
              <a:t> 3</a:t>
            </a:r>
          </a:p>
          <a:p>
            <a:pPr algn="r" eaLnBrk="1" hangingPunct="1">
              <a:defRPr/>
            </a:pPr>
            <a:r>
              <a:rPr lang="en-US" sz="1200" dirty="0" err="1"/>
              <a:t>faixa-endereços</a:t>
            </a:r>
            <a:r>
              <a:rPr lang="en-US" sz="1200" dirty="0" smtClean="0"/>
              <a:t> 4</a:t>
            </a:r>
          </a:p>
        </p:txBody>
      </p:sp>
      <p:sp>
        <p:nvSpPr>
          <p:cNvPr id="94" name="Text Box 122"/>
          <p:cNvSpPr txBox="1">
            <a:spLocks noChangeArrowheads="1"/>
          </p:cNvSpPr>
          <p:nvPr/>
        </p:nvSpPr>
        <p:spPr bwMode="auto">
          <a:xfrm>
            <a:off x="3711575" y="2770400"/>
            <a:ext cx="2682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200" smtClean="0"/>
              <a:t>3</a:t>
            </a:r>
          </a:p>
          <a:p>
            <a:pPr algn="ctr" eaLnBrk="1" hangingPunct="1">
              <a:defRPr/>
            </a:pPr>
            <a:r>
              <a:rPr lang="en-US" sz="1200" smtClean="0"/>
              <a:t>2</a:t>
            </a:r>
          </a:p>
          <a:p>
            <a:pPr algn="ctr" eaLnBrk="1" hangingPunct="1">
              <a:defRPr/>
            </a:pPr>
            <a:r>
              <a:rPr lang="en-US" sz="1200" smtClean="0"/>
              <a:t>2</a:t>
            </a:r>
          </a:p>
          <a:p>
            <a:pPr algn="ctr" eaLnBrk="1" hangingPunct="1">
              <a:defRPr/>
            </a:pPr>
            <a:r>
              <a:rPr lang="en-US" sz="1200" smtClean="0"/>
              <a:t>1</a:t>
            </a:r>
          </a:p>
        </p:txBody>
      </p:sp>
      <p:sp>
        <p:nvSpPr>
          <p:cNvPr id="95" name="Line 123"/>
          <p:cNvSpPr>
            <a:spLocks noChangeShapeType="1"/>
          </p:cNvSpPr>
          <p:nvPr/>
        </p:nvSpPr>
        <p:spPr bwMode="auto">
          <a:xfrm>
            <a:off x="2409825" y="2751350"/>
            <a:ext cx="2163763" cy="4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6" name="Line 124"/>
          <p:cNvSpPr>
            <a:spLocks noChangeShapeType="1"/>
          </p:cNvSpPr>
          <p:nvPr/>
        </p:nvSpPr>
        <p:spPr bwMode="auto">
          <a:xfrm>
            <a:off x="2392363" y="2503700"/>
            <a:ext cx="2173287" cy="4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7" name="AutoShape 125"/>
          <p:cNvSpPr>
            <a:spLocks noChangeArrowheads="1"/>
          </p:cNvSpPr>
          <p:nvPr/>
        </p:nvSpPr>
        <p:spPr bwMode="auto">
          <a:xfrm rot="5400000">
            <a:off x="3466306" y="1993319"/>
            <a:ext cx="239713" cy="273050"/>
          </a:xfrm>
          <a:prstGeom prst="rightArrow">
            <a:avLst>
              <a:gd name="adj1" fmla="val 51167"/>
              <a:gd name="adj2" fmla="val 39736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8" name="Line 126"/>
          <p:cNvSpPr>
            <a:spLocks noChangeShapeType="1"/>
          </p:cNvSpPr>
          <p:nvPr/>
        </p:nvSpPr>
        <p:spPr bwMode="auto">
          <a:xfrm>
            <a:off x="2843213" y="4435687"/>
            <a:ext cx="363537" cy="342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9" name="Freeform 127"/>
          <p:cNvSpPr>
            <a:spLocks/>
          </p:cNvSpPr>
          <p:nvPr/>
        </p:nvSpPr>
        <p:spPr bwMode="auto">
          <a:xfrm>
            <a:off x="3916363" y="4926225"/>
            <a:ext cx="879475" cy="265112"/>
          </a:xfrm>
          <a:custGeom>
            <a:avLst/>
            <a:gdLst>
              <a:gd name="T0" fmla="*/ 0 w 554"/>
              <a:gd name="T1" fmla="*/ 2147483647 h 167"/>
              <a:gd name="T2" fmla="*/ 2147483647 w 554"/>
              <a:gd name="T3" fmla="*/ 2147483647 h 167"/>
              <a:gd name="T4" fmla="*/ 2147483647 w 554"/>
              <a:gd name="T5" fmla="*/ 2147483647 h 16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54" h="167">
                <a:moveTo>
                  <a:pt x="0" y="10"/>
                </a:moveTo>
                <a:cubicBezTo>
                  <a:pt x="102" y="0"/>
                  <a:pt x="240" y="5"/>
                  <a:pt x="324" y="26"/>
                </a:cubicBezTo>
                <a:cubicBezTo>
                  <a:pt x="416" y="52"/>
                  <a:pt x="502" y="120"/>
                  <a:pt x="554" y="167"/>
                </a:cubicBezTo>
              </a:path>
            </a:pathLst>
          </a:custGeom>
          <a:noFill/>
          <a:ln w="57150" cmpd="sng">
            <a:solidFill>
              <a:srgbClr val="FF33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00" name="Freeform 128"/>
          <p:cNvSpPr>
            <a:spLocks/>
          </p:cNvSpPr>
          <p:nvPr/>
        </p:nvSpPr>
        <p:spPr bwMode="auto">
          <a:xfrm flipH="1">
            <a:off x="6249988" y="4489662"/>
            <a:ext cx="577850" cy="371475"/>
          </a:xfrm>
          <a:custGeom>
            <a:avLst/>
            <a:gdLst>
              <a:gd name="T0" fmla="*/ 0 w 1443"/>
              <a:gd name="T1" fmla="*/ 0 h 816"/>
              <a:gd name="T2" fmla="*/ 2147483647 w 1443"/>
              <a:gd name="T3" fmla="*/ 2147483647 h 816"/>
              <a:gd name="T4" fmla="*/ 2147483647 w 1443"/>
              <a:gd name="T5" fmla="*/ 2147483647 h 816"/>
              <a:gd name="T6" fmla="*/ 2147483647 w 1443"/>
              <a:gd name="T7" fmla="*/ 2147483647 h 816"/>
              <a:gd name="T8" fmla="*/ 0 w 1443"/>
              <a:gd name="T9" fmla="*/ 0 h 8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43" h="816">
                <a:moveTo>
                  <a:pt x="0" y="0"/>
                </a:moveTo>
                <a:cubicBezTo>
                  <a:pt x="571" y="285"/>
                  <a:pt x="856" y="408"/>
                  <a:pt x="1076" y="782"/>
                </a:cubicBezTo>
                <a:cubicBezTo>
                  <a:pt x="1185" y="775"/>
                  <a:pt x="1220" y="816"/>
                  <a:pt x="1320" y="788"/>
                </a:cubicBezTo>
                <a:cubicBezTo>
                  <a:pt x="1264" y="347"/>
                  <a:pt x="1276" y="352"/>
                  <a:pt x="1443" y="5"/>
                </a:cubicBezTo>
                <a:cubicBezTo>
                  <a:pt x="867" y="5"/>
                  <a:pt x="233" y="0"/>
                  <a:pt x="0" y="0"/>
                </a:cubicBez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01" name="Freeform 129"/>
          <p:cNvSpPr>
            <a:spLocks/>
          </p:cNvSpPr>
          <p:nvPr/>
        </p:nvSpPr>
        <p:spPr bwMode="auto">
          <a:xfrm flipH="1">
            <a:off x="5240338" y="4216612"/>
            <a:ext cx="577850" cy="371475"/>
          </a:xfrm>
          <a:custGeom>
            <a:avLst/>
            <a:gdLst>
              <a:gd name="T0" fmla="*/ 0 w 1443"/>
              <a:gd name="T1" fmla="*/ 0 h 816"/>
              <a:gd name="T2" fmla="*/ 2147483647 w 1443"/>
              <a:gd name="T3" fmla="*/ 2147483647 h 816"/>
              <a:gd name="T4" fmla="*/ 2147483647 w 1443"/>
              <a:gd name="T5" fmla="*/ 2147483647 h 816"/>
              <a:gd name="T6" fmla="*/ 2147483647 w 1443"/>
              <a:gd name="T7" fmla="*/ 2147483647 h 816"/>
              <a:gd name="T8" fmla="*/ 0 w 1443"/>
              <a:gd name="T9" fmla="*/ 0 h 8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43" h="816">
                <a:moveTo>
                  <a:pt x="0" y="0"/>
                </a:moveTo>
                <a:cubicBezTo>
                  <a:pt x="571" y="285"/>
                  <a:pt x="856" y="408"/>
                  <a:pt x="1076" y="782"/>
                </a:cubicBezTo>
                <a:cubicBezTo>
                  <a:pt x="1185" y="775"/>
                  <a:pt x="1220" y="816"/>
                  <a:pt x="1320" y="788"/>
                </a:cubicBezTo>
                <a:cubicBezTo>
                  <a:pt x="1264" y="347"/>
                  <a:pt x="1276" y="352"/>
                  <a:pt x="1443" y="5"/>
                </a:cubicBezTo>
                <a:cubicBezTo>
                  <a:pt x="867" y="5"/>
                  <a:pt x="233" y="0"/>
                  <a:pt x="0" y="0"/>
                </a:cubicBez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02" name="Freeform 130"/>
          <p:cNvSpPr>
            <a:spLocks/>
          </p:cNvSpPr>
          <p:nvPr/>
        </p:nvSpPr>
        <p:spPr bwMode="auto">
          <a:xfrm flipH="1" flipV="1">
            <a:off x="5908675" y="5762837"/>
            <a:ext cx="542925" cy="371475"/>
          </a:xfrm>
          <a:custGeom>
            <a:avLst/>
            <a:gdLst>
              <a:gd name="T0" fmla="*/ 0 w 1443"/>
              <a:gd name="T1" fmla="*/ 0 h 816"/>
              <a:gd name="T2" fmla="*/ 2147483647 w 1443"/>
              <a:gd name="T3" fmla="*/ 2147483647 h 816"/>
              <a:gd name="T4" fmla="*/ 2147483647 w 1443"/>
              <a:gd name="T5" fmla="*/ 2147483647 h 816"/>
              <a:gd name="T6" fmla="*/ 2147483647 w 1443"/>
              <a:gd name="T7" fmla="*/ 2147483647 h 816"/>
              <a:gd name="T8" fmla="*/ 0 w 1443"/>
              <a:gd name="T9" fmla="*/ 0 h 8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43" h="816">
                <a:moveTo>
                  <a:pt x="0" y="0"/>
                </a:moveTo>
                <a:cubicBezTo>
                  <a:pt x="571" y="285"/>
                  <a:pt x="856" y="408"/>
                  <a:pt x="1076" y="782"/>
                </a:cubicBezTo>
                <a:cubicBezTo>
                  <a:pt x="1185" y="775"/>
                  <a:pt x="1220" y="816"/>
                  <a:pt x="1320" y="788"/>
                </a:cubicBezTo>
                <a:cubicBezTo>
                  <a:pt x="1264" y="347"/>
                  <a:pt x="1276" y="352"/>
                  <a:pt x="1443" y="5"/>
                </a:cubicBezTo>
                <a:cubicBezTo>
                  <a:pt x="867" y="5"/>
                  <a:pt x="233" y="0"/>
                  <a:pt x="0" y="0"/>
                </a:cubicBez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03" name="Freeform 131"/>
          <p:cNvSpPr>
            <a:spLocks/>
          </p:cNvSpPr>
          <p:nvPr/>
        </p:nvSpPr>
        <p:spPr bwMode="auto">
          <a:xfrm flipH="1" flipV="1">
            <a:off x="4559300" y="5746962"/>
            <a:ext cx="542925" cy="371475"/>
          </a:xfrm>
          <a:custGeom>
            <a:avLst/>
            <a:gdLst>
              <a:gd name="T0" fmla="*/ 0 w 1443"/>
              <a:gd name="T1" fmla="*/ 0 h 816"/>
              <a:gd name="T2" fmla="*/ 2147483647 w 1443"/>
              <a:gd name="T3" fmla="*/ 2147483647 h 816"/>
              <a:gd name="T4" fmla="*/ 2147483647 w 1443"/>
              <a:gd name="T5" fmla="*/ 2147483647 h 816"/>
              <a:gd name="T6" fmla="*/ 2147483647 w 1443"/>
              <a:gd name="T7" fmla="*/ 2147483647 h 816"/>
              <a:gd name="T8" fmla="*/ 0 w 1443"/>
              <a:gd name="T9" fmla="*/ 0 h 8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43" h="816">
                <a:moveTo>
                  <a:pt x="0" y="0"/>
                </a:moveTo>
                <a:cubicBezTo>
                  <a:pt x="571" y="285"/>
                  <a:pt x="856" y="408"/>
                  <a:pt x="1076" y="782"/>
                </a:cubicBezTo>
                <a:cubicBezTo>
                  <a:pt x="1185" y="775"/>
                  <a:pt x="1220" y="816"/>
                  <a:pt x="1320" y="788"/>
                </a:cubicBezTo>
                <a:cubicBezTo>
                  <a:pt x="1264" y="347"/>
                  <a:pt x="1276" y="352"/>
                  <a:pt x="1443" y="5"/>
                </a:cubicBezTo>
                <a:cubicBezTo>
                  <a:pt x="867" y="5"/>
                  <a:pt x="233" y="0"/>
                  <a:pt x="0" y="0"/>
                </a:cubicBez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04" name="Freeform 132"/>
          <p:cNvSpPr>
            <a:spLocks/>
          </p:cNvSpPr>
          <p:nvPr/>
        </p:nvSpPr>
        <p:spPr bwMode="auto">
          <a:xfrm flipH="1" flipV="1">
            <a:off x="5199063" y="5454862"/>
            <a:ext cx="542925" cy="452438"/>
          </a:xfrm>
          <a:custGeom>
            <a:avLst/>
            <a:gdLst>
              <a:gd name="T0" fmla="*/ 0 w 1443"/>
              <a:gd name="T1" fmla="*/ 0 h 816"/>
              <a:gd name="T2" fmla="*/ 2147483647 w 1443"/>
              <a:gd name="T3" fmla="*/ 2147483647 h 816"/>
              <a:gd name="T4" fmla="*/ 2147483647 w 1443"/>
              <a:gd name="T5" fmla="*/ 2147483647 h 816"/>
              <a:gd name="T6" fmla="*/ 2147483647 w 1443"/>
              <a:gd name="T7" fmla="*/ 2147483647 h 816"/>
              <a:gd name="T8" fmla="*/ 0 w 1443"/>
              <a:gd name="T9" fmla="*/ 0 h 8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43" h="816">
                <a:moveTo>
                  <a:pt x="0" y="0"/>
                </a:moveTo>
                <a:cubicBezTo>
                  <a:pt x="571" y="285"/>
                  <a:pt x="856" y="408"/>
                  <a:pt x="1076" y="782"/>
                </a:cubicBezTo>
                <a:cubicBezTo>
                  <a:pt x="1185" y="775"/>
                  <a:pt x="1220" y="816"/>
                  <a:pt x="1320" y="788"/>
                </a:cubicBezTo>
                <a:cubicBezTo>
                  <a:pt x="1264" y="347"/>
                  <a:pt x="1276" y="352"/>
                  <a:pt x="1443" y="5"/>
                </a:cubicBezTo>
                <a:cubicBezTo>
                  <a:pt x="867" y="5"/>
                  <a:pt x="233" y="0"/>
                  <a:pt x="0" y="0"/>
                </a:cubicBez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105" name="Group 133"/>
          <p:cNvGrpSpPr>
            <a:grpSpLocks/>
          </p:cNvGrpSpPr>
          <p:nvPr/>
        </p:nvGrpSpPr>
        <p:grpSpPr bwMode="auto">
          <a:xfrm>
            <a:off x="5248275" y="3772112"/>
            <a:ext cx="550863" cy="452438"/>
            <a:chOff x="2886" y="1668"/>
            <a:chExt cx="347" cy="285"/>
          </a:xfrm>
        </p:grpSpPr>
        <p:sp>
          <p:nvSpPr>
            <p:cNvPr id="106" name="Rectangle 134"/>
            <p:cNvSpPr>
              <a:spLocks noChangeArrowheads="1"/>
            </p:cNvSpPr>
            <p:nvPr/>
          </p:nvSpPr>
          <p:spPr bwMode="auto">
            <a:xfrm>
              <a:off x="2886" y="1668"/>
              <a:ext cx="347" cy="28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7" name="Oval 135"/>
            <p:cNvSpPr>
              <a:spLocks noChangeArrowheads="1"/>
            </p:cNvSpPr>
            <p:nvPr/>
          </p:nvSpPr>
          <p:spPr bwMode="auto">
            <a:xfrm>
              <a:off x="2905" y="1674"/>
              <a:ext cx="314" cy="7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8" name="Rectangle 136"/>
            <p:cNvSpPr>
              <a:spLocks noChangeArrowheads="1"/>
            </p:cNvSpPr>
            <p:nvPr/>
          </p:nvSpPr>
          <p:spPr bwMode="auto">
            <a:xfrm>
              <a:off x="2913" y="1785"/>
              <a:ext cx="300" cy="1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9" name="Line 137"/>
            <p:cNvSpPr>
              <a:spLocks noChangeShapeType="1"/>
            </p:cNvSpPr>
            <p:nvPr/>
          </p:nvSpPr>
          <p:spPr bwMode="auto">
            <a:xfrm>
              <a:off x="3082" y="1811"/>
              <a:ext cx="1" cy="1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0" name="Line 138"/>
            <p:cNvSpPr>
              <a:spLocks noChangeShapeType="1"/>
            </p:cNvSpPr>
            <p:nvPr/>
          </p:nvSpPr>
          <p:spPr bwMode="auto">
            <a:xfrm>
              <a:off x="2913" y="1842"/>
              <a:ext cx="3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1" name="Line 139"/>
            <p:cNvSpPr>
              <a:spLocks noChangeShapeType="1"/>
            </p:cNvSpPr>
            <p:nvPr/>
          </p:nvSpPr>
          <p:spPr bwMode="auto">
            <a:xfrm>
              <a:off x="2912" y="1812"/>
              <a:ext cx="3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2" name="AutoShape 140"/>
            <p:cNvSpPr>
              <a:spLocks noChangeArrowheads="1"/>
            </p:cNvSpPr>
            <p:nvPr/>
          </p:nvSpPr>
          <p:spPr bwMode="auto">
            <a:xfrm rot="5400000">
              <a:off x="3051" y="1745"/>
              <a:ext cx="29" cy="41"/>
            </a:xfrm>
            <a:prstGeom prst="rightArrow">
              <a:avLst>
                <a:gd name="adj1" fmla="val 51167"/>
                <a:gd name="adj2" fmla="val 39736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13" name="Group 141"/>
          <p:cNvGrpSpPr>
            <a:grpSpLocks/>
          </p:cNvGrpSpPr>
          <p:nvPr/>
        </p:nvGrpSpPr>
        <p:grpSpPr bwMode="auto">
          <a:xfrm>
            <a:off x="6261100" y="4045162"/>
            <a:ext cx="550863" cy="452438"/>
            <a:chOff x="2886" y="1668"/>
            <a:chExt cx="347" cy="285"/>
          </a:xfrm>
        </p:grpSpPr>
        <p:sp>
          <p:nvSpPr>
            <p:cNvPr id="114" name="Rectangle 142"/>
            <p:cNvSpPr>
              <a:spLocks noChangeArrowheads="1"/>
            </p:cNvSpPr>
            <p:nvPr/>
          </p:nvSpPr>
          <p:spPr bwMode="auto">
            <a:xfrm>
              <a:off x="2886" y="1668"/>
              <a:ext cx="347" cy="28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5" name="Oval 143"/>
            <p:cNvSpPr>
              <a:spLocks noChangeArrowheads="1"/>
            </p:cNvSpPr>
            <p:nvPr/>
          </p:nvSpPr>
          <p:spPr bwMode="auto">
            <a:xfrm>
              <a:off x="2905" y="1674"/>
              <a:ext cx="314" cy="7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6" name="Rectangle 144"/>
            <p:cNvSpPr>
              <a:spLocks noChangeArrowheads="1"/>
            </p:cNvSpPr>
            <p:nvPr/>
          </p:nvSpPr>
          <p:spPr bwMode="auto">
            <a:xfrm>
              <a:off x="2913" y="1785"/>
              <a:ext cx="300" cy="1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7" name="Line 145"/>
            <p:cNvSpPr>
              <a:spLocks noChangeShapeType="1"/>
            </p:cNvSpPr>
            <p:nvPr/>
          </p:nvSpPr>
          <p:spPr bwMode="auto">
            <a:xfrm>
              <a:off x="3082" y="1811"/>
              <a:ext cx="1" cy="1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8" name="Line 146"/>
            <p:cNvSpPr>
              <a:spLocks noChangeShapeType="1"/>
            </p:cNvSpPr>
            <p:nvPr/>
          </p:nvSpPr>
          <p:spPr bwMode="auto">
            <a:xfrm>
              <a:off x="2913" y="1842"/>
              <a:ext cx="3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9" name="Line 147"/>
            <p:cNvSpPr>
              <a:spLocks noChangeShapeType="1"/>
            </p:cNvSpPr>
            <p:nvPr/>
          </p:nvSpPr>
          <p:spPr bwMode="auto">
            <a:xfrm>
              <a:off x="2912" y="1812"/>
              <a:ext cx="3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20" name="AutoShape 148"/>
            <p:cNvSpPr>
              <a:spLocks noChangeArrowheads="1"/>
            </p:cNvSpPr>
            <p:nvPr/>
          </p:nvSpPr>
          <p:spPr bwMode="auto">
            <a:xfrm rot="5400000">
              <a:off x="3051" y="1745"/>
              <a:ext cx="29" cy="41"/>
            </a:xfrm>
            <a:prstGeom prst="rightArrow">
              <a:avLst>
                <a:gd name="adj1" fmla="val 51167"/>
                <a:gd name="adj2" fmla="val 39736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21" name="Group 149"/>
          <p:cNvGrpSpPr>
            <a:grpSpLocks/>
          </p:cNvGrpSpPr>
          <p:nvPr/>
        </p:nvGrpSpPr>
        <p:grpSpPr bwMode="auto">
          <a:xfrm>
            <a:off x="5891213" y="6121612"/>
            <a:ext cx="550862" cy="452438"/>
            <a:chOff x="2886" y="1668"/>
            <a:chExt cx="347" cy="285"/>
          </a:xfrm>
        </p:grpSpPr>
        <p:sp>
          <p:nvSpPr>
            <p:cNvPr id="122" name="Rectangle 150"/>
            <p:cNvSpPr>
              <a:spLocks noChangeArrowheads="1"/>
            </p:cNvSpPr>
            <p:nvPr/>
          </p:nvSpPr>
          <p:spPr bwMode="auto">
            <a:xfrm>
              <a:off x="2886" y="1668"/>
              <a:ext cx="347" cy="28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23" name="Oval 151"/>
            <p:cNvSpPr>
              <a:spLocks noChangeArrowheads="1"/>
            </p:cNvSpPr>
            <p:nvPr/>
          </p:nvSpPr>
          <p:spPr bwMode="auto">
            <a:xfrm>
              <a:off x="2905" y="1674"/>
              <a:ext cx="314" cy="7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24" name="Rectangle 152"/>
            <p:cNvSpPr>
              <a:spLocks noChangeArrowheads="1"/>
            </p:cNvSpPr>
            <p:nvPr/>
          </p:nvSpPr>
          <p:spPr bwMode="auto">
            <a:xfrm>
              <a:off x="2913" y="1785"/>
              <a:ext cx="300" cy="1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25" name="Line 153"/>
            <p:cNvSpPr>
              <a:spLocks noChangeShapeType="1"/>
            </p:cNvSpPr>
            <p:nvPr/>
          </p:nvSpPr>
          <p:spPr bwMode="auto">
            <a:xfrm>
              <a:off x="3082" y="1811"/>
              <a:ext cx="1" cy="1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26" name="Line 154"/>
            <p:cNvSpPr>
              <a:spLocks noChangeShapeType="1"/>
            </p:cNvSpPr>
            <p:nvPr/>
          </p:nvSpPr>
          <p:spPr bwMode="auto">
            <a:xfrm>
              <a:off x="2913" y="1842"/>
              <a:ext cx="3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27" name="Line 155"/>
            <p:cNvSpPr>
              <a:spLocks noChangeShapeType="1"/>
            </p:cNvSpPr>
            <p:nvPr/>
          </p:nvSpPr>
          <p:spPr bwMode="auto">
            <a:xfrm>
              <a:off x="2912" y="1812"/>
              <a:ext cx="3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28" name="AutoShape 156"/>
            <p:cNvSpPr>
              <a:spLocks noChangeArrowheads="1"/>
            </p:cNvSpPr>
            <p:nvPr/>
          </p:nvSpPr>
          <p:spPr bwMode="auto">
            <a:xfrm rot="5400000">
              <a:off x="3051" y="1745"/>
              <a:ext cx="29" cy="41"/>
            </a:xfrm>
            <a:prstGeom prst="rightArrow">
              <a:avLst>
                <a:gd name="adj1" fmla="val 51167"/>
                <a:gd name="adj2" fmla="val 39736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29" name="Group 157"/>
          <p:cNvGrpSpPr>
            <a:grpSpLocks/>
          </p:cNvGrpSpPr>
          <p:nvPr/>
        </p:nvGrpSpPr>
        <p:grpSpPr bwMode="auto">
          <a:xfrm>
            <a:off x="5195888" y="5902537"/>
            <a:ext cx="550862" cy="452438"/>
            <a:chOff x="2886" y="1668"/>
            <a:chExt cx="347" cy="285"/>
          </a:xfrm>
        </p:grpSpPr>
        <p:sp>
          <p:nvSpPr>
            <p:cNvPr id="130" name="Rectangle 158"/>
            <p:cNvSpPr>
              <a:spLocks noChangeArrowheads="1"/>
            </p:cNvSpPr>
            <p:nvPr/>
          </p:nvSpPr>
          <p:spPr bwMode="auto">
            <a:xfrm>
              <a:off x="2886" y="1668"/>
              <a:ext cx="347" cy="28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31" name="Oval 159"/>
            <p:cNvSpPr>
              <a:spLocks noChangeArrowheads="1"/>
            </p:cNvSpPr>
            <p:nvPr/>
          </p:nvSpPr>
          <p:spPr bwMode="auto">
            <a:xfrm>
              <a:off x="2905" y="1674"/>
              <a:ext cx="314" cy="7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32" name="Rectangle 160"/>
            <p:cNvSpPr>
              <a:spLocks noChangeArrowheads="1"/>
            </p:cNvSpPr>
            <p:nvPr/>
          </p:nvSpPr>
          <p:spPr bwMode="auto">
            <a:xfrm>
              <a:off x="2913" y="1785"/>
              <a:ext cx="300" cy="1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33" name="Line 161"/>
            <p:cNvSpPr>
              <a:spLocks noChangeShapeType="1"/>
            </p:cNvSpPr>
            <p:nvPr/>
          </p:nvSpPr>
          <p:spPr bwMode="auto">
            <a:xfrm>
              <a:off x="3082" y="1811"/>
              <a:ext cx="1" cy="1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34" name="Line 162"/>
            <p:cNvSpPr>
              <a:spLocks noChangeShapeType="1"/>
            </p:cNvSpPr>
            <p:nvPr/>
          </p:nvSpPr>
          <p:spPr bwMode="auto">
            <a:xfrm>
              <a:off x="2913" y="1842"/>
              <a:ext cx="3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35" name="Line 163"/>
            <p:cNvSpPr>
              <a:spLocks noChangeShapeType="1"/>
            </p:cNvSpPr>
            <p:nvPr/>
          </p:nvSpPr>
          <p:spPr bwMode="auto">
            <a:xfrm>
              <a:off x="2912" y="1812"/>
              <a:ext cx="3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36" name="AutoShape 164"/>
            <p:cNvSpPr>
              <a:spLocks noChangeArrowheads="1"/>
            </p:cNvSpPr>
            <p:nvPr/>
          </p:nvSpPr>
          <p:spPr bwMode="auto">
            <a:xfrm rot="5400000">
              <a:off x="3051" y="1745"/>
              <a:ext cx="29" cy="41"/>
            </a:xfrm>
            <a:prstGeom prst="rightArrow">
              <a:avLst>
                <a:gd name="adj1" fmla="val 51167"/>
                <a:gd name="adj2" fmla="val 39736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37" name="Group 165"/>
          <p:cNvGrpSpPr>
            <a:grpSpLocks/>
          </p:cNvGrpSpPr>
          <p:nvPr/>
        </p:nvGrpSpPr>
        <p:grpSpPr bwMode="auto">
          <a:xfrm>
            <a:off x="4540250" y="6094625"/>
            <a:ext cx="550863" cy="452437"/>
            <a:chOff x="2886" y="1668"/>
            <a:chExt cx="347" cy="285"/>
          </a:xfrm>
        </p:grpSpPr>
        <p:sp>
          <p:nvSpPr>
            <p:cNvPr id="138" name="Rectangle 166"/>
            <p:cNvSpPr>
              <a:spLocks noChangeArrowheads="1"/>
            </p:cNvSpPr>
            <p:nvPr/>
          </p:nvSpPr>
          <p:spPr bwMode="auto">
            <a:xfrm>
              <a:off x="2886" y="1668"/>
              <a:ext cx="347" cy="28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39" name="Oval 167"/>
            <p:cNvSpPr>
              <a:spLocks noChangeArrowheads="1"/>
            </p:cNvSpPr>
            <p:nvPr/>
          </p:nvSpPr>
          <p:spPr bwMode="auto">
            <a:xfrm>
              <a:off x="2905" y="1674"/>
              <a:ext cx="314" cy="7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0" name="Rectangle 168"/>
            <p:cNvSpPr>
              <a:spLocks noChangeArrowheads="1"/>
            </p:cNvSpPr>
            <p:nvPr/>
          </p:nvSpPr>
          <p:spPr bwMode="auto">
            <a:xfrm>
              <a:off x="2913" y="1785"/>
              <a:ext cx="300" cy="1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1" name="Line 169"/>
            <p:cNvSpPr>
              <a:spLocks noChangeShapeType="1"/>
            </p:cNvSpPr>
            <p:nvPr/>
          </p:nvSpPr>
          <p:spPr bwMode="auto">
            <a:xfrm>
              <a:off x="3082" y="1811"/>
              <a:ext cx="1" cy="1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2" name="Line 170"/>
            <p:cNvSpPr>
              <a:spLocks noChangeShapeType="1"/>
            </p:cNvSpPr>
            <p:nvPr/>
          </p:nvSpPr>
          <p:spPr bwMode="auto">
            <a:xfrm>
              <a:off x="2913" y="1842"/>
              <a:ext cx="3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3" name="Line 171"/>
            <p:cNvSpPr>
              <a:spLocks noChangeShapeType="1"/>
            </p:cNvSpPr>
            <p:nvPr/>
          </p:nvSpPr>
          <p:spPr bwMode="auto">
            <a:xfrm>
              <a:off x="2912" y="1812"/>
              <a:ext cx="3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4" name="AutoShape 172"/>
            <p:cNvSpPr>
              <a:spLocks noChangeArrowheads="1"/>
            </p:cNvSpPr>
            <p:nvPr/>
          </p:nvSpPr>
          <p:spPr bwMode="auto">
            <a:xfrm rot="5400000">
              <a:off x="3051" y="1745"/>
              <a:ext cx="29" cy="41"/>
            </a:xfrm>
            <a:prstGeom prst="rightArrow">
              <a:avLst>
                <a:gd name="adj1" fmla="val 51167"/>
                <a:gd name="adj2" fmla="val 39736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45" name="Group 176"/>
          <p:cNvGrpSpPr>
            <a:grpSpLocks/>
          </p:cNvGrpSpPr>
          <p:nvPr/>
        </p:nvGrpSpPr>
        <p:grpSpPr bwMode="auto">
          <a:xfrm>
            <a:off x="3492500" y="1335300"/>
            <a:ext cx="4986338" cy="1887537"/>
            <a:chOff x="2037" y="708"/>
            <a:chExt cx="3471" cy="1189"/>
          </a:xfrm>
        </p:grpSpPr>
        <p:sp>
          <p:nvSpPr>
            <p:cNvPr id="146" name="Text Box 174"/>
            <p:cNvSpPr txBox="1">
              <a:spLocks noChangeArrowheads="1"/>
            </p:cNvSpPr>
            <p:nvPr/>
          </p:nvSpPr>
          <p:spPr bwMode="auto">
            <a:xfrm>
              <a:off x="3474" y="708"/>
              <a:ext cx="2034" cy="1047"/>
            </a:xfrm>
            <a:prstGeom prst="rect">
              <a:avLst/>
            </a:prstGeom>
            <a:noFill/>
            <a:ln w="12700">
              <a:solidFill>
                <a:srgbClr val="CC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lnSpc>
                  <a:spcPct val="85000"/>
                </a:lnSpc>
                <a:defRPr/>
              </a:pPr>
              <a:r>
                <a:rPr lang="en-US" sz="2000" dirty="0" smtClean="0">
                  <a:solidFill>
                    <a:srgbClr val="000099"/>
                  </a:solidFill>
                  <a:latin typeface="Gill Sans MT" charset="0"/>
                </a:rPr>
                <a:t>4 </a:t>
              </a:r>
              <a:r>
                <a:rPr lang="en-US" sz="2000" dirty="0" err="1" smtClean="0">
                  <a:solidFill>
                    <a:srgbClr val="000099"/>
                  </a:solidFill>
                  <a:latin typeface="Gill Sans MT" charset="0"/>
                </a:rPr>
                <a:t>bilhões</a:t>
              </a:r>
              <a:r>
                <a:rPr lang="en-US" sz="2000" dirty="0" smtClean="0">
                  <a:solidFill>
                    <a:srgbClr val="000099"/>
                  </a:solidFill>
                  <a:latin typeface="Gill Sans MT" charset="0"/>
                </a:rPr>
                <a:t> de </a:t>
              </a:r>
              <a:r>
                <a:rPr lang="en-US" sz="2000" dirty="0" err="1" smtClean="0">
                  <a:solidFill>
                    <a:srgbClr val="000099"/>
                  </a:solidFill>
                  <a:latin typeface="Gill Sans MT" charset="0"/>
                </a:rPr>
                <a:t>endereços</a:t>
              </a:r>
              <a:r>
                <a:rPr lang="en-US" sz="2000" dirty="0" smtClean="0">
                  <a:solidFill>
                    <a:srgbClr val="000099"/>
                  </a:solidFill>
                  <a:latin typeface="Gill Sans MT" charset="0"/>
                </a:rPr>
                <a:t> IP, </a:t>
              </a:r>
              <a:r>
                <a:rPr lang="en-US" sz="2000" dirty="0" err="1" smtClean="0">
                  <a:solidFill>
                    <a:srgbClr val="000099"/>
                  </a:solidFill>
                  <a:latin typeface="Gill Sans MT" charset="0"/>
                </a:rPr>
                <a:t>ao</a:t>
              </a:r>
              <a:r>
                <a:rPr lang="en-US" sz="2000" dirty="0" smtClean="0">
                  <a:solidFill>
                    <a:srgbClr val="000099"/>
                  </a:solidFill>
                  <a:latin typeface="Gill Sans MT" charset="0"/>
                </a:rPr>
                <a:t> </a:t>
              </a:r>
              <a:r>
                <a:rPr lang="en-US" sz="2000" dirty="0" err="1" smtClean="0">
                  <a:solidFill>
                    <a:srgbClr val="000099"/>
                  </a:solidFill>
                  <a:latin typeface="Gill Sans MT" charset="0"/>
                </a:rPr>
                <a:t>invés</a:t>
              </a:r>
              <a:r>
                <a:rPr lang="en-US" sz="2000" dirty="0" smtClean="0">
                  <a:solidFill>
                    <a:srgbClr val="000099"/>
                  </a:solidFill>
                  <a:latin typeface="Gill Sans MT" charset="0"/>
                </a:rPr>
                <a:t> de </a:t>
              </a:r>
              <a:r>
                <a:rPr lang="en-US" sz="2000" dirty="0" err="1" smtClean="0">
                  <a:solidFill>
                    <a:srgbClr val="000099"/>
                  </a:solidFill>
                  <a:latin typeface="Gill Sans MT" charset="0"/>
                </a:rPr>
                <a:t>listar</a:t>
              </a:r>
              <a:r>
                <a:rPr lang="en-US" sz="2000" dirty="0" smtClean="0">
                  <a:solidFill>
                    <a:srgbClr val="000099"/>
                  </a:solidFill>
                  <a:latin typeface="Gill Sans MT" charset="0"/>
                </a:rPr>
                <a:t> </a:t>
              </a:r>
              <a:r>
                <a:rPr lang="en-US" sz="2000" dirty="0" err="1" smtClean="0">
                  <a:solidFill>
                    <a:srgbClr val="000099"/>
                  </a:solidFill>
                  <a:latin typeface="Gill Sans MT" charset="0"/>
                </a:rPr>
                <a:t>endereços</a:t>
              </a:r>
              <a:r>
                <a:rPr lang="en-US" sz="2000" dirty="0" smtClean="0">
                  <a:solidFill>
                    <a:srgbClr val="000099"/>
                  </a:solidFill>
                  <a:latin typeface="Gill Sans MT" charset="0"/>
                </a:rPr>
                <a:t> </a:t>
              </a:r>
              <a:r>
                <a:rPr lang="en-US" sz="2000" dirty="0" err="1" smtClean="0">
                  <a:solidFill>
                    <a:srgbClr val="000099"/>
                  </a:solidFill>
                  <a:latin typeface="Gill Sans MT" charset="0"/>
                </a:rPr>
                <a:t>destino</a:t>
              </a:r>
              <a:r>
                <a:rPr lang="en-US" sz="2000" dirty="0" smtClean="0">
                  <a:solidFill>
                    <a:srgbClr val="000099"/>
                  </a:solidFill>
                  <a:latin typeface="Gill Sans MT" charset="0"/>
                </a:rPr>
                <a:t> </a:t>
              </a:r>
              <a:r>
                <a:rPr lang="en-US" sz="2000" dirty="0" err="1" smtClean="0">
                  <a:solidFill>
                    <a:srgbClr val="000099"/>
                  </a:solidFill>
                  <a:latin typeface="Gill Sans MT" charset="0"/>
                </a:rPr>
                <a:t>individuais</a:t>
              </a:r>
              <a:r>
                <a:rPr lang="en-US" sz="2000" dirty="0" smtClean="0">
                  <a:solidFill>
                    <a:srgbClr val="000099"/>
                  </a:solidFill>
                  <a:latin typeface="Gill Sans MT" charset="0"/>
                </a:rPr>
                <a:t> </a:t>
              </a:r>
              <a:r>
                <a:rPr lang="en-US" sz="2000" dirty="0" err="1" smtClean="0">
                  <a:solidFill>
                    <a:srgbClr val="000099"/>
                  </a:solidFill>
                  <a:latin typeface="Gill Sans MT" charset="0"/>
                </a:rPr>
                <a:t>lista</a:t>
              </a:r>
              <a:r>
                <a:rPr lang="en-US" sz="2000" dirty="0" smtClean="0">
                  <a:solidFill>
                    <a:srgbClr val="000099"/>
                  </a:solidFill>
                  <a:latin typeface="Gill Sans MT" charset="0"/>
                </a:rPr>
                <a:t> </a:t>
              </a:r>
              <a:r>
                <a:rPr lang="en-US" sz="2000" i="1" dirty="0" err="1" smtClean="0">
                  <a:solidFill>
                    <a:srgbClr val="000099"/>
                  </a:solidFill>
                  <a:latin typeface="Gill Sans MT" charset="0"/>
                </a:rPr>
                <a:t>faixa</a:t>
              </a:r>
              <a:r>
                <a:rPr lang="en-US" sz="2000" dirty="0" smtClean="0">
                  <a:solidFill>
                    <a:srgbClr val="000099"/>
                  </a:solidFill>
                  <a:latin typeface="Gill Sans MT" charset="0"/>
                </a:rPr>
                <a:t> de </a:t>
              </a:r>
              <a:r>
                <a:rPr lang="en-US" sz="2000" dirty="0" err="1" smtClean="0">
                  <a:solidFill>
                    <a:srgbClr val="000099"/>
                  </a:solidFill>
                  <a:latin typeface="Gill Sans MT" charset="0"/>
                </a:rPr>
                <a:t>endereços</a:t>
              </a:r>
              <a:r>
                <a:rPr lang="en-US" sz="2000" dirty="0" smtClean="0">
                  <a:solidFill>
                    <a:srgbClr val="000099"/>
                  </a:solidFill>
                  <a:latin typeface="Gill Sans MT" charset="0"/>
                </a:rPr>
                <a:t> (</a:t>
              </a:r>
              <a:r>
                <a:rPr lang="en-US" sz="2000" dirty="0" err="1" smtClean="0">
                  <a:solidFill>
                    <a:srgbClr val="000099"/>
                  </a:solidFill>
                  <a:latin typeface="Gill Sans MT" charset="0"/>
                </a:rPr>
                <a:t>entradas</a:t>
              </a:r>
              <a:r>
                <a:rPr lang="en-US" sz="2000" dirty="0" smtClean="0">
                  <a:solidFill>
                    <a:srgbClr val="000099"/>
                  </a:solidFill>
                  <a:latin typeface="Gill Sans MT" charset="0"/>
                </a:rPr>
                <a:t> </a:t>
              </a:r>
              <a:r>
                <a:rPr lang="en-US" sz="2000" dirty="0" err="1" smtClean="0">
                  <a:solidFill>
                    <a:srgbClr val="000099"/>
                  </a:solidFill>
                  <a:latin typeface="Gill Sans MT" charset="0"/>
                </a:rPr>
                <a:t>agregáveis</a:t>
              </a:r>
              <a:r>
                <a:rPr lang="en-US" sz="2000" dirty="0" smtClean="0">
                  <a:solidFill>
                    <a:srgbClr val="000099"/>
                  </a:solidFill>
                  <a:latin typeface="Gill Sans MT" charset="0"/>
                </a:rPr>
                <a:t> da </a:t>
              </a:r>
              <a:r>
                <a:rPr lang="en-US" sz="2000" dirty="0" err="1" smtClean="0">
                  <a:solidFill>
                    <a:srgbClr val="000099"/>
                  </a:solidFill>
                  <a:latin typeface="Gill Sans MT" charset="0"/>
                </a:rPr>
                <a:t>tabela</a:t>
              </a:r>
              <a:r>
                <a:rPr lang="en-US" sz="2000" dirty="0" smtClean="0">
                  <a:solidFill>
                    <a:srgbClr val="000099"/>
                  </a:solidFill>
                  <a:latin typeface="Gill Sans MT" charset="0"/>
                </a:rPr>
                <a:t>)</a:t>
              </a:r>
            </a:p>
          </p:txBody>
        </p:sp>
        <p:sp>
          <p:nvSpPr>
            <p:cNvPr id="147" name="Line 175"/>
            <p:cNvSpPr>
              <a:spLocks noChangeShapeType="1"/>
            </p:cNvSpPr>
            <p:nvPr/>
          </p:nvSpPr>
          <p:spPr bwMode="auto">
            <a:xfrm flipH="1">
              <a:off x="2037" y="1229"/>
              <a:ext cx="1433" cy="668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8242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dirty="0" smtClean="0"/>
              <a:t>4: Camada de Rede</a:t>
            </a:r>
            <a:endParaRPr lang="pt-BR" dirty="0" smtClean="0">
              <a:latin typeface="Times New Roman" pitchFamily="18" charset="0"/>
            </a:endParaRPr>
          </a:p>
        </p:txBody>
      </p:sp>
      <p:sp>
        <p:nvSpPr>
          <p:cNvPr id="30723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5DB51E49-0BC4-47D6-AFCD-011679B4B997}" type="slidenum">
              <a:rPr lang="pt-BR" smtClean="0"/>
              <a:pPr/>
              <a:t>17</a:t>
            </a:fld>
            <a:endParaRPr lang="pt-BR" smtClean="0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Tabela de repasse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03727" y="1281758"/>
            <a:ext cx="5285421" cy="446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>
              <a:defRPr/>
            </a:pPr>
            <a:r>
              <a:rPr lang="en-US" b="1" dirty="0" err="1" smtClean="0">
                <a:latin typeface="Arial" charset="0"/>
                <a:ea typeface="ＭＳ Ｐゴシック" charset="0"/>
                <a:cs typeface="Times New Roman" charset="0"/>
              </a:rPr>
              <a:t>Faixa</a:t>
            </a:r>
            <a:r>
              <a:rPr lang="en-US" b="1" dirty="0" smtClean="0">
                <a:latin typeface="Arial" charset="0"/>
                <a:ea typeface="ＭＳ Ｐゴシック" charset="0"/>
                <a:cs typeface="Times New Roman" charset="0"/>
              </a:rPr>
              <a:t> de </a:t>
            </a:r>
            <a:r>
              <a:rPr lang="en-US" b="1" dirty="0" err="1" smtClean="0">
                <a:latin typeface="Arial" charset="0"/>
                <a:ea typeface="ＭＳ Ｐゴシック" charset="0"/>
                <a:cs typeface="Times New Roman" charset="0"/>
              </a:rPr>
              <a:t>endereços</a:t>
            </a:r>
            <a:r>
              <a:rPr lang="en-US" b="1" dirty="0" smtClean="0">
                <a:latin typeface="Arial" charset="0"/>
                <a:ea typeface="ＭＳ Ｐゴシック" charset="0"/>
                <a:cs typeface="Times New Roman" charset="0"/>
              </a:rPr>
              <a:t> de </a:t>
            </a:r>
            <a:r>
              <a:rPr lang="en-US" b="1" dirty="0" err="1" smtClean="0">
                <a:latin typeface="Arial" charset="0"/>
                <a:ea typeface="ＭＳ Ｐゴシック" charset="0"/>
                <a:cs typeface="Times New Roman" charset="0"/>
              </a:rPr>
              <a:t>destino</a:t>
            </a:r>
            <a:endParaRPr lang="en-US" b="1" dirty="0">
              <a:latin typeface="Arial" charset="0"/>
              <a:ea typeface="ＭＳ Ｐゴシック" charset="0"/>
              <a:cs typeface="Times New Roman" charset="0"/>
            </a:endParaRPr>
          </a:p>
          <a:p>
            <a:pPr algn="just">
              <a:defRPr/>
            </a:pPr>
            <a:endParaRPr lang="en-US" b="1" dirty="0">
              <a:latin typeface="Arial" charset="0"/>
              <a:ea typeface="ＭＳ Ｐゴシック" charset="0"/>
              <a:cs typeface="Times New Roman" charset="0"/>
            </a:endParaRPr>
          </a:p>
          <a:p>
            <a:pPr algn="just">
              <a:defRPr/>
            </a:pPr>
            <a:r>
              <a:rPr lang="en-US" b="1" dirty="0">
                <a:latin typeface="Courier New" charset="0"/>
                <a:ea typeface="ＭＳ Ｐゴシック" charset="0"/>
                <a:cs typeface="Times New Roman" charset="0"/>
              </a:rPr>
              <a:t>11001000 00010111 00010000 00000000</a:t>
            </a:r>
            <a:endParaRPr lang="en-US" sz="2000" b="1" dirty="0">
              <a:latin typeface="Courier New" charset="0"/>
              <a:ea typeface="ＭＳ Ｐゴシック" charset="0"/>
            </a:endParaRPr>
          </a:p>
          <a:p>
            <a:pPr algn="just">
              <a:defRPr/>
            </a:pPr>
            <a:r>
              <a:rPr lang="en-US" dirty="0" err="1" smtClean="0">
                <a:latin typeface="Arial" charset="0"/>
                <a:ea typeface="ＭＳ Ｐゴシック" charset="0"/>
                <a:cs typeface="Times New Roman" charset="0"/>
              </a:rPr>
              <a:t>até</a:t>
            </a:r>
            <a:endParaRPr lang="en-US" sz="2000" dirty="0">
              <a:latin typeface="Comic Sans MS" charset="0"/>
              <a:ea typeface="ＭＳ Ｐゴシック" charset="0"/>
            </a:endParaRPr>
          </a:p>
          <a:p>
            <a:pPr algn="just">
              <a:defRPr/>
            </a:pPr>
            <a:r>
              <a:rPr lang="en-US" b="1" dirty="0">
                <a:latin typeface="Courier New" charset="0"/>
                <a:ea typeface="ＭＳ Ｐゴシック" charset="0"/>
                <a:cs typeface="Times New Roman" charset="0"/>
              </a:rPr>
              <a:t>11001000 00010111 00010111 11111111</a:t>
            </a:r>
          </a:p>
          <a:p>
            <a:pPr algn="just">
              <a:defRPr/>
            </a:pPr>
            <a:endParaRPr lang="en-US" b="1" dirty="0">
              <a:latin typeface="Courier New" charset="0"/>
              <a:ea typeface="ＭＳ Ｐゴシック" charset="0"/>
              <a:cs typeface="Times New Roman" charset="0"/>
            </a:endParaRPr>
          </a:p>
          <a:p>
            <a:pPr algn="just">
              <a:defRPr/>
            </a:pPr>
            <a:r>
              <a:rPr lang="en-US" b="1" dirty="0">
                <a:latin typeface="Courier New" charset="0"/>
                <a:ea typeface="ＭＳ Ｐゴシック" charset="0"/>
                <a:cs typeface="Times New Roman" charset="0"/>
              </a:rPr>
              <a:t>11001000 00010111 00011000 00000000</a:t>
            </a:r>
            <a:endParaRPr lang="en-US" sz="2000" b="1" dirty="0">
              <a:latin typeface="Courier New" charset="0"/>
              <a:ea typeface="ＭＳ Ｐゴシック" charset="0"/>
            </a:endParaRPr>
          </a:p>
          <a:p>
            <a:pPr algn="just">
              <a:defRPr/>
            </a:pPr>
            <a:r>
              <a:rPr lang="en-US" dirty="0" err="1">
                <a:latin typeface="Arial" charset="0"/>
                <a:ea typeface="ＭＳ Ｐゴシック" charset="0"/>
                <a:cs typeface="Times New Roman" charset="0"/>
              </a:rPr>
              <a:t>até</a:t>
            </a:r>
            <a:endParaRPr lang="en-US" sz="2000" dirty="0">
              <a:latin typeface="Arial" charset="0"/>
              <a:ea typeface="ＭＳ Ｐゴシック" charset="0"/>
            </a:endParaRPr>
          </a:p>
          <a:p>
            <a:pPr algn="just">
              <a:defRPr/>
            </a:pPr>
            <a:r>
              <a:rPr lang="en-US" b="1" dirty="0">
                <a:latin typeface="Courier New" charset="0"/>
                <a:ea typeface="ＭＳ Ｐゴシック" charset="0"/>
                <a:cs typeface="Times New Roman" charset="0"/>
              </a:rPr>
              <a:t>11001000 00010111 00011000 11111111  </a:t>
            </a:r>
          </a:p>
          <a:p>
            <a:pPr algn="just">
              <a:defRPr/>
            </a:pPr>
            <a:endParaRPr lang="en-US" sz="2000" b="1" dirty="0">
              <a:latin typeface="Courier New" charset="0"/>
              <a:ea typeface="ＭＳ Ｐゴシック" charset="0"/>
            </a:endParaRPr>
          </a:p>
          <a:p>
            <a:pPr algn="just">
              <a:defRPr/>
            </a:pPr>
            <a:r>
              <a:rPr lang="en-US" b="1" dirty="0">
                <a:latin typeface="Courier New" charset="0"/>
                <a:ea typeface="ＭＳ Ｐゴシック" charset="0"/>
                <a:cs typeface="Times New Roman" charset="0"/>
              </a:rPr>
              <a:t>11001000 00010111 00011001 00000000</a:t>
            </a:r>
            <a:endParaRPr lang="en-US" sz="2000" b="1" dirty="0">
              <a:latin typeface="Courier New" charset="0"/>
              <a:ea typeface="ＭＳ Ｐゴシック" charset="0"/>
            </a:endParaRPr>
          </a:p>
          <a:p>
            <a:pPr algn="just">
              <a:defRPr/>
            </a:pPr>
            <a:r>
              <a:rPr lang="en-US" dirty="0" err="1">
                <a:latin typeface="Arial" charset="0"/>
                <a:ea typeface="ＭＳ Ｐゴシック" charset="0"/>
                <a:cs typeface="Times New Roman" charset="0"/>
              </a:rPr>
              <a:t>até</a:t>
            </a:r>
            <a:endParaRPr lang="en-US" sz="2000" dirty="0">
              <a:latin typeface="Arial" charset="0"/>
              <a:ea typeface="ＭＳ Ｐゴシック" charset="0"/>
            </a:endParaRPr>
          </a:p>
          <a:p>
            <a:pPr algn="just">
              <a:defRPr/>
            </a:pPr>
            <a:r>
              <a:rPr lang="en-US" b="1" dirty="0">
                <a:latin typeface="Courier New" charset="0"/>
                <a:ea typeface="ＭＳ Ｐゴシック" charset="0"/>
                <a:cs typeface="Times New Roman" charset="0"/>
              </a:rPr>
              <a:t>11001000 00010111 00011111 11111111  </a:t>
            </a:r>
          </a:p>
          <a:p>
            <a:pPr algn="just">
              <a:defRPr/>
            </a:pPr>
            <a:endParaRPr lang="en-US" dirty="0">
              <a:latin typeface="Comic Sans MS" charset="0"/>
              <a:ea typeface="ＭＳ Ｐゴシック" charset="0"/>
              <a:cs typeface="Times New Roman" charset="0"/>
            </a:endParaRPr>
          </a:p>
          <a:p>
            <a:pPr algn="just">
              <a:defRPr/>
            </a:pPr>
            <a:r>
              <a:rPr lang="en-US" dirty="0" err="1" smtClean="0">
                <a:latin typeface="Arial" charset="0"/>
                <a:ea typeface="ＭＳ Ｐゴシック" charset="0"/>
                <a:cs typeface="Times New Roman" charset="0"/>
              </a:rPr>
              <a:t>caso</a:t>
            </a:r>
            <a:r>
              <a:rPr lang="en-US" dirty="0" smtClean="0">
                <a:latin typeface="Arial" charset="0"/>
                <a:ea typeface="ＭＳ Ｐゴシック" charset="0"/>
                <a:cs typeface="Times New Roman" charset="0"/>
              </a:rPr>
              <a:t> </a:t>
            </a:r>
            <a:r>
              <a:rPr lang="en-US" dirty="0" err="1" smtClean="0">
                <a:latin typeface="Arial" charset="0"/>
                <a:ea typeface="ＭＳ Ｐゴシック" charset="0"/>
                <a:cs typeface="Times New Roman" charset="0"/>
              </a:rPr>
              <a:t>contrário</a:t>
            </a:r>
            <a:endParaRPr lang="en-US" dirty="0">
              <a:latin typeface="Arial" charset="0"/>
              <a:ea typeface="ＭＳ Ｐゴシック" charset="0"/>
              <a:cs typeface="Times New Roman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6097480" y="1257430"/>
            <a:ext cx="1467068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>
              <a:defRPr/>
            </a:pPr>
            <a:r>
              <a:rPr lang="en-US" dirty="0" smtClean="0">
                <a:latin typeface="Arial" charset="0"/>
                <a:ea typeface="ＭＳ Ｐゴシック" charset="0"/>
                <a:cs typeface="Times New Roman" charset="0"/>
              </a:rPr>
              <a:t>Interface de </a:t>
            </a:r>
          </a:p>
          <a:p>
            <a:pPr algn="just">
              <a:defRPr/>
            </a:pPr>
            <a:r>
              <a:rPr lang="en-US" dirty="0" err="1" smtClean="0">
                <a:latin typeface="Arial" charset="0"/>
                <a:ea typeface="ＭＳ Ｐゴシック" charset="0"/>
                <a:cs typeface="Times New Roman" charset="0"/>
              </a:rPr>
              <a:t>saída</a:t>
            </a:r>
            <a:endParaRPr lang="en-US" dirty="0">
              <a:latin typeface="Arial" charset="0"/>
              <a:ea typeface="ＭＳ Ｐゴシック" charset="0"/>
              <a:cs typeface="Times New Roman" charset="0"/>
            </a:endParaRPr>
          </a:p>
          <a:p>
            <a:pPr algn="just">
              <a:defRPr/>
            </a:pPr>
            <a:endParaRPr lang="en-US" dirty="0">
              <a:latin typeface="Arial" charset="0"/>
              <a:ea typeface="ＭＳ Ｐゴシック" charset="0"/>
              <a:cs typeface="Times New Roman" charset="0"/>
            </a:endParaRPr>
          </a:p>
          <a:p>
            <a:pPr algn="just">
              <a:defRPr/>
            </a:pPr>
            <a:endParaRPr lang="en-US" u="sng" dirty="0">
              <a:latin typeface="Arial" charset="0"/>
              <a:ea typeface="ＭＳ Ｐゴシック" charset="0"/>
              <a:cs typeface="Times New Roman" charset="0"/>
            </a:endParaRPr>
          </a:p>
          <a:p>
            <a:pPr algn="just">
              <a:defRPr/>
            </a:pPr>
            <a:r>
              <a:rPr lang="en-US" dirty="0">
                <a:latin typeface="Arial" charset="0"/>
                <a:ea typeface="ＭＳ Ｐゴシック" charset="0"/>
                <a:cs typeface="Times New Roman" charset="0"/>
              </a:rPr>
              <a:t>0</a:t>
            </a:r>
          </a:p>
          <a:p>
            <a:pPr algn="just">
              <a:defRPr/>
            </a:pPr>
            <a:endParaRPr lang="en-US" dirty="0">
              <a:latin typeface="Arial" charset="0"/>
              <a:ea typeface="ＭＳ Ｐゴシック" charset="0"/>
              <a:cs typeface="Times New Roman" charset="0"/>
            </a:endParaRPr>
          </a:p>
          <a:p>
            <a:pPr algn="just">
              <a:defRPr/>
            </a:pPr>
            <a:endParaRPr lang="en-US" dirty="0">
              <a:latin typeface="Arial" charset="0"/>
              <a:ea typeface="ＭＳ Ｐゴシック" charset="0"/>
              <a:cs typeface="Times New Roman" charset="0"/>
            </a:endParaRPr>
          </a:p>
          <a:p>
            <a:pPr algn="just">
              <a:defRPr/>
            </a:pPr>
            <a:endParaRPr lang="en-US" dirty="0">
              <a:latin typeface="Arial" charset="0"/>
              <a:ea typeface="ＭＳ Ｐゴシック" charset="0"/>
              <a:cs typeface="Times New Roman" charset="0"/>
            </a:endParaRPr>
          </a:p>
          <a:p>
            <a:pPr algn="just">
              <a:defRPr/>
            </a:pPr>
            <a:r>
              <a:rPr lang="en-US" dirty="0">
                <a:latin typeface="Arial" charset="0"/>
                <a:ea typeface="ＭＳ Ｐゴシック" charset="0"/>
                <a:cs typeface="Times New Roman" charset="0"/>
              </a:rPr>
              <a:t>1</a:t>
            </a:r>
          </a:p>
          <a:p>
            <a:pPr algn="just">
              <a:defRPr/>
            </a:pPr>
            <a:endParaRPr lang="en-US" dirty="0">
              <a:latin typeface="Arial" charset="0"/>
              <a:ea typeface="ＭＳ Ｐゴシック" charset="0"/>
              <a:cs typeface="Times New Roman" charset="0"/>
            </a:endParaRPr>
          </a:p>
          <a:p>
            <a:pPr algn="just">
              <a:defRPr/>
            </a:pPr>
            <a:endParaRPr lang="en-US" dirty="0">
              <a:latin typeface="Arial" charset="0"/>
              <a:ea typeface="ＭＳ Ｐゴシック" charset="0"/>
              <a:cs typeface="Times New Roman" charset="0"/>
            </a:endParaRPr>
          </a:p>
          <a:p>
            <a:pPr algn="just">
              <a:defRPr/>
            </a:pPr>
            <a:endParaRPr lang="en-US" dirty="0">
              <a:latin typeface="Arial" charset="0"/>
              <a:ea typeface="ＭＳ Ｐゴシック" charset="0"/>
              <a:cs typeface="Times New Roman" charset="0"/>
            </a:endParaRPr>
          </a:p>
          <a:p>
            <a:pPr algn="just">
              <a:defRPr/>
            </a:pPr>
            <a:r>
              <a:rPr lang="en-US" dirty="0">
                <a:latin typeface="Arial" charset="0"/>
                <a:ea typeface="ＭＳ Ｐゴシック" charset="0"/>
                <a:cs typeface="Times New Roman" charset="0"/>
              </a:rPr>
              <a:t>2</a:t>
            </a:r>
          </a:p>
          <a:p>
            <a:pPr algn="just">
              <a:defRPr/>
            </a:pPr>
            <a:endParaRPr lang="en-US" dirty="0">
              <a:latin typeface="Arial" charset="0"/>
              <a:ea typeface="ＭＳ Ｐゴシック" charset="0"/>
              <a:cs typeface="Times New Roman" charset="0"/>
            </a:endParaRPr>
          </a:p>
          <a:p>
            <a:pPr algn="just">
              <a:defRPr/>
            </a:pPr>
            <a:endParaRPr lang="en-US" dirty="0">
              <a:latin typeface="Arial" charset="0"/>
              <a:ea typeface="ＭＳ Ｐゴシック" charset="0"/>
              <a:cs typeface="Times New Roman" charset="0"/>
            </a:endParaRPr>
          </a:p>
          <a:p>
            <a:pPr algn="just">
              <a:defRPr/>
            </a:pPr>
            <a:r>
              <a:rPr lang="en-US" dirty="0">
                <a:latin typeface="Arial" charset="0"/>
                <a:ea typeface="ＭＳ Ｐゴシック" charset="0"/>
                <a:cs typeface="Times New Roman" charset="0"/>
              </a:rPr>
              <a:t>3  </a:t>
            </a:r>
            <a:endParaRPr lang="en-US" sz="2000" dirty="0">
              <a:latin typeface="Arial" charset="0"/>
              <a:ea typeface="ＭＳ Ｐゴシック" charset="0"/>
            </a:endParaRPr>
          </a:p>
          <a:p>
            <a:pPr algn="just">
              <a:defRPr/>
            </a:pPr>
            <a:endParaRPr lang="en-US" b="1" dirty="0">
              <a:latin typeface="Arial" charset="0"/>
              <a:ea typeface="ＭＳ Ｐゴシック" charset="0"/>
              <a:cs typeface="Times New Roman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36588" y="1266825"/>
            <a:ext cx="7223125" cy="4525963"/>
          </a:xfrm>
          <a:prstGeom prst="rect">
            <a:avLst/>
          </a:prstGeom>
          <a:noFill/>
          <a:ln w="19050">
            <a:solidFill>
              <a:srgbClr val="0000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625475" y="1873250"/>
            <a:ext cx="7223125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652463" y="2928938"/>
            <a:ext cx="7223125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646113" y="4051300"/>
            <a:ext cx="7223125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639763" y="5173663"/>
            <a:ext cx="7223125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>
            <a:off x="5929313" y="1277938"/>
            <a:ext cx="0" cy="4514850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565150" y="5945456"/>
            <a:ext cx="779251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2000" i="1" dirty="0" smtClean="0">
                <a:solidFill>
                  <a:srgbClr val="CC0000"/>
                </a:solidFill>
                <a:latin typeface="+mj-lt"/>
              </a:rPr>
              <a:t>P:</a:t>
            </a:r>
            <a:r>
              <a:rPr lang="en-US" sz="2000" dirty="0" smtClean="0">
                <a:latin typeface="+mj-lt"/>
              </a:rPr>
              <a:t> </a:t>
            </a:r>
            <a:r>
              <a:rPr lang="pt-BR" sz="2000" dirty="0" smtClean="0">
                <a:latin typeface="+mj-lt"/>
              </a:rPr>
              <a:t>mas o que fazer se as faixas não forem assim tão arrumadas?</a:t>
            </a:r>
            <a:endParaRPr lang="en-U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3174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FF5A1FD2-D0C9-4A38-B72C-F6D905B96956}" type="slidenum">
              <a:rPr lang="pt-BR" smtClean="0"/>
              <a:pPr/>
              <a:t>18</a:t>
            </a:fld>
            <a:endParaRPr lang="pt-BR" smtClean="0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Concordância do prefixo mais longo</a:t>
            </a:r>
          </a:p>
        </p:txBody>
      </p:sp>
      <p:sp>
        <p:nvSpPr>
          <p:cNvPr id="31749" name="Rectangle 3"/>
          <p:cNvSpPr>
            <a:spLocks noChangeArrowheads="1"/>
          </p:cNvSpPr>
          <p:nvPr/>
        </p:nvSpPr>
        <p:spPr bwMode="auto">
          <a:xfrm>
            <a:off x="244475" y="1822450"/>
            <a:ext cx="798195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pt-BR"/>
              <a:t>                       </a:t>
            </a:r>
            <a:r>
              <a:rPr lang="pt-BR" u="sng">
                <a:latin typeface="Times" pitchFamily="18" charset="0"/>
                <a:cs typeface="Times New Roman" pitchFamily="18" charset="0"/>
              </a:rPr>
              <a:t>Casamento com o prefixo</a:t>
            </a:r>
            <a:r>
              <a:rPr lang="pt-BR">
                <a:latin typeface="Times" pitchFamily="18" charset="0"/>
                <a:cs typeface="Times New Roman" pitchFamily="18" charset="0"/>
              </a:rPr>
              <a:t>                        </a:t>
            </a:r>
            <a:r>
              <a:rPr lang="pt-BR" u="sng"/>
              <a:t>Interface de Saída</a:t>
            </a:r>
          </a:p>
          <a:p>
            <a:pPr algn="ctr"/>
            <a:r>
              <a:rPr lang="pt-BR">
                <a:latin typeface="Times" pitchFamily="18" charset="0"/>
                <a:cs typeface="Times New Roman" pitchFamily="18" charset="0"/>
              </a:rPr>
              <a:t>          11001000 00010111 00010                                       0 </a:t>
            </a:r>
            <a:endParaRPr lang="pt-BR" sz="2000"/>
          </a:p>
          <a:p>
            <a:pPr algn="ctr"/>
            <a:r>
              <a:rPr lang="pt-BR">
                <a:latin typeface="Times" pitchFamily="18" charset="0"/>
                <a:cs typeface="Times New Roman" pitchFamily="18" charset="0"/>
              </a:rPr>
              <a:t>          11001000 00010111 00011000                                 1</a:t>
            </a:r>
            <a:endParaRPr lang="pt-BR" sz="2000"/>
          </a:p>
          <a:p>
            <a:pPr algn="ctr"/>
            <a:r>
              <a:rPr lang="pt-BR">
                <a:latin typeface="Times" pitchFamily="18" charset="0"/>
                <a:cs typeface="Times New Roman" pitchFamily="18" charset="0"/>
              </a:rPr>
              <a:t>          11001000 00010111 00011                                       2</a:t>
            </a:r>
            <a:endParaRPr lang="pt-BR" sz="2000"/>
          </a:p>
          <a:p>
            <a:pPr algn="ctr"/>
            <a:r>
              <a:rPr lang="pt-BR">
                <a:latin typeface="Times" pitchFamily="18" charset="0"/>
                <a:cs typeface="Times New Roman" pitchFamily="18" charset="0"/>
              </a:rPr>
              <a:t>                     caso contrário                                                 3</a:t>
            </a:r>
          </a:p>
        </p:txBody>
      </p:sp>
      <p:sp>
        <p:nvSpPr>
          <p:cNvPr id="31750" name="Rectangle 4"/>
          <p:cNvSpPr>
            <a:spLocks noChangeArrowheads="1"/>
          </p:cNvSpPr>
          <p:nvPr/>
        </p:nvSpPr>
        <p:spPr bwMode="auto">
          <a:xfrm>
            <a:off x="1017588" y="4959350"/>
            <a:ext cx="5102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pt-BR"/>
              <a:t>ED: 11001000  00010111  00011000  10101010 </a:t>
            </a:r>
          </a:p>
        </p:txBody>
      </p:sp>
      <p:sp>
        <p:nvSpPr>
          <p:cNvPr id="31751" name="Text Box 5"/>
          <p:cNvSpPr txBox="1">
            <a:spLocks noChangeArrowheads="1"/>
          </p:cNvSpPr>
          <p:nvPr/>
        </p:nvSpPr>
        <p:spPr bwMode="auto">
          <a:xfrm>
            <a:off x="1028700" y="3690938"/>
            <a:ext cx="1181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>
                <a:solidFill>
                  <a:srgbClr val="FF0000"/>
                </a:solidFill>
              </a:rPr>
              <a:t>Exemplos</a:t>
            </a:r>
          </a:p>
        </p:txBody>
      </p:sp>
      <p:sp>
        <p:nvSpPr>
          <p:cNvPr id="31752" name="Text Box 6"/>
          <p:cNvSpPr txBox="1">
            <a:spLocks noChangeArrowheads="1"/>
          </p:cNvSpPr>
          <p:nvPr/>
        </p:nvSpPr>
        <p:spPr bwMode="auto">
          <a:xfrm>
            <a:off x="977900" y="4191000"/>
            <a:ext cx="5102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/>
              <a:t>ED: 11001000  00010111  00010110  10100001 </a:t>
            </a:r>
          </a:p>
        </p:txBody>
      </p:sp>
      <p:sp>
        <p:nvSpPr>
          <p:cNvPr id="31753" name="Text Box 7"/>
          <p:cNvSpPr txBox="1">
            <a:spLocks noChangeArrowheads="1"/>
          </p:cNvSpPr>
          <p:nvPr/>
        </p:nvSpPr>
        <p:spPr bwMode="auto">
          <a:xfrm>
            <a:off x="6540500" y="4167188"/>
            <a:ext cx="18716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>
                <a:solidFill>
                  <a:srgbClr val="FF0000"/>
                </a:solidFill>
              </a:rPr>
              <a:t>Qual interface?</a:t>
            </a:r>
          </a:p>
        </p:txBody>
      </p:sp>
      <p:sp>
        <p:nvSpPr>
          <p:cNvPr id="31754" name="Text Box 8"/>
          <p:cNvSpPr txBox="1">
            <a:spLocks noChangeArrowheads="1"/>
          </p:cNvSpPr>
          <p:nvPr/>
        </p:nvSpPr>
        <p:spPr bwMode="auto">
          <a:xfrm>
            <a:off x="6564313" y="4951413"/>
            <a:ext cx="18716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>
                <a:solidFill>
                  <a:srgbClr val="FF0000"/>
                </a:solidFill>
              </a:rPr>
              <a:t>Qual interface?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32771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6D1470FD-B04A-4EDC-9046-AB5ECBE8D02C}" type="slidenum">
              <a:rPr lang="pt-BR" smtClean="0"/>
              <a:pPr/>
              <a:t>19</a:t>
            </a:fld>
            <a:endParaRPr lang="pt-BR" smtClean="0"/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24850" cy="1143000"/>
          </a:xfrm>
        </p:spPr>
        <p:txBody>
          <a:bodyPr/>
          <a:lstStyle/>
          <a:p>
            <a:r>
              <a:rPr lang="pt-BR" sz="3600" dirty="0" smtClean="0"/>
              <a:t>Origens das redes de circuitos virtuais e de </a:t>
            </a:r>
            <a:r>
              <a:rPr lang="pt-BR" sz="3600" dirty="0" err="1" smtClean="0"/>
              <a:t>datagramas</a:t>
            </a:r>
            <a:endParaRPr lang="pt-BR" sz="4400" dirty="0" smtClean="0"/>
          </a:p>
        </p:txBody>
      </p:sp>
      <p:sp>
        <p:nvSpPr>
          <p:cNvPr id="3277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42925" y="1476375"/>
            <a:ext cx="4171950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Internet</a:t>
            </a:r>
            <a:endParaRPr lang="pt-BR" sz="2400" dirty="0" smtClean="0"/>
          </a:p>
          <a:p>
            <a:r>
              <a:rPr lang="pt-BR" sz="2000" dirty="0" smtClean="0"/>
              <a:t>troca de dados entre computadores</a:t>
            </a:r>
          </a:p>
          <a:p>
            <a:pPr lvl="1"/>
            <a:r>
              <a:rPr lang="pt-BR" sz="2000" dirty="0" smtClean="0"/>
              <a:t>serviço “elástico”, sem </a:t>
            </a:r>
            <a:r>
              <a:rPr lang="pt-BR" sz="2000" dirty="0" err="1" smtClean="0"/>
              <a:t>reqs</a:t>
            </a:r>
            <a:r>
              <a:rPr lang="pt-BR" sz="2000" dirty="0" smtClean="0"/>
              <a:t>. temporais estritos</a:t>
            </a:r>
          </a:p>
          <a:p>
            <a:r>
              <a:rPr lang="pt-BR" sz="2000" dirty="0"/>
              <a:t>muitos tipos de enlaces</a:t>
            </a:r>
          </a:p>
          <a:p>
            <a:pPr lvl="1"/>
            <a:r>
              <a:rPr lang="pt-BR" sz="2000" dirty="0"/>
              <a:t>características diferentes</a:t>
            </a:r>
          </a:p>
          <a:p>
            <a:pPr lvl="1"/>
            <a:r>
              <a:rPr lang="pt-BR" sz="2000" dirty="0"/>
              <a:t>serviço uniforme difícil</a:t>
            </a:r>
          </a:p>
          <a:p>
            <a:r>
              <a:rPr lang="pt-BR" sz="2000" dirty="0" smtClean="0"/>
              <a:t>sistemas terminais “inteligentes” (computadores)</a:t>
            </a:r>
          </a:p>
          <a:p>
            <a:pPr lvl="1"/>
            <a:r>
              <a:rPr lang="pt-BR" sz="2000" dirty="0" smtClean="0"/>
              <a:t>podem se adaptar, exercer controle, recuperar de erros</a:t>
            </a:r>
          </a:p>
          <a:p>
            <a:pPr lvl="1"/>
            <a:r>
              <a:rPr lang="pt-BR" sz="2000" b="1" dirty="0" smtClean="0">
                <a:solidFill>
                  <a:srgbClr val="FF0000"/>
                </a:solidFill>
              </a:rPr>
              <a:t>núcleo da rede simples, complexidade na “borda”</a:t>
            </a:r>
          </a:p>
        </p:txBody>
      </p:sp>
      <p:sp>
        <p:nvSpPr>
          <p:cNvPr id="3277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05325" y="1552575"/>
            <a:ext cx="3810000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ATM</a:t>
            </a:r>
            <a:endParaRPr lang="pt-BR" sz="2400" dirty="0" smtClean="0"/>
          </a:p>
          <a:p>
            <a:r>
              <a:rPr lang="pt-BR" sz="2000" dirty="0" smtClean="0"/>
              <a:t>evoluiu da telefonia</a:t>
            </a:r>
          </a:p>
          <a:p>
            <a:r>
              <a:rPr lang="pt-BR" sz="2000" dirty="0" smtClean="0"/>
              <a:t>conversação humana: </a:t>
            </a:r>
          </a:p>
          <a:p>
            <a:pPr lvl="1"/>
            <a:r>
              <a:rPr lang="pt-BR" sz="2000" dirty="0" smtClean="0"/>
              <a:t>temporização estrita, requisitos de confiabilidade</a:t>
            </a:r>
          </a:p>
          <a:p>
            <a:pPr lvl="1"/>
            <a:r>
              <a:rPr lang="pt-BR" sz="2000" dirty="0" smtClean="0"/>
              <a:t>requer serviço garantido</a:t>
            </a:r>
            <a:endParaRPr lang="pt-BR" sz="1800" dirty="0" smtClean="0"/>
          </a:p>
          <a:p>
            <a:r>
              <a:rPr lang="pt-BR" sz="2000" dirty="0" smtClean="0"/>
              <a:t>sistemas terminais “burros”</a:t>
            </a:r>
          </a:p>
          <a:p>
            <a:pPr lvl="1"/>
            <a:r>
              <a:rPr lang="pt-BR" sz="2000" dirty="0" smtClean="0"/>
              <a:t>telefones</a:t>
            </a:r>
          </a:p>
          <a:p>
            <a:pPr lvl="1"/>
            <a:r>
              <a:rPr lang="pt-BR" sz="2000" b="1" dirty="0" smtClean="0">
                <a:solidFill>
                  <a:srgbClr val="FF0000"/>
                </a:solidFill>
              </a:rPr>
              <a:t>complexidade dentro da rede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2048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D892CAFC-B1E3-476F-97DD-D343463D6B7A}" type="slidenum">
              <a:rPr lang="pt-BR" smtClean="0"/>
              <a:pPr/>
              <a:t>20</a:t>
            </a:fld>
            <a:endParaRPr lang="pt-BR" smtClean="0"/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Capítulo 4: Camada de Rede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4.5 Algoritmos de </a:t>
            </a:r>
            <a:r>
              <a:rPr lang="pt-BR" sz="24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endParaRPr lang="pt-BR" sz="2400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Estado de enlace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Vetor de distâncias</a:t>
            </a:r>
          </a:p>
          <a:p>
            <a:pPr lvl="1">
              <a:lnSpc>
                <a:spcPct val="90000"/>
              </a:lnSpc>
            </a:pPr>
            <a:r>
              <a:rPr lang="pt-BR" sz="20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 hierárquico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4.6 </a:t>
            </a:r>
            <a:r>
              <a:rPr lang="pt-BR" sz="24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 na Internet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RIP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OSPF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BGP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4.7 </a:t>
            </a:r>
            <a:r>
              <a:rPr lang="pt-BR" sz="24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t-BR" sz="2400" i="1" dirty="0" smtClean="0">
                <a:solidFill>
                  <a:schemeClr val="bg1">
                    <a:lumMod val="65000"/>
                  </a:schemeClr>
                </a:solidFill>
              </a:rPr>
              <a:t>broadcast</a:t>
            </a: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 e </a:t>
            </a:r>
            <a:r>
              <a:rPr lang="pt-BR" sz="2400" i="1" dirty="0" err="1" smtClean="0">
                <a:solidFill>
                  <a:schemeClr val="bg1">
                    <a:lumMod val="65000"/>
                  </a:schemeClr>
                </a:solidFill>
              </a:rPr>
              <a:t>multicast</a:t>
            </a:r>
            <a:endParaRPr lang="pt-BR" sz="24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t-BR" sz="2400" dirty="0" smtClean="0"/>
              <a:t>4. 1 Introdução</a:t>
            </a:r>
          </a:p>
          <a:p>
            <a:pPr>
              <a:lnSpc>
                <a:spcPct val="90000"/>
              </a:lnSpc>
              <a:defRPr/>
            </a:pPr>
            <a:r>
              <a:rPr lang="pt-BR" sz="2400" dirty="0" smtClean="0"/>
              <a:t>4.2 Redes de circuitos virtuais e de </a:t>
            </a:r>
            <a:r>
              <a:rPr lang="pt-BR" sz="2400" dirty="0" err="1" smtClean="0"/>
              <a:t>datagramas</a:t>
            </a:r>
            <a:endParaRPr lang="pt-BR" sz="2400" dirty="0" smtClean="0"/>
          </a:p>
          <a:p>
            <a:pPr>
              <a:lnSpc>
                <a:spcPct val="90000"/>
              </a:lnSpc>
              <a:defRPr/>
            </a:pPr>
            <a:r>
              <a:rPr lang="pt-BR" sz="2400" dirty="0" smtClean="0">
                <a:solidFill>
                  <a:srgbClr val="FF0000"/>
                </a:solidFill>
              </a:rPr>
              <a:t>4.3 O que há dentro de um roteador</a:t>
            </a:r>
          </a:p>
          <a:p>
            <a:pPr>
              <a:lnSpc>
                <a:spcPct val="90000"/>
              </a:lnSpc>
              <a:defRPr/>
            </a:pPr>
            <a:r>
              <a:rPr lang="pt-BR" sz="2400" dirty="0" smtClean="0"/>
              <a:t>4.4 O Protocolo da Internet (IP)</a:t>
            </a:r>
            <a:endParaRPr lang="pt-BR" sz="2400" i="1" dirty="0" smtClean="0"/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/>
              <a:t>Formato do </a:t>
            </a:r>
            <a:r>
              <a:rPr lang="pt-BR" sz="2000" dirty="0" err="1" smtClean="0"/>
              <a:t>datagrama</a:t>
            </a:r>
            <a:endParaRPr lang="pt-BR" sz="2000" dirty="0" smtClean="0"/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/>
              <a:t>Endereçamento IPv4</a:t>
            </a:r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/>
              <a:t>ICMP</a:t>
            </a:r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/>
              <a:t>IPv6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Famílias de Roteadores</a:t>
            </a:r>
          </a:p>
        </p:txBody>
      </p:sp>
      <p:sp>
        <p:nvSpPr>
          <p:cNvPr id="34819" name="Espaço Reservado para Rodapé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34820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B0589726-57FD-4453-AF42-58C6E9858E31}" type="slidenum">
              <a:rPr lang="pt-BR" smtClean="0"/>
              <a:pPr/>
              <a:t>21</a:t>
            </a:fld>
            <a:endParaRPr lang="pt-BR" smtClean="0"/>
          </a:p>
        </p:txBody>
      </p:sp>
      <p:pic>
        <p:nvPicPr>
          <p:cNvPr id="3482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19650" y="2422525"/>
            <a:ext cx="4324350" cy="247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963" y="3670300"/>
            <a:ext cx="4503737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5" y="1250950"/>
            <a:ext cx="4511675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3584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410B03B3-F0F6-4B7C-B2F4-D7064BB4EB07}" type="slidenum">
              <a:rPr lang="pt-BR" smtClean="0"/>
              <a:pPr/>
              <a:t>22</a:t>
            </a:fld>
            <a:endParaRPr lang="pt-BR" smtClean="0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Sumário de Arquitetura de Roteadores</a:t>
            </a:r>
            <a:endParaRPr lang="pt-BR" smtClean="0"/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smtClean="0"/>
              <a:t>Duas funções chave de roteadores:</a:t>
            </a:r>
            <a:r>
              <a:rPr lang="pt-BR" sz="1600" smtClean="0"/>
              <a:t> </a:t>
            </a:r>
          </a:p>
          <a:p>
            <a:r>
              <a:rPr lang="pt-BR" sz="2000" smtClean="0"/>
              <a:t>usam algoritmos/protocolos de roteamento </a:t>
            </a:r>
            <a:br>
              <a:rPr lang="pt-BR" sz="2000" smtClean="0"/>
            </a:br>
            <a:r>
              <a:rPr lang="pt-BR" sz="2000" smtClean="0"/>
              <a:t>(RIP, OSPF, BGP)</a:t>
            </a:r>
          </a:p>
          <a:p>
            <a:r>
              <a:rPr lang="pt-BR" sz="2000" i="1" smtClean="0"/>
              <a:t>comutam </a:t>
            </a:r>
            <a:r>
              <a:rPr lang="pt-BR" sz="2000" smtClean="0"/>
              <a:t>datagramas do enlace de entrada para a saída</a:t>
            </a:r>
          </a:p>
        </p:txBody>
      </p:sp>
      <p:pic>
        <p:nvPicPr>
          <p:cNvPr id="35846" name="Picture 10" descr="f040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4350" y="3290888"/>
            <a:ext cx="7786688" cy="315118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36867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B03EA231-A3F7-4471-BA61-D682600EACA2}" type="slidenum">
              <a:rPr lang="pt-BR" smtClean="0"/>
              <a:pPr/>
              <a:t>23</a:t>
            </a:fld>
            <a:endParaRPr lang="pt-BR" smtClean="0"/>
          </a:p>
        </p:txBody>
      </p:sp>
      <p:pic>
        <p:nvPicPr>
          <p:cNvPr id="36868" name="Picture 14" descr="f040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395413" y="1304925"/>
            <a:ext cx="7297737" cy="1577975"/>
          </a:xfrm>
          <a:noFill/>
        </p:spPr>
      </p:pic>
      <p:sp>
        <p:nvSpPr>
          <p:cNvPr id="3686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Funções das Portas de Entrada</a:t>
            </a:r>
          </a:p>
        </p:txBody>
      </p:sp>
      <p:sp>
        <p:nvSpPr>
          <p:cNvPr id="3687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435350" y="3573463"/>
            <a:ext cx="5400675" cy="2720975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000" b="1" smtClean="0"/>
              <a:t>Comutação descentralizada</a:t>
            </a:r>
            <a:r>
              <a:rPr lang="pt-BR" sz="2000" i="1" smtClean="0"/>
              <a:t>:</a:t>
            </a:r>
            <a:r>
              <a:rPr lang="pt-BR" sz="2000" smtClean="0"/>
              <a:t> </a:t>
            </a:r>
          </a:p>
          <a:p>
            <a:r>
              <a:rPr lang="pt-BR" sz="1800" smtClean="0"/>
              <a:t>dado o dest. do datagrama, procura porta de saída usando tab. de rotas na memória da porta de entrada</a:t>
            </a:r>
          </a:p>
          <a:p>
            <a:r>
              <a:rPr lang="pt-BR" sz="1800" smtClean="0"/>
              <a:t>meta: completar processamento da porta de entrada na ‘</a:t>
            </a:r>
            <a:r>
              <a:rPr lang="pt-BR" sz="1800" b="1" smtClean="0"/>
              <a:t>velocidade da linha</a:t>
            </a:r>
            <a:r>
              <a:rPr lang="pt-BR" sz="1800" smtClean="0"/>
              <a:t>’</a:t>
            </a:r>
          </a:p>
          <a:p>
            <a:r>
              <a:rPr lang="pt-BR" sz="1800" smtClean="0"/>
              <a:t>filas: se datagramas chegam mais rápido que taxa de re-envio para matriz de comutação</a:t>
            </a:r>
          </a:p>
        </p:txBody>
      </p:sp>
      <p:sp>
        <p:nvSpPr>
          <p:cNvPr id="36871" name="Text Box 5"/>
          <p:cNvSpPr txBox="1">
            <a:spLocks noChangeArrowheads="1"/>
          </p:cNvSpPr>
          <p:nvPr/>
        </p:nvSpPr>
        <p:spPr bwMode="auto">
          <a:xfrm>
            <a:off x="223838" y="3060700"/>
            <a:ext cx="21526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pt-BR" sz="2000">
                <a:solidFill>
                  <a:schemeClr val="accent2"/>
                </a:solidFill>
              </a:rPr>
              <a:t>Camada física:</a:t>
            </a:r>
            <a:endParaRPr lang="pt-BR" sz="2000"/>
          </a:p>
          <a:p>
            <a:pPr algn="r"/>
            <a:r>
              <a:rPr lang="pt-BR" sz="2000"/>
              <a:t>recepção de bits</a:t>
            </a:r>
            <a:endParaRPr lang="pt-BR"/>
          </a:p>
        </p:txBody>
      </p:sp>
      <p:sp>
        <p:nvSpPr>
          <p:cNvPr id="36872" name="Text Box 6"/>
          <p:cNvSpPr txBox="1">
            <a:spLocks noChangeArrowheads="1"/>
          </p:cNvSpPr>
          <p:nvPr/>
        </p:nvSpPr>
        <p:spPr bwMode="auto">
          <a:xfrm>
            <a:off x="57150" y="3789363"/>
            <a:ext cx="23336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pt-BR" sz="2000">
                <a:solidFill>
                  <a:schemeClr val="accent2"/>
                </a:solidFill>
              </a:rPr>
              <a:t>Camada de enlace:</a:t>
            </a:r>
          </a:p>
          <a:p>
            <a:pPr algn="r"/>
            <a:r>
              <a:rPr lang="pt-BR" sz="2000"/>
              <a:t>p.ex., Ethernet</a:t>
            </a:r>
          </a:p>
          <a:p>
            <a:pPr algn="r"/>
            <a:r>
              <a:rPr lang="pt-BR" sz="2000"/>
              <a:t>veja capítulo 5</a:t>
            </a:r>
            <a:endParaRPr lang="pt-BR"/>
          </a:p>
        </p:txBody>
      </p:sp>
      <p:sp>
        <p:nvSpPr>
          <p:cNvPr id="36873" name="Freeform 7"/>
          <p:cNvSpPr>
            <a:spLocks/>
          </p:cNvSpPr>
          <p:nvPr/>
        </p:nvSpPr>
        <p:spPr bwMode="auto">
          <a:xfrm flipV="1">
            <a:off x="1489075" y="2620963"/>
            <a:ext cx="796925" cy="422275"/>
          </a:xfrm>
          <a:custGeom>
            <a:avLst/>
            <a:gdLst>
              <a:gd name="T0" fmla="*/ 0 w 769"/>
              <a:gd name="T1" fmla="*/ 0 h 517"/>
              <a:gd name="T2" fmla="*/ 2147483647 w 769"/>
              <a:gd name="T3" fmla="*/ 2147483647 h 517"/>
              <a:gd name="T4" fmla="*/ 2147483647 w 769"/>
              <a:gd name="T5" fmla="*/ 2147483647 h 517"/>
              <a:gd name="T6" fmla="*/ 2147483647 w 769"/>
              <a:gd name="T7" fmla="*/ 2147483647 h 517"/>
              <a:gd name="T8" fmla="*/ 0 60000 65536"/>
              <a:gd name="T9" fmla="*/ 0 60000 65536"/>
              <a:gd name="T10" fmla="*/ 0 60000 65536"/>
              <a:gd name="T11" fmla="*/ 0 60000 65536"/>
              <a:gd name="T12" fmla="*/ 0 w 769"/>
              <a:gd name="T13" fmla="*/ 0 h 517"/>
              <a:gd name="T14" fmla="*/ 769 w 769"/>
              <a:gd name="T15" fmla="*/ 517 h 5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69" h="517">
                <a:moveTo>
                  <a:pt x="0" y="0"/>
                </a:moveTo>
                <a:cubicBezTo>
                  <a:pt x="71" y="62"/>
                  <a:pt x="351" y="347"/>
                  <a:pt x="428" y="375"/>
                </a:cubicBezTo>
                <a:cubicBezTo>
                  <a:pt x="505" y="403"/>
                  <a:pt x="404" y="145"/>
                  <a:pt x="461" y="169"/>
                </a:cubicBezTo>
                <a:cubicBezTo>
                  <a:pt x="518" y="192"/>
                  <a:pt x="705" y="444"/>
                  <a:pt x="769" y="517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6874" name="Freeform 8"/>
          <p:cNvSpPr>
            <a:spLocks/>
          </p:cNvSpPr>
          <p:nvPr/>
        </p:nvSpPr>
        <p:spPr bwMode="auto">
          <a:xfrm flipV="1">
            <a:off x="2338388" y="2674938"/>
            <a:ext cx="1408112" cy="1198562"/>
          </a:xfrm>
          <a:custGeom>
            <a:avLst/>
            <a:gdLst>
              <a:gd name="T0" fmla="*/ 0 w 769"/>
              <a:gd name="T1" fmla="*/ 0 h 517"/>
              <a:gd name="T2" fmla="*/ 2147483647 w 769"/>
              <a:gd name="T3" fmla="*/ 2147483647 h 517"/>
              <a:gd name="T4" fmla="*/ 2147483647 w 769"/>
              <a:gd name="T5" fmla="*/ 2147483647 h 517"/>
              <a:gd name="T6" fmla="*/ 2147483647 w 769"/>
              <a:gd name="T7" fmla="*/ 2147483647 h 517"/>
              <a:gd name="T8" fmla="*/ 0 60000 65536"/>
              <a:gd name="T9" fmla="*/ 0 60000 65536"/>
              <a:gd name="T10" fmla="*/ 0 60000 65536"/>
              <a:gd name="T11" fmla="*/ 0 60000 65536"/>
              <a:gd name="T12" fmla="*/ 0 w 769"/>
              <a:gd name="T13" fmla="*/ 0 h 517"/>
              <a:gd name="T14" fmla="*/ 769 w 769"/>
              <a:gd name="T15" fmla="*/ 517 h 5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69" h="517">
                <a:moveTo>
                  <a:pt x="0" y="0"/>
                </a:moveTo>
                <a:cubicBezTo>
                  <a:pt x="71" y="62"/>
                  <a:pt x="351" y="347"/>
                  <a:pt x="428" y="375"/>
                </a:cubicBezTo>
                <a:cubicBezTo>
                  <a:pt x="505" y="403"/>
                  <a:pt x="404" y="145"/>
                  <a:pt x="461" y="169"/>
                </a:cubicBezTo>
                <a:cubicBezTo>
                  <a:pt x="518" y="192"/>
                  <a:pt x="705" y="444"/>
                  <a:pt x="769" y="517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6875" name="Freeform 9"/>
          <p:cNvSpPr>
            <a:spLocks/>
          </p:cNvSpPr>
          <p:nvPr/>
        </p:nvSpPr>
        <p:spPr bwMode="auto">
          <a:xfrm flipV="1">
            <a:off x="5222875" y="2749550"/>
            <a:ext cx="760413" cy="881063"/>
          </a:xfrm>
          <a:custGeom>
            <a:avLst/>
            <a:gdLst>
              <a:gd name="T0" fmla="*/ 0 w 769"/>
              <a:gd name="T1" fmla="*/ 0 h 517"/>
              <a:gd name="T2" fmla="*/ 2147483647 w 769"/>
              <a:gd name="T3" fmla="*/ 2147483647 h 517"/>
              <a:gd name="T4" fmla="*/ 2147483647 w 769"/>
              <a:gd name="T5" fmla="*/ 2147483647 h 517"/>
              <a:gd name="T6" fmla="*/ 2147483647 w 769"/>
              <a:gd name="T7" fmla="*/ 2147483647 h 517"/>
              <a:gd name="T8" fmla="*/ 0 60000 65536"/>
              <a:gd name="T9" fmla="*/ 0 60000 65536"/>
              <a:gd name="T10" fmla="*/ 0 60000 65536"/>
              <a:gd name="T11" fmla="*/ 0 60000 65536"/>
              <a:gd name="T12" fmla="*/ 0 w 769"/>
              <a:gd name="T13" fmla="*/ 0 h 517"/>
              <a:gd name="T14" fmla="*/ 769 w 769"/>
              <a:gd name="T15" fmla="*/ 517 h 5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69" h="517">
                <a:moveTo>
                  <a:pt x="0" y="0"/>
                </a:moveTo>
                <a:cubicBezTo>
                  <a:pt x="71" y="62"/>
                  <a:pt x="351" y="347"/>
                  <a:pt x="428" y="375"/>
                </a:cubicBezTo>
                <a:cubicBezTo>
                  <a:pt x="505" y="403"/>
                  <a:pt x="404" y="145"/>
                  <a:pt x="461" y="169"/>
                </a:cubicBezTo>
                <a:cubicBezTo>
                  <a:pt x="518" y="192"/>
                  <a:pt x="705" y="444"/>
                  <a:pt x="769" y="517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Elemento (matriz) de comutação</a:t>
            </a:r>
            <a:endParaRPr lang="pt-BR" dirty="0"/>
          </a:p>
        </p:txBody>
      </p:sp>
      <p:sp>
        <p:nvSpPr>
          <p:cNvPr id="8" name="Espaço Reservado para Conteúdo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transfere pacotes do buffer de entrada para o buffer de saída apropriado</a:t>
            </a:r>
          </a:p>
          <a:p>
            <a:r>
              <a:rPr lang="pt-BR" dirty="0" smtClean="0"/>
              <a:t>taxa de comutação: taxa na qual os pacotes podem ser transferidos das entradas para as saídas:</a:t>
            </a:r>
          </a:p>
          <a:p>
            <a:pPr lvl="1"/>
            <a:r>
              <a:rPr lang="pt-BR" dirty="0" smtClean="0"/>
              <a:t>frequentemente medida como múltiplo das taxas das linhas de entrada/saída</a:t>
            </a:r>
          </a:p>
          <a:p>
            <a:pPr lvl="1"/>
            <a:r>
              <a:rPr lang="pt-BR" dirty="0" smtClean="0"/>
              <a:t>N entradas: desejável taxa de comutação N vezes a taxa da linha.</a:t>
            </a:r>
          </a:p>
          <a:p>
            <a:pPr lvl="1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4: Camada de Rede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4a-</a:t>
            </a:r>
            <a:fld id="{9C80CD80-8F18-4E16-BCD4-A1AFBFC33F63}" type="slidenum">
              <a:rPr lang="pt-BR" smtClean="0"/>
              <a:pPr>
                <a:defRPr/>
              </a:pPr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22690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37891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6B36E8DA-2CC4-408C-B390-14D204BCF848}" type="slidenum">
              <a:rPr lang="pt-BR" smtClean="0"/>
              <a:pPr/>
              <a:t>25</a:t>
            </a:fld>
            <a:endParaRPr lang="pt-BR" smtClean="0"/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Três tipos de comutação</a:t>
            </a:r>
            <a:endParaRPr lang="pt-BR" sz="4400" dirty="0" smtClean="0"/>
          </a:p>
        </p:txBody>
      </p:sp>
      <p:pic>
        <p:nvPicPr>
          <p:cNvPr id="37893" name="Picture 4" descr="f0408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3400" y="1638300"/>
            <a:ext cx="7772400" cy="4572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Comutação por Memória</a:t>
            </a:r>
            <a:endParaRPr lang="pt-BR" smtClean="0"/>
          </a:p>
        </p:txBody>
      </p:sp>
      <p:sp>
        <p:nvSpPr>
          <p:cNvPr id="3891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14300" indent="-114300">
              <a:buFont typeface="ZapfDingbats" pitchFamily="82" charset="0"/>
              <a:buNone/>
            </a:pPr>
            <a:r>
              <a:rPr lang="pt-BR" sz="2000" smtClean="0">
                <a:solidFill>
                  <a:srgbClr val="FF0000"/>
                </a:solidFill>
              </a:rPr>
              <a:t>Roteadores da primeira geração:</a:t>
            </a:r>
            <a:endParaRPr lang="pt-BR" sz="1600" smtClean="0"/>
          </a:p>
          <a:p>
            <a:pPr marL="114300" indent="-114300"/>
            <a:r>
              <a:rPr lang="pt-BR" sz="2000" smtClean="0"/>
              <a:t> pacote copiado pelo processador (único) do sistema</a:t>
            </a:r>
          </a:p>
          <a:p>
            <a:pPr marL="114300" indent="-114300"/>
            <a:r>
              <a:rPr lang="pt-BR" sz="2000" smtClean="0"/>
              <a:t> velocidade limitada pela largura de banda da memória (2 travessias do barramento por datagrama)</a:t>
            </a:r>
            <a:endParaRPr lang="pt-BR" sz="1600" smtClean="0"/>
          </a:p>
        </p:txBody>
      </p:sp>
      <p:sp>
        <p:nvSpPr>
          <p:cNvPr id="38914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38915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586B0F6E-85EF-412B-AB09-372A9FD2A7AB}" type="slidenum">
              <a:rPr lang="pt-BR" smtClean="0"/>
              <a:pPr/>
              <a:t>26</a:t>
            </a:fld>
            <a:endParaRPr lang="pt-BR" smtClean="0"/>
          </a:p>
        </p:txBody>
      </p:sp>
      <p:grpSp>
        <p:nvGrpSpPr>
          <p:cNvPr id="31" name="Group 42"/>
          <p:cNvGrpSpPr>
            <a:grpSpLocks/>
          </p:cNvGrpSpPr>
          <p:nvPr/>
        </p:nvGrpSpPr>
        <p:grpSpPr bwMode="auto">
          <a:xfrm>
            <a:off x="1560513" y="3672660"/>
            <a:ext cx="6956429" cy="1914525"/>
            <a:chOff x="983" y="2540"/>
            <a:chExt cx="4382" cy="1206"/>
          </a:xfrm>
        </p:grpSpPr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983" y="2542"/>
              <a:ext cx="766" cy="70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3" name="Text Box 31"/>
            <p:cNvSpPr txBox="1">
              <a:spLocks noChangeArrowheads="1"/>
            </p:cNvSpPr>
            <p:nvPr/>
          </p:nvSpPr>
          <p:spPr bwMode="auto">
            <a:xfrm>
              <a:off x="989" y="2557"/>
              <a:ext cx="714" cy="6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dirty="0" err="1" smtClean="0"/>
                <a:t>porta</a:t>
              </a:r>
              <a:r>
                <a:rPr lang="en-US" dirty="0" smtClean="0"/>
                <a:t> de</a:t>
              </a:r>
            </a:p>
            <a:p>
              <a:pPr algn="ctr">
                <a:lnSpc>
                  <a:spcPct val="90000"/>
                </a:lnSpc>
                <a:defRPr/>
              </a:pPr>
              <a:r>
                <a:rPr lang="en-US" dirty="0" err="1"/>
                <a:t>e</a:t>
              </a:r>
              <a:r>
                <a:rPr lang="en-US" dirty="0" err="1" smtClean="0"/>
                <a:t>ntrada</a:t>
              </a:r>
              <a:r>
                <a:rPr lang="en-US" dirty="0" smtClean="0"/>
                <a:t> </a:t>
              </a:r>
            </a:p>
            <a:p>
              <a:pPr algn="ctr">
                <a:lnSpc>
                  <a:spcPct val="90000"/>
                </a:lnSpc>
                <a:defRPr/>
              </a:pPr>
              <a:r>
                <a:rPr lang="en-US" dirty="0" smtClean="0"/>
                <a:t>(ex.,</a:t>
              </a:r>
            </a:p>
            <a:p>
              <a:pPr algn="ctr">
                <a:lnSpc>
                  <a:spcPct val="90000"/>
                </a:lnSpc>
                <a:defRPr/>
              </a:pPr>
              <a:r>
                <a:rPr lang="en-US" dirty="0" smtClean="0"/>
                <a:t>Ethernet)</a:t>
              </a:r>
            </a:p>
          </p:txBody>
        </p:sp>
        <p:sp>
          <p:nvSpPr>
            <p:cNvPr id="34" name="Text Box 32"/>
            <p:cNvSpPr txBox="1">
              <a:spLocks noChangeArrowheads="1"/>
            </p:cNvSpPr>
            <p:nvPr/>
          </p:nvSpPr>
          <p:spPr bwMode="auto">
            <a:xfrm>
              <a:off x="2300" y="2773"/>
              <a:ext cx="682" cy="2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dirty="0" err="1" smtClean="0"/>
                <a:t>memória</a:t>
              </a:r>
              <a:endParaRPr lang="en-US" dirty="0" smtClean="0"/>
            </a:p>
          </p:txBody>
        </p:sp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2072" y="2542"/>
              <a:ext cx="1173" cy="688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3557" y="2540"/>
              <a:ext cx="766" cy="70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7" name="Text Box 36"/>
            <p:cNvSpPr txBox="1">
              <a:spLocks noChangeArrowheads="1"/>
            </p:cNvSpPr>
            <p:nvPr/>
          </p:nvSpPr>
          <p:spPr bwMode="auto">
            <a:xfrm>
              <a:off x="3565" y="2555"/>
              <a:ext cx="708" cy="6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dirty="0" err="1"/>
                <a:t>porta</a:t>
              </a:r>
              <a:r>
                <a:rPr lang="en-US" dirty="0"/>
                <a:t> de</a:t>
              </a:r>
            </a:p>
            <a:p>
              <a:pPr algn="ctr">
                <a:lnSpc>
                  <a:spcPct val="90000"/>
                </a:lnSpc>
                <a:defRPr/>
              </a:pPr>
              <a:r>
                <a:rPr lang="en-US" dirty="0" err="1" smtClean="0"/>
                <a:t>saída</a:t>
              </a:r>
              <a:endParaRPr lang="en-US" dirty="0"/>
            </a:p>
            <a:p>
              <a:pPr algn="ctr">
                <a:lnSpc>
                  <a:spcPct val="90000"/>
                </a:lnSpc>
                <a:defRPr/>
              </a:pPr>
              <a:r>
                <a:rPr lang="en-US" dirty="0"/>
                <a:t>(ex.,</a:t>
              </a:r>
            </a:p>
            <a:p>
              <a:pPr algn="ctr">
                <a:lnSpc>
                  <a:spcPct val="90000"/>
                </a:lnSpc>
                <a:defRPr/>
              </a:pPr>
              <a:r>
                <a:rPr lang="en-US" dirty="0"/>
                <a:t>Ethernet)</a:t>
              </a:r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983" y="3561"/>
              <a:ext cx="333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9" name="Line 38"/>
            <p:cNvSpPr>
              <a:spLocks noChangeShapeType="1"/>
            </p:cNvSpPr>
            <p:nvPr/>
          </p:nvSpPr>
          <p:spPr bwMode="auto">
            <a:xfrm>
              <a:off x="1370" y="3252"/>
              <a:ext cx="0" cy="31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>
              <a:off x="3939" y="3242"/>
              <a:ext cx="0" cy="31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>
              <a:off x="2665" y="3240"/>
              <a:ext cx="0" cy="31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2" name="Text Box 41"/>
            <p:cNvSpPr txBox="1">
              <a:spLocks noChangeArrowheads="1"/>
            </p:cNvSpPr>
            <p:nvPr/>
          </p:nvSpPr>
          <p:spPr bwMode="auto">
            <a:xfrm>
              <a:off x="4304" y="3339"/>
              <a:ext cx="1061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 err="1" smtClean="0"/>
                <a:t>barramento</a:t>
              </a:r>
              <a:r>
                <a:rPr lang="en-US" dirty="0" smtClean="0"/>
                <a:t> do</a:t>
              </a:r>
            </a:p>
            <a:p>
              <a:pPr>
                <a:defRPr/>
              </a:pPr>
              <a:r>
                <a:rPr lang="en-US" dirty="0" err="1" smtClean="0"/>
                <a:t>sistema</a:t>
              </a:r>
              <a:endParaRPr lang="en-US" dirty="0" smtClean="0"/>
            </a:p>
          </p:txBody>
        </p:sp>
      </p:grpSp>
      <p:pic>
        <p:nvPicPr>
          <p:cNvPr id="43" name="Picture 4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538" y="3866335"/>
            <a:ext cx="533400" cy="68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4" name="Picture 4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338" y="3829823"/>
            <a:ext cx="533400" cy="68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5" name="Rectangle 45"/>
          <p:cNvSpPr>
            <a:spLocks noChangeArrowheads="1"/>
          </p:cNvSpPr>
          <p:nvPr/>
        </p:nvSpPr>
        <p:spPr bwMode="auto">
          <a:xfrm>
            <a:off x="377825" y="4101285"/>
            <a:ext cx="434975" cy="2222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6" name="Rectangle 46"/>
          <p:cNvSpPr>
            <a:spLocks noChangeArrowheads="1"/>
          </p:cNvSpPr>
          <p:nvPr/>
        </p:nvSpPr>
        <p:spPr bwMode="auto">
          <a:xfrm>
            <a:off x="390525" y="4110810"/>
            <a:ext cx="446088" cy="212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33333E-6 L 0.16476 3.33333E-6 L 0.16962 0.13495 L 0.39098 0.13495 L 0.39098 0.04074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9" y="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11111E-6 L 0.16233 -1.11111E-6 L 0.16597 0.1382 L 0.33906 0.13588 L 0.33785 0.03843 " pathEditMode="relative" rAng="0" ptsTypes="AAAAA">
                                      <p:cBhvr>
                                        <p:cTn id="1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44" y="6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098 0.04074 L 0.408 0.04074 L 0.408 0.12847 L 0.61911 0.12361 L 0.62032 -0.00162 L 0.79098 -0.00162 " pathEditMode="relative" ptsTypes="AAAAAA">
                                      <p:cBhvr>
                                        <p:cTn id="17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5" grpId="2" animBg="1"/>
      <p:bldP spid="46" grpId="0" animBg="1"/>
      <p:bldP spid="46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39939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183D4176-8E64-4C1B-B271-145800379423}" type="slidenum">
              <a:rPr lang="pt-BR" smtClean="0"/>
              <a:pPr/>
              <a:t>27</a:t>
            </a:fld>
            <a:endParaRPr lang="pt-BR" smtClean="0"/>
          </a:p>
        </p:txBody>
      </p:sp>
      <p:grpSp>
        <p:nvGrpSpPr>
          <p:cNvPr id="39940" name="Group 2"/>
          <p:cNvGrpSpPr>
            <a:grpSpLocks/>
          </p:cNvGrpSpPr>
          <p:nvPr/>
        </p:nvGrpSpPr>
        <p:grpSpPr bwMode="auto">
          <a:xfrm>
            <a:off x="1190625" y="671513"/>
            <a:ext cx="7391400" cy="5184775"/>
            <a:chOff x="1002" y="245"/>
            <a:chExt cx="4656" cy="3266"/>
          </a:xfrm>
        </p:grpSpPr>
        <p:pic>
          <p:nvPicPr>
            <p:cNvPr id="39944" name="Picture 3" descr="463 swtching methods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02" y="252"/>
              <a:ext cx="4656" cy="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945" name="Rectangle 4"/>
            <p:cNvSpPr>
              <a:spLocks noChangeArrowheads="1"/>
            </p:cNvSpPr>
            <p:nvPr/>
          </p:nvSpPr>
          <p:spPr bwMode="auto">
            <a:xfrm>
              <a:off x="1030" y="245"/>
              <a:ext cx="2474" cy="131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9946" name="Rectangle 5"/>
            <p:cNvSpPr>
              <a:spLocks noChangeArrowheads="1"/>
            </p:cNvSpPr>
            <p:nvPr/>
          </p:nvSpPr>
          <p:spPr bwMode="auto">
            <a:xfrm>
              <a:off x="1992" y="1748"/>
              <a:ext cx="3237" cy="176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9941" name="Rectangle 6"/>
          <p:cNvSpPr>
            <a:spLocks noGrp="1" noChangeArrowheads="1"/>
          </p:cNvSpPr>
          <p:nvPr>
            <p:ph type="title"/>
          </p:nvPr>
        </p:nvSpPr>
        <p:spPr>
          <a:xfrm>
            <a:off x="650875" y="798513"/>
            <a:ext cx="7772400" cy="685800"/>
          </a:xfrm>
        </p:spPr>
        <p:txBody>
          <a:bodyPr/>
          <a:lstStyle/>
          <a:p>
            <a:r>
              <a:rPr lang="pt-BR" sz="3600" smtClean="0"/>
              <a:t>Comutação por um </a:t>
            </a:r>
            <a:br>
              <a:rPr lang="pt-BR" sz="3600" smtClean="0"/>
            </a:br>
            <a:r>
              <a:rPr lang="pt-BR" sz="3600" smtClean="0"/>
              <a:t>Barramento</a:t>
            </a:r>
            <a:endParaRPr lang="pt-BR" smtClean="0"/>
          </a:p>
        </p:txBody>
      </p:sp>
      <p:sp>
        <p:nvSpPr>
          <p:cNvPr id="39942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96875" y="2500313"/>
            <a:ext cx="5780088" cy="40719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400" smtClean="0"/>
              <a:t>datagrama da memória da porta de entrada à memória da porta de saída via um barramento compartilhado</a:t>
            </a:r>
          </a:p>
          <a:p>
            <a:pPr>
              <a:lnSpc>
                <a:spcPct val="90000"/>
              </a:lnSpc>
            </a:pPr>
            <a:r>
              <a:rPr lang="pt-BR" sz="2400" smtClean="0">
                <a:solidFill>
                  <a:srgbClr val="FF0000"/>
                </a:solidFill>
              </a:rPr>
              <a:t>Disputa (contenção) pelo barramento:</a:t>
            </a:r>
            <a:r>
              <a:rPr lang="pt-BR" sz="2400" smtClean="0"/>
              <a:t>  taxa de comutação limitada pela largura de banda do barramento</a:t>
            </a:r>
          </a:p>
          <a:p>
            <a:pPr>
              <a:lnSpc>
                <a:spcPct val="90000"/>
              </a:lnSpc>
            </a:pPr>
            <a:r>
              <a:rPr lang="pt-BR" sz="2400" smtClean="0"/>
              <a:t>Barramentos acima de 1 Gbps. Cisco 6500 usa barramento de 32 Gbps.</a:t>
            </a:r>
          </a:p>
        </p:txBody>
      </p:sp>
      <p:pic>
        <p:nvPicPr>
          <p:cNvPr id="39943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92863" y="4811713"/>
            <a:ext cx="1885950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40963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DB6ACB3D-FB75-4CA4-8143-AFC996EF720D}" type="slidenum">
              <a:rPr lang="pt-BR" smtClean="0"/>
              <a:pPr/>
              <a:t>28</a:t>
            </a:fld>
            <a:endParaRPr lang="pt-BR" smtClean="0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Comutação por uma rede de interconexão</a:t>
            </a:r>
            <a:endParaRPr lang="pt-BR" sz="4800" smtClean="0"/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5670550" cy="4686300"/>
          </a:xfrm>
        </p:spPr>
        <p:txBody>
          <a:bodyPr/>
          <a:lstStyle/>
          <a:p>
            <a:r>
              <a:rPr lang="pt-BR" sz="2400" smtClean="0"/>
              <a:t>supera limitações de banda dos barramentos</a:t>
            </a:r>
          </a:p>
          <a:p>
            <a:r>
              <a:rPr lang="pt-BR" sz="2400" smtClean="0"/>
              <a:t>Redes Banyan, outras redes de interconexão desenvolvidas inicialmente para interligar processadores num multiprocessador</a:t>
            </a:r>
          </a:p>
          <a:p>
            <a:r>
              <a:rPr lang="pt-BR" sz="2400" smtClean="0"/>
              <a:t>Projeto avançado: fragmentar datagrama em células de tamanho fixo, comutar células através da matriz de comutação. </a:t>
            </a:r>
          </a:p>
          <a:p>
            <a:r>
              <a:rPr lang="pt-BR" sz="2400" smtClean="0"/>
              <a:t>Cisco 12000: comuta N Gbps pela rede de interconexão.</a:t>
            </a:r>
            <a:endParaRPr lang="pt-BR" sz="1800" smtClean="0"/>
          </a:p>
        </p:txBody>
      </p:sp>
      <p:pic>
        <p:nvPicPr>
          <p:cNvPr id="4096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7263" y="1963738"/>
            <a:ext cx="2835275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Rede de Banyan</a:t>
            </a:r>
          </a:p>
        </p:txBody>
      </p:sp>
      <p:grpSp>
        <p:nvGrpSpPr>
          <p:cNvPr id="41987" name="Group 182"/>
          <p:cNvGrpSpPr>
            <a:grpSpLocks/>
          </p:cNvGrpSpPr>
          <p:nvPr/>
        </p:nvGrpSpPr>
        <p:grpSpPr bwMode="auto">
          <a:xfrm>
            <a:off x="1905000" y="2209800"/>
            <a:ext cx="5562600" cy="4114800"/>
            <a:chOff x="1680" y="1488"/>
            <a:chExt cx="3504" cy="2592"/>
          </a:xfrm>
        </p:grpSpPr>
        <p:sp>
          <p:nvSpPr>
            <p:cNvPr id="42056" name="Line 22"/>
            <p:cNvSpPr>
              <a:spLocks noChangeShapeType="1"/>
            </p:cNvSpPr>
            <p:nvPr/>
          </p:nvSpPr>
          <p:spPr bwMode="auto">
            <a:xfrm>
              <a:off x="2784" y="2928"/>
              <a:ext cx="2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42057" name="Group 48"/>
            <p:cNvGrpSpPr>
              <a:grpSpLocks/>
            </p:cNvGrpSpPr>
            <p:nvPr/>
          </p:nvGrpSpPr>
          <p:grpSpPr bwMode="auto">
            <a:xfrm flipV="1">
              <a:off x="3696" y="3024"/>
              <a:ext cx="1488" cy="240"/>
              <a:chOff x="3600" y="1536"/>
              <a:chExt cx="1488" cy="240"/>
            </a:xfrm>
          </p:grpSpPr>
          <p:sp>
            <p:nvSpPr>
              <p:cNvPr id="42182" name="Line 49"/>
              <p:cNvSpPr>
                <a:spLocks noChangeShapeType="1"/>
              </p:cNvSpPr>
              <p:nvPr/>
            </p:nvSpPr>
            <p:spPr bwMode="auto">
              <a:xfrm>
                <a:off x="3600" y="1776"/>
                <a:ext cx="38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83" name="Line 50"/>
              <p:cNvSpPr>
                <a:spLocks noChangeShapeType="1"/>
              </p:cNvSpPr>
              <p:nvPr/>
            </p:nvSpPr>
            <p:spPr bwMode="auto">
              <a:xfrm>
                <a:off x="4512" y="1536"/>
                <a:ext cx="5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84" name="Line 51"/>
              <p:cNvSpPr>
                <a:spLocks noChangeShapeType="1"/>
              </p:cNvSpPr>
              <p:nvPr/>
            </p:nvSpPr>
            <p:spPr bwMode="auto">
              <a:xfrm flipV="1">
                <a:off x="3984" y="1536"/>
                <a:ext cx="528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42058" name="Oval 25"/>
            <p:cNvSpPr>
              <a:spLocks noChangeArrowheads="1"/>
            </p:cNvSpPr>
            <p:nvPr/>
          </p:nvSpPr>
          <p:spPr bwMode="auto">
            <a:xfrm>
              <a:off x="3792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42059" name="Group 45"/>
            <p:cNvGrpSpPr>
              <a:grpSpLocks/>
            </p:cNvGrpSpPr>
            <p:nvPr/>
          </p:nvGrpSpPr>
          <p:grpSpPr bwMode="auto">
            <a:xfrm>
              <a:off x="3696" y="3024"/>
              <a:ext cx="1488" cy="240"/>
              <a:chOff x="3600" y="1536"/>
              <a:chExt cx="1488" cy="240"/>
            </a:xfrm>
          </p:grpSpPr>
          <p:sp>
            <p:nvSpPr>
              <p:cNvPr id="42179" name="Line 33"/>
              <p:cNvSpPr>
                <a:spLocks noChangeShapeType="1"/>
              </p:cNvSpPr>
              <p:nvPr/>
            </p:nvSpPr>
            <p:spPr bwMode="auto">
              <a:xfrm>
                <a:off x="3600" y="1776"/>
                <a:ext cx="38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80" name="Line 23"/>
              <p:cNvSpPr>
                <a:spLocks noChangeShapeType="1"/>
              </p:cNvSpPr>
              <p:nvPr/>
            </p:nvSpPr>
            <p:spPr bwMode="auto">
              <a:xfrm>
                <a:off x="4512" y="1536"/>
                <a:ext cx="5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81" name="Line 34"/>
              <p:cNvSpPr>
                <a:spLocks noChangeShapeType="1"/>
              </p:cNvSpPr>
              <p:nvPr/>
            </p:nvSpPr>
            <p:spPr bwMode="auto">
              <a:xfrm flipV="1">
                <a:off x="3984" y="1536"/>
                <a:ext cx="528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42060" name="Oval 4"/>
            <p:cNvSpPr>
              <a:spLocks noChangeArrowheads="1"/>
            </p:cNvSpPr>
            <p:nvPr/>
          </p:nvSpPr>
          <p:spPr bwMode="auto">
            <a:xfrm>
              <a:off x="470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061" name="Line 52"/>
            <p:cNvSpPr>
              <a:spLocks noChangeShapeType="1"/>
            </p:cNvSpPr>
            <p:nvPr/>
          </p:nvSpPr>
          <p:spPr bwMode="auto">
            <a:xfrm flipV="1">
              <a:off x="3696" y="3360"/>
              <a:ext cx="14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062" name="Oval 53"/>
            <p:cNvSpPr>
              <a:spLocks noChangeArrowheads="1"/>
            </p:cNvSpPr>
            <p:nvPr/>
          </p:nvSpPr>
          <p:spPr bwMode="auto">
            <a:xfrm flipV="1">
              <a:off x="4704" y="3216"/>
              <a:ext cx="192" cy="19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063" name="Oval 26"/>
            <p:cNvSpPr>
              <a:spLocks noChangeArrowheads="1"/>
            </p:cNvSpPr>
            <p:nvPr/>
          </p:nvSpPr>
          <p:spPr bwMode="auto">
            <a:xfrm>
              <a:off x="3792" y="3216"/>
              <a:ext cx="192" cy="19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42064" name="Group 56"/>
            <p:cNvGrpSpPr>
              <a:grpSpLocks/>
            </p:cNvGrpSpPr>
            <p:nvPr/>
          </p:nvGrpSpPr>
          <p:grpSpPr bwMode="auto">
            <a:xfrm>
              <a:off x="3696" y="3696"/>
              <a:ext cx="1488" cy="240"/>
              <a:chOff x="3600" y="1536"/>
              <a:chExt cx="1488" cy="240"/>
            </a:xfrm>
          </p:grpSpPr>
          <p:sp>
            <p:nvSpPr>
              <p:cNvPr id="42176" name="Line 57"/>
              <p:cNvSpPr>
                <a:spLocks noChangeShapeType="1"/>
              </p:cNvSpPr>
              <p:nvPr/>
            </p:nvSpPr>
            <p:spPr bwMode="auto">
              <a:xfrm>
                <a:off x="3600" y="1776"/>
                <a:ext cx="38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77" name="Line 58"/>
              <p:cNvSpPr>
                <a:spLocks noChangeShapeType="1"/>
              </p:cNvSpPr>
              <p:nvPr/>
            </p:nvSpPr>
            <p:spPr bwMode="auto">
              <a:xfrm>
                <a:off x="4512" y="1536"/>
                <a:ext cx="5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78" name="Line 59"/>
              <p:cNvSpPr>
                <a:spLocks noChangeShapeType="1"/>
              </p:cNvSpPr>
              <p:nvPr/>
            </p:nvSpPr>
            <p:spPr bwMode="auto">
              <a:xfrm flipV="1">
                <a:off x="3984" y="1536"/>
                <a:ext cx="528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42065" name="Line 60"/>
            <p:cNvSpPr>
              <a:spLocks noChangeShapeType="1"/>
            </p:cNvSpPr>
            <p:nvPr/>
          </p:nvSpPr>
          <p:spPr bwMode="auto">
            <a:xfrm>
              <a:off x="3696" y="3600"/>
              <a:ext cx="14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066" name="Oval 61"/>
            <p:cNvSpPr>
              <a:spLocks noChangeArrowheads="1"/>
            </p:cNvSpPr>
            <p:nvPr/>
          </p:nvSpPr>
          <p:spPr bwMode="auto">
            <a:xfrm>
              <a:off x="4704" y="3552"/>
              <a:ext cx="192" cy="19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42067" name="Group 62"/>
            <p:cNvGrpSpPr>
              <a:grpSpLocks/>
            </p:cNvGrpSpPr>
            <p:nvPr/>
          </p:nvGrpSpPr>
          <p:grpSpPr bwMode="auto">
            <a:xfrm flipV="1">
              <a:off x="3696" y="3696"/>
              <a:ext cx="1488" cy="240"/>
              <a:chOff x="3600" y="1536"/>
              <a:chExt cx="1488" cy="240"/>
            </a:xfrm>
          </p:grpSpPr>
          <p:sp>
            <p:nvSpPr>
              <p:cNvPr id="42173" name="Line 63"/>
              <p:cNvSpPr>
                <a:spLocks noChangeShapeType="1"/>
              </p:cNvSpPr>
              <p:nvPr/>
            </p:nvSpPr>
            <p:spPr bwMode="auto">
              <a:xfrm>
                <a:off x="3600" y="1776"/>
                <a:ext cx="38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74" name="Line 64"/>
              <p:cNvSpPr>
                <a:spLocks noChangeShapeType="1"/>
              </p:cNvSpPr>
              <p:nvPr/>
            </p:nvSpPr>
            <p:spPr bwMode="auto">
              <a:xfrm>
                <a:off x="4512" y="1536"/>
                <a:ext cx="5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75" name="Line 65"/>
              <p:cNvSpPr>
                <a:spLocks noChangeShapeType="1"/>
              </p:cNvSpPr>
              <p:nvPr/>
            </p:nvSpPr>
            <p:spPr bwMode="auto">
              <a:xfrm flipV="1">
                <a:off x="3984" y="1536"/>
                <a:ext cx="528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42068" name="Line 66"/>
            <p:cNvSpPr>
              <a:spLocks noChangeShapeType="1"/>
            </p:cNvSpPr>
            <p:nvPr/>
          </p:nvSpPr>
          <p:spPr bwMode="auto">
            <a:xfrm flipV="1">
              <a:off x="1680" y="4032"/>
              <a:ext cx="35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069" name="Oval 67"/>
            <p:cNvSpPr>
              <a:spLocks noChangeArrowheads="1"/>
            </p:cNvSpPr>
            <p:nvPr/>
          </p:nvSpPr>
          <p:spPr bwMode="auto">
            <a:xfrm flipV="1">
              <a:off x="4704" y="3888"/>
              <a:ext cx="192" cy="19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070" name="Oval 68"/>
            <p:cNvSpPr>
              <a:spLocks noChangeArrowheads="1"/>
            </p:cNvSpPr>
            <p:nvPr/>
          </p:nvSpPr>
          <p:spPr bwMode="auto">
            <a:xfrm>
              <a:off x="3792" y="3552"/>
              <a:ext cx="192" cy="19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071" name="Oval 69"/>
            <p:cNvSpPr>
              <a:spLocks noChangeArrowheads="1"/>
            </p:cNvSpPr>
            <p:nvPr/>
          </p:nvSpPr>
          <p:spPr bwMode="auto">
            <a:xfrm>
              <a:off x="3792" y="3888"/>
              <a:ext cx="192" cy="19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42072" name="Group 84"/>
            <p:cNvGrpSpPr>
              <a:grpSpLocks/>
            </p:cNvGrpSpPr>
            <p:nvPr/>
          </p:nvGrpSpPr>
          <p:grpSpPr bwMode="auto">
            <a:xfrm>
              <a:off x="2784" y="2880"/>
              <a:ext cx="912" cy="816"/>
              <a:chOff x="2688" y="1392"/>
              <a:chExt cx="912" cy="816"/>
            </a:xfrm>
          </p:grpSpPr>
          <p:sp>
            <p:nvSpPr>
              <p:cNvPr id="42165" name="Line 81"/>
              <p:cNvSpPr>
                <a:spLocks noChangeShapeType="1"/>
              </p:cNvSpPr>
              <p:nvPr/>
            </p:nvSpPr>
            <p:spPr bwMode="auto">
              <a:xfrm>
                <a:off x="2688" y="1776"/>
                <a:ext cx="38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66" name="Line 74"/>
              <p:cNvSpPr>
                <a:spLocks noChangeShapeType="1"/>
              </p:cNvSpPr>
              <p:nvPr/>
            </p:nvSpPr>
            <p:spPr bwMode="auto">
              <a:xfrm flipV="1">
                <a:off x="2688" y="1536"/>
                <a:ext cx="38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67" name="Line 76"/>
              <p:cNvSpPr>
                <a:spLocks noChangeShapeType="1"/>
              </p:cNvSpPr>
              <p:nvPr/>
            </p:nvSpPr>
            <p:spPr bwMode="auto">
              <a:xfrm>
                <a:off x="3072" y="1536"/>
                <a:ext cx="528" cy="5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68" name="Oval 77"/>
              <p:cNvSpPr>
                <a:spLocks noChangeArrowheads="1"/>
              </p:cNvSpPr>
              <p:nvPr/>
            </p:nvSpPr>
            <p:spPr bwMode="auto">
              <a:xfrm>
                <a:off x="2784" y="1392"/>
                <a:ext cx="192" cy="19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69" name="Line 78"/>
              <p:cNvSpPr>
                <a:spLocks noChangeShapeType="1"/>
              </p:cNvSpPr>
              <p:nvPr/>
            </p:nvSpPr>
            <p:spPr bwMode="auto">
              <a:xfrm flipV="1">
                <a:off x="2688" y="1872"/>
                <a:ext cx="38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70" name="Line 79"/>
              <p:cNvSpPr>
                <a:spLocks noChangeShapeType="1"/>
              </p:cNvSpPr>
              <p:nvPr/>
            </p:nvSpPr>
            <p:spPr bwMode="auto">
              <a:xfrm>
                <a:off x="3072" y="1872"/>
                <a:ext cx="528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71" name="Oval 80"/>
              <p:cNvSpPr>
                <a:spLocks noChangeArrowheads="1"/>
              </p:cNvSpPr>
              <p:nvPr/>
            </p:nvSpPr>
            <p:spPr bwMode="auto">
              <a:xfrm>
                <a:off x="2784" y="1728"/>
                <a:ext cx="192" cy="19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72" name="Line 82"/>
              <p:cNvSpPr>
                <a:spLocks noChangeShapeType="1"/>
              </p:cNvSpPr>
              <p:nvPr/>
            </p:nvSpPr>
            <p:spPr bwMode="auto">
              <a:xfrm flipV="1">
                <a:off x="3072" y="1536"/>
                <a:ext cx="528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42073" name="Group 85"/>
            <p:cNvGrpSpPr>
              <a:grpSpLocks/>
            </p:cNvGrpSpPr>
            <p:nvPr/>
          </p:nvGrpSpPr>
          <p:grpSpPr bwMode="auto">
            <a:xfrm flipV="1">
              <a:off x="2784" y="3264"/>
              <a:ext cx="912" cy="816"/>
              <a:chOff x="2688" y="1392"/>
              <a:chExt cx="912" cy="816"/>
            </a:xfrm>
          </p:grpSpPr>
          <p:sp>
            <p:nvSpPr>
              <p:cNvPr id="42157" name="Line 86"/>
              <p:cNvSpPr>
                <a:spLocks noChangeShapeType="1"/>
              </p:cNvSpPr>
              <p:nvPr/>
            </p:nvSpPr>
            <p:spPr bwMode="auto">
              <a:xfrm>
                <a:off x="2688" y="1776"/>
                <a:ext cx="38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58" name="Line 87"/>
              <p:cNvSpPr>
                <a:spLocks noChangeShapeType="1"/>
              </p:cNvSpPr>
              <p:nvPr/>
            </p:nvSpPr>
            <p:spPr bwMode="auto">
              <a:xfrm flipV="1">
                <a:off x="2688" y="1536"/>
                <a:ext cx="38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59" name="Line 88"/>
              <p:cNvSpPr>
                <a:spLocks noChangeShapeType="1"/>
              </p:cNvSpPr>
              <p:nvPr/>
            </p:nvSpPr>
            <p:spPr bwMode="auto">
              <a:xfrm>
                <a:off x="3072" y="1536"/>
                <a:ext cx="528" cy="5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60" name="Oval 89"/>
              <p:cNvSpPr>
                <a:spLocks noChangeArrowheads="1"/>
              </p:cNvSpPr>
              <p:nvPr/>
            </p:nvSpPr>
            <p:spPr bwMode="auto">
              <a:xfrm>
                <a:off x="2784" y="1392"/>
                <a:ext cx="192" cy="19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61" name="Line 90"/>
              <p:cNvSpPr>
                <a:spLocks noChangeShapeType="1"/>
              </p:cNvSpPr>
              <p:nvPr/>
            </p:nvSpPr>
            <p:spPr bwMode="auto">
              <a:xfrm flipV="1">
                <a:off x="2688" y="1872"/>
                <a:ext cx="38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62" name="Line 91"/>
              <p:cNvSpPr>
                <a:spLocks noChangeShapeType="1"/>
              </p:cNvSpPr>
              <p:nvPr/>
            </p:nvSpPr>
            <p:spPr bwMode="auto">
              <a:xfrm>
                <a:off x="3072" y="1872"/>
                <a:ext cx="528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63" name="Oval 92"/>
              <p:cNvSpPr>
                <a:spLocks noChangeArrowheads="1"/>
              </p:cNvSpPr>
              <p:nvPr/>
            </p:nvSpPr>
            <p:spPr bwMode="auto">
              <a:xfrm>
                <a:off x="2784" y="1728"/>
                <a:ext cx="192" cy="19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64" name="Line 93"/>
              <p:cNvSpPr>
                <a:spLocks noChangeShapeType="1"/>
              </p:cNvSpPr>
              <p:nvPr/>
            </p:nvSpPr>
            <p:spPr bwMode="auto">
              <a:xfrm flipV="1">
                <a:off x="3072" y="1536"/>
                <a:ext cx="528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42074" name="Line 96"/>
            <p:cNvSpPr>
              <a:spLocks noChangeShapeType="1"/>
            </p:cNvSpPr>
            <p:nvPr/>
          </p:nvSpPr>
          <p:spPr bwMode="auto">
            <a:xfrm>
              <a:off x="1680" y="1536"/>
              <a:ext cx="35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42075" name="Group 97"/>
            <p:cNvGrpSpPr>
              <a:grpSpLocks/>
            </p:cNvGrpSpPr>
            <p:nvPr/>
          </p:nvGrpSpPr>
          <p:grpSpPr bwMode="auto">
            <a:xfrm flipV="1">
              <a:off x="3696" y="1632"/>
              <a:ext cx="1488" cy="240"/>
              <a:chOff x="3600" y="1536"/>
              <a:chExt cx="1488" cy="240"/>
            </a:xfrm>
          </p:grpSpPr>
          <p:sp>
            <p:nvSpPr>
              <p:cNvPr id="42154" name="Line 98"/>
              <p:cNvSpPr>
                <a:spLocks noChangeShapeType="1"/>
              </p:cNvSpPr>
              <p:nvPr/>
            </p:nvSpPr>
            <p:spPr bwMode="auto">
              <a:xfrm>
                <a:off x="3600" y="1776"/>
                <a:ext cx="38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55" name="Line 99"/>
              <p:cNvSpPr>
                <a:spLocks noChangeShapeType="1"/>
              </p:cNvSpPr>
              <p:nvPr/>
            </p:nvSpPr>
            <p:spPr bwMode="auto">
              <a:xfrm>
                <a:off x="4512" y="1536"/>
                <a:ext cx="5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56" name="Line 100"/>
              <p:cNvSpPr>
                <a:spLocks noChangeShapeType="1"/>
              </p:cNvSpPr>
              <p:nvPr/>
            </p:nvSpPr>
            <p:spPr bwMode="auto">
              <a:xfrm flipV="1">
                <a:off x="3984" y="1536"/>
                <a:ext cx="528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42076" name="Oval 101"/>
            <p:cNvSpPr>
              <a:spLocks noChangeArrowheads="1"/>
            </p:cNvSpPr>
            <p:nvPr/>
          </p:nvSpPr>
          <p:spPr bwMode="auto">
            <a:xfrm>
              <a:off x="3792" y="1488"/>
              <a:ext cx="192" cy="19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42077" name="Group 102"/>
            <p:cNvGrpSpPr>
              <a:grpSpLocks/>
            </p:cNvGrpSpPr>
            <p:nvPr/>
          </p:nvGrpSpPr>
          <p:grpSpPr bwMode="auto">
            <a:xfrm>
              <a:off x="3696" y="1632"/>
              <a:ext cx="1488" cy="240"/>
              <a:chOff x="3600" y="1536"/>
              <a:chExt cx="1488" cy="240"/>
            </a:xfrm>
          </p:grpSpPr>
          <p:sp>
            <p:nvSpPr>
              <p:cNvPr id="42151" name="Line 103"/>
              <p:cNvSpPr>
                <a:spLocks noChangeShapeType="1"/>
              </p:cNvSpPr>
              <p:nvPr/>
            </p:nvSpPr>
            <p:spPr bwMode="auto">
              <a:xfrm>
                <a:off x="3600" y="1776"/>
                <a:ext cx="38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52" name="Line 104"/>
              <p:cNvSpPr>
                <a:spLocks noChangeShapeType="1"/>
              </p:cNvSpPr>
              <p:nvPr/>
            </p:nvSpPr>
            <p:spPr bwMode="auto">
              <a:xfrm>
                <a:off x="4512" y="1536"/>
                <a:ext cx="5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53" name="Line 105"/>
              <p:cNvSpPr>
                <a:spLocks noChangeShapeType="1"/>
              </p:cNvSpPr>
              <p:nvPr/>
            </p:nvSpPr>
            <p:spPr bwMode="auto">
              <a:xfrm flipV="1">
                <a:off x="3984" y="1536"/>
                <a:ext cx="528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42078" name="Oval 106"/>
            <p:cNvSpPr>
              <a:spLocks noChangeArrowheads="1"/>
            </p:cNvSpPr>
            <p:nvPr/>
          </p:nvSpPr>
          <p:spPr bwMode="auto">
            <a:xfrm>
              <a:off x="4704" y="1488"/>
              <a:ext cx="192" cy="19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079" name="Line 107"/>
            <p:cNvSpPr>
              <a:spLocks noChangeShapeType="1"/>
            </p:cNvSpPr>
            <p:nvPr/>
          </p:nvSpPr>
          <p:spPr bwMode="auto">
            <a:xfrm flipV="1">
              <a:off x="3696" y="1968"/>
              <a:ext cx="14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080" name="Oval 108"/>
            <p:cNvSpPr>
              <a:spLocks noChangeArrowheads="1"/>
            </p:cNvSpPr>
            <p:nvPr/>
          </p:nvSpPr>
          <p:spPr bwMode="auto">
            <a:xfrm flipV="1">
              <a:off x="4704" y="1824"/>
              <a:ext cx="192" cy="19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081" name="Oval 109"/>
            <p:cNvSpPr>
              <a:spLocks noChangeArrowheads="1"/>
            </p:cNvSpPr>
            <p:nvPr/>
          </p:nvSpPr>
          <p:spPr bwMode="auto">
            <a:xfrm>
              <a:off x="3792" y="1824"/>
              <a:ext cx="192" cy="19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42082" name="Group 110"/>
            <p:cNvGrpSpPr>
              <a:grpSpLocks/>
            </p:cNvGrpSpPr>
            <p:nvPr/>
          </p:nvGrpSpPr>
          <p:grpSpPr bwMode="auto">
            <a:xfrm>
              <a:off x="3696" y="2304"/>
              <a:ext cx="1488" cy="240"/>
              <a:chOff x="3600" y="1536"/>
              <a:chExt cx="1488" cy="240"/>
            </a:xfrm>
          </p:grpSpPr>
          <p:sp>
            <p:nvSpPr>
              <p:cNvPr id="42148" name="Line 111"/>
              <p:cNvSpPr>
                <a:spLocks noChangeShapeType="1"/>
              </p:cNvSpPr>
              <p:nvPr/>
            </p:nvSpPr>
            <p:spPr bwMode="auto">
              <a:xfrm>
                <a:off x="3600" y="1776"/>
                <a:ext cx="38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49" name="Line 112"/>
              <p:cNvSpPr>
                <a:spLocks noChangeShapeType="1"/>
              </p:cNvSpPr>
              <p:nvPr/>
            </p:nvSpPr>
            <p:spPr bwMode="auto">
              <a:xfrm>
                <a:off x="4512" y="1536"/>
                <a:ext cx="5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50" name="Line 113"/>
              <p:cNvSpPr>
                <a:spLocks noChangeShapeType="1"/>
              </p:cNvSpPr>
              <p:nvPr/>
            </p:nvSpPr>
            <p:spPr bwMode="auto">
              <a:xfrm flipV="1">
                <a:off x="3984" y="1536"/>
                <a:ext cx="528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42083" name="Line 114"/>
            <p:cNvSpPr>
              <a:spLocks noChangeShapeType="1"/>
            </p:cNvSpPr>
            <p:nvPr/>
          </p:nvSpPr>
          <p:spPr bwMode="auto">
            <a:xfrm>
              <a:off x="3696" y="2208"/>
              <a:ext cx="14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084" name="Oval 115"/>
            <p:cNvSpPr>
              <a:spLocks noChangeArrowheads="1"/>
            </p:cNvSpPr>
            <p:nvPr/>
          </p:nvSpPr>
          <p:spPr bwMode="auto">
            <a:xfrm>
              <a:off x="470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42085" name="Group 116"/>
            <p:cNvGrpSpPr>
              <a:grpSpLocks/>
            </p:cNvGrpSpPr>
            <p:nvPr/>
          </p:nvGrpSpPr>
          <p:grpSpPr bwMode="auto">
            <a:xfrm flipV="1">
              <a:off x="3696" y="2304"/>
              <a:ext cx="1488" cy="240"/>
              <a:chOff x="3600" y="1536"/>
              <a:chExt cx="1488" cy="240"/>
            </a:xfrm>
          </p:grpSpPr>
          <p:sp>
            <p:nvSpPr>
              <p:cNvPr id="42145" name="Line 117"/>
              <p:cNvSpPr>
                <a:spLocks noChangeShapeType="1"/>
              </p:cNvSpPr>
              <p:nvPr/>
            </p:nvSpPr>
            <p:spPr bwMode="auto">
              <a:xfrm>
                <a:off x="3600" y="1776"/>
                <a:ext cx="38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46" name="Line 118"/>
              <p:cNvSpPr>
                <a:spLocks noChangeShapeType="1"/>
              </p:cNvSpPr>
              <p:nvPr/>
            </p:nvSpPr>
            <p:spPr bwMode="auto">
              <a:xfrm>
                <a:off x="4512" y="1536"/>
                <a:ext cx="5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47" name="Line 119"/>
              <p:cNvSpPr>
                <a:spLocks noChangeShapeType="1"/>
              </p:cNvSpPr>
              <p:nvPr/>
            </p:nvSpPr>
            <p:spPr bwMode="auto">
              <a:xfrm flipV="1">
                <a:off x="3984" y="1536"/>
                <a:ext cx="528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42086" name="Line 120"/>
            <p:cNvSpPr>
              <a:spLocks noChangeShapeType="1"/>
            </p:cNvSpPr>
            <p:nvPr/>
          </p:nvSpPr>
          <p:spPr bwMode="auto">
            <a:xfrm flipV="1">
              <a:off x="2784" y="2640"/>
              <a:ext cx="2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087" name="Oval 121"/>
            <p:cNvSpPr>
              <a:spLocks noChangeArrowheads="1"/>
            </p:cNvSpPr>
            <p:nvPr/>
          </p:nvSpPr>
          <p:spPr bwMode="auto">
            <a:xfrm flipV="1">
              <a:off x="4704" y="2496"/>
              <a:ext cx="192" cy="19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088" name="Oval 122"/>
            <p:cNvSpPr>
              <a:spLocks noChangeArrowheads="1"/>
            </p:cNvSpPr>
            <p:nvPr/>
          </p:nvSpPr>
          <p:spPr bwMode="auto">
            <a:xfrm>
              <a:off x="3792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089" name="Oval 123"/>
            <p:cNvSpPr>
              <a:spLocks noChangeArrowheads="1"/>
            </p:cNvSpPr>
            <p:nvPr/>
          </p:nvSpPr>
          <p:spPr bwMode="auto">
            <a:xfrm>
              <a:off x="3792" y="2496"/>
              <a:ext cx="192" cy="19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42090" name="Group 142"/>
            <p:cNvGrpSpPr>
              <a:grpSpLocks/>
            </p:cNvGrpSpPr>
            <p:nvPr/>
          </p:nvGrpSpPr>
          <p:grpSpPr bwMode="auto">
            <a:xfrm>
              <a:off x="2784" y="1488"/>
              <a:ext cx="912" cy="1200"/>
              <a:chOff x="2784" y="1488"/>
              <a:chExt cx="912" cy="1200"/>
            </a:xfrm>
          </p:grpSpPr>
          <p:sp>
            <p:nvSpPr>
              <p:cNvPr id="42129" name="Line 125"/>
              <p:cNvSpPr>
                <a:spLocks noChangeShapeType="1"/>
              </p:cNvSpPr>
              <p:nvPr/>
            </p:nvSpPr>
            <p:spPr bwMode="auto">
              <a:xfrm>
                <a:off x="2784" y="1872"/>
                <a:ext cx="38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30" name="Line 126"/>
              <p:cNvSpPr>
                <a:spLocks noChangeShapeType="1"/>
              </p:cNvSpPr>
              <p:nvPr/>
            </p:nvSpPr>
            <p:spPr bwMode="auto">
              <a:xfrm flipV="1">
                <a:off x="2784" y="1632"/>
                <a:ext cx="38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31" name="Line 127"/>
              <p:cNvSpPr>
                <a:spLocks noChangeShapeType="1"/>
              </p:cNvSpPr>
              <p:nvPr/>
            </p:nvSpPr>
            <p:spPr bwMode="auto">
              <a:xfrm>
                <a:off x="3168" y="1632"/>
                <a:ext cx="528" cy="5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32" name="Oval 128"/>
              <p:cNvSpPr>
                <a:spLocks noChangeArrowheads="1"/>
              </p:cNvSpPr>
              <p:nvPr/>
            </p:nvSpPr>
            <p:spPr bwMode="auto">
              <a:xfrm>
                <a:off x="2880" y="1488"/>
                <a:ext cx="192" cy="19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33" name="Line 129"/>
              <p:cNvSpPr>
                <a:spLocks noChangeShapeType="1"/>
              </p:cNvSpPr>
              <p:nvPr/>
            </p:nvSpPr>
            <p:spPr bwMode="auto">
              <a:xfrm flipV="1">
                <a:off x="2784" y="1968"/>
                <a:ext cx="38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34" name="Line 130"/>
              <p:cNvSpPr>
                <a:spLocks noChangeShapeType="1"/>
              </p:cNvSpPr>
              <p:nvPr/>
            </p:nvSpPr>
            <p:spPr bwMode="auto">
              <a:xfrm>
                <a:off x="3168" y="1968"/>
                <a:ext cx="528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35" name="Oval 131"/>
              <p:cNvSpPr>
                <a:spLocks noChangeArrowheads="1"/>
              </p:cNvSpPr>
              <p:nvPr/>
            </p:nvSpPr>
            <p:spPr bwMode="auto">
              <a:xfrm>
                <a:off x="2880" y="1824"/>
                <a:ext cx="192" cy="19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36" name="Line 132"/>
              <p:cNvSpPr>
                <a:spLocks noChangeShapeType="1"/>
              </p:cNvSpPr>
              <p:nvPr/>
            </p:nvSpPr>
            <p:spPr bwMode="auto">
              <a:xfrm flipV="1">
                <a:off x="3168" y="1632"/>
                <a:ext cx="528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37" name="Line 134"/>
              <p:cNvSpPr>
                <a:spLocks noChangeShapeType="1"/>
              </p:cNvSpPr>
              <p:nvPr/>
            </p:nvSpPr>
            <p:spPr bwMode="auto">
              <a:xfrm flipV="1">
                <a:off x="2784" y="2304"/>
                <a:ext cx="38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38" name="Line 135"/>
              <p:cNvSpPr>
                <a:spLocks noChangeShapeType="1"/>
              </p:cNvSpPr>
              <p:nvPr/>
            </p:nvSpPr>
            <p:spPr bwMode="auto">
              <a:xfrm>
                <a:off x="2784" y="2544"/>
                <a:ext cx="38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39" name="Line 136"/>
              <p:cNvSpPr>
                <a:spLocks noChangeShapeType="1"/>
              </p:cNvSpPr>
              <p:nvPr/>
            </p:nvSpPr>
            <p:spPr bwMode="auto">
              <a:xfrm flipV="1">
                <a:off x="3168" y="1968"/>
                <a:ext cx="528" cy="5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40" name="Oval 137"/>
              <p:cNvSpPr>
                <a:spLocks noChangeArrowheads="1"/>
              </p:cNvSpPr>
              <p:nvPr/>
            </p:nvSpPr>
            <p:spPr bwMode="auto">
              <a:xfrm flipV="1">
                <a:off x="2880" y="2496"/>
                <a:ext cx="192" cy="19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41" name="Line 138"/>
              <p:cNvSpPr>
                <a:spLocks noChangeShapeType="1"/>
              </p:cNvSpPr>
              <p:nvPr/>
            </p:nvSpPr>
            <p:spPr bwMode="auto">
              <a:xfrm>
                <a:off x="2784" y="2208"/>
                <a:ext cx="38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42" name="Line 139"/>
              <p:cNvSpPr>
                <a:spLocks noChangeShapeType="1"/>
              </p:cNvSpPr>
              <p:nvPr/>
            </p:nvSpPr>
            <p:spPr bwMode="auto">
              <a:xfrm flipV="1">
                <a:off x="3168" y="1872"/>
                <a:ext cx="528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43" name="Oval 140"/>
              <p:cNvSpPr>
                <a:spLocks noChangeArrowheads="1"/>
              </p:cNvSpPr>
              <p:nvPr/>
            </p:nvSpPr>
            <p:spPr bwMode="auto">
              <a:xfrm flipV="1">
                <a:off x="2880" y="2160"/>
                <a:ext cx="192" cy="19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44" name="Line 141"/>
              <p:cNvSpPr>
                <a:spLocks noChangeShapeType="1"/>
              </p:cNvSpPr>
              <p:nvPr/>
            </p:nvSpPr>
            <p:spPr bwMode="auto">
              <a:xfrm>
                <a:off x="3168" y="2304"/>
                <a:ext cx="528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42091" name="Group 162"/>
            <p:cNvGrpSpPr>
              <a:grpSpLocks/>
            </p:cNvGrpSpPr>
            <p:nvPr/>
          </p:nvGrpSpPr>
          <p:grpSpPr bwMode="auto">
            <a:xfrm>
              <a:off x="1680" y="1488"/>
              <a:ext cx="1104" cy="1872"/>
              <a:chOff x="1680" y="1488"/>
              <a:chExt cx="1104" cy="1872"/>
            </a:xfrm>
          </p:grpSpPr>
          <p:sp>
            <p:nvSpPr>
              <p:cNvPr id="42111" name="Line 160"/>
              <p:cNvSpPr>
                <a:spLocks noChangeShapeType="1"/>
              </p:cNvSpPr>
              <p:nvPr/>
            </p:nvSpPr>
            <p:spPr bwMode="auto">
              <a:xfrm flipV="1">
                <a:off x="1680" y="2640"/>
                <a:ext cx="5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12" name="Line 161"/>
              <p:cNvSpPr>
                <a:spLocks noChangeShapeType="1"/>
              </p:cNvSpPr>
              <p:nvPr/>
            </p:nvSpPr>
            <p:spPr bwMode="auto">
              <a:xfrm>
                <a:off x="2256" y="2640"/>
                <a:ext cx="528" cy="72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13" name="Line 144"/>
              <p:cNvSpPr>
                <a:spLocks noChangeShapeType="1"/>
              </p:cNvSpPr>
              <p:nvPr/>
            </p:nvSpPr>
            <p:spPr bwMode="auto">
              <a:xfrm>
                <a:off x="1680" y="1872"/>
                <a:ext cx="5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14" name="Line 145"/>
              <p:cNvSpPr>
                <a:spLocks noChangeShapeType="1"/>
              </p:cNvSpPr>
              <p:nvPr/>
            </p:nvSpPr>
            <p:spPr bwMode="auto">
              <a:xfrm flipV="1">
                <a:off x="1680" y="1632"/>
                <a:ext cx="5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15" name="Line 146"/>
              <p:cNvSpPr>
                <a:spLocks noChangeShapeType="1"/>
              </p:cNvSpPr>
              <p:nvPr/>
            </p:nvSpPr>
            <p:spPr bwMode="auto">
              <a:xfrm>
                <a:off x="2256" y="1632"/>
                <a:ext cx="528" cy="12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16" name="Oval 147"/>
              <p:cNvSpPr>
                <a:spLocks noChangeArrowheads="1"/>
              </p:cNvSpPr>
              <p:nvPr/>
            </p:nvSpPr>
            <p:spPr bwMode="auto">
              <a:xfrm>
                <a:off x="1968" y="1488"/>
                <a:ext cx="192" cy="19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17" name="Line 148"/>
              <p:cNvSpPr>
                <a:spLocks noChangeShapeType="1"/>
              </p:cNvSpPr>
              <p:nvPr/>
            </p:nvSpPr>
            <p:spPr bwMode="auto">
              <a:xfrm flipV="1">
                <a:off x="1680" y="1968"/>
                <a:ext cx="5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18" name="Line 149"/>
              <p:cNvSpPr>
                <a:spLocks noChangeShapeType="1"/>
              </p:cNvSpPr>
              <p:nvPr/>
            </p:nvSpPr>
            <p:spPr bwMode="auto">
              <a:xfrm>
                <a:off x="2256" y="1968"/>
                <a:ext cx="528" cy="105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19" name="Oval 150"/>
              <p:cNvSpPr>
                <a:spLocks noChangeArrowheads="1"/>
              </p:cNvSpPr>
              <p:nvPr/>
            </p:nvSpPr>
            <p:spPr bwMode="auto">
              <a:xfrm>
                <a:off x="1968" y="1824"/>
                <a:ext cx="192" cy="19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20" name="Line 151"/>
              <p:cNvSpPr>
                <a:spLocks noChangeShapeType="1"/>
              </p:cNvSpPr>
              <p:nvPr/>
            </p:nvSpPr>
            <p:spPr bwMode="auto">
              <a:xfrm flipV="1">
                <a:off x="2256" y="1632"/>
                <a:ext cx="528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21" name="Line 152"/>
              <p:cNvSpPr>
                <a:spLocks noChangeShapeType="1"/>
              </p:cNvSpPr>
              <p:nvPr/>
            </p:nvSpPr>
            <p:spPr bwMode="auto">
              <a:xfrm flipV="1">
                <a:off x="1680" y="2304"/>
                <a:ext cx="5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22" name="Line 153"/>
              <p:cNvSpPr>
                <a:spLocks noChangeShapeType="1"/>
              </p:cNvSpPr>
              <p:nvPr/>
            </p:nvSpPr>
            <p:spPr bwMode="auto">
              <a:xfrm>
                <a:off x="1680" y="2544"/>
                <a:ext cx="5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23" name="Line 154"/>
              <p:cNvSpPr>
                <a:spLocks noChangeShapeType="1"/>
              </p:cNvSpPr>
              <p:nvPr/>
            </p:nvSpPr>
            <p:spPr bwMode="auto">
              <a:xfrm flipV="1">
                <a:off x="2256" y="1968"/>
                <a:ext cx="528" cy="5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24" name="Oval 155"/>
              <p:cNvSpPr>
                <a:spLocks noChangeArrowheads="1"/>
              </p:cNvSpPr>
              <p:nvPr/>
            </p:nvSpPr>
            <p:spPr bwMode="auto">
              <a:xfrm flipV="1">
                <a:off x="1968" y="2496"/>
                <a:ext cx="192" cy="19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25" name="Line 156"/>
              <p:cNvSpPr>
                <a:spLocks noChangeShapeType="1"/>
              </p:cNvSpPr>
              <p:nvPr/>
            </p:nvSpPr>
            <p:spPr bwMode="auto">
              <a:xfrm>
                <a:off x="1680" y="2208"/>
                <a:ext cx="5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26" name="Line 157"/>
              <p:cNvSpPr>
                <a:spLocks noChangeShapeType="1"/>
              </p:cNvSpPr>
              <p:nvPr/>
            </p:nvSpPr>
            <p:spPr bwMode="auto">
              <a:xfrm flipV="1">
                <a:off x="2256" y="1872"/>
                <a:ext cx="528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27" name="Oval 158"/>
              <p:cNvSpPr>
                <a:spLocks noChangeArrowheads="1"/>
              </p:cNvSpPr>
              <p:nvPr/>
            </p:nvSpPr>
            <p:spPr bwMode="auto">
              <a:xfrm flipV="1">
                <a:off x="1968" y="2160"/>
                <a:ext cx="192" cy="19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28" name="Line 159"/>
              <p:cNvSpPr>
                <a:spLocks noChangeShapeType="1"/>
              </p:cNvSpPr>
              <p:nvPr/>
            </p:nvSpPr>
            <p:spPr bwMode="auto">
              <a:xfrm>
                <a:off x="2256" y="2304"/>
                <a:ext cx="528" cy="9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42092" name="Group 163"/>
            <p:cNvGrpSpPr>
              <a:grpSpLocks/>
            </p:cNvGrpSpPr>
            <p:nvPr/>
          </p:nvGrpSpPr>
          <p:grpSpPr bwMode="auto">
            <a:xfrm flipV="1">
              <a:off x="1680" y="2208"/>
              <a:ext cx="1104" cy="1872"/>
              <a:chOff x="1680" y="1488"/>
              <a:chExt cx="1104" cy="1872"/>
            </a:xfrm>
          </p:grpSpPr>
          <p:sp>
            <p:nvSpPr>
              <p:cNvPr id="42093" name="Line 164"/>
              <p:cNvSpPr>
                <a:spLocks noChangeShapeType="1"/>
              </p:cNvSpPr>
              <p:nvPr/>
            </p:nvSpPr>
            <p:spPr bwMode="auto">
              <a:xfrm flipV="1">
                <a:off x="1680" y="2640"/>
                <a:ext cx="5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094" name="Line 165"/>
              <p:cNvSpPr>
                <a:spLocks noChangeShapeType="1"/>
              </p:cNvSpPr>
              <p:nvPr/>
            </p:nvSpPr>
            <p:spPr bwMode="auto">
              <a:xfrm>
                <a:off x="2256" y="2640"/>
                <a:ext cx="528" cy="72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095" name="Line 166"/>
              <p:cNvSpPr>
                <a:spLocks noChangeShapeType="1"/>
              </p:cNvSpPr>
              <p:nvPr/>
            </p:nvSpPr>
            <p:spPr bwMode="auto">
              <a:xfrm>
                <a:off x="1680" y="1872"/>
                <a:ext cx="5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096" name="Line 167"/>
              <p:cNvSpPr>
                <a:spLocks noChangeShapeType="1"/>
              </p:cNvSpPr>
              <p:nvPr/>
            </p:nvSpPr>
            <p:spPr bwMode="auto">
              <a:xfrm flipV="1">
                <a:off x="1680" y="1632"/>
                <a:ext cx="5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097" name="Line 168"/>
              <p:cNvSpPr>
                <a:spLocks noChangeShapeType="1"/>
              </p:cNvSpPr>
              <p:nvPr/>
            </p:nvSpPr>
            <p:spPr bwMode="auto">
              <a:xfrm>
                <a:off x="2256" y="1632"/>
                <a:ext cx="528" cy="12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098" name="Oval 169"/>
              <p:cNvSpPr>
                <a:spLocks noChangeArrowheads="1"/>
              </p:cNvSpPr>
              <p:nvPr/>
            </p:nvSpPr>
            <p:spPr bwMode="auto">
              <a:xfrm>
                <a:off x="1968" y="1488"/>
                <a:ext cx="192" cy="19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099" name="Line 170"/>
              <p:cNvSpPr>
                <a:spLocks noChangeShapeType="1"/>
              </p:cNvSpPr>
              <p:nvPr/>
            </p:nvSpPr>
            <p:spPr bwMode="auto">
              <a:xfrm flipV="1">
                <a:off x="1680" y="1968"/>
                <a:ext cx="5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00" name="Line 171"/>
              <p:cNvSpPr>
                <a:spLocks noChangeShapeType="1"/>
              </p:cNvSpPr>
              <p:nvPr/>
            </p:nvSpPr>
            <p:spPr bwMode="auto">
              <a:xfrm>
                <a:off x="2256" y="1968"/>
                <a:ext cx="528" cy="105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01" name="Oval 172"/>
              <p:cNvSpPr>
                <a:spLocks noChangeArrowheads="1"/>
              </p:cNvSpPr>
              <p:nvPr/>
            </p:nvSpPr>
            <p:spPr bwMode="auto">
              <a:xfrm>
                <a:off x="1968" y="1824"/>
                <a:ext cx="192" cy="19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02" name="Line 173"/>
              <p:cNvSpPr>
                <a:spLocks noChangeShapeType="1"/>
              </p:cNvSpPr>
              <p:nvPr/>
            </p:nvSpPr>
            <p:spPr bwMode="auto">
              <a:xfrm flipV="1">
                <a:off x="2256" y="1632"/>
                <a:ext cx="528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03" name="Line 174"/>
              <p:cNvSpPr>
                <a:spLocks noChangeShapeType="1"/>
              </p:cNvSpPr>
              <p:nvPr/>
            </p:nvSpPr>
            <p:spPr bwMode="auto">
              <a:xfrm flipV="1">
                <a:off x="1680" y="2304"/>
                <a:ext cx="5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04" name="Line 175"/>
              <p:cNvSpPr>
                <a:spLocks noChangeShapeType="1"/>
              </p:cNvSpPr>
              <p:nvPr/>
            </p:nvSpPr>
            <p:spPr bwMode="auto">
              <a:xfrm>
                <a:off x="1680" y="2544"/>
                <a:ext cx="5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05" name="Line 176"/>
              <p:cNvSpPr>
                <a:spLocks noChangeShapeType="1"/>
              </p:cNvSpPr>
              <p:nvPr/>
            </p:nvSpPr>
            <p:spPr bwMode="auto">
              <a:xfrm flipV="1">
                <a:off x="2256" y="1968"/>
                <a:ext cx="528" cy="5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06" name="Oval 177"/>
              <p:cNvSpPr>
                <a:spLocks noChangeArrowheads="1"/>
              </p:cNvSpPr>
              <p:nvPr/>
            </p:nvSpPr>
            <p:spPr bwMode="auto">
              <a:xfrm flipV="1">
                <a:off x="1968" y="2496"/>
                <a:ext cx="192" cy="19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07" name="Line 178"/>
              <p:cNvSpPr>
                <a:spLocks noChangeShapeType="1"/>
              </p:cNvSpPr>
              <p:nvPr/>
            </p:nvSpPr>
            <p:spPr bwMode="auto">
              <a:xfrm>
                <a:off x="1680" y="2208"/>
                <a:ext cx="57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08" name="Line 179"/>
              <p:cNvSpPr>
                <a:spLocks noChangeShapeType="1"/>
              </p:cNvSpPr>
              <p:nvPr/>
            </p:nvSpPr>
            <p:spPr bwMode="auto">
              <a:xfrm flipV="1">
                <a:off x="2256" y="1872"/>
                <a:ext cx="528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09" name="Oval 180"/>
              <p:cNvSpPr>
                <a:spLocks noChangeArrowheads="1"/>
              </p:cNvSpPr>
              <p:nvPr/>
            </p:nvSpPr>
            <p:spPr bwMode="auto">
              <a:xfrm flipV="1">
                <a:off x="1968" y="2160"/>
                <a:ext cx="192" cy="19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110" name="Line 181"/>
              <p:cNvSpPr>
                <a:spLocks noChangeShapeType="1"/>
              </p:cNvSpPr>
              <p:nvPr/>
            </p:nvSpPr>
            <p:spPr bwMode="auto">
              <a:xfrm>
                <a:off x="2256" y="2304"/>
                <a:ext cx="528" cy="9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41988" name="Group 194"/>
          <p:cNvGrpSpPr>
            <a:grpSpLocks/>
          </p:cNvGrpSpPr>
          <p:nvPr/>
        </p:nvGrpSpPr>
        <p:grpSpPr bwMode="auto">
          <a:xfrm>
            <a:off x="1492250" y="2133600"/>
            <a:ext cx="352425" cy="4267200"/>
            <a:chOff x="940" y="1344"/>
            <a:chExt cx="222" cy="2688"/>
          </a:xfrm>
        </p:grpSpPr>
        <p:sp>
          <p:nvSpPr>
            <p:cNvPr id="42048" name="Text Box 183"/>
            <p:cNvSpPr txBox="1">
              <a:spLocks noChangeArrowheads="1"/>
            </p:cNvSpPr>
            <p:nvPr/>
          </p:nvSpPr>
          <p:spPr bwMode="auto">
            <a:xfrm>
              <a:off x="998" y="1344"/>
              <a:ext cx="164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1200" b="1"/>
                <a:t>0</a:t>
              </a:r>
            </a:p>
            <a:p>
              <a:r>
                <a:rPr lang="pt-BR" sz="1200" b="1"/>
                <a:t>1</a:t>
              </a:r>
              <a:endParaRPr lang="pt-BR" sz="1600"/>
            </a:p>
          </p:txBody>
        </p:sp>
        <p:sp>
          <p:nvSpPr>
            <p:cNvPr id="42049" name="Text Box 185"/>
            <p:cNvSpPr txBox="1">
              <a:spLocks noChangeArrowheads="1"/>
            </p:cNvSpPr>
            <p:nvPr/>
          </p:nvSpPr>
          <p:spPr bwMode="auto">
            <a:xfrm>
              <a:off x="988" y="1680"/>
              <a:ext cx="164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1200" b="1"/>
                <a:t>2</a:t>
              </a:r>
            </a:p>
            <a:p>
              <a:r>
                <a:rPr lang="pt-BR" sz="1200" b="1"/>
                <a:t>3</a:t>
              </a:r>
              <a:endParaRPr lang="pt-BR" sz="1600"/>
            </a:p>
          </p:txBody>
        </p:sp>
        <p:sp>
          <p:nvSpPr>
            <p:cNvPr id="42050" name="Text Box 186"/>
            <p:cNvSpPr txBox="1">
              <a:spLocks noChangeArrowheads="1"/>
            </p:cNvSpPr>
            <p:nvPr/>
          </p:nvSpPr>
          <p:spPr bwMode="auto">
            <a:xfrm>
              <a:off x="988" y="2016"/>
              <a:ext cx="164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1200" b="1"/>
                <a:t>4</a:t>
              </a:r>
            </a:p>
            <a:p>
              <a:r>
                <a:rPr lang="pt-BR" sz="1200" b="1"/>
                <a:t>5</a:t>
              </a:r>
              <a:endParaRPr lang="pt-BR" sz="1600"/>
            </a:p>
          </p:txBody>
        </p:sp>
        <p:sp>
          <p:nvSpPr>
            <p:cNvPr id="42051" name="Text Box 187"/>
            <p:cNvSpPr txBox="1">
              <a:spLocks noChangeArrowheads="1"/>
            </p:cNvSpPr>
            <p:nvPr/>
          </p:nvSpPr>
          <p:spPr bwMode="auto">
            <a:xfrm>
              <a:off x="988" y="2352"/>
              <a:ext cx="164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1200" b="1"/>
                <a:t>6</a:t>
              </a:r>
            </a:p>
            <a:p>
              <a:r>
                <a:rPr lang="pt-BR" sz="1200" b="1"/>
                <a:t>7</a:t>
              </a:r>
              <a:endParaRPr lang="pt-BR" sz="1600"/>
            </a:p>
          </p:txBody>
        </p:sp>
        <p:sp>
          <p:nvSpPr>
            <p:cNvPr id="42052" name="Text Box 188"/>
            <p:cNvSpPr txBox="1">
              <a:spLocks noChangeArrowheads="1"/>
            </p:cNvSpPr>
            <p:nvPr/>
          </p:nvSpPr>
          <p:spPr bwMode="auto">
            <a:xfrm>
              <a:off x="988" y="2736"/>
              <a:ext cx="164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1200" b="1"/>
                <a:t>8</a:t>
              </a:r>
            </a:p>
            <a:p>
              <a:r>
                <a:rPr lang="pt-BR" sz="1200" b="1"/>
                <a:t>9</a:t>
              </a:r>
              <a:endParaRPr lang="pt-BR" sz="1600"/>
            </a:p>
          </p:txBody>
        </p:sp>
        <p:sp>
          <p:nvSpPr>
            <p:cNvPr id="42053" name="Text Box 189"/>
            <p:cNvSpPr txBox="1">
              <a:spLocks noChangeArrowheads="1"/>
            </p:cNvSpPr>
            <p:nvPr/>
          </p:nvSpPr>
          <p:spPr bwMode="auto">
            <a:xfrm>
              <a:off x="940" y="3072"/>
              <a:ext cx="212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r"/>
              <a:r>
                <a:rPr lang="pt-BR" sz="1200" b="1"/>
                <a:t>10</a:t>
              </a:r>
            </a:p>
            <a:p>
              <a:pPr algn="r"/>
              <a:r>
                <a:rPr lang="pt-BR" sz="1200" b="1"/>
                <a:t>11</a:t>
              </a:r>
              <a:endParaRPr lang="pt-BR" sz="1600"/>
            </a:p>
          </p:txBody>
        </p:sp>
        <p:sp>
          <p:nvSpPr>
            <p:cNvPr id="42054" name="Text Box 192"/>
            <p:cNvSpPr txBox="1">
              <a:spLocks noChangeArrowheads="1"/>
            </p:cNvSpPr>
            <p:nvPr/>
          </p:nvSpPr>
          <p:spPr bwMode="auto">
            <a:xfrm>
              <a:off x="940" y="3408"/>
              <a:ext cx="212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r"/>
              <a:r>
                <a:rPr lang="pt-BR" sz="1200" b="1"/>
                <a:t>12</a:t>
              </a:r>
            </a:p>
            <a:p>
              <a:pPr algn="r"/>
              <a:r>
                <a:rPr lang="pt-BR" sz="1200" b="1"/>
                <a:t>13</a:t>
              </a:r>
              <a:endParaRPr lang="pt-BR" sz="1600"/>
            </a:p>
          </p:txBody>
        </p:sp>
        <p:sp>
          <p:nvSpPr>
            <p:cNvPr id="42055" name="Text Box 193"/>
            <p:cNvSpPr txBox="1">
              <a:spLocks noChangeArrowheads="1"/>
            </p:cNvSpPr>
            <p:nvPr/>
          </p:nvSpPr>
          <p:spPr bwMode="auto">
            <a:xfrm>
              <a:off x="940" y="3744"/>
              <a:ext cx="212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r"/>
              <a:r>
                <a:rPr lang="pt-BR" sz="1200" b="1"/>
                <a:t>14</a:t>
              </a:r>
            </a:p>
            <a:p>
              <a:pPr algn="r"/>
              <a:r>
                <a:rPr lang="pt-BR" sz="1200" b="1"/>
                <a:t>15</a:t>
              </a:r>
              <a:endParaRPr lang="pt-BR" sz="1600"/>
            </a:p>
          </p:txBody>
        </p:sp>
      </p:grpSp>
      <p:grpSp>
        <p:nvGrpSpPr>
          <p:cNvPr id="41989" name="Group 195"/>
          <p:cNvGrpSpPr>
            <a:grpSpLocks/>
          </p:cNvGrpSpPr>
          <p:nvPr/>
        </p:nvGrpSpPr>
        <p:grpSpPr bwMode="auto">
          <a:xfrm>
            <a:off x="7496175" y="2133600"/>
            <a:ext cx="352425" cy="4267200"/>
            <a:chOff x="940" y="1344"/>
            <a:chExt cx="222" cy="2688"/>
          </a:xfrm>
        </p:grpSpPr>
        <p:sp>
          <p:nvSpPr>
            <p:cNvPr id="42040" name="Text Box 196"/>
            <p:cNvSpPr txBox="1">
              <a:spLocks noChangeArrowheads="1"/>
            </p:cNvSpPr>
            <p:nvPr/>
          </p:nvSpPr>
          <p:spPr bwMode="auto">
            <a:xfrm>
              <a:off x="998" y="1344"/>
              <a:ext cx="164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1200" b="1"/>
                <a:t>0</a:t>
              </a:r>
            </a:p>
            <a:p>
              <a:r>
                <a:rPr lang="pt-BR" sz="1200" b="1"/>
                <a:t>1</a:t>
              </a:r>
              <a:endParaRPr lang="pt-BR" sz="1600"/>
            </a:p>
          </p:txBody>
        </p:sp>
        <p:sp>
          <p:nvSpPr>
            <p:cNvPr id="42041" name="Text Box 197"/>
            <p:cNvSpPr txBox="1">
              <a:spLocks noChangeArrowheads="1"/>
            </p:cNvSpPr>
            <p:nvPr/>
          </p:nvSpPr>
          <p:spPr bwMode="auto">
            <a:xfrm>
              <a:off x="988" y="1680"/>
              <a:ext cx="164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1200" b="1"/>
                <a:t>2</a:t>
              </a:r>
            </a:p>
            <a:p>
              <a:r>
                <a:rPr lang="pt-BR" sz="1200" b="1"/>
                <a:t>3</a:t>
              </a:r>
              <a:endParaRPr lang="pt-BR" sz="1600"/>
            </a:p>
          </p:txBody>
        </p:sp>
        <p:sp>
          <p:nvSpPr>
            <p:cNvPr id="42042" name="Text Box 198"/>
            <p:cNvSpPr txBox="1">
              <a:spLocks noChangeArrowheads="1"/>
            </p:cNvSpPr>
            <p:nvPr/>
          </p:nvSpPr>
          <p:spPr bwMode="auto">
            <a:xfrm>
              <a:off x="988" y="2016"/>
              <a:ext cx="164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1200" b="1"/>
                <a:t>4</a:t>
              </a:r>
            </a:p>
            <a:p>
              <a:r>
                <a:rPr lang="pt-BR" sz="1200" b="1"/>
                <a:t>5</a:t>
              </a:r>
              <a:endParaRPr lang="pt-BR" sz="1600"/>
            </a:p>
          </p:txBody>
        </p:sp>
        <p:sp>
          <p:nvSpPr>
            <p:cNvPr id="42043" name="Text Box 199"/>
            <p:cNvSpPr txBox="1">
              <a:spLocks noChangeArrowheads="1"/>
            </p:cNvSpPr>
            <p:nvPr/>
          </p:nvSpPr>
          <p:spPr bwMode="auto">
            <a:xfrm>
              <a:off x="988" y="2352"/>
              <a:ext cx="164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1200" b="1"/>
                <a:t>6</a:t>
              </a:r>
            </a:p>
            <a:p>
              <a:r>
                <a:rPr lang="pt-BR" sz="1200" b="1"/>
                <a:t>7</a:t>
              </a:r>
              <a:endParaRPr lang="pt-BR" sz="1600"/>
            </a:p>
          </p:txBody>
        </p:sp>
        <p:sp>
          <p:nvSpPr>
            <p:cNvPr id="42044" name="Text Box 200"/>
            <p:cNvSpPr txBox="1">
              <a:spLocks noChangeArrowheads="1"/>
            </p:cNvSpPr>
            <p:nvPr/>
          </p:nvSpPr>
          <p:spPr bwMode="auto">
            <a:xfrm>
              <a:off x="988" y="2736"/>
              <a:ext cx="164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1200" b="1"/>
                <a:t>8</a:t>
              </a:r>
            </a:p>
            <a:p>
              <a:r>
                <a:rPr lang="pt-BR" sz="1200" b="1"/>
                <a:t>9</a:t>
              </a:r>
              <a:endParaRPr lang="pt-BR" sz="1600"/>
            </a:p>
          </p:txBody>
        </p:sp>
        <p:sp>
          <p:nvSpPr>
            <p:cNvPr id="42045" name="Text Box 201"/>
            <p:cNvSpPr txBox="1">
              <a:spLocks noChangeArrowheads="1"/>
            </p:cNvSpPr>
            <p:nvPr/>
          </p:nvSpPr>
          <p:spPr bwMode="auto">
            <a:xfrm>
              <a:off x="940" y="3072"/>
              <a:ext cx="212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r"/>
              <a:r>
                <a:rPr lang="pt-BR" sz="1200" b="1"/>
                <a:t>10</a:t>
              </a:r>
            </a:p>
            <a:p>
              <a:pPr algn="r"/>
              <a:r>
                <a:rPr lang="pt-BR" sz="1200" b="1"/>
                <a:t>11</a:t>
              </a:r>
              <a:endParaRPr lang="pt-BR" sz="1600"/>
            </a:p>
          </p:txBody>
        </p:sp>
        <p:sp>
          <p:nvSpPr>
            <p:cNvPr id="42046" name="Text Box 202"/>
            <p:cNvSpPr txBox="1">
              <a:spLocks noChangeArrowheads="1"/>
            </p:cNvSpPr>
            <p:nvPr/>
          </p:nvSpPr>
          <p:spPr bwMode="auto">
            <a:xfrm>
              <a:off x="940" y="3408"/>
              <a:ext cx="212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r"/>
              <a:r>
                <a:rPr lang="pt-BR" sz="1200" b="1"/>
                <a:t>12</a:t>
              </a:r>
            </a:p>
            <a:p>
              <a:pPr algn="r"/>
              <a:r>
                <a:rPr lang="pt-BR" sz="1200" b="1"/>
                <a:t>13</a:t>
              </a:r>
              <a:endParaRPr lang="pt-BR" sz="1600"/>
            </a:p>
          </p:txBody>
        </p:sp>
        <p:sp>
          <p:nvSpPr>
            <p:cNvPr id="42047" name="Text Box 203"/>
            <p:cNvSpPr txBox="1">
              <a:spLocks noChangeArrowheads="1"/>
            </p:cNvSpPr>
            <p:nvPr/>
          </p:nvSpPr>
          <p:spPr bwMode="auto">
            <a:xfrm>
              <a:off x="940" y="3744"/>
              <a:ext cx="212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r"/>
              <a:r>
                <a:rPr lang="pt-BR" sz="1200" b="1"/>
                <a:t>14</a:t>
              </a:r>
            </a:p>
            <a:p>
              <a:pPr algn="r"/>
              <a:r>
                <a:rPr lang="pt-BR" sz="1200" b="1"/>
                <a:t>15</a:t>
              </a:r>
              <a:endParaRPr lang="pt-BR" sz="1600"/>
            </a:p>
          </p:txBody>
        </p:sp>
      </p:grpSp>
      <p:grpSp>
        <p:nvGrpSpPr>
          <p:cNvPr id="18" name="Group 206"/>
          <p:cNvGrpSpPr>
            <a:grpSpLocks/>
          </p:cNvGrpSpPr>
          <p:nvPr/>
        </p:nvGrpSpPr>
        <p:grpSpPr bwMode="auto">
          <a:xfrm>
            <a:off x="7924800" y="5181600"/>
            <a:ext cx="1042988" cy="515938"/>
            <a:chOff x="4992" y="3264"/>
            <a:chExt cx="657" cy="250"/>
          </a:xfrm>
        </p:grpSpPr>
        <p:sp>
          <p:nvSpPr>
            <p:cNvPr id="42038" name="Line 204"/>
            <p:cNvSpPr>
              <a:spLocks noChangeShapeType="1"/>
            </p:cNvSpPr>
            <p:nvPr/>
          </p:nvSpPr>
          <p:spPr bwMode="auto">
            <a:xfrm>
              <a:off x="4992" y="3264"/>
              <a:ext cx="240" cy="0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 type="triangle" w="med" len="med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039" name="Text Box 205"/>
            <p:cNvSpPr txBox="1">
              <a:spLocks noChangeArrowheads="1"/>
            </p:cNvSpPr>
            <p:nvPr/>
          </p:nvSpPr>
          <p:spPr bwMode="auto">
            <a:xfrm>
              <a:off x="5030" y="3367"/>
              <a:ext cx="619" cy="14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1400">
                  <a:solidFill>
                    <a:srgbClr val="FF0000"/>
                  </a:solidFill>
                </a:rPr>
                <a:t>11 = 1011</a:t>
              </a:r>
              <a:r>
                <a:rPr lang="pt-BR" sz="1400" baseline="-25000">
                  <a:solidFill>
                    <a:srgbClr val="FF0000"/>
                  </a:solidFill>
                </a:rPr>
                <a:t>B</a:t>
              </a:r>
              <a:endParaRPr lang="pt-BR" sz="1400">
                <a:solidFill>
                  <a:srgbClr val="FF0000"/>
                </a:solidFill>
              </a:endParaRPr>
            </a:p>
          </p:txBody>
        </p:sp>
      </p:grpSp>
      <p:grpSp>
        <p:nvGrpSpPr>
          <p:cNvPr id="19" name="Group 233"/>
          <p:cNvGrpSpPr>
            <a:grpSpLocks/>
          </p:cNvGrpSpPr>
          <p:nvPr/>
        </p:nvGrpSpPr>
        <p:grpSpPr bwMode="auto">
          <a:xfrm>
            <a:off x="381000" y="2286000"/>
            <a:ext cx="1143000" cy="228600"/>
            <a:chOff x="240" y="1440"/>
            <a:chExt cx="720" cy="144"/>
          </a:xfrm>
        </p:grpSpPr>
        <p:sp>
          <p:nvSpPr>
            <p:cNvPr id="42036" name="Rectangle 207"/>
            <p:cNvSpPr>
              <a:spLocks noChangeArrowheads="1"/>
            </p:cNvSpPr>
            <p:nvPr/>
          </p:nvSpPr>
          <p:spPr bwMode="auto">
            <a:xfrm>
              <a:off x="240" y="1440"/>
              <a:ext cx="432" cy="14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r"/>
              <a:r>
                <a:rPr lang="pt-BR" sz="1200">
                  <a:solidFill>
                    <a:srgbClr val="FF0000"/>
                  </a:solidFill>
                </a:rPr>
                <a:t>11</a:t>
              </a:r>
              <a:endParaRPr lang="pt-BR"/>
            </a:p>
          </p:txBody>
        </p:sp>
        <p:sp>
          <p:nvSpPr>
            <p:cNvPr id="42037" name="Line 209"/>
            <p:cNvSpPr>
              <a:spLocks noChangeShapeType="1"/>
            </p:cNvSpPr>
            <p:nvPr/>
          </p:nvSpPr>
          <p:spPr bwMode="auto">
            <a:xfrm>
              <a:off x="720" y="1536"/>
              <a:ext cx="240" cy="0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 type="none" w="sm" len="sm"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45266" name="Line 210"/>
          <p:cNvSpPr>
            <a:spLocks noChangeShapeType="1"/>
          </p:cNvSpPr>
          <p:nvPr/>
        </p:nvSpPr>
        <p:spPr bwMode="auto">
          <a:xfrm>
            <a:off x="1905000" y="2438400"/>
            <a:ext cx="457200" cy="0"/>
          </a:xfrm>
          <a:prstGeom prst="line">
            <a:avLst/>
          </a:prstGeom>
          <a:noFill/>
          <a:ln w="57150">
            <a:solidFill>
              <a:schemeClr val="accent2"/>
            </a:solidFill>
            <a:prstDash val="sysDot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0" name="Group 216"/>
          <p:cNvGrpSpPr>
            <a:grpSpLocks/>
          </p:cNvGrpSpPr>
          <p:nvPr/>
        </p:nvGrpSpPr>
        <p:grpSpPr bwMode="auto">
          <a:xfrm>
            <a:off x="2422525" y="1916113"/>
            <a:ext cx="1387475" cy="2579687"/>
            <a:chOff x="1526" y="1207"/>
            <a:chExt cx="874" cy="1625"/>
          </a:xfrm>
        </p:grpSpPr>
        <p:grpSp>
          <p:nvGrpSpPr>
            <p:cNvPr id="42031" name="Group 214"/>
            <p:cNvGrpSpPr>
              <a:grpSpLocks/>
            </p:cNvGrpSpPr>
            <p:nvPr/>
          </p:nvGrpSpPr>
          <p:grpSpPr bwMode="auto">
            <a:xfrm>
              <a:off x="1536" y="1536"/>
              <a:ext cx="864" cy="1296"/>
              <a:chOff x="1536" y="1536"/>
              <a:chExt cx="864" cy="1296"/>
            </a:xfrm>
          </p:grpSpPr>
          <p:sp>
            <p:nvSpPr>
              <p:cNvPr id="42033" name="Line 211"/>
              <p:cNvSpPr>
                <a:spLocks noChangeShapeType="1"/>
              </p:cNvSpPr>
              <p:nvPr/>
            </p:nvSpPr>
            <p:spPr bwMode="auto">
              <a:xfrm>
                <a:off x="1536" y="1536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prstDash val="sysDot"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034" name="Line 212"/>
              <p:cNvSpPr>
                <a:spLocks noChangeShapeType="1"/>
              </p:cNvSpPr>
              <p:nvPr/>
            </p:nvSpPr>
            <p:spPr bwMode="auto">
              <a:xfrm>
                <a:off x="1776" y="1536"/>
                <a:ext cx="528" cy="1296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prstDash val="sysDot"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035" name="Line 213"/>
              <p:cNvSpPr>
                <a:spLocks noChangeShapeType="1"/>
              </p:cNvSpPr>
              <p:nvPr/>
            </p:nvSpPr>
            <p:spPr bwMode="auto">
              <a:xfrm>
                <a:off x="2304" y="2832"/>
                <a:ext cx="96" cy="0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prstDash val="sysDot"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42032" name="Text Box 215"/>
            <p:cNvSpPr txBox="1">
              <a:spLocks noChangeArrowheads="1"/>
            </p:cNvSpPr>
            <p:nvPr/>
          </p:nvSpPr>
          <p:spPr bwMode="auto">
            <a:xfrm>
              <a:off x="1526" y="1207"/>
              <a:ext cx="172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1400" b="1">
                  <a:solidFill>
                    <a:srgbClr val="FF0000"/>
                  </a:solidFill>
                </a:rPr>
                <a:t>1</a:t>
              </a:r>
              <a:endParaRPr lang="pt-BR" sz="1400"/>
            </a:p>
          </p:txBody>
        </p:sp>
      </p:grpSp>
      <p:grpSp>
        <p:nvGrpSpPr>
          <p:cNvPr id="22" name="Group 219"/>
          <p:cNvGrpSpPr>
            <a:grpSpLocks/>
          </p:cNvGrpSpPr>
          <p:nvPr/>
        </p:nvGrpSpPr>
        <p:grpSpPr bwMode="auto">
          <a:xfrm>
            <a:off x="3870325" y="4125913"/>
            <a:ext cx="1387475" cy="369887"/>
            <a:chOff x="2438" y="2599"/>
            <a:chExt cx="874" cy="233"/>
          </a:xfrm>
        </p:grpSpPr>
        <p:sp>
          <p:nvSpPr>
            <p:cNvPr id="42029" name="Line 217"/>
            <p:cNvSpPr>
              <a:spLocks noChangeShapeType="1"/>
            </p:cNvSpPr>
            <p:nvPr/>
          </p:nvSpPr>
          <p:spPr bwMode="auto">
            <a:xfrm>
              <a:off x="2448" y="2832"/>
              <a:ext cx="864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030" name="Text Box 218"/>
            <p:cNvSpPr txBox="1">
              <a:spLocks noChangeArrowheads="1"/>
            </p:cNvSpPr>
            <p:nvPr/>
          </p:nvSpPr>
          <p:spPr bwMode="auto">
            <a:xfrm>
              <a:off x="2438" y="2599"/>
              <a:ext cx="172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1400" b="1">
                  <a:solidFill>
                    <a:srgbClr val="FF0000"/>
                  </a:solidFill>
                </a:rPr>
                <a:t>0</a:t>
              </a:r>
            </a:p>
          </p:txBody>
        </p:sp>
      </p:grpSp>
      <p:grpSp>
        <p:nvGrpSpPr>
          <p:cNvPr id="23" name="Group 228"/>
          <p:cNvGrpSpPr>
            <a:grpSpLocks/>
          </p:cNvGrpSpPr>
          <p:nvPr/>
        </p:nvGrpSpPr>
        <p:grpSpPr bwMode="auto">
          <a:xfrm>
            <a:off x="5273675" y="4125913"/>
            <a:ext cx="1431925" cy="903287"/>
            <a:chOff x="3322" y="2599"/>
            <a:chExt cx="902" cy="569"/>
          </a:xfrm>
        </p:grpSpPr>
        <p:grpSp>
          <p:nvGrpSpPr>
            <p:cNvPr id="42023" name="Group 225"/>
            <p:cNvGrpSpPr>
              <a:grpSpLocks/>
            </p:cNvGrpSpPr>
            <p:nvPr/>
          </p:nvGrpSpPr>
          <p:grpSpPr bwMode="auto">
            <a:xfrm>
              <a:off x="3360" y="2832"/>
              <a:ext cx="864" cy="336"/>
              <a:chOff x="3360" y="2832"/>
              <a:chExt cx="864" cy="336"/>
            </a:xfrm>
          </p:grpSpPr>
          <p:sp>
            <p:nvSpPr>
              <p:cNvPr id="42025" name="Line 220"/>
              <p:cNvSpPr>
                <a:spLocks noChangeShapeType="1"/>
              </p:cNvSpPr>
              <p:nvPr/>
            </p:nvSpPr>
            <p:spPr bwMode="auto">
              <a:xfrm>
                <a:off x="3360" y="2832"/>
                <a:ext cx="96" cy="96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prstDash val="sysDot"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026" name="Line 221"/>
              <p:cNvSpPr>
                <a:spLocks noChangeShapeType="1"/>
              </p:cNvSpPr>
              <p:nvPr/>
            </p:nvSpPr>
            <p:spPr bwMode="auto">
              <a:xfrm>
                <a:off x="3456" y="2928"/>
                <a:ext cx="144" cy="0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prstDash val="sysDot"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027" name="Line 223"/>
              <p:cNvSpPr>
                <a:spLocks noChangeShapeType="1"/>
              </p:cNvSpPr>
              <p:nvPr/>
            </p:nvSpPr>
            <p:spPr bwMode="auto">
              <a:xfrm>
                <a:off x="3600" y="2928"/>
                <a:ext cx="528" cy="240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prstDash val="sysDot"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028" name="Line 224"/>
              <p:cNvSpPr>
                <a:spLocks noChangeShapeType="1"/>
              </p:cNvSpPr>
              <p:nvPr/>
            </p:nvSpPr>
            <p:spPr bwMode="auto">
              <a:xfrm>
                <a:off x="4128" y="3168"/>
                <a:ext cx="96" cy="0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prstDash val="sysDot"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42024" name="Text Box 226"/>
            <p:cNvSpPr txBox="1">
              <a:spLocks noChangeArrowheads="1"/>
            </p:cNvSpPr>
            <p:nvPr/>
          </p:nvSpPr>
          <p:spPr bwMode="auto">
            <a:xfrm>
              <a:off x="3322" y="2599"/>
              <a:ext cx="172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 sz="1400" b="1">
                  <a:solidFill>
                    <a:srgbClr val="FF0000"/>
                  </a:solidFill>
                </a:rPr>
                <a:t>1</a:t>
              </a:r>
            </a:p>
          </p:txBody>
        </p:sp>
      </p:grpSp>
      <p:grpSp>
        <p:nvGrpSpPr>
          <p:cNvPr id="25" name="Group 232"/>
          <p:cNvGrpSpPr>
            <a:grpSpLocks/>
          </p:cNvGrpSpPr>
          <p:nvPr/>
        </p:nvGrpSpPr>
        <p:grpSpPr bwMode="auto">
          <a:xfrm>
            <a:off x="6705600" y="4724400"/>
            <a:ext cx="762000" cy="457200"/>
            <a:chOff x="4224" y="2976"/>
            <a:chExt cx="480" cy="288"/>
          </a:xfrm>
        </p:grpSpPr>
        <p:sp>
          <p:nvSpPr>
            <p:cNvPr id="42020" name="Text Box 227"/>
            <p:cNvSpPr txBox="1">
              <a:spLocks noChangeArrowheads="1"/>
            </p:cNvSpPr>
            <p:nvPr/>
          </p:nvSpPr>
          <p:spPr bwMode="auto">
            <a:xfrm>
              <a:off x="4244" y="2976"/>
              <a:ext cx="172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 sz="1400" b="1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42021" name="Line 229"/>
            <p:cNvSpPr>
              <a:spLocks noChangeShapeType="1"/>
            </p:cNvSpPr>
            <p:nvPr/>
          </p:nvSpPr>
          <p:spPr bwMode="auto">
            <a:xfrm>
              <a:off x="4224" y="3168"/>
              <a:ext cx="192" cy="96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022" name="Line 231"/>
            <p:cNvSpPr>
              <a:spLocks noChangeShapeType="1"/>
            </p:cNvSpPr>
            <p:nvPr/>
          </p:nvSpPr>
          <p:spPr bwMode="auto">
            <a:xfrm>
              <a:off x="4416" y="3264"/>
              <a:ext cx="288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" name="Group 234"/>
          <p:cNvGrpSpPr>
            <a:grpSpLocks/>
          </p:cNvGrpSpPr>
          <p:nvPr/>
        </p:nvGrpSpPr>
        <p:grpSpPr bwMode="auto">
          <a:xfrm>
            <a:off x="381000" y="5410200"/>
            <a:ext cx="1143000" cy="228600"/>
            <a:chOff x="240" y="1440"/>
            <a:chExt cx="720" cy="144"/>
          </a:xfrm>
        </p:grpSpPr>
        <p:sp>
          <p:nvSpPr>
            <p:cNvPr id="42018" name="Rectangle 235"/>
            <p:cNvSpPr>
              <a:spLocks noChangeArrowheads="1"/>
            </p:cNvSpPr>
            <p:nvPr/>
          </p:nvSpPr>
          <p:spPr bwMode="auto">
            <a:xfrm>
              <a:off x="240" y="1440"/>
              <a:ext cx="432" cy="14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CC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r"/>
              <a:r>
                <a:rPr lang="pt-BR" sz="1200">
                  <a:solidFill>
                    <a:srgbClr val="00CC00"/>
                  </a:solidFill>
                </a:rPr>
                <a:t>11</a:t>
              </a:r>
              <a:endParaRPr lang="pt-BR">
                <a:solidFill>
                  <a:srgbClr val="00CC00"/>
                </a:solidFill>
              </a:endParaRPr>
            </a:p>
          </p:txBody>
        </p:sp>
        <p:sp>
          <p:nvSpPr>
            <p:cNvPr id="42019" name="Line 236"/>
            <p:cNvSpPr>
              <a:spLocks noChangeShapeType="1"/>
            </p:cNvSpPr>
            <p:nvPr/>
          </p:nvSpPr>
          <p:spPr bwMode="auto">
            <a:xfrm>
              <a:off x="720" y="1536"/>
              <a:ext cx="240" cy="0"/>
            </a:xfrm>
            <a:prstGeom prst="line">
              <a:avLst/>
            </a:prstGeom>
            <a:noFill/>
            <a:ln w="76200">
              <a:solidFill>
                <a:srgbClr val="00CC00"/>
              </a:solidFill>
              <a:round/>
              <a:headEnd type="none" w="sm" len="sm"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45293" name="Line 237"/>
          <p:cNvSpPr>
            <a:spLocks noChangeShapeType="1"/>
          </p:cNvSpPr>
          <p:nvPr/>
        </p:nvSpPr>
        <p:spPr bwMode="auto">
          <a:xfrm>
            <a:off x="1905000" y="5562600"/>
            <a:ext cx="457200" cy="0"/>
          </a:xfrm>
          <a:prstGeom prst="line">
            <a:avLst/>
          </a:prstGeom>
          <a:noFill/>
          <a:ln w="57150">
            <a:solidFill>
              <a:srgbClr val="00CC00"/>
            </a:solidFill>
            <a:prstDash val="sysDot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7" name="Group 245"/>
          <p:cNvGrpSpPr>
            <a:grpSpLocks/>
          </p:cNvGrpSpPr>
          <p:nvPr/>
        </p:nvGrpSpPr>
        <p:grpSpPr bwMode="auto">
          <a:xfrm>
            <a:off x="2362200" y="5257800"/>
            <a:ext cx="1447800" cy="838200"/>
            <a:chOff x="1488" y="3312"/>
            <a:chExt cx="912" cy="528"/>
          </a:xfrm>
        </p:grpSpPr>
        <p:sp>
          <p:nvSpPr>
            <p:cNvPr id="42013" name="Line 240"/>
            <p:cNvSpPr>
              <a:spLocks noChangeShapeType="1"/>
            </p:cNvSpPr>
            <p:nvPr/>
          </p:nvSpPr>
          <p:spPr bwMode="auto">
            <a:xfrm>
              <a:off x="1680" y="3600"/>
              <a:ext cx="96" cy="0"/>
            </a:xfrm>
            <a:prstGeom prst="line">
              <a:avLst/>
            </a:prstGeom>
            <a:noFill/>
            <a:ln w="57150">
              <a:solidFill>
                <a:srgbClr val="00CC00"/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014" name="Line 241"/>
            <p:cNvSpPr>
              <a:spLocks noChangeShapeType="1"/>
            </p:cNvSpPr>
            <p:nvPr/>
          </p:nvSpPr>
          <p:spPr bwMode="auto">
            <a:xfrm>
              <a:off x="1776" y="3600"/>
              <a:ext cx="528" cy="240"/>
            </a:xfrm>
            <a:prstGeom prst="line">
              <a:avLst/>
            </a:prstGeom>
            <a:noFill/>
            <a:ln w="57150">
              <a:solidFill>
                <a:srgbClr val="00CC00"/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015" name="Line 242"/>
            <p:cNvSpPr>
              <a:spLocks noChangeShapeType="1"/>
            </p:cNvSpPr>
            <p:nvPr/>
          </p:nvSpPr>
          <p:spPr bwMode="auto">
            <a:xfrm>
              <a:off x="2304" y="3840"/>
              <a:ext cx="96" cy="0"/>
            </a:xfrm>
            <a:prstGeom prst="line">
              <a:avLst/>
            </a:prstGeom>
            <a:noFill/>
            <a:ln w="57150">
              <a:solidFill>
                <a:srgbClr val="00CC00"/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016" name="Text Box 243"/>
            <p:cNvSpPr txBox="1">
              <a:spLocks noChangeArrowheads="1"/>
            </p:cNvSpPr>
            <p:nvPr/>
          </p:nvSpPr>
          <p:spPr bwMode="auto">
            <a:xfrm>
              <a:off x="1488" y="3312"/>
              <a:ext cx="172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1400" b="1">
                  <a:solidFill>
                    <a:srgbClr val="00CC00"/>
                  </a:solidFill>
                </a:rPr>
                <a:t>1</a:t>
              </a:r>
              <a:endParaRPr lang="pt-BR" sz="1400">
                <a:solidFill>
                  <a:srgbClr val="00CC00"/>
                </a:solidFill>
              </a:endParaRPr>
            </a:p>
          </p:txBody>
        </p:sp>
        <p:sp>
          <p:nvSpPr>
            <p:cNvPr id="42017" name="Line 244"/>
            <p:cNvSpPr>
              <a:spLocks noChangeShapeType="1"/>
            </p:cNvSpPr>
            <p:nvPr/>
          </p:nvSpPr>
          <p:spPr bwMode="auto">
            <a:xfrm>
              <a:off x="1488" y="3504"/>
              <a:ext cx="192" cy="96"/>
            </a:xfrm>
            <a:prstGeom prst="line">
              <a:avLst/>
            </a:prstGeom>
            <a:noFill/>
            <a:ln w="57150">
              <a:solidFill>
                <a:srgbClr val="00CC00"/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8" name="Group 252"/>
          <p:cNvGrpSpPr>
            <a:grpSpLocks/>
          </p:cNvGrpSpPr>
          <p:nvPr/>
        </p:nvGrpSpPr>
        <p:grpSpPr bwMode="auto">
          <a:xfrm>
            <a:off x="3810000" y="5181600"/>
            <a:ext cx="1447800" cy="914400"/>
            <a:chOff x="2400" y="3264"/>
            <a:chExt cx="912" cy="576"/>
          </a:xfrm>
        </p:grpSpPr>
        <p:sp>
          <p:nvSpPr>
            <p:cNvPr id="42008" name="Text Box 246"/>
            <p:cNvSpPr txBox="1">
              <a:spLocks noChangeArrowheads="1"/>
            </p:cNvSpPr>
            <p:nvPr/>
          </p:nvSpPr>
          <p:spPr bwMode="auto">
            <a:xfrm>
              <a:off x="2410" y="3648"/>
              <a:ext cx="172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 sz="1400" b="1">
                  <a:solidFill>
                    <a:srgbClr val="00CC00"/>
                  </a:solidFill>
                </a:rPr>
                <a:t>0</a:t>
              </a:r>
            </a:p>
          </p:txBody>
        </p:sp>
        <p:grpSp>
          <p:nvGrpSpPr>
            <p:cNvPr id="42009" name="Group 251"/>
            <p:cNvGrpSpPr>
              <a:grpSpLocks/>
            </p:cNvGrpSpPr>
            <p:nvPr/>
          </p:nvGrpSpPr>
          <p:grpSpPr bwMode="auto">
            <a:xfrm>
              <a:off x="2400" y="3264"/>
              <a:ext cx="912" cy="576"/>
              <a:chOff x="2400" y="3264"/>
              <a:chExt cx="912" cy="576"/>
            </a:xfrm>
          </p:grpSpPr>
          <p:sp>
            <p:nvSpPr>
              <p:cNvPr id="42010" name="Line 247"/>
              <p:cNvSpPr>
                <a:spLocks noChangeShapeType="1"/>
              </p:cNvSpPr>
              <p:nvPr/>
            </p:nvSpPr>
            <p:spPr bwMode="auto">
              <a:xfrm>
                <a:off x="2400" y="3840"/>
                <a:ext cx="288" cy="0"/>
              </a:xfrm>
              <a:prstGeom prst="line">
                <a:avLst/>
              </a:prstGeom>
              <a:noFill/>
              <a:ln w="57150">
                <a:solidFill>
                  <a:srgbClr val="00CC00"/>
                </a:solidFill>
                <a:prstDash val="sysDot"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011" name="Line 249"/>
              <p:cNvSpPr>
                <a:spLocks noChangeShapeType="1"/>
              </p:cNvSpPr>
              <p:nvPr/>
            </p:nvSpPr>
            <p:spPr bwMode="auto">
              <a:xfrm flipV="1">
                <a:off x="2688" y="3264"/>
                <a:ext cx="528" cy="576"/>
              </a:xfrm>
              <a:prstGeom prst="line">
                <a:avLst/>
              </a:prstGeom>
              <a:noFill/>
              <a:ln w="57150">
                <a:solidFill>
                  <a:srgbClr val="00CC00"/>
                </a:solidFill>
                <a:prstDash val="sysDot"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012" name="Line 250"/>
              <p:cNvSpPr>
                <a:spLocks noChangeShapeType="1"/>
              </p:cNvSpPr>
              <p:nvPr/>
            </p:nvSpPr>
            <p:spPr bwMode="auto">
              <a:xfrm>
                <a:off x="3216" y="3264"/>
                <a:ext cx="96" cy="0"/>
              </a:xfrm>
              <a:prstGeom prst="line">
                <a:avLst/>
              </a:prstGeom>
              <a:noFill/>
              <a:ln w="57150">
                <a:solidFill>
                  <a:srgbClr val="00CC00"/>
                </a:solidFill>
                <a:prstDash val="sysDot"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30" name="Group 255"/>
          <p:cNvGrpSpPr>
            <a:grpSpLocks/>
          </p:cNvGrpSpPr>
          <p:nvPr/>
        </p:nvGrpSpPr>
        <p:grpSpPr bwMode="auto">
          <a:xfrm>
            <a:off x="5257800" y="4735513"/>
            <a:ext cx="1447800" cy="446087"/>
            <a:chOff x="3312" y="2983"/>
            <a:chExt cx="912" cy="281"/>
          </a:xfrm>
        </p:grpSpPr>
        <p:sp>
          <p:nvSpPr>
            <p:cNvPr id="42006" name="Line 253"/>
            <p:cNvSpPr>
              <a:spLocks noChangeShapeType="1"/>
            </p:cNvSpPr>
            <p:nvPr/>
          </p:nvSpPr>
          <p:spPr bwMode="auto">
            <a:xfrm>
              <a:off x="3312" y="3264"/>
              <a:ext cx="912" cy="0"/>
            </a:xfrm>
            <a:prstGeom prst="line">
              <a:avLst/>
            </a:prstGeom>
            <a:noFill/>
            <a:ln w="57150">
              <a:solidFill>
                <a:srgbClr val="00CC00"/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007" name="Text Box 254"/>
            <p:cNvSpPr txBox="1">
              <a:spLocks noChangeArrowheads="1"/>
            </p:cNvSpPr>
            <p:nvPr/>
          </p:nvSpPr>
          <p:spPr bwMode="auto">
            <a:xfrm>
              <a:off x="3322" y="2983"/>
              <a:ext cx="172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 sz="1400" b="1">
                  <a:solidFill>
                    <a:srgbClr val="00CC00"/>
                  </a:solidFill>
                </a:rPr>
                <a:t>1</a:t>
              </a:r>
            </a:p>
          </p:txBody>
        </p:sp>
      </p:grpSp>
      <p:grpSp>
        <p:nvGrpSpPr>
          <p:cNvPr id="31" name="Group 258"/>
          <p:cNvGrpSpPr>
            <a:grpSpLocks/>
          </p:cNvGrpSpPr>
          <p:nvPr/>
        </p:nvGrpSpPr>
        <p:grpSpPr bwMode="auto">
          <a:xfrm>
            <a:off x="6737350" y="4724400"/>
            <a:ext cx="806450" cy="457200"/>
            <a:chOff x="4244" y="2976"/>
            <a:chExt cx="508" cy="288"/>
          </a:xfrm>
        </p:grpSpPr>
        <p:sp>
          <p:nvSpPr>
            <p:cNvPr id="42004" name="Line 256"/>
            <p:cNvSpPr>
              <a:spLocks noChangeShapeType="1"/>
            </p:cNvSpPr>
            <p:nvPr/>
          </p:nvSpPr>
          <p:spPr bwMode="auto">
            <a:xfrm>
              <a:off x="4272" y="3264"/>
              <a:ext cx="480" cy="0"/>
            </a:xfrm>
            <a:prstGeom prst="line">
              <a:avLst/>
            </a:prstGeom>
            <a:noFill/>
            <a:ln w="57150">
              <a:solidFill>
                <a:srgbClr val="00CC00"/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005" name="Text Box 257"/>
            <p:cNvSpPr txBox="1">
              <a:spLocks noChangeArrowheads="1"/>
            </p:cNvSpPr>
            <p:nvPr/>
          </p:nvSpPr>
          <p:spPr bwMode="auto">
            <a:xfrm>
              <a:off x="4244" y="2976"/>
              <a:ext cx="172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 sz="1400" b="1">
                  <a:solidFill>
                    <a:srgbClr val="00CC00"/>
                  </a:solidFill>
                </a:rPr>
                <a:t>1</a:t>
              </a:r>
            </a:p>
          </p:txBody>
        </p:sp>
      </p:grpSp>
      <p:pic>
        <p:nvPicPr>
          <p:cNvPr id="4200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6413" y="152400"/>
            <a:ext cx="2819400" cy="188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5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5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266" grpId="0" animBg="1"/>
      <p:bldP spid="4529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Oval 9"/>
          <p:cNvSpPr>
            <a:spLocks noChangeArrowheads="1"/>
          </p:cNvSpPr>
          <p:nvPr/>
        </p:nvSpPr>
        <p:spPr bwMode="auto">
          <a:xfrm>
            <a:off x="5257800" y="44196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11" name="Oval 14"/>
          <p:cNvSpPr>
            <a:spLocks noChangeArrowheads="1"/>
          </p:cNvSpPr>
          <p:nvPr/>
        </p:nvSpPr>
        <p:spPr bwMode="auto">
          <a:xfrm>
            <a:off x="6705600" y="44196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12" name="Oval 16"/>
          <p:cNvSpPr>
            <a:spLocks noChangeArrowheads="1"/>
          </p:cNvSpPr>
          <p:nvPr/>
        </p:nvSpPr>
        <p:spPr bwMode="auto">
          <a:xfrm flipV="1">
            <a:off x="6705600" y="49530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13" name="Oval 17"/>
          <p:cNvSpPr>
            <a:spLocks noChangeArrowheads="1"/>
          </p:cNvSpPr>
          <p:nvPr/>
        </p:nvSpPr>
        <p:spPr bwMode="auto">
          <a:xfrm>
            <a:off x="5257800" y="49530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14" name="Oval 23"/>
          <p:cNvSpPr>
            <a:spLocks noChangeArrowheads="1"/>
          </p:cNvSpPr>
          <p:nvPr/>
        </p:nvSpPr>
        <p:spPr bwMode="auto">
          <a:xfrm>
            <a:off x="6705600" y="54864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15" name="Oval 29"/>
          <p:cNvSpPr>
            <a:spLocks noChangeArrowheads="1"/>
          </p:cNvSpPr>
          <p:nvPr/>
        </p:nvSpPr>
        <p:spPr bwMode="auto">
          <a:xfrm flipV="1">
            <a:off x="6705600" y="60198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16" name="Oval 30"/>
          <p:cNvSpPr>
            <a:spLocks noChangeArrowheads="1"/>
          </p:cNvSpPr>
          <p:nvPr/>
        </p:nvSpPr>
        <p:spPr bwMode="auto">
          <a:xfrm>
            <a:off x="5257800" y="54864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17" name="Oval 31"/>
          <p:cNvSpPr>
            <a:spLocks noChangeArrowheads="1"/>
          </p:cNvSpPr>
          <p:nvPr/>
        </p:nvSpPr>
        <p:spPr bwMode="auto">
          <a:xfrm>
            <a:off x="5257800" y="60198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18" name="Oval 36"/>
          <p:cNvSpPr>
            <a:spLocks noChangeArrowheads="1"/>
          </p:cNvSpPr>
          <p:nvPr/>
        </p:nvSpPr>
        <p:spPr bwMode="auto">
          <a:xfrm>
            <a:off x="3810000" y="44196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19" name="Oval 39"/>
          <p:cNvSpPr>
            <a:spLocks noChangeArrowheads="1"/>
          </p:cNvSpPr>
          <p:nvPr/>
        </p:nvSpPr>
        <p:spPr bwMode="auto">
          <a:xfrm>
            <a:off x="3810000" y="49530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20" name="Oval 45"/>
          <p:cNvSpPr>
            <a:spLocks noChangeArrowheads="1"/>
          </p:cNvSpPr>
          <p:nvPr/>
        </p:nvSpPr>
        <p:spPr bwMode="auto">
          <a:xfrm flipV="1">
            <a:off x="3810000" y="60198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21" name="Oval 48"/>
          <p:cNvSpPr>
            <a:spLocks noChangeArrowheads="1"/>
          </p:cNvSpPr>
          <p:nvPr/>
        </p:nvSpPr>
        <p:spPr bwMode="auto">
          <a:xfrm flipV="1">
            <a:off x="3810000" y="54864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22" name="Oval 55"/>
          <p:cNvSpPr>
            <a:spLocks noChangeArrowheads="1"/>
          </p:cNvSpPr>
          <p:nvPr/>
        </p:nvSpPr>
        <p:spPr bwMode="auto">
          <a:xfrm>
            <a:off x="5257800" y="22098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23" name="Oval 60"/>
          <p:cNvSpPr>
            <a:spLocks noChangeArrowheads="1"/>
          </p:cNvSpPr>
          <p:nvPr/>
        </p:nvSpPr>
        <p:spPr bwMode="auto">
          <a:xfrm>
            <a:off x="6705600" y="22098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24" name="Oval 62"/>
          <p:cNvSpPr>
            <a:spLocks noChangeArrowheads="1"/>
          </p:cNvSpPr>
          <p:nvPr/>
        </p:nvSpPr>
        <p:spPr bwMode="auto">
          <a:xfrm flipV="1">
            <a:off x="6705600" y="27432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25" name="Oval 63"/>
          <p:cNvSpPr>
            <a:spLocks noChangeArrowheads="1"/>
          </p:cNvSpPr>
          <p:nvPr/>
        </p:nvSpPr>
        <p:spPr bwMode="auto">
          <a:xfrm>
            <a:off x="5257800" y="27432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26" name="Oval 69"/>
          <p:cNvSpPr>
            <a:spLocks noChangeArrowheads="1"/>
          </p:cNvSpPr>
          <p:nvPr/>
        </p:nvSpPr>
        <p:spPr bwMode="auto">
          <a:xfrm>
            <a:off x="6705600" y="32766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27" name="Oval 75"/>
          <p:cNvSpPr>
            <a:spLocks noChangeArrowheads="1"/>
          </p:cNvSpPr>
          <p:nvPr/>
        </p:nvSpPr>
        <p:spPr bwMode="auto">
          <a:xfrm flipV="1">
            <a:off x="6705600" y="38100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28" name="Oval 76"/>
          <p:cNvSpPr>
            <a:spLocks noChangeArrowheads="1"/>
          </p:cNvSpPr>
          <p:nvPr/>
        </p:nvSpPr>
        <p:spPr bwMode="auto">
          <a:xfrm>
            <a:off x="5257800" y="32766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29" name="Oval 77"/>
          <p:cNvSpPr>
            <a:spLocks noChangeArrowheads="1"/>
          </p:cNvSpPr>
          <p:nvPr/>
        </p:nvSpPr>
        <p:spPr bwMode="auto">
          <a:xfrm>
            <a:off x="5257800" y="38100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30" name="Oval 82"/>
          <p:cNvSpPr>
            <a:spLocks noChangeArrowheads="1"/>
          </p:cNvSpPr>
          <p:nvPr/>
        </p:nvSpPr>
        <p:spPr bwMode="auto">
          <a:xfrm>
            <a:off x="3810000" y="22098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31" name="Oval 85"/>
          <p:cNvSpPr>
            <a:spLocks noChangeArrowheads="1"/>
          </p:cNvSpPr>
          <p:nvPr/>
        </p:nvSpPr>
        <p:spPr bwMode="auto">
          <a:xfrm>
            <a:off x="3810000" y="27432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32" name="Oval 90"/>
          <p:cNvSpPr>
            <a:spLocks noChangeArrowheads="1"/>
          </p:cNvSpPr>
          <p:nvPr/>
        </p:nvSpPr>
        <p:spPr bwMode="auto">
          <a:xfrm flipV="1">
            <a:off x="3810000" y="38100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33" name="Oval 93"/>
          <p:cNvSpPr>
            <a:spLocks noChangeArrowheads="1"/>
          </p:cNvSpPr>
          <p:nvPr/>
        </p:nvSpPr>
        <p:spPr bwMode="auto">
          <a:xfrm flipV="1">
            <a:off x="3810000" y="32766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34" name="Oval 101"/>
          <p:cNvSpPr>
            <a:spLocks noChangeArrowheads="1"/>
          </p:cNvSpPr>
          <p:nvPr/>
        </p:nvSpPr>
        <p:spPr bwMode="auto">
          <a:xfrm>
            <a:off x="2362200" y="22098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35" name="Oval 104"/>
          <p:cNvSpPr>
            <a:spLocks noChangeArrowheads="1"/>
          </p:cNvSpPr>
          <p:nvPr/>
        </p:nvSpPr>
        <p:spPr bwMode="auto">
          <a:xfrm>
            <a:off x="2362200" y="27432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36" name="Oval 109"/>
          <p:cNvSpPr>
            <a:spLocks noChangeArrowheads="1"/>
          </p:cNvSpPr>
          <p:nvPr/>
        </p:nvSpPr>
        <p:spPr bwMode="auto">
          <a:xfrm flipV="1">
            <a:off x="2362200" y="38100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37" name="Oval 112"/>
          <p:cNvSpPr>
            <a:spLocks noChangeArrowheads="1"/>
          </p:cNvSpPr>
          <p:nvPr/>
        </p:nvSpPr>
        <p:spPr bwMode="auto">
          <a:xfrm flipV="1">
            <a:off x="2362200" y="32766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38" name="Oval 120"/>
          <p:cNvSpPr>
            <a:spLocks noChangeArrowheads="1"/>
          </p:cNvSpPr>
          <p:nvPr/>
        </p:nvSpPr>
        <p:spPr bwMode="auto">
          <a:xfrm flipV="1">
            <a:off x="2362200" y="60198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39" name="Oval 123"/>
          <p:cNvSpPr>
            <a:spLocks noChangeArrowheads="1"/>
          </p:cNvSpPr>
          <p:nvPr/>
        </p:nvSpPr>
        <p:spPr bwMode="auto">
          <a:xfrm flipV="1">
            <a:off x="2362200" y="54864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40" name="Oval 128"/>
          <p:cNvSpPr>
            <a:spLocks noChangeArrowheads="1"/>
          </p:cNvSpPr>
          <p:nvPr/>
        </p:nvSpPr>
        <p:spPr bwMode="auto">
          <a:xfrm>
            <a:off x="2362200" y="44196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41" name="Oval 131"/>
          <p:cNvSpPr>
            <a:spLocks noChangeArrowheads="1"/>
          </p:cNvSpPr>
          <p:nvPr/>
        </p:nvSpPr>
        <p:spPr bwMode="auto">
          <a:xfrm>
            <a:off x="2362200" y="49530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Tráfego com interferência mínima</a:t>
            </a:r>
          </a:p>
        </p:txBody>
      </p:sp>
      <p:sp>
        <p:nvSpPr>
          <p:cNvPr id="43043" name="Line 6"/>
          <p:cNvSpPr>
            <a:spLocks noChangeShapeType="1"/>
          </p:cNvSpPr>
          <p:nvPr/>
        </p:nvSpPr>
        <p:spPr bwMode="auto">
          <a:xfrm flipV="1">
            <a:off x="5105400" y="4648200"/>
            <a:ext cx="609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44" name="Line 7"/>
          <p:cNvSpPr>
            <a:spLocks noChangeShapeType="1"/>
          </p:cNvSpPr>
          <p:nvPr/>
        </p:nvSpPr>
        <p:spPr bwMode="auto">
          <a:xfrm flipV="1">
            <a:off x="6553200" y="5029200"/>
            <a:ext cx="914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45" name="Line 8"/>
          <p:cNvSpPr>
            <a:spLocks noChangeShapeType="1"/>
          </p:cNvSpPr>
          <p:nvPr/>
        </p:nvSpPr>
        <p:spPr bwMode="auto">
          <a:xfrm>
            <a:off x="5715000" y="4648200"/>
            <a:ext cx="838200" cy="381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46" name="Line 11"/>
          <p:cNvSpPr>
            <a:spLocks noChangeShapeType="1"/>
          </p:cNvSpPr>
          <p:nvPr/>
        </p:nvSpPr>
        <p:spPr bwMode="auto">
          <a:xfrm>
            <a:off x="5105400" y="5029200"/>
            <a:ext cx="609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47" name="Line 12"/>
          <p:cNvSpPr>
            <a:spLocks noChangeShapeType="1"/>
          </p:cNvSpPr>
          <p:nvPr/>
        </p:nvSpPr>
        <p:spPr bwMode="auto">
          <a:xfrm>
            <a:off x="6553200" y="4648200"/>
            <a:ext cx="914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48" name="Line 13"/>
          <p:cNvSpPr>
            <a:spLocks noChangeShapeType="1"/>
          </p:cNvSpPr>
          <p:nvPr/>
        </p:nvSpPr>
        <p:spPr bwMode="auto">
          <a:xfrm flipV="1">
            <a:off x="5715000" y="4648200"/>
            <a:ext cx="838200" cy="381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49" name="Line 15"/>
          <p:cNvSpPr>
            <a:spLocks noChangeShapeType="1"/>
          </p:cNvSpPr>
          <p:nvPr/>
        </p:nvSpPr>
        <p:spPr bwMode="auto">
          <a:xfrm flipV="1">
            <a:off x="5105400" y="5181600"/>
            <a:ext cx="23622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50" name="Line 19"/>
          <p:cNvSpPr>
            <a:spLocks noChangeShapeType="1"/>
          </p:cNvSpPr>
          <p:nvPr/>
        </p:nvSpPr>
        <p:spPr bwMode="auto">
          <a:xfrm>
            <a:off x="5105400" y="6096000"/>
            <a:ext cx="609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51" name="Line 20"/>
          <p:cNvSpPr>
            <a:spLocks noChangeShapeType="1"/>
          </p:cNvSpPr>
          <p:nvPr/>
        </p:nvSpPr>
        <p:spPr bwMode="auto">
          <a:xfrm>
            <a:off x="6553200" y="5715000"/>
            <a:ext cx="914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52" name="Line 21"/>
          <p:cNvSpPr>
            <a:spLocks noChangeShapeType="1"/>
          </p:cNvSpPr>
          <p:nvPr/>
        </p:nvSpPr>
        <p:spPr bwMode="auto">
          <a:xfrm flipV="1">
            <a:off x="5715000" y="5715000"/>
            <a:ext cx="838200" cy="381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53" name="Line 22"/>
          <p:cNvSpPr>
            <a:spLocks noChangeShapeType="1"/>
          </p:cNvSpPr>
          <p:nvPr/>
        </p:nvSpPr>
        <p:spPr bwMode="auto">
          <a:xfrm>
            <a:off x="5105400" y="5562600"/>
            <a:ext cx="23622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54" name="Line 25"/>
          <p:cNvSpPr>
            <a:spLocks noChangeShapeType="1"/>
          </p:cNvSpPr>
          <p:nvPr/>
        </p:nvSpPr>
        <p:spPr bwMode="auto">
          <a:xfrm flipV="1">
            <a:off x="5105400" y="5715000"/>
            <a:ext cx="609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55" name="Line 26"/>
          <p:cNvSpPr>
            <a:spLocks noChangeShapeType="1"/>
          </p:cNvSpPr>
          <p:nvPr/>
        </p:nvSpPr>
        <p:spPr bwMode="auto">
          <a:xfrm flipV="1">
            <a:off x="6553200" y="6096000"/>
            <a:ext cx="914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56" name="Line 27"/>
          <p:cNvSpPr>
            <a:spLocks noChangeShapeType="1"/>
          </p:cNvSpPr>
          <p:nvPr/>
        </p:nvSpPr>
        <p:spPr bwMode="auto">
          <a:xfrm>
            <a:off x="5715000" y="5715000"/>
            <a:ext cx="838200" cy="381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57" name="Line 28"/>
          <p:cNvSpPr>
            <a:spLocks noChangeShapeType="1"/>
          </p:cNvSpPr>
          <p:nvPr/>
        </p:nvSpPr>
        <p:spPr bwMode="auto">
          <a:xfrm flipV="1">
            <a:off x="1905000" y="6248400"/>
            <a:ext cx="5562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58" name="Line 33"/>
          <p:cNvSpPr>
            <a:spLocks noChangeShapeType="1"/>
          </p:cNvSpPr>
          <p:nvPr/>
        </p:nvSpPr>
        <p:spPr bwMode="auto">
          <a:xfrm>
            <a:off x="3657600" y="5029200"/>
            <a:ext cx="609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59" name="Line 34"/>
          <p:cNvSpPr>
            <a:spLocks noChangeShapeType="1"/>
          </p:cNvSpPr>
          <p:nvPr/>
        </p:nvSpPr>
        <p:spPr bwMode="auto">
          <a:xfrm flipV="1">
            <a:off x="3657600" y="4648200"/>
            <a:ext cx="609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60" name="Line 35"/>
          <p:cNvSpPr>
            <a:spLocks noChangeShapeType="1"/>
          </p:cNvSpPr>
          <p:nvPr/>
        </p:nvSpPr>
        <p:spPr bwMode="auto">
          <a:xfrm>
            <a:off x="4267200" y="4648200"/>
            <a:ext cx="83820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61" name="Line 37"/>
          <p:cNvSpPr>
            <a:spLocks noChangeShapeType="1"/>
          </p:cNvSpPr>
          <p:nvPr/>
        </p:nvSpPr>
        <p:spPr bwMode="auto">
          <a:xfrm flipV="1">
            <a:off x="3657600" y="5181600"/>
            <a:ext cx="609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62" name="Line 38"/>
          <p:cNvSpPr>
            <a:spLocks noChangeShapeType="1"/>
          </p:cNvSpPr>
          <p:nvPr/>
        </p:nvSpPr>
        <p:spPr bwMode="auto">
          <a:xfrm>
            <a:off x="4267200" y="5181600"/>
            <a:ext cx="838200" cy="533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63" name="Line 40"/>
          <p:cNvSpPr>
            <a:spLocks noChangeShapeType="1"/>
          </p:cNvSpPr>
          <p:nvPr/>
        </p:nvSpPr>
        <p:spPr bwMode="auto">
          <a:xfrm flipV="1">
            <a:off x="4267200" y="4648200"/>
            <a:ext cx="838200" cy="381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64" name="Line 42"/>
          <p:cNvSpPr>
            <a:spLocks noChangeShapeType="1"/>
          </p:cNvSpPr>
          <p:nvPr/>
        </p:nvSpPr>
        <p:spPr bwMode="auto">
          <a:xfrm flipV="1">
            <a:off x="3657600" y="5715000"/>
            <a:ext cx="609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65" name="Line 43"/>
          <p:cNvSpPr>
            <a:spLocks noChangeShapeType="1"/>
          </p:cNvSpPr>
          <p:nvPr/>
        </p:nvSpPr>
        <p:spPr bwMode="auto">
          <a:xfrm>
            <a:off x="3657600" y="6096000"/>
            <a:ext cx="609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66" name="Line 44"/>
          <p:cNvSpPr>
            <a:spLocks noChangeShapeType="1"/>
          </p:cNvSpPr>
          <p:nvPr/>
        </p:nvSpPr>
        <p:spPr bwMode="auto">
          <a:xfrm flipV="1">
            <a:off x="4267200" y="5181600"/>
            <a:ext cx="83820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67" name="Line 46"/>
          <p:cNvSpPr>
            <a:spLocks noChangeShapeType="1"/>
          </p:cNvSpPr>
          <p:nvPr/>
        </p:nvSpPr>
        <p:spPr bwMode="auto">
          <a:xfrm>
            <a:off x="3657600" y="5562600"/>
            <a:ext cx="609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68" name="Line 47"/>
          <p:cNvSpPr>
            <a:spLocks noChangeShapeType="1"/>
          </p:cNvSpPr>
          <p:nvPr/>
        </p:nvSpPr>
        <p:spPr bwMode="auto">
          <a:xfrm flipV="1">
            <a:off x="4267200" y="5029200"/>
            <a:ext cx="838200" cy="533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69" name="Line 49"/>
          <p:cNvSpPr>
            <a:spLocks noChangeShapeType="1"/>
          </p:cNvSpPr>
          <p:nvPr/>
        </p:nvSpPr>
        <p:spPr bwMode="auto">
          <a:xfrm>
            <a:off x="4267200" y="5715000"/>
            <a:ext cx="838200" cy="381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70" name="Line 52"/>
          <p:cNvSpPr>
            <a:spLocks noChangeShapeType="1"/>
          </p:cNvSpPr>
          <p:nvPr/>
        </p:nvSpPr>
        <p:spPr bwMode="auto">
          <a:xfrm flipV="1">
            <a:off x="5105400" y="2438400"/>
            <a:ext cx="609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71" name="Line 53"/>
          <p:cNvSpPr>
            <a:spLocks noChangeShapeType="1"/>
          </p:cNvSpPr>
          <p:nvPr/>
        </p:nvSpPr>
        <p:spPr bwMode="auto">
          <a:xfrm flipV="1">
            <a:off x="6553200" y="2819400"/>
            <a:ext cx="914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72" name="Line 54"/>
          <p:cNvSpPr>
            <a:spLocks noChangeShapeType="1"/>
          </p:cNvSpPr>
          <p:nvPr/>
        </p:nvSpPr>
        <p:spPr bwMode="auto">
          <a:xfrm>
            <a:off x="5715000" y="2438400"/>
            <a:ext cx="838200" cy="381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73" name="Line 57"/>
          <p:cNvSpPr>
            <a:spLocks noChangeShapeType="1"/>
          </p:cNvSpPr>
          <p:nvPr/>
        </p:nvSpPr>
        <p:spPr bwMode="auto">
          <a:xfrm>
            <a:off x="5105400" y="2819400"/>
            <a:ext cx="609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74" name="Line 58"/>
          <p:cNvSpPr>
            <a:spLocks noChangeShapeType="1"/>
          </p:cNvSpPr>
          <p:nvPr/>
        </p:nvSpPr>
        <p:spPr bwMode="auto">
          <a:xfrm>
            <a:off x="6553200" y="2438400"/>
            <a:ext cx="914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75" name="Line 59"/>
          <p:cNvSpPr>
            <a:spLocks noChangeShapeType="1"/>
          </p:cNvSpPr>
          <p:nvPr/>
        </p:nvSpPr>
        <p:spPr bwMode="auto">
          <a:xfrm flipV="1">
            <a:off x="5715000" y="2438400"/>
            <a:ext cx="838200" cy="381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76" name="Line 61"/>
          <p:cNvSpPr>
            <a:spLocks noChangeShapeType="1"/>
          </p:cNvSpPr>
          <p:nvPr/>
        </p:nvSpPr>
        <p:spPr bwMode="auto">
          <a:xfrm flipV="1">
            <a:off x="5105400" y="2971800"/>
            <a:ext cx="23622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77" name="Line 65"/>
          <p:cNvSpPr>
            <a:spLocks noChangeShapeType="1"/>
          </p:cNvSpPr>
          <p:nvPr/>
        </p:nvSpPr>
        <p:spPr bwMode="auto">
          <a:xfrm>
            <a:off x="5105400" y="3886200"/>
            <a:ext cx="609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78" name="Line 66"/>
          <p:cNvSpPr>
            <a:spLocks noChangeShapeType="1"/>
          </p:cNvSpPr>
          <p:nvPr/>
        </p:nvSpPr>
        <p:spPr bwMode="auto">
          <a:xfrm>
            <a:off x="6553200" y="3505200"/>
            <a:ext cx="914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79" name="Line 67"/>
          <p:cNvSpPr>
            <a:spLocks noChangeShapeType="1"/>
          </p:cNvSpPr>
          <p:nvPr/>
        </p:nvSpPr>
        <p:spPr bwMode="auto">
          <a:xfrm flipV="1">
            <a:off x="5715000" y="3505200"/>
            <a:ext cx="838200" cy="381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80" name="Line 71"/>
          <p:cNvSpPr>
            <a:spLocks noChangeShapeType="1"/>
          </p:cNvSpPr>
          <p:nvPr/>
        </p:nvSpPr>
        <p:spPr bwMode="auto">
          <a:xfrm flipV="1">
            <a:off x="5105400" y="3505200"/>
            <a:ext cx="609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81" name="Line 72"/>
          <p:cNvSpPr>
            <a:spLocks noChangeShapeType="1"/>
          </p:cNvSpPr>
          <p:nvPr/>
        </p:nvSpPr>
        <p:spPr bwMode="auto">
          <a:xfrm flipV="1">
            <a:off x="6553200" y="3886200"/>
            <a:ext cx="914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82" name="Line 73"/>
          <p:cNvSpPr>
            <a:spLocks noChangeShapeType="1"/>
          </p:cNvSpPr>
          <p:nvPr/>
        </p:nvSpPr>
        <p:spPr bwMode="auto">
          <a:xfrm>
            <a:off x="5715000" y="3505200"/>
            <a:ext cx="838200" cy="381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83" name="Line 74"/>
          <p:cNvSpPr>
            <a:spLocks noChangeShapeType="1"/>
          </p:cNvSpPr>
          <p:nvPr/>
        </p:nvSpPr>
        <p:spPr bwMode="auto">
          <a:xfrm flipV="1">
            <a:off x="3657600" y="4038600"/>
            <a:ext cx="38100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84" name="Line 79"/>
          <p:cNvSpPr>
            <a:spLocks noChangeShapeType="1"/>
          </p:cNvSpPr>
          <p:nvPr/>
        </p:nvSpPr>
        <p:spPr bwMode="auto">
          <a:xfrm>
            <a:off x="3657600" y="2819400"/>
            <a:ext cx="609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85" name="Line 83"/>
          <p:cNvSpPr>
            <a:spLocks noChangeShapeType="1"/>
          </p:cNvSpPr>
          <p:nvPr/>
        </p:nvSpPr>
        <p:spPr bwMode="auto">
          <a:xfrm flipV="1">
            <a:off x="3657600" y="2971800"/>
            <a:ext cx="609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86" name="Line 84"/>
          <p:cNvSpPr>
            <a:spLocks noChangeShapeType="1"/>
          </p:cNvSpPr>
          <p:nvPr/>
        </p:nvSpPr>
        <p:spPr bwMode="auto">
          <a:xfrm>
            <a:off x="4267200" y="2971800"/>
            <a:ext cx="838200" cy="533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87" name="Line 86"/>
          <p:cNvSpPr>
            <a:spLocks noChangeShapeType="1"/>
          </p:cNvSpPr>
          <p:nvPr/>
        </p:nvSpPr>
        <p:spPr bwMode="auto">
          <a:xfrm flipV="1">
            <a:off x="4267200" y="2438400"/>
            <a:ext cx="838200" cy="381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88" name="Line 87"/>
          <p:cNvSpPr>
            <a:spLocks noChangeShapeType="1"/>
          </p:cNvSpPr>
          <p:nvPr/>
        </p:nvSpPr>
        <p:spPr bwMode="auto">
          <a:xfrm flipV="1">
            <a:off x="3657600" y="3505200"/>
            <a:ext cx="609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89" name="Line 88"/>
          <p:cNvSpPr>
            <a:spLocks noChangeShapeType="1"/>
          </p:cNvSpPr>
          <p:nvPr/>
        </p:nvSpPr>
        <p:spPr bwMode="auto">
          <a:xfrm>
            <a:off x="3657600" y="3886200"/>
            <a:ext cx="609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90" name="Line 89"/>
          <p:cNvSpPr>
            <a:spLocks noChangeShapeType="1"/>
          </p:cNvSpPr>
          <p:nvPr/>
        </p:nvSpPr>
        <p:spPr bwMode="auto">
          <a:xfrm flipV="1">
            <a:off x="4267200" y="2971800"/>
            <a:ext cx="83820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91" name="Line 91"/>
          <p:cNvSpPr>
            <a:spLocks noChangeShapeType="1"/>
          </p:cNvSpPr>
          <p:nvPr/>
        </p:nvSpPr>
        <p:spPr bwMode="auto">
          <a:xfrm>
            <a:off x="3657600" y="3352800"/>
            <a:ext cx="609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92" name="Line 92"/>
          <p:cNvSpPr>
            <a:spLocks noChangeShapeType="1"/>
          </p:cNvSpPr>
          <p:nvPr/>
        </p:nvSpPr>
        <p:spPr bwMode="auto">
          <a:xfrm flipV="1">
            <a:off x="4267200" y="2819400"/>
            <a:ext cx="838200" cy="533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93" name="Line 94"/>
          <p:cNvSpPr>
            <a:spLocks noChangeShapeType="1"/>
          </p:cNvSpPr>
          <p:nvPr/>
        </p:nvSpPr>
        <p:spPr bwMode="auto">
          <a:xfrm>
            <a:off x="4267200" y="3505200"/>
            <a:ext cx="838200" cy="381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94" name="Line 96"/>
          <p:cNvSpPr>
            <a:spLocks noChangeShapeType="1"/>
          </p:cNvSpPr>
          <p:nvPr/>
        </p:nvSpPr>
        <p:spPr bwMode="auto">
          <a:xfrm flipV="1">
            <a:off x="1905000" y="4038600"/>
            <a:ext cx="914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95" name="Line 97"/>
          <p:cNvSpPr>
            <a:spLocks noChangeShapeType="1"/>
          </p:cNvSpPr>
          <p:nvPr/>
        </p:nvSpPr>
        <p:spPr bwMode="auto">
          <a:xfrm>
            <a:off x="2819400" y="4038600"/>
            <a:ext cx="838200" cy="1143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96" name="Line 102"/>
          <p:cNvSpPr>
            <a:spLocks noChangeShapeType="1"/>
          </p:cNvSpPr>
          <p:nvPr/>
        </p:nvSpPr>
        <p:spPr bwMode="auto">
          <a:xfrm flipV="1">
            <a:off x="1905000" y="2971800"/>
            <a:ext cx="914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97" name="Line 103"/>
          <p:cNvSpPr>
            <a:spLocks noChangeShapeType="1"/>
          </p:cNvSpPr>
          <p:nvPr/>
        </p:nvSpPr>
        <p:spPr bwMode="auto">
          <a:xfrm>
            <a:off x="2819400" y="2971800"/>
            <a:ext cx="838200" cy="1676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98" name="Line 106"/>
          <p:cNvSpPr>
            <a:spLocks noChangeShapeType="1"/>
          </p:cNvSpPr>
          <p:nvPr/>
        </p:nvSpPr>
        <p:spPr bwMode="auto">
          <a:xfrm flipV="1">
            <a:off x="1905000" y="3505200"/>
            <a:ext cx="914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099" name="Line 107"/>
          <p:cNvSpPr>
            <a:spLocks noChangeShapeType="1"/>
          </p:cNvSpPr>
          <p:nvPr/>
        </p:nvSpPr>
        <p:spPr bwMode="auto">
          <a:xfrm>
            <a:off x="1905000" y="3886200"/>
            <a:ext cx="914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100" name="Line 108"/>
          <p:cNvSpPr>
            <a:spLocks noChangeShapeType="1"/>
          </p:cNvSpPr>
          <p:nvPr/>
        </p:nvSpPr>
        <p:spPr bwMode="auto">
          <a:xfrm flipV="1">
            <a:off x="2819400" y="2971800"/>
            <a:ext cx="83820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101" name="Line 110"/>
          <p:cNvSpPr>
            <a:spLocks noChangeShapeType="1"/>
          </p:cNvSpPr>
          <p:nvPr/>
        </p:nvSpPr>
        <p:spPr bwMode="auto">
          <a:xfrm>
            <a:off x="1905000" y="3352800"/>
            <a:ext cx="914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102" name="Line 111"/>
          <p:cNvSpPr>
            <a:spLocks noChangeShapeType="1"/>
          </p:cNvSpPr>
          <p:nvPr/>
        </p:nvSpPr>
        <p:spPr bwMode="auto">
          <a:xfrm flipV="1">
            <a:off x="2819400" y="2819400"/>
            <a:ext cx="838200" cy="533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103" name="Line 113"/>
          <p:cNvSpPr>
            <a:spLocks noChangeShapeType="1"/>
          </p:cNvSpPr>
          <p:nvPr/>
        </p:nvSpPr>
        <p:spPr bwMode="auto">
          <a:xfrm>
            <a:off x="2819400" y="3505200"/>
            <a:ext cx="838200" cy="1524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104" name="Line 115"/>
          <p:cNvSpPr>
            <a:spLocks noChangeShapeType="1"/>
          </p:cNvSpPr>
          <p:nvPr/>
        </p:nvSpPr>
        <p:spPr bwMode="auto">
          <a:xfrm>
            <a:off x="1905000" y="4495800"/>
            <a:ext cx="914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105" name="Line 116"/>
          <p:cNvSpPr>
            <a:spLocks noChangeShapeType="1"/>
          </p:cNvSpPr>
          <p:nvPr/>
        </p:nvSpPr>
        <p:spPr bwMode="auto">
          <a:xfrm flipV="1">
            <a:off x="2819400" y="3352800"/>
            <a:ext cx="838200" cy="1143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106" name="Line 117"/>
          <p:cNvSpPr>
            <a:spLocks noChangeShapeType="1"/>
          </p:cNvSpPr>
          <p:nvPr/>
        </p:nvSpPr>
        <p:spPr bwMode="auto">
          <a:xfrm flipV="1">
            <a:off x="1905000" y="5715000"/>
            <a:ext cx="914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107" name="Line 118"/>
          <p:cNvSpPr>
            <a:spLocks noChangeShapeType="1"/>
          </p:cNvSpPr>
          <p:nvPr/>
        </p:nvSpPr>
        <p:spPr bwMode="auto">
          <a:xfrm>
            <a:off x="1905000" y="6096000"/>
            <a:ext cx="914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108" name="Line 119"/>
          <p:cNvSpPr>
            <a:spLocks noChangeShapeType="1"/>
          </p:cNvSpPr>
          <p:nvPr/>
        </p:nvSpPr>
        <p:spPr bwMode="auto">
          <a:xfrm flipV="1">
            <a:off x="2819400" y="4038600"/>
            <a:ext cx="838200" cy="2057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109" name="Line 121"/>
          <p:cNvSpPr>
            <a:spLocks noChangeShapeType="1"/>
          </p:cNvSpPr>
          <p:nvPr/>
        </p:nvSpPr>
        <p:spPr bwMode="auto">
          <a:xfrm>
            <a:off x="1905000" y="5562600"/>
            <a:ext cx="914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110" name="Line 122"/>
          <p:cNvSpPr>
            <a:spLocks noChangeShapeType="1"/>
          </p:cNvSpPr>
          <p:nvPr/>
        </p:nvSpPr>
        <p:spPr bwMode="auto">
          <a:xfrm flipV="1">
            <a:off x="2819400" y="3886200"/>
            <a:ext cx="838200" cy="1676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111" name="Line 124"/>
          <p:cNvSpPr>
            <a:spLocks noChangeShapeType="1"/>
          </p:cNvSpPr>
          <p:nvPr/>
        </p:nvSpPr>
        <p:spPr bwMode="auto">
          <a:xfrm>
            <a:off x="2819400" y="5715000"/>
            <a:ext cx="838200" cy="381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112" name="Line 125"/>
          <p:cNvSpPr>
            <a:spLocks noChangeShapeType="1"/>
          </p:cNvSpPr>
          <p:nvPr/>
        </p:nvSpPr>
        <p:spPr bwMode="auto">
          <a:xfrm>
            <a:off x="1905000" y="5029200"/>
            <a:ext cx="914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113" name="Line 126"/>
          <p:cNvSpPr>
            <a:spLocks noChangeShapeType="1"/>
          </p:cNvSpPr>
          <p:nvPr/>
        </p:nvSpPr>
        <p:spPr bwMode="auto">
          <a:xfrm flipV="1">
            <a:off x="1905000" y="4648200"/>
            <a:ext cx="914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114" name="Line 127"/>
          <p:cNvSpPr>
            <a:spLocks noChangeShapeType="1"/>
          </p:cNvSpPr>
          <p:nvPr/>
        </p:nvSpPr>
        <p:spPr bwMode="auto">
          <a:xfrm>
            <a:off x="2819400" y="4648200"/>
            <a:ext cx="83820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115" name="Line 129"/>
          <p:cNvSpPr>
            <a:spLocks noChangeShapeType="1"/>
          </p:cNvSpPr>
          <p:nvPr/>
        </p:nvSpPr>
        <p:spPr bwMode="auto">
          <a:xfrm flipV="1">
            <a:off x="1905000" y="5181600"/>
            <a:ext cx="914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116" name="Line 130"/>
          <p:cNvSpPr>
            <a:spLocks noChangeShapeType="1"/>
          </p:cNvSpPr>
          <p:nvPr/>
        </p:nvSpPr>
        <p:spPr bwMode="auto">
          <a:xfrm>
            <a:off x="2819400" y="5181600"/>
            <a:ext cx="838200" cy="533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117" name="Line 132"/>
          <p:cNvSpPr>
            <a:spLocks noChangeShapeType="1"/>
          </p:cNvSpPr>
          <p:nvPr/>
        </p:nvSpPr>
        <p:spPr bwMode="auto">
          <a:xfrm flipV="1">
            <a:off x="2819400" y="3505200"/>
            <a:ext cx="838200" cy="1524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3118" name="Group 133"/>
          <p:cNvGrpSpPr>
            <a:grpSpLocks/>
          </p:cNvGrpSpPr>
          <p:nvPr/>
        </p:nvGrpSpPr>
        <p:grpSpPr bwMode="auto">
          <a:xfrm>
            <a:off x="1492250" y="2133600"/>
            <a:ext cx="352425" cy="4267200"/>
            <a:chOff x="940" y="1344"/>
            <a:chExt cx="222" cy="2688"/>
          </a:xfrm>
        </p:grpSpPr>
        <p:sp>
          <p:nvSpPr>
            <p:cNvPr id="43137" name="Text Box 134"/>
            <p:cNvSpPr txBox="1">
              <a:spLocks noChangeArrowheads="1"/>
            </p:cNvSpPr>
            <p:nvPr/>
          </p:nvSpPr>
          <p:spPr bwMode="auto">
            <a:xfrm>
              <a:off x="998" y="1344"/>
              <a:ext cx="164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1200" b="1"/>
                <a:t>0</a:t>
              </a:r>
            </a:p>
            <a:p>
              <a:r>
                <a:rPr lang="pt-BR" sz="1200" b="1"/>
                <a:t>1</a:t>
              </a:r>
              <a:endParaRPr lang="pt-BR" sz="1600"/>
            </a:p>
          </p:txBody>
        </p:sp>
        <p:sp>
          <p:nvSpPr>
            <p:cNvPr id="43138" name="Text Box 135"/>
            <p:cNvSpPr txBox="1">
              <a:spLocks noChangeArrowheads="1"/>
            </p:cNvSpPr>
            <p:nvPr/>
          </p:nvSpPr>
          <p:spPr bwMode="auto">
            <a:xfrm>
              <a:off x="988" y="1680"/>
              <a:ext cx="164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1200" b="1"/>
                <a:t>2</a:t>
              </a:r>
            </a:p>
            <a:p>
              <a:r>
                <a:rPr lang="pt-BR" sz="1200" b="1"/>
                <a:t>3</a:t>
              </a:r>
              <a:endParaRPr lang="pt-BR" sz="1600"/>
            </a:p>
          </p:txBody>
        </p:sp>
        <p:sp>
          <p:nvSpPr>
            <p:cNvPr id="43139" name="Text Box 136"/>
            <p:cNvSpPr txBox="1">
              <a:spLocks noChangeArrowheads="1"/>
            </p:cNvSpPr>
            <p:nvPr/>
          </p:nvSpPr>
          <p:spPr bwMode="auto">
            <a:xfrm>
              <a:off x="988" y="2016"/>
              <a:ext cx="164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1200" b="1"/>
                <a:t>4</a:t>
              </a:r>
            </a:p>
            <a:p>
              <a:r>
                <a:rPr lang="pt-BR" sz="1200" b="1"/>
                <a:t>5</a:t>
              </a:r>
              <a:endParaRPr lang="pt-BR" sz="1600"/>
            </a:p>
          </p:txBody>
        </p:sp>
        <p:sp>
          <p:nvSpPr>
            <p:cNvPr id="43140" name="Text Box 137"/>
            <p:cNvSpPr txBox="1">
              <a:spLocks noChangeArrowheads="1"/>
            </p:cNvSpPr>
            <p:nvPr/>
          </p:nvSpPr>
          <p:spPr bwMode="auto">
            <a:xfrm>
              <a:off x="988" y="2352"/>
              <a:ext cx="164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1200" b="1"/>
                <a:t>6</a:t>
              </a:r>
            </a:p>
            <a:p>
              <a:r>
                <a:rPr lang="pt-BR" sz="1200" b="1"/>
                <a:t>7</a:t>
              </a:r>
              <a:endParaRPr lang="pt-BR" sz="1600"/>
            </a:p>
          </p:txBody>
        </p:sp>
        <p:sp>
          <p:nvSpPr>
            <p:cNvPr id="43141" name="Text Box 138"/>
            <p:cNvSpPr txBox="1">
              <a:spLocks noChangeArrowheads="1"/>
            </p:cNvSpPr>
            <p:nvPr/>
          </p:nvSpPr>
          <p:spPr bwMode="auto">
            <a:xfrm>
              <a:off x="988" y="2736"/>
              <a:ext cx="164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1200" b="1"/>
                <a:t>8</a:t>
              </a:r>
            </a:p>
            <a:p>
              <a:r>
                <a:rPr lang="pt-BR" sz="1200" b="1"/>
                <a:t>9</a:t>
              </a:r>
              <a:endParaRPr lang="pt-BR" sz="1600"/>
            </a:p>
          </p:txBody>
        </p:sp>
        <p:sp>
          <p:nvSpPr>
            <p:cNvPr id="43142" name="Text Box 139"/>
            <p:cNvSpPr txBox="1">
              <a:spLocks noChangeArrowheads="1"/>
            </p:cNvSpPr>
            <p:nvPr/>
          </p:nvSpPr>
          <p:spPr bwMode="auto">
            <a:xfrm>
              <a:off x="940" y="3072"/>
              <a:ext cx="212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r"/>
              <a:r>
                <a:rPr lang="pt-BR" sz="1200" b="1"/>
                <a:t>10</a:t>
              </a:r>
            </a:p>
            <a:p>
              <a:pPr algn="r"/>
              <a:r>
                <a:rPr lang="pt-BR" sz="1200" b="1"/>
                <a:t>11</a:t>
              </a:r>
              <a:endParaRPr lang="pt-BR" sz="1600"/>
            </a:p>
          </p:txBody>
        </p:sp>
        <p:sp>
          <p:nvSpPr>
            <p:cNvPr id="43143" name="Text Box 140"/>
            <p:cNvSpPr txBox="1">
              <a:spLocks noChangeArrowheads="1"/>
            </p:cNvSpPr>
            <p:nvPr/>
          </p:nvSpPr>
          <p:spPr bwMode="auto">
            <a:xfrm>
              <a:off x="940" y="3408"/>
              <a:ext cx="212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r"/>
              <a:r>
                <a:rPr lang="pt-BR" sz="1200" b="1"/>
                <a:t>12</a:t>
              </a:r>
            </a:p>
            <a:p>
              <a:pPr algn="r"/>
              <a:r>
                <a:rPr lang="pt-BR" sz="1200" b="1"/>
                <a:t>13</a:t>
              </a:r>
              <a:endParaRPr lang="pt-BR" sz="1600"/>
            </a:p>
          </p:txBody>
        </p:sp>
        <p:sp>
          <p:nvSpPr>
            <p:cNvPr id="43144" name="Text Box 141"/>
            <p:cNvSpPr txBox="1">
              <a:spLocks noChangeArrowheads="1"/>
            </p:cNvSpPr>
            <p:nvPr/>
          </p:nvSpPr>
          <p:spPr bwMode="auto">
            <a:xfrm>
              <a:off x="940" y="3744"/>
              <a:ext cx="212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r"/>
              <a:r>
                <a:rPr lang="pt-BR" sz="1200" b="1"/>
                <a:t>14</a:t>
              </a:r>
            </a:p>
            <a:p>
              <a:pPr algn="r"/>
              <a:r>
                <a:rPr lang="pt-BR" sz="1200" b="1"/>
                <a:t>15</a:t>
              </a:r>
              <a:endParaRPr lang="pt-BR" sz="1600"/>
            </a:p>
          </p:txBody>
        </p:sp>
      </p:grpSp>
      <p:grpSp>
        <p:nvGrpSpPr>
          <p:cNvPr id="43119" name="Group 142"/>
          <p:cNvGrpSpPr>
            <a:grpSpLocks/>
          </p:cNvGrpSpPr>
          <p:nvPr/>
        </p:nvGrpSpPr>
        <p:grpSpPr bwMode="auto">
          <a:xfrm>
            <a:off x="7496175" y="2133600"/>
            <a:ext cx="352425" cy="4267200"/>
            <a:chOff x="940" y="1344"/>
            <a:chExt cx="222" cy="2688"/>
          </a:xfrm>
        </p:grpSpPr>
        <p:sp>
          <p:nvSpPr>
            <p:cNvPr id="43129" name="Text Box 143"/>
            <p:cNvSpPr txBox="1">
              <a:spLocks noChangeArrowheads="1"/>
            </p:cNvSpPr>
            <p:nvPr/>
          </p:nvSpPr>
          <p:spPr bwMode="auto">
            <a:xfrm>
              <a:off x="998" y="1344"/>
              <a:ext cx="164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1200" b="1"/>
                <a:t>0</a:t>
              </a:r>
            </a:p>
            <a:p>
              <a:r>
                <a:rPr lang="pt-BR" sz="1200" b="1"/>
                <a:t>1</a:t>
              </a:r>
              <a:endParaRPr lang="pt-BR" sz="1600"/>
            </a:p>
          </p:txBody>
        </p:sp>
        <p:sp>
          <p:nvSpPr>
            <p:cNvPr id="43130" name="Text Box 144"/>
            <p:cNvSpPr txBox="1">
              <a:spLocks noChangeArrowheads="1"/>
            </p:cNvSpPr>
            <p:nvPr/>
          </p:nvSpPr>
          <p:spPr bwMode="auto">
            <a:xfrm>
              <a:off x="988" y="1680"/>
              <a:ext cx="164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1200" b="1"/>
                <a:t>2</a:t>
              </a:r>
            </a:p>
            <a:p>
              <a:r>
                <a:rPr lang="pt-BR" sz="1200" b="1"/>
                <a:t>3</a:t>
              </a:r>
              <a:endParaRPr lang="pt-BR" sz="1600"/>
            </a:p>
          </p:txBody>
        </p:sp>
        <p:sp>
          <p:nvSpPr>
            <p:cNvPr id="43131" name="Text Box 145"/>
            <p:cNvSpPr txBox="1">
              <a:spLocks noChangeArrowheads="1"/>
            </p:cNvSpPr>
            <p:nvPr/>
          </p:nvSpPr>
          <p:spPr bwMode="auto">
            <a:xfrm>
              <a:off x="988" y="2016"/>
              <a:ext cx="164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1200" b="1"/>
                <a:t>4</a:t>
              </a:r>
            </a:p>
            <a:p>
              <a:r>
                <a:rPr lang="pt-BR" sz="1200" b="1"/>
                <a:t>5</a:t>
              </a:r>
              <a:endParaRPr lang="pt-BR" sz="1600"/>
            </a:p>
          </p:txBody>
        </p:sp>
        <p:sp>
          <p:nvSpPr>
            <p:cNvPr id="43132" name="Text Box 146"/>
            <p:cNvSpPr txBox="1">
              <a:spLocks noChangeArrowheads="1"/>
            </p:cNvSpPr>
            <p:nvPr/>
          </p:nvSpPr>
          <p:spPr bwMode="auto">
            <a:xfrm>
              <a:off x="988" y="2352"/>
              <a:ext cx="164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1200" b="1"/>
                <a:t>6</a:t>
              </a:r>
            </a:p>
            <a:p>
              <a:r>
                <a:rPr lang="pt-BR" sz="1200" b="1"/>
                <a:t>7</a:t>
              </a:r>
              <a:endParaRPr lang="pt-BR" sz="1600"/>
            </a:p>
          </p:txBody>
        </p:sp>
        <p:sp>
          <p:nvSpPr>
            <p:cNvPr id="43133" name="Text Box 147"/>
            <p:cNvSpPr txBox="1">
              <a:spLocks noChangeArrowheads="1"/>
            </p:cNvSpPr>
            <p:nvPr/>
          </p:nvSpPr>
          <p:spPr bwMode="auto">
            <a:xfrm>
              <a:off x="988" y="2736"/>
              <a:ext cx="164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pt-BR" sz="1200" b="1"/>
                <a:t>8</a:t>
              </a:r>
            </a:p>
            <a:p>
              <a:r>
                <a:rPr lang="pt-BR" sz="1200" b="1"/>
                <a:t>9</a:t>
              </a:r>
              <a:endParaRPr lang="pt-BR" sz="1600"/>
            </a:p>
          </p:txBody>
        </p:sp>
        <p:sp>
          <p:nvSpPr>
            <p:cNvPr id="43134" name="Text Box 148"/>
            <p:cNvSpPr txBox="1">
              <a:spLocks noChangeArrowheads="1"/>
            </p:cNvSpPr>
            <p:nvPr/>
          </p:nvSpPr>
          <p:spPr bwMode="auto">
            <a:xfrm>
              <a:off x="940" y="3072"/>
              <a:ext cx="212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r"/>
              <a:r>
                <a:rPr lang="pt-BR" sz="1200" b="1"/>
                <a:t>10</a:t>
              </a:r>
            </a:p>
            <a:p>
              <a:pPr algn="r"/>
              <a:r>
                <a:rPr lang="pt-BR" sz="1200" b="1"/>
                <a:t>11</a:t>
              </a:r>
              <a:endParaRPr lang="pt-BR" sz="1600"/>
            </a:p>
          </p:txBody>
        </p:sp>
        <p:sp>
          <p:nvSpPr>
            <p:cNvPr id="43135" name="Text Box 149"/>
            <p:cNvSpPr txBox="1">
              <a:spLocks noChangeArrowheads="1"/>
            </p:cNvSpPr>
            <p:nvPr/>
          </p:nvSpPr>
          <p:spPr bwMode="auto">
            <a:xfrm>
              <a:off x="940" y="3408"/>
              <a:ext cx="212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r"/>
              <a:r>
                <a:rPr lang="pt-BR" sz="1200" b="1"/>
                <a:t>12</a:t>
              </a:r>
            </a:p>
            <a:p>
              <a:pPr algn="r"/>
              <a:r>
                <a:rPr lang="pt-BR" sz="1200" b="1"/>
                <a:t>13</a:t>
              </a:r>
              <a:endParaRPr lang="pt-BR" sz="1600"/>
            </a:p>
          </p:txBody>
        </p:sp>
        <p:sp>
          <p:nvSpPr>
            <p:cNvPr id="43136" name="Text Box 150"/>
            <p:cNvSpPr txBox="1">
              <a:spLocks noChangeArrowheads="1"/>
            </p:cNvSpPr>
            <p:nvPr/>
          </p:nvSpPr>
          <p:spPr bwMode="auto">
            <a:xfrm>
              <a:off x="940" y="3744"/>
              <a:ext cx="212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r"/>
              <a:r>
                <a:rPr lang="pt-BR" sz="1200" b="1"/>
                <a:t>14</a:t>
              </a:r>
            </a:p>
            <a:p>
              <a:pPr algn="r"/>
              <a:r>
                <a:rPr lang="pt-BR" sz="1200" b="1"/>
                <a:t>15</a:t>
              </a:r>
              <a:endParaRPr lang="pt-BR" sz="1600"/>
            </a:p>
          </p:txBody>
        </p:sp>
      </p:grpSp>
      <p:sp>
        <p:nvSpPr>
          <p:cNvPr id="43120" name="Line 50"/>
          <p:cNvSpPr>
            <a:spLocks noChangeShapeType="1"/>
          </p:cNvSpPr>
          <p:nvPr/>
        </p:nvSpPr>
        <p:spPr bwMode="auto">
          <a:xfrm>
            <a:off x="1905000" y="2286000"/>
            <a:ext cx="5562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121" name="Line 4"/>
          <p:cNvSpPr>
            <a:spLocks noChangeShapeType="1"/>
          </p:cNvSpPr>
          <p:nvPr/>
        </p:nvSpPr>
        <p:spPr bwMode="auto">
          <a:xfrm>
            <a:off x="3657600" y="4495800"/>
            <a:ext cx="38100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122" name="Line 99"/>
          <p:cNvSpPr>
            <a:spLocks noChangeShapeType="1"/>
          </p:cNvSpPr>
          <p:nvPr/>
        </p:nvSpPr>
        <p:spPr bwMode="auto">
          <a:xfrm flipV="1">
            <a:off x="1905000" y="2438400"/>
            <a:ext cx="914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123" name="Line 100"/>
          <p:cNvSpPr>
            <a:spLocks noChangeShapeType="1"/>
          </p:cNvSpPr>
          <p:nvPr/>
        </p:nvSpPr>
        <p:spPr bwMode="auto">
          <a:xfrm>
            <a:off x="2819400" y="2438400"/>
            <a:ext cx="838200" cy="2057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124" name="Line 68"/>
          <p:cNvSpPr>
            <a:spLocks noChangeShapeType="1"/>
          </p:cNvSpPr>
          <p:nvPr/>
        </p:nvSpPr>
        <p:spPr bwMode="auto">
          <a:xfrm>
            <a:off x="5105400" y="3352800"/>
            <a:ext cx="23622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125" name="Line 80"/>
          <p:cNvSpPr>
            <a:spLocks noChangeShapeType="1"/>
          </p:cNvSpPr>
          <p:nvPr/>
        </p:nvSpPr>
        <p:spPr bwMode="auto">
          <a:xfrm flipV="1">
            <a:off x="3657600" y="2438400"/>
            <a:ext cx="609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126" name="Line 81"/>
          <p:cNvSpPr>
            <a:spLocks noChangeShapeType="1"/>
          </p:cNvSpPr>
          <p:nvPr/>
        </p:nvSpPr>
        <p:spPr bwMode="auto">
          <a:xfrm>
            <a:off x="4267200" y="2438400"/>
            <a:ext cx="83820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127" name="Line 98"/>
          <p:cNvSpPr>
            <a:spLocks noChangeShapeType="1"/>
          </p:cNvSpPr>
          <p:nvPr/>
        </p:nvSpPr>
        <p:spPr bwMode="auto">
          <a:xfrm>
            <a:off x="1905000" y="2819400"/>
            <a:ext cx="914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3128" name="Line 105"/>
          <p:cNvSpPr>
            <a:spLocks noChangeShapeType="1"/>
          </p:cNvSpPr>
          <p:nvPr/>
        </p:nvSpPr>
        <p:spPr bwMode="auto">
          <a:xfrm flipV="1">
            <a:off x="2819400" y="2438400"/>
            <a:ext cx="838200" cy="381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Line 1052"/>
          <p:cNvSpPr>
            <a:spLocks noChangeShapeType="1"/>
          </p:cNvSpPr>
          <p:nvPr/>
        </p:nvSpPr>
        <p:spPr bwMode="auto">
          <a:xfrm flipV="1">
            <a:off x="1905000" y="6248400"/>
            <a:ext cx="5562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35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Tráfego com interferência máxima </a:t>
            </a:r>
            <a:r>
              <a:rPr lang="pt-BR" i="1" smtClean="0"/>
              <a:t>(hot spot)</a:t>
            </a:r>
            <a:endParaRPr lang="pt-BR" smtClean="0"/>
          </a:p>
        </p:txBody>
      </p:sp>
      <p:sp>
        <p:nvSpPr>
          <p:cNvPr id="44036" name="Line 1030"/>
          <p:cNvSpPr>
            <a:spLocks noChangeShapeType="1"/>
          </p:cNvSpPr>
          <p:nvPr/>
        </p:nvSpPr>
        <p:spPr bwMode="auto">
          <a:xfrm flipV="1">
            <a:off x="5105400" y="4648200"/>
            <a:ext cx="60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37" name="Line 1031"/>
          <p:cNvSpPr>
            <a:spLocks noChangeShapeType="1"/>
          </p:cNvSpPr>
          <p:nvPr/>
        </p:nvSpPr>
        <p:spPr bwMode="auto">
          <a:xfrm flipV="1">
            <a:off x="6553200" y="502920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38" name="Line 1032"/>
          <p:cNvSpPr>
            <a:spLocks noChangeShapeType="1"/>
          </p:cNvSpPr>
          <p:nvPr/>
        </p:nvSpPr>
        <p:spPr bwMode="auto">
          <a:xfrm>
            <a:off x="5715000" y="4648200"/>
            <a:ext cx="8382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39" name="Oval 1033"/>
          <p:cNvSpPr>
            <a:spLocks noChangeArrowheads="1"/>
          </p:cNvSpPr>
          <p:nvPr/>
        </p:nvSpPr>
        <p:spPr bwMode="auto">
          <a:xfrm>
            <a:off x="5257800" y="44196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40" name="Line 1035"/>
          <p:cNvSpPr>
            <a:spLocks noChangeShapeType="1"/>
          </p:cNvSpPr>
          <p:nvPr/>
        </p:nvSpPr>
        <p:spPr bwMode="auto">
          <a:xfrm>
            <a:off x="5105400" y="5029200"/>
            <a:ext cx="60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41" name="Line 1036"/>
          <p:cNvSpPr>
            <a:spLocks noChangeShapeType="1"/>
          </p:cNvSpPr>
          <p:nvPr/>
        </p:nvSpPr>
        <p:spPr bwMode="auto">
          <a:xfrm>
            <a:off x="6553200" y="464820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42" name="Line 1037"/>
          <p:cNvSpPr>
            <a:spLocks noChangeShapeType="1"/>
          </p:cNvSpPr>
          <p:nvPr/>
        </p:nvSpPr>
        <p:spPr bwMode="auto">
          <a:xfrm flipV="1">
            <a:off x="5715000" y="4648200"/>
            <a:ext cx="8382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43" name="Oval 1038"/>
          <p:cNvSpPr>
            <a:spLocks noChangeArrowheads="1"/>
          </p:cNvSpPr>
          <p:nvPr/>
        </p:nvSpPr>
        <p:spPr bwMode="auto">
          <a:xfrm>
            <a:off x="6705600" y="44196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44" name="Line 1039"/>
          <p:cNvSpPr>
            <a:spLocks noChangeShapeType="1"/>
          </p:cNvSpPr>
          <p:nvPr/>
        </p:nvSpPr>
        <p:spPr bwMode="auto">
          <a:xfrm flipV="1">
            <a:off x="5105400" y="5181600"/>
            <a:ext cx="2362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45" name="Oval 1040"/>
          <p:cNvSpPr>
            <a:spLocks noChangeArrowheads="1"/>
          </p:cNvSpPr>
          <p:nvPr/>
        </p:nvSpPr>
        <p:spPr bwMode="auto">
          <a:xfrm flipV="1">
            <a:off x="6705600" y="49530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46" name="Oval 1041"/>
          <p:cNvSpPr>
            <a:spLocks noChangeArrowheads="1"/>
          </p:cNvSpPr>
          <p:nvPr/>
        </p:nvSpPr>
        <p:spPr bwMode="auto">
          <a:xfrm>
            <a:off x="5257800" y="49530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47" name="Line 1043"/>
          <p:cNvSpPr>
            <a:spLocks noChangeShapeType="1"/>
          </p:cNvSpPr>
          <p:nvPr/>
        </p:nvSpPr>
        <p:spPr bwMode="auto">
          <a:xfrm>
            <a:off x="5105400" y="6096000"/>
            <a:ext cx="60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48" name="Line 1044"/>
          <p:cNvSpPr>
            <a:spLocks noChangeShapeType="1"/>
          </p:cNvSpPr>
          <p:nvPr/>
        </p:nvSpPr>
        <p:spPr bwMode="auto">
          <a:xfrm>
            <a:off x="6553200" y="571500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49" name="Line 1045"/>
          <p:cNvSpPr>
            <a:spLocks noChangeShapeType="1"/>
          </p:cNvSpPr>
          <p:nvPr/>
        </p:nvSpPr>
        <p:spPr bwMode="auto">
          <a:xfrm flipV="1">
            <a:off x="5715000" y="5715000"/>
            <a:ext cx="8382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50" name="Line 1046"/>
          <p:cNvSpPr>
            <a:spLocks noChangeShapeType="1"/>
          </p:cNvSpPr>
          <p:nvPr/>
        </p:nvSpPr>
        <p:spPr bwMode="auto">
          <a:xfrm>
            <a:off x="5105400" y="5562600"/>
            <a:ext cx="2362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51" name="Oval 1047"/>
          <p:cNvSpPr>
            <a:spLocks noChangeArrowheads="1"/>
          </p:cNvSpPr>
          <p:nvPr/>
        </p:nvSpPr>
        <p:spPr bwMode="auto">
          <a:xfrm>
            <a:off x="6705600" y="54864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52" name="Line 1049"/>
          <p:cNvSpPr>
            <a:spLocks noChangeShapeType="1"/>
          </p:cNvSpPr>
          <p:nvPr/>
        </p:nvSpPr>
        <p:spPr bwMode="auto">
          <a:xfrm flipV="1">
            <a:off x="5105400" y="5715000"/>
            <a:ext cx="60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53" name="Line 1050"/>
          <p:cNvSpPr>
            <a:spLocks noChangeShapeType="1"/>
          </p:cNvSpPr>
          <p:nvPr/>
        </p:nvSpPr>
        <p:spPr bwMode="auto">
          <a:xfrm flipV="1">
            <a:off x="6553200" y="609600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54" name="Line 1051"/>
          <p:cNvSpPr>
            <a:spLocks noChangeShapeType="1"/>
          </p:cNvSpPr>
          <p:nvPr/>
        </p:nvSpPr>
        <p:spPr bwMode="auto">
          <a:xfrm>
            <a:off x="5715000" y="5715000"/>
            <a:ext cx="8382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55" name="Oval 1053"/>
          <p:cNvSpPr>
            <a:spLocks noChangeArrowheads="1"/>
          </p:cNvSpPr>
          <p:nvPr/>
        </p:nvSpPr>
        <p:spPr bwMode="auto">
          <a:xfrm flipV="1">
            <a:off x="6705600" y="60198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56" name="Oval 1054"/>
          <p:cNvSpPr>
            <a:spLocks noChangeArrowheads="1"/>
          </p:cNvSpPr>
          <p:nvPr/>
        </p:nvSpPr>
        <p:spPr bwMode="auto">
          <a:xfrm>
            <a:off x="5257800" y="54864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57" name="Oval 1055"/>
          <p:cNvSpPr>
            <a:spLocks noChangeArrowheads="1"/>
          </p:cNvSpPr>
          <p:nvPr/>
        </p:nvSpPr>
        <p:spPr bwMode="auto">
          <a:xfrm>
            <a:off x="5257800" y="60198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58" name="Line 1057"/>
          <p:cNvSpPr>
            <a:spLocks noChangeShapeType="1"/>
          </p:cNvSpPr>
          <p:nvPr/>
        </p:nvSpPr>
        <p:spPr bwMode="auto">
          <a:xfrm>
            <a:off x="3657600" y="5029200"/>
            <a:ext cx="60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59" name="Line 1058"/>
          <p:cNvSpPr>
            <a:spLocks noChangeShapeType="1"/>
          </p:cNvSpPr>
          <p:nvPr/>
        </p:nvSpPr>
        <p:spPr bwMode="auto">
          <a:xfrm flipV="1">
            <a:off x="3657600" y="4648200"/>
            <a:ext cx="60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60" name="Line 1059"/>
          <p:cNvSpPr>
            <a:spLocks noChangeShapeType="1"/>
          </p:cNvSpPr>
          <p:nvPr/>
        </p:nvSpPr>
        <p:spPr bwMode="auto">
          <a:xfrm>
            <a:off x="4267200" y="4648200"/>
            <a:ext cx="8382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61" name="Oval 1060"/>
          <p:cNvSpPr>
            <a:spLocks noChangeArrowheads="1"/>
          </p:cNvSpPr>
          <p:nvPr/>
        </p:nvSpPr>
        <p:spPr bwMode="auto">
          <a:xfrm>
            <a:off x="3810000" y="44196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62" name="Line 1061"/>
          <p:cNvSpPr>
            <a:spLocks noChangeShapeType="1"/>
          </p:cNvSpPr>
          <p:nvPr/>
        </p:nvSpPr>
        <p:spPr bwMode="auto">
          <a:xfrm flipV="1">
            <a:off x="3657600" y="5181600"/>
            <a:ext cx="60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63" name="Line 1062"/>
          <p:cNvSpPr>
            <a:spLocks noChangeShapeType="1"/>
          </p:cNvSpPr>
          <p:nvPr/>
        </p:nvSpPr>
        <p:spPr bwMode="auto">
          <a:xfrm>
            <a:off x="4267200" y="5181600"/>
            <a:ext cx="8382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64" name="Oval 1063"/>
          <p:cNvSpPr>
            <a:spLocks noChangeArrowheads="1"/>
          </p:cNvSpPr>
          <p:nvPr/>
        </p:nvSpPr>
        <p:spPr bwMode="auto">
          <a:xfrm>
            <a:off x="3810000" y="49530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65" name="Line 1064"/>
          <p:cNvSpPr>
            <a:spLocks noChangeShapeType="1"/>
          </p:cNvSpPr>
          <p:nvPr/>
        </p:nvSpPr>
        <p:spPr bwMode="auto">
          <a:xfrm flipV="1">
            <a:off x="4267200" y="4648200"/>
            <a:ext cx="8382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66" name="Line 1066"/>
          <p:cNvSpPr>
            <a:spLocks noChangeShapeType="1"/>
          </p:cNvSpPr>
          <p:nvPr/>
        </p:nvSpPr>
        <p:spPr bwMode="auto">
          <a:xfrm flipV="1">
            <a:off x="3657600" y="5715000"/>
            <a:ext cx="60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67" name="Line 1067"/>
          <p:cNvSpPr>
            <a:spLocks noChangeShapeType="1"/>
          </p:cNvSpPr>
          <p:nvPr/>
        </p:nvSpPr>
        <p:spPr bwMode="auto">
          <a:xfrm>
            <a:off x="3657600" y="6096000"/>
            <a:ext cx="60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68" name="Line 1068"/>
          <p:cNvSpPr>
            <a:spLocks noChangeShapeType="1"/>
          </p:cNvSpPr>
          <p:nvPr/>
        </p:nvSpPr>
        <p:spPr bwMode="auto">
          <a:xfrm flipV="1">
            <a:off x="4267200" y="5181600"/>
            <a:ext cx="8382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69" name="Oval 1069"/>
          <p:cNvSpPr>
            <a:spLocks noChangeArrowheads="1"/>
          </p:cNvSpPr>
          <p:nvPr/>
        </p:nvSpPr>
        <p:spPr bwMode="auto">
          <a:xfrm flipV="1">
            <a:off x="3810000" y="60198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70" name="Line 1070"/>
          <p:cNvSpPr>
            <a:spLocks noChangeShapeType="1"/>
          </p:cNvSpPr>
          <p:nvPr/>
        </p:nvSpPr>
        <p:spPr bwMode="auto">
          <a:xfrm>
            <a:off x="3657600" y="5562600"/>
            <a:ext cx="60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71" name="Line 1071"/>
          <p:cNvSpPr>
            <a:spLocks noChangeShapeType="1"/>
          </p:cNvSpPr>
          <p:nvPr/>
        </p:nvSpPr>
        <p:spPr bwMode="auto">
          <a:xfrm flipV="1">
            <a:off x="4267200" y="5029200"/>
            <a:ext cx="8382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72" name="Oval 1072"/>
          <p:cNvSpPr>
            <a:spLocks noChangeArrowheads="1"/>
          </p:cNvSpPr>
          <p:nvPr/>
        </p:nvSpPr>
        <p:spPr bwMode="auto">
          <a:xfrm flipV="1">
            <a:off x="3810000" y="54864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73" name="Line 1073"/>
          <p:cNvSpPr>
            <a:spLocks noChangeShapeType="1"/>
          </p:cNvSpPr>
          <p:nvPr/>
        </p:nvSpPr>
        <p:spPr bwMode="auto">
          <a:xfrm>
            <a:off x="4267200" y="5715000"/>
            <a:ext cx="8382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74" name="Line 1076"/>
          <p:cNvSpPr>
            <a:spLocks noChangeShapeType="1"/>
          </p:cNvSpPr>
          <p:nvPr/>
        </p:nvSpPr>
        <p:spPr bwMode="auto">
          <a:xfrm flipV="1">
            <a:off x="5105400" y="2438400"/>
            <a:ext cx="60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75" name="Line 1077"/>
          <p:cNvSpPr>
            <a:spLocks noChangeShapeType="1"/>
          </p:cNvSpPr>
          <p:nvPr/>
        </p:nvSpPr>
        <p:spPr bwMode="auto">
          <a:xfrm flipV="1">
            <a:off x="6553200" y="281940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76" name="Line 1078"/>
          <p:cNvSpPr>
            <a:spLocks noChangeShapeType="1"/>
          </p:cNvSpPr>
          <p:nvPr/>
        </p:nvSpPr>
        <p:spPr bwMode="auto">
          <a:xfrm>
            <a:off x="5715000" y="2438400"/>
            <a:ext cx="8382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77" name="Oval 1079"/>
          <p:cNvSpPr>
            <a:spLocks noChangeArrowheads="1"/>
          </p:cNvSpPr>
          <p:nvPr/>
        </p:nvSpPr>
        <p:spPr bwMode="auto">
          <a:xfrm>
            <a:off x="5257800" y="22098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78" name="Line 1082"/>
          <p:cNvSpPr>
            <a:spLocks noChangeShapeType="1"/>
          </p:cNvSpPr>
          <p:nvPr/>
        </p:nvSpPr>
        <p:spPr bwMode="auto">
          <a:xfrm>
            <a:off x="6553200" y="243840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79" name="Oval 1084"/>
          <p:cNvSpPr>
            <a:spLocks noChangeArrowheads="1"/>
          </p:cNvSpPr>
          <p:nvPr/>
        </p:nvSpPr>
        <p:spPr bwMode="auto">
          <a:xfrm>
            <a:off x="6705600" y="22098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80" name="Line 1085"/>
          <p:cNvSpPr>
            <a:spLocks noChangeShapeType="1"/>
          </p:cNvSpPr>
          <p:nvPr/>
        </p:nvSpPr>
        <p:spPr bwMode="auto">
          <a:xfrm flipV="1">
            <a:off x="5105400" y="2971800"/>
            <a:ext cx="2362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81" name="Oval 1086"/>
          <p:cNvSpPr>
            <a:spLocks noChangeArrowheads="1"/>
          </p:cNvSpPr>
          <p:nvPr/>
        </p:nvSpPr>
        <p:spPr bwMode="auto">
          <a:xfrm flipV="1">
            <a:off x="6705600" y="27432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82" name="Oval 1087"/>
          <p:cNvSpPr>
            <a:spLocks noChangeArrowheads="1"/>
          </p:cNvSpPr>
          <p:nvPr/>
        </p:nvSpPr>
        <p:spPr bwMode="auto">
          <a:xfrm>
            <a:off x="5257800" y="27432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83" name="Line 1089"/>
          <p:cNvSpPr>
            <a:spLocks noChangeShapeType="1"/>
          </p:cNvSpPr>
          <p:nvPr/>
        </p:nvSpPr>
        <p:spPr bwMode="auto">
          <a:xfrm>
            <a:off x="5105400" y="3886200"/>
            <a:ext cx="60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84" name="Line 1090"/>
          <p:cNvSpPr>
            <a:spLocks noChangeShapeType="1"/>
          </p:cNvSpPr>
          <p:nvPr/>
        </p:nvSpPr>
        <p:spPr bwMode="auto">
          <a:xfrm>
            <a:off x="6553200" y="350520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85" name="Line 1091"/>
          <p:cNvSpPr>
            <a:spLocks noChangeShapeType="1"/>
          </p:cNvSpPr>
          <p:nvPr/>
        </p:nvSpPr>
        <p:spPr bwMode="auto">
          <a:xfrm flipV="1">
            <a:off x="5715000" y="3505200"/>
            <a:ext cx="8382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86" name="Line 1092"/>
          <p:cNvSpPr>
            <a:spLocks noChangeShapeType="1"/>
          </p:cNvSpPr>
          <p:nvPr/>
        </p:nvSpPr>
        <p:spPr bwMode="auto">
          <a:xfrm>
            <a:off x="5105400" y="3352800"/>
            <a:ext cx="2362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87" name="Oval 1093"/>
          <p:cNvSpPr>
            <a:spLocks noChangeArrowheads="1"/>
          </p:cNvSpPr>
          <p:nvPr/>
        </p:nvSpPr>
        <p:spPr bwMode="auto">
          <a:xfrm>
            <a:off x="6705600" y="32766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88" name="Line 1095"/>
          <p:cNvSpPr>
            <a:spLocks noChangeShapeType="1"/>
          </p:cNvSpPr>
          <p:nvPr/>
        </p:nvSpPr>
        <p:spPr bwMode="auto">
          <a:xfrm flipV="1">
            <a:off x="5105400" y="3505200"/>
            <a:ext cx="60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89" name="Line 1096"/>
          <p:cNvSpPr>
            <a:spLocks noChangeShapeType="1"/>
          </p:cNvSpPr>
          <p:nvPr/>
        </p:nvSpPr>
        <p:spPr bwMode="auto">
          <a:xfrm flipV="1">
            <a:off x="6553200" y="388620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90" name="Line 1097"/>
          <p:cNvSpPr>
            <a:spLocks noChangeShapeType="1"/>
          </p:cNvSpPr>
          <p:nvPr/>
        </p:nvSpPr>
        <p:spPr bwMode="auto">
          <a:xfrm>
            <a:off x="5715000" y="3505200"/>
            <a:ext cx="8382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91" name="Oval 1099"/>
          <p:cNvSpPr>
            <a:spLocks noChangeArrowheads="1"/>
          </p:cNvSpPr>
          <p:nvPr/>
        </p:nvSpPr>
        <p:spPr bwMode="auto">
          <a:xfrm flipV="1">
            <a:off x="6705600" y="38100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92" name="Oval 1100"/>
          <p:cNvSpPr>
            <a:spLocks noChangeArrowheads="1"/>
          </p:cNvSpPr>
          <p:nvPr/>
        </p:nvSpPr>
        <p:spPr bwMode="auto">
          <a:xfrm>
            <a:off x="5257800" y="32766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93" name="Oval 1101"/>
          <p:cNvSpPr>
            <a:spLocks noChangeArrowheads="1"/>
          </p:cNvSpPr>
          <p:nvPr/>
        </p:nvSpPr>
        <p:spPr bwMode="auto">
          <a:xfrm>
            <a:off x="5257800" y="38100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94" name="Line 1104"/>
          <p:cNvSpPr>
            <a:spLocks noChangeShapeType="1"/>
          </p:cNvSpPr>
          <p:nvPr/>
        </p:nvSpPr>
        <p:spPr bwMode="auto">
          <a:xfrm flipV="1">
            <a:off x="3657600" y="2438400"/>
            <a:ext cx="60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95" name="Line 1105"/>
          <p:cNvSpPr>
            <a:spLocks noChangeShapeType="1"/>
          </p:cNvSpPr>
          <p:nvPr/>
        </p:nvSpPr>
        <p:spPr bwMode="auto">
          <a:xfrm>
            <a:off x="4267200" y="2438400"/>
            <a:ext cx="8382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96" name="Oval 1106"/>
          <p:cNvSpPr>
            <a:spLocks noChangeArrowheads="1"/>
          </p:cNvSpPr>
          <p:nvPr/>
        </p:nvSpPr>
        <p:spPr bwMode="auto">
          <a:xfrm>
            <a:off x="3810000" y="22098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97" name="Line 1107"/>
          <p:cNvSpPr>
            <a:spLocks noChangeShapeType="1"/>
          </p:cNvSpPr>
          <p:nvPr/>
        </p:nvSpPr>
        <p:spPr bwMode="auto">
          <a:xfrm flipV="1">
            <a:off x="3657600" y="2971800"/>
            <a:ext cx="60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98" name="Line 1108"/>
          <p:cNvSpPr>
            <a:spLocks noChangeShapeType="1"/>
          </p:cNvSpPr>
          <p:nvPr/>
        </p:nvSpPr>
        <p:spPr bwMode="auto">
          <a:xfrm>
            <a:off x="4267200" y="2971800"/>
            <a:ext cx="8382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099" name="Oval 1109"/>
          <p:cNvSpPr>
            <a:spLocks noChangeArrowheads="1"/>
          </p:cNvSpPr>
          <p:nvPr/>
        </p:nvSpPr>
        <p:spPr bwMode="auto">
          <a:xfrm>
            <a:off x="3810000" y="27432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00" name="Line 1111"/>
          <p:cNvSpPr>
            <a:spLocks noChangeShapeType="1"/>
          </p:cNvSpPr>
          <p:nvPr/>
        </p:nvSpPr>
        <p:spPr bwMode="auto">
          <a:xfrm flipV="1">
            <a:off x="3657600" y="3505200"/>
            <a:ext cx="60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01" name="Oval 1114"/>
          <p:cNvSpPr>
            <a:spLocks noChangeArrowheads="1"/>
          </p:cNvSpPr>
          <p:nvPr/>
        </p:nvSpPr>
        <p:spPr bwMode="auto">
          <a:xfrm flipV="1">
            <a:off x="3810000" y="38100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02" name="Oval 1117"/>
          <p:cNvSpPr>
            <a:spLocks noChangeArrowheads="1"/>
          </p:cNvSpPr>
          <p:nvPr/>
        </p:nvSpPr>
        <p:spPr bwMode="auto">
          <a:xfrm flipV="1">
            <a:off x="3810000" y="32766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03" name="Line 1118"/>
          <p:cNvSpPr>
            <a:spLocks noChangeShapeType="1"/>
          </p:cNvSpPr>
          <p:nvPr/>
        </p:nvSpPr>
        <p:spPr bwMode="auto">
          <a:xfrm>
            <a:off x="4267200" y="3505200"/>
            <a:ext cx="8382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04" name="Line 1120"/>
          <p:cNvSpPr>
            <a:spLocks noChangeShapeType="1"/>
          </p:cNvSpPr>
          <p:nvPr/>
        </p:nvSpPr>
        <p:spPr bwMode="auto">
          <a:xfrm flipV="1">
            <a:off x="1905000" y="403860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05" name="Line 1121"/>
          <p:cNvSpPr>
            <a:spLocks noChangeShapeType="1"/>
          </p:cNvSpPr>
          <p:nvPr/>
        </p:nvSpPr>
        <p:spPr bwMode="auto">
          <a:xfrm>
            <a:off x="2819400" y="4038600"/>
            <a:ext cx="838200" cy="114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06" name="Line 1123"/>
          <p:cNvSpPr>
            <a:spLocks noChangeShapeType="1"/>
          </p:cNvSpPr>
          <p:nvPr/>
        </p:nvSpPr>
        <p:spPr bwMode="auto">
          <a:xfrm flipV="1">
            <a:off x="1905000" y="243840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07" name="Line 1124"/>
          <p:cNvSpPr>
            <a:spLocks noChangeShapeType="1"/>
          </p:cNvSpPr>
          <p:nvPr/>
        </p:nvSpPr>
        <p:spPr bwMode="auto">
          <a:xfrm>
            <a:off x="2819400" y="2438400"/>
            <a:ext cx="838200" cy="2057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08" name="Oval 1125"/>
          <p:cNvSpPr>
            <a:spLocks noChangeArrowheads="1"/>
          </p:cNvSpPr>
          <p:nvPr/>
        </p:nvSpPr>
        <p:spPr bwMode="auto">
          <a:xfrm>
            <a:off x="2362200" y="22098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09" name="Line 1126"/>
          <p:cNvSpPr>
            <a:spLocks noChangeShapeType="1"/>
          </p:cNvSpPr>
          <p:nvPr/>
        </p:nvSpPr>
        <p:spPr bwMode="auto">
          <a:xfrm flipV="1">
            <a:off x="1905000" y="297180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10" name="Line 1127"/>
          <p:cNvSpPr>
            <a:spLocks noChangeShapeType="1"/>
          </p:cNvSpPr>
          <p:nvPr/>
        </p:nvSpPr>
        <p:spPr bwMode="auto">
          <a:xfrm>
            <a:off x="2819400" y="2971800"/>
            <a:ext cx="838200" cy="1676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11" name="Oval 1128"/>
          <p:cNvSpPr>
            <a:spLocks noChangeArrowheads="1"/>
          </p:cNvSpPr>
          <p:nvPr/>
        </p:nvSpPr>
        <p:spPr bwMode="auto">
          <a:xfrm>
            <a:off x="2362200" y="27432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12" name="Line 1130"/>
          <p:cNvSpPr>
            <a:spLocks noChangeShapeType="1"/>
          </p:cNvSpPr>
          <p:nvPr/>
        </p:nvSpPr>
        <p:spPr bwMode="auto">
          <a:xfrm flipV="1">
            <a:off x="1905000" y="350520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13" name="Oval 1133"/>
          <p:cNvSpPr>
            <a:spLocks noChangeArrowheads="1"/>
          </p:cNvSpPr>
          <p:nvPr/>
        </p:nvSpPr>
        <p:spPr bwMode="auto">
          <a:xfrm flipV="1">
            <a:off x="2362200" y="38100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14" name="Oval 1136"/>
          <p:cNvSpPr>
            <a:spLocks noChangeArrowheads="1"/>
          </p:cNvSpPr>
          <p:nvPr/>
        </p:nvSpPr>
        <p:spPr bwMode="auto">
          <a:xfrm flipV="1">
            <a:off x="2362200" y="32766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15" name="Line 1137"/>
          <p:cNvSpPr>
            <a:spLocks noChangeShapeType="1"/>
          </p:cNvSpPr>
          <p:nvPr/>
        </p:nvSpPr>
        <p:spPr bwMode="auto">
          <a:xfrm>
            <a:off x="2819400" y="3505200"/>
            <a:ext cx="838200" cy="1524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16" name="Line 1141"/>
          <p:cNvSpPr>
            <a:spLocks noChangeShapeType="1"/>
          </p:cNvSpPr>
          <p:nvPr/>
        </p:nvSpPr>
        <p:spPr bwMode="auto">
          <a:xfrm flipV="1">
            <a:off x="1905000" y="571500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17" name="Oval 1144"/>
          <p:cNvSpPr>
            <a:spLocks noChangeArrowheads="1"/>
          </p:cNvSpPr>
          <p:nvPr/>
        </p:nvSpPr>
        <p:spPr bwMode="auto">
          <a:xfrm flipV="1">
            <a:off x="2362200" y="60198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18" name="Oval 1147"/>
          <p:cNvSpPr>
            <a:spLocks noChangeArrowheads="1"/>
          </p:cNvSpPr>
          <p:nvPr/>
        </p:nvSpPr>
        <p:spPr bwMode="auto">
          <a:xfrm flipV="1">
            <a:off x="2362200" y="54864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19" name="Line 1148"/>
          <p:cNvSpPr>
            <a:spLocks noChangeShapeType="1"/>
          </p:cNvSpPr>
          <p:nvPr/>
        </p:nvSpPr>
        <p:spPr bwMode="auto">
          <a:xfrm>
            <a:off x="2819400" y="5715000"/>
            <a:ext cx="8382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20" name="Line 1150"/>
          <p:cNvSpPr>
            <a:spLocks noChangeShapeType="1"/>
          </p:cNvSpPr>
          <p:nvPr/>
        </p:nvSpPr>
        <p:spPr bwMode="auto">
          <a:xfrm flipV="1">
            <a:off x="1905000" y="464820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21" name="Line 1151"/>
          <p:cNvSpPr>
            <a:spLocks noChangeShapeType="1"/>
          </p:cNvSpPr>
          <p:nvPr/>
        </p:nvSpPr>
        <p:spPr bwMode="auto">
          <a:xfrm>
            <a:off x="2819400" y="4648200"/>
            <a:ext cx="8382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22" name="Oval 1152"/>
          <p:cNvSpPr>
            <a:spLocks noChangeArrowheads="1"/>
          </p:cNvSpPr>
          <p:nvPr/>
        </p:nvSpPr>
        <p:spPr bwMode="auto">
          <a:xfrm>
            <a:off x="2362200" y="44196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23" name="Line 1153"/>
          <p:cNvSpPr>
            <a:spLocks noChangeShapeType="1"/>
          </p:cNvSpPr>
          <p:nvPr/>
        </p:nvSpPr>
        <p:spPr bwMode="auto">
          <a:xfrm flipV="1">
            <a:off x="1905000" y="518160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24" name="Line 1154"/>
          <p:cNvSpPr>
            <a:spLocks noChangeShapeType="1"/>
          </p:cNvSpPr>
          <p:nvPr/>
        </p:nvSpPr>
        <p:spPr bwMode="auto">
          <a:xfrm>
            <a:off x="2819400" y="5181600"/>
            <a:ext cx="8382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25" name="Oval 1155"/>
          <p:cNvSpPr>
            <a:spLocks noChangeArrowheads="1"/>
          </p:cNvSpPr>
          <p:nvPr/>
        </p:nvSpPr>
        <p:spPr bwMode="auto">
          <a:xfrm>
            <a:off x="2362200" y="4953000"/>
            <a:ext cx="304800" cy="304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26" name="Text Box 1158"/>
          <p:cNvSpPr txBox="1">
            <a:spLocks noChangeArrowheads="1"/>
          </p:cNvSpPr>
          <p:nvPr/>
        </p:nvSpPr>
        <p:spPr bwMode="auto">
          <a:xfrm>
            <a:off x="1584325" y="2133600"/>
            <a:ext cx="2603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200" b="1"/>
              <a:t>0</a:t>
            </a:r>
          </a:p>
          <a:p>
            <a:r>
              <a:rPr lang="pt-BR" sz="1200" b="1"/>
              <a:t>1</a:t>
            </a:r>
            <a:endParaRPr lang="pt-BR" sz="1600"/>
          </a:p>
        </p:txBody>
      </p:sp>
      <p:sp>
        <p:nvSpPr>
          <p:cNvPr id="44127" name="Text Box 1159"/>
          <p:cNvSpPr txBox="1">
            <a:spLocks noChangeArrowheads="1"/>
          </p:cNvSpPr>
          <p:nvPr/>
        </p:nvSpPr>
        <p:spPr bwMode="auto">
          <a:xfrm>
            <a:off x="1568450" y="2667000"/>
            <a:ext cx="2603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200" b="1"/>
              <a:t>2</a:t>
            </a:r>
          </a:p>
          <a:p>
            <a:r>
              <a:rPr lang="pt-BR" sz="1200" b="1"/>
              <a:t>3</a:t>
            </a:r>
            <a:endParaRPr lang="pt-BR" sz="1600"/>
          </a:p>
        </p:txBody>
      </p:sp>
      <p:sp>
        <p:nvSpPr>
          <p:cNvPr id="44128" name="Text Box 1160"/>
          <p:cNvSpPr txBox="1">
            <a:spLocks noChangeArrowheads="1"/>
          </p:cNvSpPr>
          <p:nvPr/>
        </p:nvSpPr>
        <p:spPr bwMode="auto">
          <a:xfrm>
            <a:off x="1568450" y="3200400"/>
            <a:ext cx="2603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200" b="1"/>
              <a:t>4</a:t>
            </a:r>
          </a:p>
          <a:p>
            <a:r>
              <a:rPr lang="pt-BR" sz="1200" b="1"/>
              <a:t>5</a:t>
            </a:r>
            <a:endParaRPr lang="pt-BR" sz="1600"/>
          </a:p>
        </p:txBody>
      </p:sp>
      <p:sp>
        <p:nvSpPr>
          <p:cNvPr id="44129" name="Text Box 1161"/>
          <p:cNvSpPr txBox="1">
            <a:spLocks noChangeArrowheads="1"/>
          </p:cNvSpPr>
          <p:nvPr/>
        </p:nvSpPr>
        <p:spPr bwMode="auto">
          <a:xfrm>
            <a:off x="1568450" y="3733800"/>
            <a:ext cx="2603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200" b="1"/>
              <a:t>6</a:t>
            </a:r>
          </a:p>
          <a:p>
            <a:r>
              <a:rPr lang="pt-BR" sz="1200" b="1"/>
              <a:t>7</a:t>
            </a:r>
            <a:endParaRPr lang="pt-BR" sz="1600"/>
          </a:p>
        </p:txBody>
      </p:sp>
      <p:sp>
        <p:nvSpPr>
          <p:cNvPr id="44130" name="Text Box 1162"/>
          <p:cNvSpPr txBox="1">
            <a:spLocks noChangeArrowheads="1"/>
          </p:cNvSpPr>
          <p:nvPr/>
        </p:nvSpPr>
        <p:spPr bwMode="auto">
          <a:xfrm>
            <a:off x="1568450" y="4343400"/>
            <a:ext cx="2603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200" b="1"/>
              <a:t>8</a:t>
            </a:r>
          </a:p>
          <a:p>
            <a:r>
              <a:rPr lang="pt-BR" sz="1200" b="1"/>
              <a:t>9</a:t>
            </a:r>
            <a:endParaRPr lang="pt-BR" sz="1600"/>
          </a:p>
        </p:txBody>
      </p:sp>
      <p:sp>
        <p:nvSpPr>
          <p:cNvPr id="44131" name="Text Box 1163"/>
          <p:cNvSpPr txBox="1">
            <a:spLocks noChangeArrowheads="1"/>
          </p:cNvSpPr>
          <p:nvPr/>
        </p:nvSpPr>
        <p:spPr bwMode="auto">
          <a:xfrm>
            <a:off x="1492250" y="4876800"/>
            <a:ext cx="3365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r"/>
            <a:r>
              <a:rPr lang="pt-BR" sz="1200" b="1"/>
              <a:t>10</a:t>
            </a:r>
          </a:p>
          <a:p>
            <a:pPr algn="r"/>
            <a:r>
              <a:rPr lang="pt-BR" sz="1200" b="1"/>
              <a:t>11</a:t>
            </a:r>
            <a:endParaRPr lang="pt-BR" sz="1600"/>
          </a:p>
        </p:txBody>
      </p:sp>
      <p:sp>
        <p:nvSpPr>
          <p:cNvPr id="44132" name="Text Box 1164"/>
          <p:cNvSpPr txBox="1">
            <a:spLocks noChangeArrowheads="1"/>
          </p:cNvSpPr>
          <p:nvPr/>
        </p:nvSpPr>
        <p:spPr bwMode="auto">
          <a:xfrm>
            <a:off x="1492250" y="5410200"/>
            <a:ext cx="3365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r"/>
            <a:r>
              <a:rPr lang="pt-BR" sz="1200" b="1"/>
              <a:t>12</a:t>
            </a:r>
          </a:p>
          <a:p>
            <a:pPr algn="r"/>
            <a:r>
              <a:rPr lang="pt-BR" sz="1200" b="1"/>
              <a:t>13</a:t>
            </a:r>
            <a:endParaRPr lang="pt-BR" sz="1600"/>
          </a:p>
        </p:txBody>
      </p:sp>
      <p:sp>
        <p:nvSpPr>
          <p:cNvPr id="44133" name="Text Box 1165"/>
          <p:cNvSpPr txBox="1">
            <a:spLocks noChangeArrowheads="1"/>
          </p:cNvSpPr>
          <p:nvPr/>
        </p:nvSpPr>
        <p:spPr bwMode="auto">
          <a:xfrm>
            <a:off x="1492250" y="5943600"/>
            <a:ext cx="3365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r"/>
            <a:r>
              <a:rPr lang="pt-BR" sz="1200" b="1"/>
              <a:t>14</a:t>
            </a:r>
          </a:p>
          <a:p>
            <a:pPr algn="r"/>
            <a:r>
              <a:rPr lang="pt-BR" sz="1200" b="1"/>
              <a:t>15</a:t>
            </a:r>
            <a:endParaRPr lang="pt-BR" sz="1600"/>
          </a:p>
        </p:txBody>
      </p:sp>
      <p:sp>
        <p:nvSpPr>
          <p:cNvPr id="44134" name="Text Box 1167"/>
          <p:cNvSpPr txBox="1">
            <a:spLocks noChangeArrowheads="1"/>
          </p:cNvSpPr>
          <p:nvPr/>
        </p:nvSpPr>
        <p:spPr bwMode="auto">
          <a:xfrm>
            <a:off x="7588250" y="2133600"/>
            <a:ext cx="2603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200" b="1"/>
              <a:t>0</a:t>
            </a:r>
          </a:p>
          <a:p>
            <a:r>
              <a:rPr lang="pt-BR" sz="1200" b="1"/>
              <a:t>1</a:t>
            </a:r>
            <a:endParaRPr lang="pt-BR" sz="1600"/>
          </a:p>
        </p:txBody>
      </p:sp>
      <p:sp>
        <p:nvSpPr>
          <p:cNvPr id="44135" name="Text Box 1168"/>
          <p:cNvSpPr txBox="1">
            <a:spLocks noChangeArrowheads="1"/>
          </p:cNvSpPr>
          <p:nvPr/>
        </p:nvSpPr>
        <p:spPr bwMode="auto">
          <a:xfrm>
            <a:off x="7572375" y="2667000"/>
            <a:ext cx="2603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200" b="1"/>
              <a:t>2</a:t>
            </a:r>
          </a:p>
          <a:p>
            <a:r>
              <a:rPr lang="pt-BR" sz="1200" b="1"/>
              <a:t>3</a:t>
            </a:r>
            <a:endParaRPr lang="pt-BR" sz="1600"/>
          </a:p>
        </p:txBody>
      </p:sp>
      <p:sp>
        <p:nvSpPr>
          <p:cNvPr id="44136" name="Text Box 1169"/>
          <p:cNvSpPr txBox="1">
            <a:spLocks noChangeArrowheads="1"/>
          </p:cNvSpPr>
          <p:nvPr/>
        </p:nvSpPr>
        <p:spPr bwMode="auto">
          <a:xfrm>
            <a:off x="7572375" y="3200400"/>
            <a:ext cx="2603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200" b="1"/>
              <a:t>4</a:t>
            </a:r>
          </a:p>
          <a:p>
            <a:r>
              <a:rPr lang="pt-BR" sz="1200" b="1"/>
              <a:t>5</a:t>
            </a:r>
            <a:endParaRPr lang="pt-BR" sz="1600"/>
          </a:p>
        </p:txBody>
      </p:sp>
      <p:sp>
        <p:nvSpPr>
          <p:cNvPr id="44137" name="Text Box 1170"/>
          <p:cNvSpPr txBox="1">
            <a:spLocks noChangeArrowheads="1"/>
          </p:cNvSpPr>
          <p:nvPr/>
        </p:nvSpPr>
        <p:spPr bwMode="auto">
          <a:xfrm>
            <a:off x="7572375" y="3733800"/>
            <a:ext cx="2603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200" b="1"/>
              <a:t>6</a:t>
            </a:r>
          </a:p>
          <a:p>
            <a:r>
              <a:rPr lang="pt-BR" sz="1200" b="1"/>
              <a:t>7</a:t>
            </a:r>
            <a:endParaRPr lang="pt-BR" sz="1600"/>
          </a:p>
        </p:txBody>
      </p:sp>
      <p:sp>
        <p:nvSpPr>
          <p:cNvPr id="44138" name="Text Box 1171"/>
          <p:cNvSpPr txBox="1">
            <a:spLocks noChangeArrowheads="1"/>
          </p:cNvSpPr>
          <p:nvPr/>
        </p:nvSpPr>
        <p:spPr bwMode="auto">
          <a:xfrm>
            <a:off x="7572375" y="4343400"/>
            <a:ext cx="2603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pt-BR" sz="1200" b="1"/>
              <a:t>8</a:t>
            </a:r>
          </a:p>
          <a:p>
            <a:r>
              <a:rPr lang="pt-BR" sz="1200" b="1"/>
              <a:t>9</a:t>
            </a:r>
            <a:endParaRPr lang="pt-BR" sz="1600"/>
          </a:p>
        </p:txBody>
      </p:sp>
      <p:sp>
        <p:nvSpPr>
          <p:cNvPr id="44139" name="Text Box 1172"/>
          <p:cNvSpPr txBox="1">
            <a:spLocks noChangeArrowheads="1"/>
          </p:cNvSpPr>
          <p:nvPr/>
        </p:nvSpPr>
        <p:spPr bwMode="auto">
          <a:xfrm>
            <a:off x="7496175" y="4876800"/>
            <a:ext cx="3365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r"/>
            <a:r>
              <a:rPr lang="pt-BR" sz="1200" b="1"/>
              <a:t>10</a:t>
            </a:r>
          </a:p>
          <a:p>
            <a:pPr algn="r"/>
            <a:r>
              <a:rPr lang="pt-BR" sz="1200" b="1"/>
              <a:t>11</a:t>
            </a:r>
            <a:endParaRPr lang="pt-BR" sz="1600"/>
          </a:p>
        </p:txBody>
      </p:sp>
      <p:sp>
        <p:nvSpPr>
          <p:cNvPr id="44140" name="Text Box 1173"/>
          <p:cNvSpPr txBox="1">
            <a:spLocks noChangeArrowheads="1"/>
          </p:cNvSpPr>
          <p:nvPr/>
        </p:nvSpPr>
        <p:spPr bwMode="auto">
          <a:xfrm>
            <a:off x="7496175" y="5410200"/>
            <a:ext cx="3365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r"/>
            <a:r>
              <a:rPr lang="pt-BR" sz="1200" b="1"/>
              <a:t>12</a:t>
            </a:r>
          </a:p>
          <a:p>
            <a:pPr algn="r"/>
            <a:r>
              <a:rPr lang="pt-BR" sz="1200" b="1"/>
              <a:t>13</a:t>
            </a:r>
            <a:endParaRPr lang="pt-BR" sz="1600"/>
          </a:p>
        </p:txBody>
      </p:sp>
      <p:sp>
        <p:nvSpPr>
          <p:cNvPr id="44141" name="Text Box 1174"/>
          <p:cNvSpPr txBox="1">
            <a:spLocks noChangeArrowheads="1"/>
          </p:cNvSpPr>
          <p:nvPr/>
        </p:nvSpPr>
        <p:spPr bwMode="auto">
          <a:xfrm>
            <a:off x="7496175" y="5943600"/>
            <a:ext cx="3365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r"/>
            <a:r>
              <a:rPr lang="pt-BR" sz="1200" b="1"/>
              <a:t>14</a:t>
            </a:r>
          </a:p>
          <a:p>
            <a:pPr algn="r"/>
            <a:r>
              <a:rPr lang="pt-BR" sz="1200" b="1"/>
              <a:t>15</a:t>
            </a:r>
            <a:endParaRPr lang="pt-BR" sz="1600"/>
          </a:p>
        </p:txBody>
      </p:sp>
      <p:grpSp>
        <p:nvGrpSpPr>
          <p:cNvPr id="44142" name="Group 1177"/>
          <p:cNvGrpSpPr>
            <a:grpSpLocks/>
          </p:cNvGrpSpPr>
          <p:nvPr/>
        </p:nvGrpSpPr>
        <p:grpSpPr bwMode="auto">
          <a:xfrm>
            <a:off x="1905000" y="2286000"/>
            <a:ext cx="762000" cy="152400"/>
            <a:chOff x="1200" y="1440"/>
            <a:chExt cx="480" cy="96"/>
          </a:xfrm>
        </p:grpSpPr>
        <p:sp>
          <p:nvSpPr>
            <p:cNvPr id="44203" name="Line 1175"/>
            <p:cNvSpPr>
              <a:spLocks noChangeShapeType="1"/>
            </p:cNvSpPr>
            <p:nvPr/>
          </p:nvSpPr>
          <p:spPr bwMode="auto">
            <a:xfrm>
              <a:off x="1200" y="1536"/>
              <a:ext cx="288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4204" name="Line 1176"/>
            <p:cNvSpPr>
              <a:spLocks noChangeShapeType="1"/>
            </p:cNvSpPr>
            <p:nvPr/>
          </p:nvSpPr>
          <p:spPr bwMode="auto">
            <a:xfrm flipV="1">
              <a:off x="1488" y="1440"/>
              <a:ext cx="192" cy="9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44143" name="Line 1074"/>
          <p:cNvSpPr>
            <a:spLocks noChangeShapeType="1"/>
          </p:cNvSpPr>
          <p:nvPr/>
        </p:nvSpPr>
        <p:spPr bwMode="auto">
          <a:xfrm>
            <a:off x="1905000" y="2286000"/>
            <a:ext cx="5562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4144" name="Group 1178"/>
          <p:cNvGrpSpPr>
            <a:grpSpLocks/>
          </p:cNvGrpSpPr>
          <p:nvPr/>
        </p:nvGrpSpPr>
        <p:grpSpPr bwMode="auto">
          <a:xfrm>
            <a:off x="1905000" y="2819400"/>
            <a:ext cx="762000" cy="152400"/>
            <a:chOff x="1200" y="1440"/>
            <a:chExt cx="480" cy="96"/>
          </a:xfrm>
        </p:grpSpPr>
        <p:sp>
          <p:nvSpPr>
            <p:cNvPr id="44201" name="Line 1179"/>
            <p:cNvSpPr>
              <a:spLocks noChangeShapeType="1"/>
            </p:cNvSpPr>
            <p:nvPr/>
          </p:nvSpPr>
          <p:spPr bwMode="auto">
            <a:xfrm>
              <a:off x="1200" y="1536"/>
              <a:ext cx="288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4202" name="Line 1180"/>
            <p:cNvSpPr>
              <a:spLocks noChangeShapeType="1"/>
            </p:cNvSpPr>
            <p:nvPr/>
          </p:nvSpPr>
          <p:spPr bwMode="auto">
            <a:xfrm flipV="1">
              <a:off x="1488" y="1440"/>
              <a:ext cx="192" cy="9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44145" name="Line 1122"/>
          <p:cNvSpPr>
            <a:spLocks noChangeShapeType="1"/>
          </p:cNvSpPr>
          <p:nvPr/>
        </p:nvSpPr>
        <p:spPr bwMode="auto">
          <a:xfrm>
            <a:off x="1905000" y="2819400"/>
            <a:ext cx="914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46" name="Line 1129"/>
          <p:cNvSpPr>
            <a:spLocks noChangeShapeType="1"/>
          </p:cNvSpPr>
          <p:nvPr/>
        </p:nvSpPr>
        <p:spPr bwMode="auto">
          <a:xfrm flipV="1">
            <a:off x="2819400" y="2438400"/>
            <a:ext cx="838200" cy="381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47" name="Line 1181"/>
          <p:cNvSpPr>
            <a:spLocks noChangeShapeType="1"/>
          </p:cNvSpPr>
          <p:nvPr/>
        </p:nvSpPr>
        <p:spPr bwMode="auto">
          <a:xfrm>
            <a:off x="3657600" y="2438400"/>
            <a:ext cx="152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48" name="Line 1182"/>
          <p:cNvSpPr>
            <a:spLocks noChangeShapeType="1"/>
          </p:cNvSpPr>
          <p:nvPr/>
        </p:nvSpPr>
        <p:spPr bwMode="auto">
          <a:xfrm flipV="1">
            <a:off x="3810000" y="2286000"/>
            <a:ext cx="304800" cy="152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49" name="Line 1098"/>
          <p:cNvSpPr>
            <a:spLocks noChangeShapeType="1"/>
          </p:cNvSpPr>
          <p:nvPr/>
        </p:nvSpPr>
        <p:spPr bwMode="auto">
          <a:xfrm flipV="1">
            <a:off x="3657600" y="4038600"/>
            <a:ext cx="3810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50" name="Line 1028"/>
          <p:cNvSpPr>
            <a:spLocks noChangeShapeType="1"/>
          </p:cNvSpPr>
          <p:nvPr/>
        </p:nvSpPr>
        <p:spPr bwMode="auto">
          <a:xfrm>
            <a:off x="3657600" y="4495800"/>
            <a:ext cx="3810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51" name="Line 1142"/>
          <p:cNvSpPr>
            <a:spLocks noChangeShapeType="1"/>
          </p:cNvSpPr>
          <p:nvPr/>
        </p:nvSpPr>
        <p:spPr bwMode="auto">
          <a:xfrm>
            <a:off x="1905000" y="6096000"/>
            <a:ext cx="914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52" name="Line 1143"/>
          <p:cNvSpPr>
            <a:spLocks noChangeShapeType="1"/>
          </p:cNvSpPr>
          <p:nvPr/>
        </p:nvSpPr>
        <p:spPr bwMode="auto">
          <a:xfrm flipV="1">
            <a:off x="2819400" y="4038600"/>
            <a:ext cx="838200" cy="2057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53" name="Line 1145"/>
          <p:cNvSpPr>
            <a:spLocks noChangeShapeType="1"/>
          </p:cNvSpPr>
          <p:nvPr/>
        </p:nvSpPr>
        <p:spPr bwMode="auto">
          <a:xfrm>
            <a:off x="1905000" y="5562600"/>
            <a:ext cx="914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54" name="Line 1146"/>
          <p:cNvSpPr>
            <a:spLocks noChangeShapeType="1"/>
          </p:cNvSpPr>
          <p:nvPr/>
        </p:nvSpPr>
        <p:spPr bwMode="auto">
          <a:xfrm flipV="1">
            <a:off x="2819400" y="3886200"/>
            <a:ext cx="838200" cy="1676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55" name="Line 1103"/>
          <p:cNvSpPr>
            <a:spLocks noChangeShapeType="1"/>
          </p:cNvSpPr>
          <p:nvPr/>
        </p:nvSpPr>
        <p:spPr bwMode="auto">
          <a:xfrm>
            <a:off x="3657600" y="2819400"/>
            <a:ext cx="609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56" name="Line 1110"/>
          <p:cNvSpPr>
            <a:spLocks noChangeShapeType="1"/>
          </p:cNvSpPr>
          <p:nvPr/>
        </p:nvSpPr>
        <p:spPr bwMode="auto">
          <a:xfrm flipV="1">
            <a:off x="4267200" y="2438400"/>
            <a:ext cx="838200" cy="381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57" name="Line 1134"/>
          <p:cNvSpPr>
            <a:spLocks noChangeShapeType="1"/>
          </p:cNvSpPr>
          <p:nvPr/>
        </p:nvSpPr>
        <p:spPr bwMode="auto">
          <a:xfrm>
            <a:off x="1905000" y="3352800"/>
            <a:ext cx="914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58" name="Line 1135"/>
          <p:cNvSpPr>
            <a:spLocks noChangeShapeType="1"/>
          </p:cNvSpPr>
          <p:nvPr/>
        </p:nvSpPr>
        <p:spPr bwMode="auto">
          <a:xfrm flipV="1">
            <a:off x="2819400" y="2819400"/>
            <a:ext cx="838200" cy="533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59" name="Line 1185"/>
          <p:cNvSpPr>
            <a:spLocks noChangeShapeType="1"/>
          </p:cNvSpPr>
          <p:nvPr/>
        </p:nvSpPr>
        <p:spPr bwMode="auto">
          <a:xfrm>
            <a:off x="5105400" y="2438400"/>
            <a:ext cx="152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60" name="Line 1186"/>
          <p:cNvSpPr>
            <a:spLocks noChangeShapeType="1"/>
          </p:cNvSpPr>
          <p:nvPr/>
        </p:nvSpPr>
        <p:spPr bwMode="auto">
          <a:xfrm flipV="1">
            <a:off x="5257800" y="2286000"/>
            <a:ext cx="304800" cy="152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4161" name="Group 1198"/>
          <p:cNvGrpSpPr>
            <a:grpSpLocks/>
          </p:cNvGrpSpPr>
          <p:nvPr/>
        </p:nvGrpSpPr>
        <p:grpSpPr bwMode="auto">
          <a:xfrm>
            <a:off x="1905000" y="3352800"/>
            <a:ext cx="762000" cy="152400"/>
            <a:chOff x="1200" y="1440"/>
            <a:chExt cx="480" cy="96"/>
          </a:xfrm>
        </p:grpSpPr>
        <p:sp>
          <p:nvSpPr>
            <p:cNvPr id="44199" name="Line 1199"/>
            <p:cNvSpPr>
              <a:spLocks noChangeShapeType="1"/>
            </p:cNvSpPr>
            <p:nvPr/>
          </p:nvSpPr>
          <p:spPr bwMode="auto">
            <a:xfrm>
              <a:off x="1200" y="1536"/>
              <a:ext cx="288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4200" name="Line 1200"/>
            <p:cNvSpPr>
              <a:spLocks noChangeShapeType="1"/>
            </p:cNvSpPr>
            <p:nvPr/>
          </p:nvSpPr>
          <p:spPr bwMode="auto">
            <a:xfrm flipV="1">
              <a:off x="1488" y="1440"/>
              <a:ext cx="192" cy="9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44162" name="Group 1201"/>
          <p:cNvGrpSpPr>
            <a:grpSpLocks/>
          </p:cNvGrpSpPr>
          <p:nvPr/>
        </p:nvGrpSpPr>
        <p:grpSpPr bwMode="auto">
          <a:xfrm>
            <a:off x="1905000" y="3886200"/>
            <a:ext cx="762000" cy="152400"/>
            <a:chOff x="1200" y="1440"/>
            <a:chExt cx="480" cy="96"/>
          </a:xfrm>
        </p:grpSpPr>
        <p:sp>
          <p:nvSpPr>
            <p:cNvPr id="44197" name="Line 1202"/>
            <p:cNvSpPr>
              <a:spLocks noChangeShapeType="1"/>
            </p:cNvSpPr>
            <p:nvPr/>
          </p:nvSpPr>
          <p:spPr bwMode="auto">
            <a:xfrm>
              <a:off x="1200" y="1536"/>
              <a:ext cx="288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4198" name="Line 1203"/>
            <p:cNvSpPr>
              <a:spLocks noChangeShapeType="1"/>
            </p:cNvSpPr>
            <p:nvPr/>
          </p:nvSpPr>
          <p:spPr bwMode="auto">
            <a:xfrm flipV="1">
              <a:off x="1488" y="1440"/>
              <a:ext cx="192" cy="9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44163" name="Line 1131"/>
          <p:cNvSpPr>
            <a:spLocks noChangeShapeType="1"/>
          </p:cNvSpPr>
          <p:nvPr/>
        </p:nvSpPr>
        <p:spPr bwMode="auto">
          <a:xfrm>
            <a:off x="1905000" y="3886200"/>
            <a:ext cx="914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64" name="Line 1132"/>
          <p:cNvSpPr>
            <a:spLocks noChangeShapeType="1"/>
          </p:cNvSpPr>
          <p:nvPr/>
        </p:nvSpPr>
        <p:spPr bwMode="auto">
          <a:xfrm flipV="1">
            <a:off x="2819400" y="2971800"/>
            <a:ext cx="83820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65" name="Line 1204"/>
          <p:cNvSpPr>
            <a:spLocks noChangeShapeType="1"/>
          </p:cNvSpPr>
          <p:nvPr/>
        </p:nvSpPr>
        <p:spPr bwMode="auto">
          <a:xfrm>
            <a:off x="3657600" y="2971800"/>
            <a:ext cx="152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66" name="Line 1205"/>
          <p:cNvSpPr>
            <a:spLocks noChangeShapeType="1"/>
          </p:cNvSpPr>
          <p:nvPr/>
        </p:nvSpPr>
        <p:spPr bwMode="auto">
          <a:xfrm flipV="1">
            <a:off x="3810000" y="2819400"/>
            <a:ext cx="304800" cy="152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4167" name="Group 1206"/>
          <p:cNvGrpSpPr>
            <a:grpSpLocks/>
          </p:cNvGrpSpPr>
          <p:nvPr/>
        </p:nvGrpSpPr>
        <p:grpSpPr bwMode="auto">
          <a:xfrm>
            <a:off x="1905000" y="4495800"/>
            <a:ext cx="762000" cy="152400"/>
            <a:chOff x="1200" y="1440"/>
            <a:chExt cx="480" cy="96"/>
          </a:xfrm>
        </p:grpSpPr>
        <p:sp>
          <p:nvSpPr>
            <p:cNvPr id="44195" name="Line 1207"/>
            <p:cNvSpPr>
              <a:spLocks noChangeShapeType="1"/>
            </p:cNvSpPr>
            <p:nvPr/>
          </p:nvSpPr>
          <p:spPr bwMode="auto">
            <a:xfrm>
              <a:off x="1200" y="1536"/>
              <a:ext cx="288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4196" name="Line 1208"/>
            <p:cNvSpPr>
              <a:spLocks noChangeShapeType="1"/>
            </p:cNvSpPr>
            <p:nvPr/>
          </p:nvSpPr>
          <p:spPr bwMode="auto">
            <a:xfrm flipV="1">
              <a:off x="1488" y="1440"/>
              <a:ext cx="192" cy="9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44168" name="Group 1209"/>
          <p:cNvGrpSpPr>
            <a:grpSpLocks/>
          </p:cNvGrpSpPr>
          <p:nvPr/>
        </p:nvGrpSpPr>
        <p:grpSpPr bwMode="auto">
          <a:xfrm>
            <a:off x="1905000" y="5029200"/>
            <a:ext cx="762000" cy="152400"/>
            <a:chOff x="1200" y="1440"/>
            <a:chExt cx="480" cy="96"/>
          </a:xfrm>
        </p:grpSpPr>
        <p:sp>
          <p:nvSpPr>
            <p:cNvPr id="44193" name="Line 1210"/>
            <p:cNvSpPr>
              <a:spLocks noChangeShapeType="1"/>
            </p:cNvSpPr>
            <p:nvPr/>
          </p:nvSpPr>
          <p:spPr bwMode="auto">
            <a:xfrm>
              <a:off x="1200" y="1536"/>
              <a:ext cx="288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4194" name="Line 1211"/>
            <p:cNvSpPr>
              <a:spLocks noChangeShapeType="1"/>
            </p:cNvSpPr>
            <p:nvPr/>
          </p:nvSpPr>
          <p:spPr bwMode="auto">
            <a:xfrm flipV="1">
              <a:off x="1488" y="1440"/>
              <a:ext cx="192" cy="9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44169" name="Group 1212"/>
          <p:cNvGrpSpPr>
            <a:grpSpLocks/>
          </p:cNvGrpSpPr>
          <p:nvPr/>
        </p:nvGrpSpPr>
        <p:grpSpPr bwMode="auto">
          <a:xfrm>
            <a:off x="1905000" y="5562600"/>
            <a:ext cx="762000" cy="152400"/>
            <a:chOff x="1200" y="1440"/>
            <a:chExt cx="480" cy="96"/>
          </a:xfrm>
        </p:grpSpPr>
        <p:sp>
          <p:nvSpPr>
            <p:cNvPr id="44191" name="Line 1213"/>
            <p:cNvSpPr>
              <a:spLocks noChangeShapeType="1"/>
            </p:cNvSpPr>
            <p:nvPr/>
          </p:nvSpPr>
          <p:spPr bwMode="auto">
            <a:xfrm>
              <a:off x="1200" y="1536"/>
              <a:ext cx="288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4192" name="Line 1214"/>
            <p:cNvSpPr>
              <a:spLocks noChangeShapeType="1"/>
            </p:cNvSpPr>
            <p:nvPr/>
          </p:nvSpPr>
          <p:spPr bwMode="auto">
            <a:xfrm flipV="1">
              <a:off x="1488" y="1440"/>
              <a:ext cx="192" cy="9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44170" name="Group 1215"/>
          <p:cNvGrpSpPr>
            <a:grpSpLocks/>
          </p:cNvGrpSpPr>
          <p:nvPr/>
        </p:nvGrpSpPr>
        <p:grpSpPr bwMode="auto">
          <a:xfrm>
            <a:off x="1905000" y="6096000"/>
            <a:ext cx="762000" cy="152400"/>
            <a:chOff x="1200" y="1440"/>
            <a:chExt cx="480" cy="96"/>
          </a:xfrm>
        </p:grpSpPr>
        <p:sp>
          <p:nvSpPr>
            <p:cNvPr id="44189" name="Line 1216"/>
            <p:cNvSpPr>
              <a:spLocks noChangeShapeType="1"/>
            </p:cNvSpPr>
            <p:nvPr/>
          </p:nvSpPr>
          <p:spPr bwMode="auto">
            <a:xfrm>
              <a:off x="1200" y="1536"/>
              <a:ext cx="288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4190" name="Line 1217"/>
            <p:cNvSpPr>
              <a:spLocks noChangeShapeType="1"/>
            </p:cNvSpPr>
            <p:nvPr/>
          </p:nvSpPr>
          <p:spPr bwMode="auto">
            <a:xfrm flipV="1">
              <a:off x="1488" y="1440"/>
              <a:ext cx="192" cy="9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44171" name="Line 1081"/>
          <p:cNvSpPr>
            <a:spLocks noChangeShapeType="1"/>
          </p:cNvSpPr>
          <p:nvPr/>
        </p:nvSpPr>
        <p:spPr bwMode="auto">
          <a:xfrm>
            <a:off x="5105400" y="2819400"/>
            <a:ext cx="609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72" name="Line 1083"/>
          <p:cNvSpPr>
            <a:spLocks noChangeShapeType="1"/>
          </p:cNvSpPr>
          <p:nvPr/>
        </p:nvSpPr>
        <p:spPr bwMode="auto">
          <a:xfrm flipV="1">
            <a:off x="5715000" y="2438400"/>
            <a:ext cx="838200" cy="381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73" name="Line 1115"/>
          <p:cNvSpPr>
            <a:spLocks noChangeShapeType="1"/>
          </p:cNvSpPr>
          <p:nvPr/>
        </p:nvSpPr>
        <p:spPr bwMode="auto">
          <a:xfrm>
            <a:off x="3657600" y="3352800"/>
            <a:ext cx="609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74" name="Line 1116"/>
          <p:cNvSpPr>
            <a:spLocks noChangeShapeType="1"/>
          </p:cNvSpPr>
          <p:nvPr/>
        </p:nvSpPr>
        <p:spPr bwMode="auto">
          <a:xfrm flipV="1">
            <a:off x="4267200" y="2819400"/>
            <a:ext cx="838200" cy="533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75" name="Line 1139"/>
          <p:cNvSpPr>
            <a:spLocks noChangeShapeType="1"/>
          </p:cNvSpPr>
          <p:nvPr/>
        </p:nvSpPr>
        <p:spPr bwMode="auto">
          <a:xfrm>
            <a:off x="1905000" y="4495800"/>
            <a:ext cx="914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76" name="Line 1140"/>
          <p:cNvSpPr>
            <a:spLocks noChangeShapeType="1"/>
          </p:cNvSpPr>
          <p:nvPr/>
        </p:nvSpPr>
        <p:spPr bwMode="auto">
          <a:xfrm flipV="1">
            <a:off x="2819400" y="3352800"/>
            <a:ext cx="838200" cy="1143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77" name="Line 1218"/>
          <p:cNvSpPr>
            <a:spLocks noChangeShapeType="1"/>
          </p:cNvSpPr>
          <p:nvPr/>
        </p:nvSpPr>
        <p:spPr bwMode="auto">
          <a:xfrm>
            <a:off x="6553200" y="2438400"/>
            <a:ext cx="152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78" name="Line 1219"/>
          <p:cNvSpPr>
            <a:spLocks noChangeShapeType="1"/>
          </p:cNvSpPr>
          <p:nvPr/>
        </p:nvSpPr>
        <p:spPr bwMode="auto">
          <a:xfrm flipV="1">
            <a:off x="6705600" y="2286000"/>
            <a:ext cx="304800" cy="152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79" name="Line 1220"/>
          <p:cNvSpPr>
            <a:spLocks noChangeShapeType="1"/>
          </p:cNvSpPr>
          <p:nvPr/>
        </p:nvSpPr>
        <p:spPr bwMode="auto">
          <a:xfrm>
            <a:off x="5105400" y="2971800"/>
            <a:ext cx="152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80" name="Line 1221"/>
          <p:cNvSpPr>
            <a:spLocks noChangeShapeType="1"/>
          </p:cNvSpPr>
          <p:nvPr/>
        </p:nvSpPr>
        <p:spPr bwMode="auto">
          <a:xfrm flipV="1">
            <a:off x="5257800" y="2819400"/>
            <a:ext cx="304800" cy="152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81" name="Line 1222"/>
          <p:cNvSpPr>
            <a:spLocks noChangeShapeType="1"/>
          </p:cNvSpPr>
          <p:nvPr/>
        </p:nvSpPr>
        <p:spPr bwMode="auto">
          <a:xfrm>
            <a:off x="3657600" y="3505200"/>
            <a:ext cx="152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82" name="Line 1223"/>
          <p:cNvSpPr>
            <a:spLocks noChangeShapeType="1"/>
          </p:cNvSpPr>
          <p:nvPr/>
        </p:nvSpPr>
        <p:spPr bwMode="auto">
          <a:xfrm flipV="1">
            <a:off x="3810000" y="3352800"/>
            <a:ext cx="304800" cy="152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83" name="Line 1224"/>
          <p:cNvSpPr>
            <a:spLocks noChangeShapeType="1"/>
          </p:cNvSpPr>
          <p:nvPr/>
        </p:nvSpPr>
        <p:spPr bwMode="auto">
          <a:xfrm>
            <a:off x="3657600" y="4038600"/>
            <a:ext cx="152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84" name="Line 1225"/>
          <p:cNvSpPr>
            <a:spLocks noChangeShapeType="1"/>
          </p:cNvSpPr>
          <p:nvPr/>
        </p:nvSpPr>
        <p:spPr bwMode="auto">
          <a:xfrm flipV="1">
            <a:off x="3810000" y="3886200"/>
            <a:ext cx="304800" cy="152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85" name="Line 1112"/>
          <p:cNvSpPr>
            <a:spLocks noChangeShapeType="1"/>
          </p:cNvSpPr>
          <p:nvPr/>
        </p:nvSpPr>
        <p:spPr bwMode="auto">
          <a:xfrm>
            <a:off x="3657600" y="3886200"/>
            <a:ext cx="609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86" name="Line 1113"/>
          <p:cNvSpPr>
            <a:spLocks noChangeShapeType="1"/>
          </p:cNvSpPr>
          <p:nvPr/>
        </p:nvSpPr>
        <p:spPr bwMode="auto">
          <a:xfrm flipV="1">
            <a:off x="4267200" y="2971800"/>
            <a:ext cx="83820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87" name="Line 1149"/>
          <p:cNvSpPr>
            <a:spLocks noChangeShapeType="1"/>
          </p:cNvSpPr>
          <p:nvPr/>
        </p:nvSpPr>
        <p:spPr bwMode="auto">
          <a:xfrm>
            <a:off x="1905000" y="5029200"/>
            <a:ext cx="914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44188" name="Line 1156"/>
          <p:cNvSpPr>
            <a:spLocks noChangeShapeType="1"/>
          </p:cNvSpPr>
          <p:nvPr/>
        </p:nvSpPr>
        <p:spPr bwMode="auto">
          <a:xfrm flipV="1">
            <a:off x="2819400" y="3505200"/>
            <a:ext cx="838200" cy="1524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45059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06EA7BF0-C8F5-4869-A7D7-F54440AE7029}" type="slidenum">
              <a:rPr lang="pt-BR" smtClean="0"/>
              <a:pPr/>
              <a:t>32</a:t>
            </a:fld>
            <a:endParaRPr lang="pt-BR" smtClean="0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Portas de Saída</a:t>
            </a:r>
            <a:endParaRPr lang="pt-BR" sz="4800" smtClean="0"/>
          </a:p>
        </p:txBody>
      </p:sp>
      <p:sp>
        <p:nvSpPr>
          <p:cNvPr id="45061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BR" sz="2000" i="1" dirty="0" smtClean="0">
                <a:solidFill>
                  <a:srgbClr val="FF0000"/>
                </a:solidFill>
              </a:rPr>
              <a:t>enfileiramento </a:t>
            </a:r>
            <a:r>
              <a:rPr lang="pt-BR" sz="2000" dirty="0" smtClean="0"/>
              <a:t>necessário quando </a:t>
            </a:r>
            <a:r>
              <a:rPr lang="pt-BR" sz="2000" dirty="0" err="1" smtClean="0"/>
              <a:t>datagramas</a:t>
            </a:r>
            <a:r>
              <a:rPr lang="pt-BR" sz="2000" dirty="0" smtClean="0"/>
              <a:t> chegam do elemento de comutação mais rapidamente do que a taxa de transmissão</a:t>
            </a:r>
          </a:p>
          <a:p>
            <a:r>
              <a:rPr lang="pt-BR" sz="2000" i="1" dirty="0" smtClean="0">
                <a:solidFill>
                  <a:srgbClr val="FF0000"/>
                </a:solidFill>
              </a:rPr>
              <a:t>disciplina de escalonamento </a:t>
            </a:r>
            <a:r>
              <a:rPr lang="pt-BR" sz="2000" dirty="0" smtClean="0"/>
              <a:t>escolhe um dos </a:t>
            </a:r>
            <a:r>
              <a:rPr lang="pt-BR" sz="2000" dirty="0" err="1" smtClean="0"/>
              <a:t>datagramas</a:t>
            </a:r>
            <a:r>
              <a:rPr lang="pt-BR" sz="2000" dirty="0" smtClean="0"/>
              <a:t> enfileirados para transmissão</a:t>
            </a:r>
            <a:endParaRPr lang="pt-BR" sz="1600" dirty="0" smtClean="0"/>
          </a:p>
        </p:txBody>
      </p:sp>
      <p:pic>
        <p:nvPicPr>
          <p:cNvPr id="45062" name="Picture 8" descr="f0409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76313" y="1957388"/>
            <a:ext cx="6886575" cy="15335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4608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EA5C0087-6C46-487F-AB03-BE4DA23CCF08}" type="slidenum">
              <a:rPr lang="pt-BR" smtClean="0"/>
              <a:pPr/>
              <a:t>33</a:t>
            </a:fld>
            <a:endParaRPr lang="pt-BR" smtClean="0"/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Filas na Porta de Saída</a:t>
            </a:r>
            <a:endParaRPr lang="pt-BR" smtClean="0"/>
          </a:p>
        </p:txBody>
      </p:sp>
      <p:sp>
        <p:nvSpPr>
          <p:cNvPr id="4608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074988" cy="4648200"/>
          </a:xfrm>
        </p:spPr>
        <p:txBody>
          <a:bodyPr/>
          <a:lstStyle/>
          <a:p>
            <a:r>
              <a:rPr lang="pt-BR" sz="2000" smtClean="0"/>
              <a:t>usa </a:t>
            </a:r>
            <a:r>
              <a:rPr lang="pt-BR" sz="2000" i="1" smtClean="0"/>
              <a:t>buffers</a:t>
            </a:r>
            <a:r>
              <a:rPr lang="pt-BR" sz="2000" smtClean="0"/>
              <a:t> quando taxa de chegada através do comutador excede taxa de transmissão de saída</a:t>
            </a:r>
          </a:p>
          <a:p>
            <a:r>
              <a:rPr lang="pt-BR" sz="2000" i="1" smtClean="0">
                <a:solidFill>
                  <a:srgbClr val="FF0000"/>
                </a:solidFill>
              </a:rPr>
              <a:t>enfileiramento (retardo), e perdas devidas ao transbordo do buffer da porta de saída!</a:t>
            </a:r>
            <a:endParaRPr lang="pt-BR" sz="2000" smtClean="0"/>
          </a:p>
        </p:txBody>
      </p:sp>
      <p:pic>
        <p:nvPicPr>
          <p:cNvPr id="46086" name="Picture 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13175" y="1581150"/>
            <a:ext cx="4945063" cy="387191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Tamanho das filas</a:t>
            </a:r>
            <a:endParaRPr lang="pt-BR" dirty="0"/>
          </a:p>
        </p:txBody>
      </p:sp>
      <p:sp>
        <p:nvSpPr>
          <p:cNvPr id="8" name="Espaço Reservado para Conteúdo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regra prática da RFC3439: enfileiramento médio igual ao RTT “típico” (ex., 250 </a:t>
            </a:r>
            <a:r>
              <a:rPr lang="pt-BR" dirty="0" err="1" smtClean="0"/>
              <a:t>mseg</a:t>
            </a:r>
            <a:r>
              <a:rPr lang="pt-BR" dirty="0" smtClean="0"/>
              <a:t>) vezes a capacidade do link C</a:t>
            </a:r>
          </a:p>
          <a:p>
            <a:pPr lvl="1"/>
            <a:r>
              <a:rPr lang="pt-BR" dirty="0" smtClean="0"/>
              <a:t>Ex.: C = 10 </a:t>
            </a:r>
            <a:r>
              <a:rPr lang="pt-BR" dirty="0" err="1" smtClean="0"/>
              <a:t>Gbps</a:t>
            </a:r>
            <a:r>
              <a:rPr lang="pt-BR" dirty="0" smtClean="0"/>
              <a:t>: buffer de 2,5 </a:t>
            </a:r>
            <a:r>
              <a:rPr lang="pt-BR" dirty="0" err="1" smtClean="0"/>
              <a:t>Gbit</a:t>
            </a:r>
            <a:endParaRPr lang="pt-BR" dirty="0" smtClean="0"/>
          </a:p>
          <a:p>
            <a:r>
              <a:rPr lang="pt-BR" dirty="0" smtClean="0"/>
              <a:t>recomendação recente: com </a:t>
            </a:r>
            <a:r>
              <a:rPr lang="pt-BR" i="1" dirty="0" smtClean="0"/>
              <a:t>N</a:t>
            </a:r>
            <a:r>
              <a:rPr lang="pt-BR" dirty="0" smtClean="0"/>
              <a:t> fluxos, enfileiramento igual a:</a:t>
            </a:r>
          </a:p>
          <a:p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4: Camada de Rede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4a-</a:t>
            </a:r>
            <a:fld id="{9C80CD80-8F18-4E16-BCD4-A1AFBFC33F63}" type="slidenum">
              <a:rPr lang="pt-BR" smtClean="0"/>
              <a:pPr>
                <a:defRPr/>
              </a:pPr>
              <a:t>34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3539447" y="4500080"/>
                <a:ext cx="1408065" cy="8552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pt-BR" sz="2400" b="0" i="1" smtClean="0">
                              <a:latin typeface="Cambria Math"/>
                            </a:rPr>
                            <m:t>𝑅𝑇𝑇</m:t>
                          </m:r>
                          <m:r>
                            <a:rPr lang="pt-BR" sz="2400" b="0" i="1" smtClean="0">
                              <a:latin typeface="Cambria Math"/>
                            </a:rPr>
                            <m:t>.</m:t>
                          </m:r>
                          <m:r>
                            <a:rPr lang="pt-BR" sz="2400" b="0" i="1" smtClean="0">
                              <a:latin typeface="Cambria Math"/>
                            </a:rPr>
                            <m:t>𝐶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sz="240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2400" b="0" i="1" smtClean="0">
                                  <a:latin typeface="Cambria Math"/>
                                </a:rPr>
                                <m:t>𝑁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9447" y="4500080"/>
                <a:ext cx="1408065" cy="855299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80598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4710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5656A9D1-15C1-4E5A-A0EC-DF04B7DEB3DF}" type="slidenum">
              <a:rPr lang="pt-BR" smtClean="0"/>
              <a:pPr/>
              <a:t>35</a:t>
            </a:fld>
            <a:endParaRPr lang="pt-BR" smtClean="0"/>
          </a:p>
        </p:txBody>
      </p:sp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69888"/>
            <a:ext cx="7772400" cy="457200"/>
          </a:xfrm>
        </p:spPr>
        <p:txBody>
          <a:bodyPr/>
          <a:lstStyle/>
          <a:p>
            <a:r>
              <a:rPr lang="pt-BR" sz="3600" smtClean="0"/>
              <a:t>Filas na Porta de Entrada</a:t>
            </a:r>
            <a:endParaRPr lang="pt-BR" sz="4400" smtClean="0"/>
          </a:p>
        </p:txBody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1127125"/>
            <a:ext cx="8101012" cy="3017838"/>
          </a:xfrm>
        </p:spPr>
        <p:txBody>
          <a:bodyPr/>
          <a:lstStyle/>
          <a:p>
            <a:r>
              <a:rPr lang="pt-BR" sz="2400" smtClean="0"/>
              <a:t>Se o elemento de comutação for mais lento do que a soma das portas de entrada juntas -&gt; pode haver filas nas portas de entrada</a:t>
            </a:r>
          </a:p>
          <a:p>
            <a:r>
              <a:rPr lang="pt-BR" sz="2400" smtClean="0">
                <a:solidFill>
                  <a:srgbClr val="FF0000"/>
                </a:solidFill>
              </a:rPr>
              <a:t>Bloqueio de cabeça de fila:</a:t>
            </a:r>
            <a:r>
              <a:rPr lang="pt-BR" sz="2400" smtClean="0"/>
              <a:t> datagrama na cabeça da fila impede outros na mesma fila de avançarem</a:t>
            </a:r>
          </a:p>
          <a:p>
            <a:r>
              <a:rPr lang="pt-BR" sz="2400" i="1" smtClean="0">
                <a:solidFill>
                  <a:srgbClr val="FF0000"/>
                </a:solidFill>
              </a:rPr>
              <a:t>retardo de enfileiramento e perdas devido ao transbordo do buffer de entrada!</a:t>
            </a:r>
          </a:p>
        </p:txBody>
      </p:sp>
      <p:pic>
        <p:nvPicPr>
          <p:cNvPr id="47110" name="Picture 4" descr="466 HOL Block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0288" y="4114800"/>
            <a:ext cx="6900862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dirty="0" smtClean="0"/>
              <a:t>4: Camada de Rede</a:t>
            </a:r>
            <a:endParaRPr lang="pt-BR" dirty="0" smtClean="0">
              <a:latin typeface="Times New Roman" pitchFamily="18" charset="0"/>
            </a:endParaRPr>
          </a:p>
        </p:txBody>
      </p:sp>
      <p:sp>
        <p:nvSpPr>
          <p:cNvPr id="2048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D892CAFC-B1E3-476F-97DD-D343463D6B7A}" type="slidenum">
              <a:rPr lang="pt-BR" smtClean="0"/>
              <a:pPr/>
              <a:t>36</a:t>
            </a:fld>
            <a:endParaRPr lang="pt-BR" smtClean="0"/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Capítulo 4: Camada de Rede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4.5 Algoritmos de </a:t>
            </a:r>
            <a:r>
              <a:rPr lang="pt-BR" sz="24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endParaRPr lang="pt-BR" sz="2400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Estado de enlace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Vetor de distâncias</a:t>
            </a:r>
          </a:p>
          <a:p>
            <a:pPr lvl="1">
              <a:lnSpc>
                <a:spcPct val="90000"/>
              </a:lnSpc>
            </a:pPr>
            <a:r>
              <a:rPr lang="pt-BR" sz="20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 hierárquico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4.6 </a:t>
            </a:r>
            <a:r>
              <a:rPr lang="pt-BR" sz="24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 na Internet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RIP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OSPF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BGP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4.7 </a:t>
            </a:r>
            <a:r>
              <a:rPr lang="pt-BR" sz="24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t-BR" sz="2400" i="1" dirty="0" smtClean="0">
                <a:solidFill>
                  <a:schemeClr val="bg1">
                    <a:lumMod val="65000"/>
                  </a:schemeClr>
                </a:solidFill>
              </a:rPr>
              <a:t>broadcast</a:t>
            </a: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 e </a:t>
            </a:r>
            <a:r>
              <a:rPr lang="pt-BR" sz="2400" i="1" dirty="0" err="1" smtClean="0">
                <a:solidFill>
                  <a:schemeClr val="bg1">
                    <a:lumMod val="65000"/>
                  </a:schemeClr>
                </a:solidFill>
              </a:rPr>
              <a:t>multicast</a:t>
            </a:r>
            <a:endParaRPr lang="pt-BR" sz="24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t-BR" sz="2400" dirty="0" smtClean="0"/>
              <a:t>4. 1 Introdução</a:t>
            </a:r>
          </a:p>
          <a:p>
            <a:pPr>
              <a:lnSpc>
                <a:spcPct val="90000"/>
              </a:lnSpc>
              <a:defRPr/>
            </a:pPr>
            <a:r>
              <a:rPr lang="pt-BR" sz="2400" dirty="0" smtClean="0"/>
              <a:t>4.2 Redes de circuitos virtuais e de </a:t>
            </a:r>
            <a:r>
              <a:rPr lang="pt-BR" sz="2400" dirty="0" err="1" smtClean="0"/>
              <a:t>datagramas</a:t>
            </a:r>
            <a:endParaRPr lang="pt-BR" sz="2400" dirty="0" smtClean="0"/>
          </a:p>
          <a:p>
            <a:pPr>
              <a:lnSpc>
                <a:spcPct val="90000"/>
              </a:lnSpc>
              <a:defRPr/>
            </a:pPr>
            <a:r>
              <a:rPr lang="pt-BR" sz="2400" dirty="0" smtClean="0"/>
              <a:t>4.3 O que há dentro de um roteador</a:t>
            </a:r>
          </a:p>
          <a:p>
            <a:pPr>
              <a:lnSpc>
                <a:spcPct val="90000"/>
              </a:lnSpc>
              <a:defRPr/>
            </a:pPr>
            <a:r>
              <a:rPr lang="pt-BR" sz="2400" dirty="0" smtClean="0">
                <a:solidFill>
                  <a:srgbClr val="FF0000"/>
                </a:solidFill>
              </a:rPr>
              <a:t>4.4 O Protocolo da Internet (IP)</a:t>
            </a:r>
            <a:endParaRPr lang="pt-BR" sz="2400" i="1" dirty="0" smtClean="0">
              <a:solidFill>
                <a:srgbClr val="FF0000"/>
              </a:solidFill>
            </a:endParaRPr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>
                <a:solidFill>
                  <a:srgbClr val="FF0000"/>
                </a:solidFill>
              </a:rPr>
              <a:t>Formato do </a:t>
            </a:r>
            <a:r>
              <a:rPr lang="pt-BR" sz="2000" dirty="0" err="1" smtClean="0">
                <a:solidFill>
                  <a:srgbClr val="FF0000"/>
                </a:solidFill>
              </a:rPr>
              <a:t>datagrama</a:t>
            </a:r>
            <a:endParaRPr lang="pt-BR" sz="2000" dirty="0" smtClean="0">
              <a:solidFill>
                <a:srgbClr val="FF0000"/>
              </a:solidFill>
            </a:endParaRPr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/>
              <a:t>Endereçamento IPv4</a:t>
            </a:r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/>
              <a:t>ICMP</a:t>
            </a:r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/>
              <a:t>IPv6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5124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389AC147-6A9B-439D-A1D9-80B4A01D5A55}" type="slidenum">
              <a:rPr lang="pt-BR" smtClean="0"/>
              <a:pPr/>
              <a:t>37</a:t>
            </a:fld>
            <a:endParaRPr lang="pt-BR" smtClean="0"/>
          </a:p>
        </p:txBody>
      </p:sp>
      <p:sp>
        <p:nvSpPr>
          <p:cNvPr id="5125" name="Rectangle 2"/>
          <p:cNvSpPr>
            <a:spLocks noChangeArrowheads="1"/>
          </p:cNvSpPr>
          <p:nvPr/>
        </p:nvSpPr>
        <p:spPr bwMode="auto">
          <a:xfrm>
            <a:off x="1704975" y="1781175"/>
            <a:ext cx="6534150" cy="4076700"/>
          </a:xfrm>
          <a:prstGeom prst="rect">
            <a:avLst/>
          </a:prstGeom>
          <a:solidFill>
            <a:schemeClr val="bg2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126" name="Rectangle 3"/>
          <p:cNvSpPr>
            <a:spLocks noChangeArrowheads="1"/>
          </p:cNvSpPr>
          <p:nvPr/>
        </p:nvSpPr>
        <p:spPr bwMode="auto">
          <a:xfrm>
            <a:off x="1638300" y="1847850"/>
            <a:ext cx="6686550" cy="40767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127" name="Rectangle 4"/>
          <p:cNvSpPr>
            <a:spLocks noGrp="1" noChangeArrowheads="1"/>
          </p:cNvSpPr>
          <p:nvPr>
            <p:ph type="title"/>
          </p:nvPr>
        </p:nvSpPr>
        <p:spPr>
          <a:xfrm>
            <a:off x="419100" y="133350"/>
            <a:ext cx="7772400" cy="1143000"/>
          </a:xfrm>
        </p:spPr>
        <p:txBody>
          <a:bodyPr/>
          <a:lstStyle/>
          <a:p>
            <a:r>
              <a:rPr lang="pt-BR" sz="3600" smtClean="0"/>
              <a:t>A Camada de Rede na Internet</a:t>
            </a:r>
            <a:endParaRPr lang="pt-BR" smtClean="0"/>
          </a:p>
        </p:txBody>
      </p:sp>
      <p:grpSp>
        <p:nvGrpSpPr>
          <p:cNvPr id="5128" name="Group 6"/>
          <p:cNvGrpSpPr>
            <a:grpSpLocks/>
          </p:cNvGrpSpPr>
          <p:nvPr/>
        </p:nvGrpSpPr>
        <p:grpSpPr bwMode="auto">
          <a:xfrm>
            <a:off x="3736975" y="3443288"/>
            <a:ext cx="1225550" cy="1214437"/>
            <a:chOff x="3966" y="2883"/>
            <a:chExt cx="663" cy="765"/>
          </a:xfrm>
        </p:grpSpPr>
        <p:sp>
          <p:nvSpPr>
            <p:cNvPr id="5152" name="Rectangle 7"/>
            <p:cNvSpPr>
              <a:spLocks noChangeArrowheads="1"/>
            </p:cNvSpPr>
            <p:nvPr/>
          </p:nvSpPr>
          <p:spPr bwMode="auto">
            <a:xfrm>
              <a:off x="4023" y="2883"/>
              <a:ext cx="582" cy="738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53" name="Rectangle 8"/>
            <p:cNvSpPr>
              <a:spLocks noChangeArrowheads="1"/>
            </p:cNvSpPr>
            <p:nvPr/>
          </p:nvSpPr>
          <p:spPr bwMode="auto">
            <a:xfrm>
              <a:off x="3996" y="2910"/>
              <a:ext cx="582" cy="73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54" name="Text Box 9"/>
            <p:cNvSpPr txBox="1">
              <a:spLocks noChangeArrowheads="1"/>
            </p:cNvSpPr>
            <p:nvPr/>
          </p:nvSpPr>
          <p:spPr bwMode="auto">
            <a:xfrm>
              <a:off x="3966" y="3074"/>
              <a:ext cx="66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/>
                <a:t>Tabela de</a:t>
              </a:r>
            </a:p>
            <a:p>
              <a:pPr algn="ctr"/>
              <a:r>
                <a:rPr lang="pt-BR"/>
                <a:t> repasse</a:t>
              </a:r>
            </a:p>
          </p:txBody>
        </p:sp>
        <p:sp>
          <p:nvSpPr>
            <p:cNvPr id="5155" name="Line 10"/>
            <p:cNvSpPr>
              <a:spLocks noChangeShapeType="1"/>
            </p:cNvSpPr>
            <p:nvPr/>
          </p:nvSpPr>
          <p:spPr bwMode="auto">
            <a:xfrm>
              <a:off x="4065" y="2994"/>
              <a:ext cx="43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56" name="Line 11"/>
            <p:cNvSpPr>
              <a:spLocks noChangeShapeType="1"/>
            </p:cNvSpPr>
            <p:nvPr/>
          </p:nvSpPr>
          <p:spPr bwMode="auto">
            <a:xfrm>
              <a:off x="4071" y="3048"/>
              <a:ext cx="43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57" name="Line 12"/>
            <p:cNvSpPr>
              <a:spLocks noChangeShapeType="1"/>
            </p:cNvSpPr>
            <p:nvPr/>
          </p:nvSpPr>
          <p:spPr bwMode="auto">
            <a:xfrm>
              <a:off x="4074" y="3102"/>
              <a:ext cx="43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58" name="Line 13"/>
            <p:cNvSpPr>
              <a:spLocks noChangeShapeType="1"/>
            </p:cNvSpPr>
            <p:nvPr/>
          </p:nvSpPr>
          <p:spPr bwMode="auto">
            <a:xfrm>
              <a:off x="4065" y="3477"/>
              <a:ext cx="43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59" name="Line 14"/>
            <p:cNvSpPr>
              <a:spLocks noChangeShapeType="1"/>
            </p:cNvSpPr>
            <p:nvPr/>
          </p:nvSpPr>
          <p:spPr bwMode="auto">
            <a:xfrm>
              <a:off x="4068" y="3528"/>
              <a:ext cx="43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60" name="Line 15"/>
            <p:cNvSpPr>
              <a:spLocks noChangeShapeType="1"/>
            </p:cNvSpPr>
            <p:nvPr/>
          </p:nvSpPr>
          <p:spPr bwMode="auto">
            <a:xfrm>
              <a:off x="4071" y="3579"/>
              <a:ext cx="43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5129" name="Rectangle 16"/>
          <p:cNvSpPr>
            <a:spLocks noGrp="1" noChangeArrowheads="1"/>
          </p:cNvSpPr>
          <p:nvPr>
            <p:ph type="body" sz="half" idx="1"/>
          </p:nvPr>
        </p:nvSpPr>
        <p:spPr>
          <a:xfrm>
            <a:off x="581025" y="1133475"/>
            <a:ext cx="7820025" cy="43815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smtClean="0"/>
              <a:t>Funções da camada de rede em estações, roteadores:</a:t>
            </a:r>
          </a:p>
        </p:txBody>
      </p:sp>
      <p:sp>
        <p:nvSpPr>
          <p:cNvPr id="5130" name="Line 17"/>
          <p:cNvSpPr>
            <a:spLocks noChangeShapeType="1"/>
          </p:cNvSpPr>
          <p:nvPr/>
        </p:nvSpPr>
        <p:spPr bwMode="auto">
          <a:xfrm flipV="1">
            <a:off x="1628775" y="5410200"/>
            <a:ext cx="6715125" cy="9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131" name="Line 18"/>
          <p:cNvSpPr>
            <a:spLocks noChangeShapeType="1"/>
          </p:cNvSpPr>
          <p:nvPr/>
        </p:nvSpPr>
        <p:spPr bwMode="auto">
          <a:xfrm flipV="1">
            <a:off x="1657350" y="4867275"/>
            <a:ext cx="6696075" cy="285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5132" name="Group 19"/>
          <p:cNvGrpSpPr>
            <a:grpSpLocks/>
          </p:cNvGrpSpPr>
          <p:nvPr/>
        </p:nvGrpSpPr>
        <p:grpSpPr bwMode="auto">
          <a:xfrm>
            <a:off x="1741488" y="2667000"/>
            <a:ext cx="1887537" cy="900113"/>
            <a:chOff x="1175" y="1848"/>
            <a:chExt cx="1189" cy="567"/>
          </a:xfrm>
        </p:grpSpPr>
        <p:sp>
          <p:nvSpPr>
            <p:cNvPr id="5149" name="Rectangle 20"/>
            <p:cNvSpPr>
              <a:spLocks noChangeArrowheads="1"/>
            </p:cNvSpPr>
            <p:nvPr/>
          </p:nvSpPr>
          <p:spPr bwMode="auto">
            <a:xfrm>
              <a:off x="1224" y="1848"/>
              <a:ext cx="1140" cy="516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50" name="Rectangle 21"/>
            <p:cNvSpPr>
              <a:spLocks noChangeArrowheads="1"/>
            </p:cNvSpPr>
            <p:nvPr/>
          </p:nvSpPr>
          <p:spPr bwMode="auto">
            <a:xfrm>
              <a:off x="1182" y="1890"/>
              <a:ext cx="1140" cy="51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51" name="Text Box 22"/>
            <p:cNvSpPr txBox="1">
              <a:spLocks noChangeArrowheads="1"/>
            </p:cNvSpPr>
            <p:nvPr/>
          </p:nvSpPr>
          <p:spPr bwMode="auto">
            <a:xfrm>
              <a:off x="1175" y="1895"/>
              <a:ext cx="1178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1600">
                  <a:solidFill>
                    <a:srgbClr val="FF0000"/>
                  </a:solidFill>
                </a:rPr>
                <a:t>Protocolos de rot.</a:t>
              </a:r>
            </a:p>
            <a:p>
              <a:pPr>
                <a:buFontTx/>
                <a:buChar char="•"/>
              </a:pPr>
              <a:r>
                <a:rPr lang="pt-BR" sz="1600"/>
                <a:t>seleção de rotas</a:t>
              </a:r>
            </a:p>
            <a:p>
              <a:pPr>
                <a:buFontTx/>
                <a:buChar char="•"/>
              </a:pPr>
              <a:r>
                <a:rPr lang="pt-BR" sz="1600"/>
                <a:t>RIP, OSPF, BGP</a:t>
              </a:r>
              <a:endParaRPr lang="pt-BR"/>
            </a:p>
          </p:txBody>
        </p:sp>
      </p:grpSp>
      <p:sp>
        <p:nvSpPr>
          <p:cNvPr id="5133" name="Freeform 23"/>
          <p:cNvSpPr>
            <a:spLocks/>
          </p:cNvSpPr>
          <p:nvPr/>
        </p:nvSpPr>
        <p:spPr bwMode="auto">
          <a:xfrm>
            <a:off x="3143250" y="3657600"/>
            <a:ext cx="628650" cy="390525"/>
          </a:xfrm>
          <a:custGeom>
            <a:avLst/>
            <a:gdLst>
              <a:gd name="T0" fmla="*/ 0 w 396"/>
              <a:gd name="T1" fmla="*/ 0 h 246"/>
              <a:gd name="T2" fmla="*/ 2147483647 w 396"/>
              <a:gd name="T3" fmla="*/ 2147483647 h 246"/>
              <a:gd name="T4" fmla="*/ 2147483647 w 396"/>
              <a:gd name="T5" fmla="*/ 2147483647 h 246"/>
              <a:gd name="T6" fmla="*/ 0 60000 65536"/>
              <a:gd name="T7" fmla="*/ 0 60000 65536"/>
              <a:gd name="T8" fmla="*/ 0 60000 65536"/>
              <a:gd name="T9" fmla="*/ 0 w 396"/>
              <a:gd name="T10" fmla="*/ 0 h 246"/>
              <a:gd name="T11" fmla="*/ 396 w 396"/>
              <a:gd name="T12" fmla="*/ 246 h 24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96" h="246">
                <a:moveTo>
                  <a:pt x="0" y="0"/>
                </a:moveTo>
                <a:cubicBezTo>
                  <a:pt x="30" y="16"/>
                  <a:pt x="42" y="126"/>
                  <a:pt x="150" y="186"/>
                </a:cubicBezTo>
                <a:cubicBezTo>
                  <a:pt x="258" y="246"/>
                  <a:pt x="345" y="205"/>
                  <a:pt x="396" y="210"/>
                </a:cubicBezTo>
              </a:path>
            </a:pathLst>
          </a:custGeom>
          <a:noFill/>
          <a:ln w="38100">
            <a:solidFill>
              <a:schemeClr val="accent2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5134" name="Group 24"/>
          <p:cNvGrpSpPr>
            <a:grpSpLocks/>
          </p:cNvGrpSpPr>
          <p:nvPr/>
        </p:nvGrpSpPr>
        <p:grpSpPr bwMode="auto">
          <a:xfrm>
            <a:off x="5019675" y="2600325"/>
            <a:ext cx="3194050" cy="1181100"/>
            <a:chOff x="102" y="1272"/>
            <a:chExt cx="1919" cy="744"/>
          </a:xfrm>
        </p:grpSpPr>
        <p:sp>
          <p:nvSpPr>
            <p:cNvPr id="5146" name="Rectangle 25"/>
            <p:cNvSpPr>
              <a:spLocks noChangeArrowheads="1"/>
            </p:cNvSpPr>
            <p:nvPr/>
          </p:nvSpPr>
          <p:spPr bwMode="auto">
            <a:xfrm>
              <a:off x="144" y="1272"/>
              <a:ext cx="1848" cy="690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47" name="Rectangle 26"/>
            <p:cNvSpPr>
              <a:spLocks noChangeArrowheads="1"/>
            </p:cNvSpPr>
            <p:nvPr/>
          </p:nvSpPr>
          <p:spPr bwMode="auto">
            <a:xfrm>
              <a:off x="102" y="1314"/>
              <a:ext cx="1848" cy="7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48" name="Text Box 27"/>
            <p:cNvSpPr txBox="1">
              <a:spLocks noChangeArrowheads="1"/>
            </p:cNvSpPr>
            <p:nvPr/>
          </p:nvSpPr>
          <p:spPr bwMode="auto">
            <a:xfrm>
              <a:off x="116" y="1319"/>
              <a:ext cx="1905" cy="6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1600">
                  <a:solidFill>
                    <a:srgbClr val="FF0000"/>
                  </a:solidFill>
                </a:rPr>
                <a:t>protocolo IP </a:t>
              </a:r>
            </a:p>
            <a:p>
              <a:pPr>
                <a:buFontTx/>
                <a:buChar char="•"/>
              </a:pPr>
              <a:r>
                <a:rPr lang="pt-BR" sz="1600"/>
                <a:t>convenções de endereços</a:t>
              </a:r>
            </a:p>
            <a:p>
              <a:pPr>
                <a:buFontTx/>
                <a:buChar char="•"/>
              </a:pPr>
              <a:r>
                <a:rPr lang="pt-BR" sz="1600"/>
                <a:t>formato do datagrama</a:t>
              </a:r>
            </a:p>
            <a:p>
              <a:pPr>
                <a:buFontTx/>
                <a:buChar char="•"/>
              </a:pPr>
              <a:r>
                <a:rPr lang="pt-BR" sz="1600"/>
                <a:t>convenções de manuseio do pct</a:t>
              </a:r>
            </a:p>
          </p:txBody>
        </p:sp>
      </p:grpSp>
      <p:grpSp>
        <p:nvGrpSpPr>
          <p:cNvPr id="5135" name="Group 28"/>
          <p:cNvGrpSpPr>
            <a:grpSpLocks/>
          </p:cNvGrpSpPr>
          <p:nvPr/>
        </p:nvGrpSpPr>
        <p:grpSpPr bwMode="auto">
          <a:xfrm>
            <a:off x="5038725" y="3914775"/>
            <a:ext cx="3124200" cy="890588"/>
            <a:chOff x="72" y="1146"/>
            <a:chExt cx="1260" cy="561"/>
          </a:xfrm>
        </p:grpSpPr>
        <p:sp>
          <p:nvSpPr>
            <p:cNvPr id="5143" name="Rectangle 29"/>
            <p:cNvSpPr>
              <a:spLocks noChangeArrowheads="1"/>
            </p:cNvSpPr>
            <p:nvPr/>
          </p:nvSpPr>
          <p:spPr bwMode="auto">
            <a:xfrm>
              <a:off x="114" y="1146"/>
              <a:ext cx="1218" cy="516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44" name="Rectangle 30"/>
            <p:cNvSpPr>
              <a:spLocks noChangeArrowheads="1"/>
            </p:cNvSpPr>
            <p:nvPr/>
          </p:nvSpPr>
          <p:spPr bwMode="auto">
            <a:xfrm>
              <a:off x="72" y="1188"/>
              <a:ext cx="1218" cy="51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45" name="Text Box 31"/>
            <p:cNvSpPr txBox="1">
              <a:spLocks noChangeArrowheads="1"/>
            </p:cNvSpPr>
            <p:nvPr/>
          </p:nvSpPr>
          <p:spPr bwMode="auto">
            <a:xfrm>
              <a:off x="80" y="1187"/>
              <a:ext cx="1197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BR" sz="1600">
                  <a:solidFill>
                    <a:srgbClr val="FF0000"/>
                  </a:solidFill>
                </a:rPr>
                <a:t>protocolo ICMP</a:t>
              </a:r>
            </a:p>
            <a:p>
              <a:pPr>
                <a:buFontTx/>
                <a:buChar char="•"/>
              </a:pPr>
              <a:r>
                <a:rPr lang="pt-BR" sz="1600"/>
                <a:t>relata erros</a:t>
              </a:r>
            </a:p>
            <a:p>
              <a:pPr>
                <a:buFontTx/>
                <a:buChar char="•"/>
              </a:pPr>
              <a:r>
                <a:rPr lang="pt-BR" sz="1600"/>
                <a:t>“sinalização” de roteadores </a:t>
              </a:r>
            </a:p>
          </p:txBody>
        </p:sp>
      </p:grpSp>
      <p:sp>
        <p:nvSpPr>
          <p:cNvPr id="5136" name="Line 32"/>
          <p:cNvSpPr>
            <a:spLocks noChangeShapeType="1"/>
          </p:cNvSpPr>
          <p:nvPr/>
        </p:nvSpPr>
        <p:spPr bwMode="auto">
          <a:xfrm>
            <a:off x="1657350" y="2476500"/>
            <a:ext cx="6677025" cy="9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137" name="Text Box 33"/>
          <p:cNvSpPr txBox="1">
            <a:spLocks noChangeArrowheads="1"/>
          </p:cNvSpPr>
          <p:nvPr/>
        </p:nvSpPr>
        <p:spPr bwMode="auto">
          <a:xfrm>
            <a:off x="3098800" y="1993900"/>
            <a:ext cx="36687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>
                <a:solidFill>
                  <a:schemeClr val="bg2"/>
                </a:solidFill>
              </a:rPr>
              <a:t>Camada de transporte: TCP, UDP</a:t>
            </a:r>
            <a:endParaRPr lang="pt-BR"/>
          </a:p>
        </p:txBody>
      </p:sp>
      <p:sp>
        <p:nvSpPr>
          <p:cNvPr id="5138" name="Text Box 34"/>
          <p:cNvSpPr txBox="1">
            <a:spLocks noChangeArrowheads="1"/>
          </p:cNvSpPr>
          <p:nvPr/>
        </p:nvSpPr>
        <p:spPr bwMode="auto">
          <a:xfrm>
            <a:off x="3870325" y="4984750"/>
            <a:ext cx="2051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>
                <a:solidFill>
                  <a:schemeClr val="bg2"/>
                </a:solidFill>
              </a:rPr>
              <a:t>Camada de enlace</a:t>
            </a:r>
            <a:endParaRPr lang="pt-BR"/>
          </a:p>
        </p:txBody>
      </p:sp>
      <p:sp>
        <p:nvSpPr>
          <p:cNvPr id="5139" name="Text Box 35"/>
          <p:cNvSpPr txBox="1">
            <a:spLocks noChangeArrowheads="1"/>
          </p:cNvSpPr>
          <p:nvPr/>
        </p:nvSpPr>
        <p:spPr bwMode="auto">
          <a:xfrm>
            <a:off x="4060825" y="5489575"/>
            <a:ext cx="1644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>
                <a:solidFill>
                  <a:schemeClr val="bg2"/>
                </a:solidFill>
              </a:rPr>
              <a:t>Camada física</a:t>
            </a:r>
            <a:endParaRPr lang="pt-BR"/>
          </a:p>
        </p:txBody>
      </p:sp>
      <p:sp>
        <p:nvSpPr>
          <p:cNvPr id="5140" name="Text Box 36"/>
          <p:cNvSpPr txBox="1">
            <a:spLocks noChangeArrowheads="1"/>
          </p:cNvSpPr>
          <p:nvPr/>
        </p:nvSpPr>
        <p:spPr bwMode="auto">
          <a:xfrm>
            <a:off x="292100" y="3265488"/>
            <a:ext cx="1279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pt-BR" sz="2400">
                <a:solidFill>
                  <a:srgbClr val="FF0000"/>
                </a:solidFill>
              </a:rPr>
              <a:t>Camada</a:t>
            </a:r>
          </a:p>
          <a:p>
            <a:pPr algn="r"/>
            <a:r>
              <a:rPr lang="pt-BR" sz="2400">
                <a:solidFill>
                  <a:srgbClr val="FF0000"/>
                </a:solidFill>
              </a:rPr>
              <a:t>de rede</a:t>
            </a:r>
            <a:endParaRPr lang="pt-BR"/>
          </a:p>
        </p:txBody>
      </p:sp>
      <p:sp>
        <p:nvSpPr>
          <p:cNvPr id="5141" name="Line 37"/>
          <p:cNvSpPr>
            <a:spLocks noChangeShapeType="1"/>
          </p:cNvSpPr>
          <p:nvPr/>
        </p:nvSpPr>
        <p:spPr bwMode="auto">
          <a:xfrm flipV="1">
            <a:off x="1381125" y="2486025"/>
            <a:ext cx="0" cy="7429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142" name="Line 38"/>
          <p:cNvSpPr>
            <a:spLocks noChangeShapeType="1"/>
          </p:cNvSpPr>
          <p:nvPr/>
        </p:nvSpPr>
        <p:spPr bwMode="auto">
          <a:xfrm>
            <a:off x="1381125" y="4152900"/>
            <a:ext cx="0" cy="7429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Espaço Reservado para Rodapé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50179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86644406-A231-4A48-9DC8-463D3CA889A2}" type="slidenum">
              <a:rPr lang="pt-BR" smtClean="0"/>
              <a:pPr/>
              <a:t>38</a:t>
            </a:fld>
            <a:endParaRPr lang="pt-BR" smtClean="0"/>
          </a:p>
        </p:txBody>
      </p:sp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90500"/>
            <a:ext cx="7772400" cy="781050"/>
          </a:xfrm>
        </p:spPr>
        <p:txBody>
          <a:bodyPr/>
          <a:lstStyle/>
          <a:p>
            <a:r>
              <a:rPr lang="pt-BR" sz="3600" smtClean="0"/>
              <a:t>Formato do datagrama IP </a:t>
            </a:r>
          </a:p>
        </p:txBody>
      </p:sp>
      <p:sp>
        <p:nvSpPr>
          <p:cNvPr id="50181" name="Rectangle 3"/>
          <p:cNvSpPr>
            <a:spLocks noChangeArrowheads="1"/>
          </p:cNvSpPr>
          <p:nvPr/>
        </p:nvSpPr>
        <p:spPr bwMode="auto">
          <a:xfrm>
            <a:off x="2897188" y="1455738"/>
            <a:ext cx="3951287" cy="4824412"/>
          </a:xfrm>
          <a:prstGeom prst="rect">
            <a:avLst/>
          </a:prstGeom>
          <a:solidFill>
            <a:schemeClr val="accent2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182" name="Rectangle 4"/>
          <p:cNvSpPr>
            <a:spLocks noChangeArrowheads="1"/>
          </p:cNvSpPr>
          <p:nvPr/>
        </p:nvSpPr>
        <p:spPr bwMode="auto">
          <a:xfrm>
            <a:off x="2820988" y="1562100"/>
            <a:ext cx="3951287" cy="48053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pt-BR" sz="2400">
              <a:latin typeface="Times New Roman" pitchFamily="18" charset="0"/>
            </a:endParaRPr>
          </a:p>
        </p:txBody>
      </p:sp>
      <p:sp>
        <p:nvSpPr>
          <p:cNvPr id="50183" name="Text Box 5"/>
          <p:cNvSpPr txBox="1">
            <a:spLocks noChangeArrowheads="1"/>
          </p:cNvSpPr>
          <p:nvPr/>
        </p:nvSpPr>
        <p:spPr bwMode="auto">
          <a:xfrm>
            <a:off x="2746375" y="1627188"/>
            <a:ext cx="530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/>
              <a:t>ver</a:t>
            </a:r>
            <a:endParaRPr lang="pt-BR" sz="2400">
              <a:latin typeface="Times New Roman" pitchFamily="18" charset="0"/>
            </a:endParaRPr>
          </a:p>
        </p:txBody>
      </p:sp>
      <p:sp>
        <p:nvSpPr>
          <p:cNvPr id="50184" name="Text Box 6"/>
          <p:cNvSpPr txBox="1">
            <a:spLocks noChangeArrowheads="1"/>
          </p:cNvSpPr>
          <p:nvPr/>
        </p:nvSpPr>
        <p:spPr bwMode="auto">
          <a:xfrm>
            <a:off x="4894263" y="1689100"/>
            <a:ext cx="1546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/>
              <a:t>comprimento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50185" name="Line 7"/>
          <p:cNvSpPr>
            <a:spLocks noChangeShapeType="1"/>
          </p:cNvSpPr>
          <p:nvPr/>
        </p:nvSpPr>
        <p:spPr bwMode="auto">
          <a:xfrm>
            <a:off x="2814638" y="2079625"/>
            <a:ext cx="3946525" cy="47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186" name="Line 8"/>
          <p:cNvSpPr>
            <a:spLocks noChangeShapeType="1"/>
          </p:cNvSpPr>
          <p:nvPr/>
        </p:nvSpPr>
        <p:spPr bwMode="auto">
          <a:xfrm flipH="1" flipV="1">
            <a:off x="4754563" y="1571625"/>
            <a:ext cx="0" cy="5064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187" name="Text Box 9"/>
          <p:cNvSpPr txBox="1">
            <a:spLocks noChangeArrowheads="1"/>
          </p:cNvSpPr>
          <p:nvPr/>
        </p:nvSpPr>
        <p:spPr bwMode="auto">
          <a:xfrm>
            <a:off x="4251325" y="1046163"/>
            <a:ext cx="9493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/>
              <a:t>32 bits</a:t>
            </a:r>
            <a:endParaRPr lang="pt-BR" sz="2400">
              <a:latin typeface="Times New Roman" pitchFamily="18" charset="0"/>
            </a:endParaRPr>
          </a:p>
        </p:txBody>
      </p:sp>
      <p:sp>
        <p:nvSpPr>
          <p:cNvPr id="50188" name="Line 10"/>
          <p:cNvSpPr>
            <a:spLocks noChangeShapeType="1"/>
          </p:cNvSpPr>
          <p:nvPr/>
        </p:nvSpPr>
        <p:spPr bwMode="auto">
          <a:xfrm>
            <a:off x="5297488" y="1287463"/>
            <a:ext cx="1427162" cy="4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189" name="Line 11"/>
          <p:cNvSpPr>
            <a:spLocks noChangeShapeType="1"/>
          </p:cNvSpPr>
          <p:nvPr/>
        </p:nvSpPr>
        <p:spPr bwMode="auto">
          <a:xfrm rot="10800000">
            <a:off x="2789238" y="1298575"/>
            <a:ext cx="134143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190" name="Text Box 12"/>
          <p:cNvSpPr txBox="1">
            <a:spLocks noChangeArrowheads="1"/>
          </p:cNvSpPr>
          <p:nvPr/>
        </p:nvSpPr>
        <p:spPr bwMode="auto">
          <a:xfrm>
            <a:off x="3244850" y="4516438"/>
            <a:ext cx="32496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sz="2000"/>
              <a:t>dados </a:t>
            </a:r>
          </a:p>
          <a:p>
            <a:pPr algn="ctr"/>
            <a:r>
              <a:rPr lang="pt-BR" sz="2000"/>
              <a:t>(comprimento variável,</a:t>
            </a:r>
          </a:p>
          <a:p>
            <a:pPr algn="ctr"/>
            <a:r>
              <a:rPr lang="pt-BR" sz="2000"/>
              <a:t>tipicamente um segmento </a:t>
            </a:r>
            <a:br>
              <a:rPr lang="pt-BR" sz="2000"/>
            </a:br>
            <a:r>
              <a:rPr lang="pt-BR" sz="2000"/>
              <a:t>TCP ou UDP)</a:t>
            </a:r>
          </a:p>
        </p:txBody>
      </p:sp>
      <p:sp>
        <p:nvSpPr>
          <p:cNvPr id="50191" name="Text Box 13"/>
          <p:cNvSpPr txBox="1">
            <a:spLocks noChangeArrowheads="1"/>
          </p:cNvSpPr>
          <p:nvPr/>
        </p:nvSpPr>
        <p:spPr bwMode="auto">
          <a:xfrm>
            <a:off x="2720975" y="2173288"/>
            <a:ext cx="2152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/>
              <a:t>ident. 16-bits</a:t>
            </a:r>
          </a:p>
        </p:txBody>
      </p:sp>
      <p:sp>
        <p:nvSpPr>
          <p:cNvPr id="50192" name="Line 14"/>
          <p:cNvSpPr>
            <a:spLocks noChangeShapeType="1"/>
          </p:cNvSpPr>
          <p:nvPr/>
        </p:nvSpPr>
        <p:spPr bwMode="auto">
          <a:xfrm flipV="1">
            <a:off x="2808288" y="3578225"/>
            <a:ext cx="39512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193" name="Line 15"/>
          <p:cNvSpPr>
            <a:spLocks noChangeShapeType="1"/>
          </p:cNvSpPr>
          <p:nvPr/>
        </p:nvSpPr>
        <p:spPr bwMode="auto">
          <a:xfrm flipV="1">
            <a:off x="2808288" y="4054475"/>
            <a:ext cx="39512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194" name="Text Box 16"/>
          <p:cNvSpPr txBox="1">
            <a:spLocks noChangeArrowheads="1"/>
          </p:cNvSpPr>
          <p:nvPr/>
        </p:nvSpPr>
        <p:spPr bwMode="auto">
          <a:xfrm>
            <a:off x="5191125" y="2541588"/>
            <a:ext cx="12080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/>
              <a:t>checksum</a:t>
            </a:r>
            <a:br>
              <a:rPr lang="pt-BR"/>
            </a:br>
            <a:r>
              <a:rPr lang="pt-BR"/>
              <a:t> Internet</a:t>
            </a:r>
          </a:p>
        </p:txBody>
      </p:sp>
      <p:sp>
        <p:nvSpPr>
          <p:cNvPr id="50195" name="Text Box 17"/>
          <p:cNvSpPr txBox="1">
            <a:spLocks noChangeArrowheads="1"/>
          </p:cNvSpPr>
          <p:nvPr/>
        </p:nvSpPr>
        <p:spPr bwMode="auto">
          <a:xfrm>
            <a:off x="2843213" y="2513013"/>
            <a:ext cx="8810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/>
              <a:t>sobre-</a:t>
            </a:r>
            <a:br>
              <a:rPr lang="pt-BR"/>
            </a:br>
            <a:r>
              <a:rPr lang="pt-BR"/>
              <a:t>vida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50196" name="Text Box 18"/>
          <p:cNvSpPr txBox="1">
            <a:spLocks noChangeArrowheads="1"/>
          </p:cNvSpPr>
          <p:nvPr/>
        </p:nvSpPr>
        <p:spPr bwMode="auto">
          <a:xfrm>
            <a:off x="3046413" y="3192463"/>
            <a:ext cx="3422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/>
              <a:t>endereço IP de origem 32 bits</a:t>
            </a:r>
            <a:endParaRPr lang="pt-BR" sz="2400">
              <a:latin typeface="Times New Roman" pitchFamily="18" charset="0"/>
            </a:endParaRPr>
          </a:p>
        </p:txBody>
      </p:sp>
      <p:sp>
        <p:nvSpPr>
          <p:cNvPr id="50197" name="Text Box 19"/>
          <p:cNvSpPr txBox="1">
            <a:spLocks noChangeArrowheads="1"/>
          </p:cNvSpPr>
          <p:nvPr/>
        </p:nvSpPr>
        <p:spPr bwMode="auto">
          <a:xfrm>
            <a:off x="395288" y="941388"/>
            <a:ext cx="2108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pt-BR"/>
              <a:t>número da versão </a:t>
            </a:r>
            <a:br>
              <a:rPr lang="pt-BR"/>
            </a:br>
            <a:r>
              <a:rPr lang="pt-BR"/>
              <a:t>do protocolo IP </a:t>
            </a:r>
          </a:p>
        </p:txBody>
      </p:sp>
      <p:sp>
        <p:nvSpPr>
          <p:cNvPr id="50198" name="Text Box 20"/>
          <p:cNvSpPr txBox="1">
            <a:spLocks noChangeArrowheads="1"/>
          </p:cNvSpPr>
          <p:nvPr/>
        </p:nvSpPr>
        <p:spPr bwMode="auto">
          <a:xfrm>
            <a:off x="434975" y="1489075"/>
            <a:ext cx="2063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pt-BR"/>
              <a:t>comprimento do</a:t>
            </a:r>
          </a:p>
          <a:p>
            <a:pPr algn="r"/>
            <a:r>
              <a:rPr lang="pt-BR"/>
              <a:t>cabeçalho (bytes)</a:t>
            </a:r>
            <a:endParaRPr lang="pt-BR" sz="1000">
              <a:latin typeface="Times New Roman" pitchFamily="18" charset="0"/>
            </a:endParaRPr>
          </a:p>
        </p:txBody>
      </p:sp>
      <p:sp>
        <p:nvSpPr>
          <p:cNvPr id="50199" name="Text Box 21"/>
          <p:cNvSpPr txBox="1">
            <a:spLocks noChangeArrowheads="1"/>
          </p:cNvSpPr>
          <p:nvPr/>
        </p:nvSpPr>
        <p:spPr bwMode="auto">
          <a:xfrm>
            <a:off x="195263" y="2489200"/>
            <a:ext cx="23939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pt-BR"/>
              <a:t>número máximo</a:t>
            </a:r>
          </a:p>
          <a:p>
            <a:pPr algn="r"/>
            <a:r>
              <a:rPr lang="pt-BR"/>
              <a:t>de enlaces restantes</a:t>
            </a:r>
          </a:p>
          <a:p>
            <a:pPr algn="r"/>
            <a:r>
              <a:rPr lang="pt-BR"/>
              <a:t>(decrementado a </a:t>
            </a:r>
          </a:p>
          <a:p>
            <a:pPr algn="r"/>
            <a:r>
              <a:rPr lang="pt-BR"/>
              <a:t>cada roteador)</a:t>
            </a:r>
          </a:p>
        </p:txBody>
      </p:sp>
      <p:sp>
        <p:nvSpPr>
          <p:cNvPr id="50200" name="Line 22"/>
          <p:cNvSpPr>
            <a:spLocks noChangeShapeType="1"/>
          </p:cNvSpPr>
          <p:nvPr/>
        </p:nvSpPr>
        <p:spPr bwMode="auto">
          <a:xfrm>
            <a:off x="2400300" y="1266825"/>
            <a:ext cx="528638" cy="4619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01" name="Line 23"/>
          <p:cNvSpPr>
            <a:spLocks noChangeShapeType="1"/>
          </p:cNvSpPr>
          <p:nvPr/>
        </p:nvSpPr>
        <p:spPr bwMode="auto">
          <a:xfrm>
            <a:off x="2428875" y="1824038"/>
            <a:ext cx="904875" cy="14763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02" name="Text Box 24"/>
          <p:cNvSpPr txBox="1">
            <a:spLocks noChangeArrowheads="1"/>
          </p:cNvSpPr>
          <p:nvPr/>
        </p:nvSpPr>
        <p:spPr bwMode="auto">
          <a:xfrm>
            <a:off x="7067550" y="1870075"/>
            <a:ext cx="17684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/>
              <a:t>para</a:t>
            </a:r>
          </a:p>
          <a:p>
            <a:r>
              <a:rPr lang="pt-BR"/>
              <a:t>fragmentação/</a:t>
            </a:r>
          </a:p>
          <a:p>
            <a:r>
              <a:rPr lang="pt-BR"/>
              <a:t>remontagem</a:t>
            </a:r>
          </a:p>
        </p:txBody>
      </p:sp>
      <p:sp>
        <p:nvSpPr>
          <p:cNvPr id="50203" name="Text Box 25"/>
          <p:cNvSpPr txBox="1">
            <a:spLocks noChangeArrowheads="1"/>
          </p:cNvSpPr>
          <p:nvPr/>
        </p:nvSpPr>
        <p:spPr bwMode="auto">
          <a:xfrm>
            <a:off x="6945313" y="839788"/>
            <a:ext cx="2198687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/>
              <a:t>comprimento total </a:t>
            </a:r>
            <a:br>
              <a:rPr lang="pt-BR"/>
            </a:br>
            <a:r>
              <a:rPr lang="pt-BR"/>
              <a:t>do datagrama</a:t>
            </a:r>
          </a:p>
          <a:p>
            <a:r>
              <a:rPr lang="pt-BR"/>
              <a:t>(bytes)</a:t>
            </a:r>
          </a:p>
        </p:txBody>
      </p:sp>
      <p:sp>
        <p:nvSpPr>
          <p:cNvPr id="50204" name="Text Box 26"/>
          <p:cNvSpPr txBox="1">
            <a:spLocks noChangeArrowheads="1"/>
          </p:cNvSpPr>
          <p:nvPr/>
        </p:nvSpPr>
        <p:spPr bwMode="auto">
          <a:xfrm>
            <a:off x="257175" y="3765550"/>
            <a:ext cx="235743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pt-BR"/>
              <a:t>protocolo da camada</a:t>
            </a:r>
            <a:br>
              <a:rPr lang="pt-BR"/>
            </a:br>
            <a:r>
              <a:rPr lang="pt-BR"/>
              <a:t>superior ao qual</a:t>
            </a:r>
          </a:p>
          <a:p>
            <a:pPr algn="r"/>
            <a:r>
              <a:rPr lang="pt-BR"/>
              <a:t>entregar os dados</a:t>
            </a:r>
          </a:p>
        </p:txBody>
      </p:sp>
      <p:sp>
        <p:nvSpPr>
          <p:cNvPr id="50205" name="Line 27"/>
          <p:cNvSpPr>
            <a:spLocks noChangeShapeType="1"/>
          </p:cNvSpPr>
          <p:nvPr/>
        </p:nvSpPr>
        <p:spPr bwMode="auto">
          <a:xfrm flipV="1">
            <a:off x="2543175" y="2809875"/>
            <a:ext cx="1466850" cy="11239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06" name="Line 28"/>
          <p:cNvSpPr>
            <a:spLocks noChangeShapeType="1"/>
          </p:cNvSpPr>
          <p:nvPr/>
        </p:nvSpPr>
        <p:spPr bwMode="auto">
          <a:xfrm flipH="1">
            <a:off x="5124450" y="2324100"/>
            <a:ext cx="2038350" cy="1905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07" name="Line 29"/>
          <p:cNvSpPr>
            <a:spLocks noChangeShapeType="1"/>
          </p:cNvSpPr>
          <p:nvPr/>
        </p:nvSpPr>
        <p:spPr bwMode="auto">
          <a:xfrm flipH="1">
            <a:off x="6505575" y="1457325"/>
            <a:ext cx="638175" cy="40957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08" name="Text Box 30"/>
          <p:cNvSpPr txBox="1">
            <a:spLocks noChangeArrowheads="1"/>
          </p:cNvSpPr>
          <p:nvPr/>
        </p:nvSpPr>
        <p:spPr bwMode="auto">
          <a:xfrm>
            <a:off x="3173413" y="1522413"/>
            <a:ext cx="7794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/>
              <a:t>comp.</a:t>
            </a:r>
            <a:br>
              <a:rPr lang="pt-BR"/>
            </a:br>
            <a:r>
              <a:rPr lang="pt-BR"/>
              <a:t>cab</a:t>
            </a:r>
            <a:endParaRPr lang="pt-BR" sz="2400">
              <a:latin typeface="Times New Roman" pitchFamily="18" charset="0"/>
            </a:endParaRPr>
          </a:p>
        </p:txBody>
      </p:sp>
      <p:sp>
        <p:nvSpPr>
          <p:cNvPr id="50209" name="Text Box 31"/>
          <p:cNvSpPr txBox="1">
            <a:spLocks noChangeArrowheads="1"/>
          </p:cNvSpPr>
          <p:nvPr/>
        </p:nvSpPr>
        <p:spPr bwMode="auto">
          <a:xfrm>
            <a:off x="3841750" y="1512888"/>
            <a:ext cx="942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/>
              <a:t>tipo de</a:t>
            </a:r>
          </a:p>
          <a:p>
            <a:pPr algn="ctr"/>
            <a:r>
              <a:rPr lang="pt-BR"/>
              <a:t>serviço</a:t>
            </a:r>
            <a:endParaRPr lang="pt-BR" sz="2400">
              <a:latin typeface="Times New Roman" pitchFamily="18" charset="0"/>
            </a:endParaRPr>
          </a:p>
        </p:txBody>
      </p:sp>
      <p:sp>
        <p:nvSpPr>
          <p:cNvPr id="50210" name="Line 32"/>
          <p:cNvSpPr>
            <a:spLocks noChangeShapeType="1"/>
          </p:cNvSpPr>
          <p:nvPr/>
        </p:nvSpPr>
        <p:spPr bwMode="auto">
          <a:xfrm flipH="1" flipV="1">
            <a:off x="3859213" y="1566863"/>
            <a:ext cx="0" cy="5064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11" name="Line 33"/>
          <p:cNvSpPr>
            <a:spLocks noChangeShapeType="1"/>
          </p:cNvSpPr>
          <p:nvPr/>
        </p:nvSpPr>
        <p:spPr bwMode="auto">
          <a:xfrm flipH="1" flipV="1">
            <a:off x="3244850" y="1576388"/>
            <a:ext cx="0" cy="5064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12" name="Text Box 34"/>
          <p:cNvSpPr txBox="1">
            <a:spLocks noChangeArrowheads="1"/>
          </p:cNvSpPr>
          <p:nvPr/>
        </p:nvSpPr>
        <p:spPr bwMode="auto">
          <a:xfrm>
            <a:off x="15875" y="2041525"/>
            <a:ext cx="2530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pt-BR"/>
              <a:t>“tipo” dos dados (DS) </a:t>
            </a:r>
            <a:endParaRPr lang="pt-BR" sz="1000">
              <a:latin typeface="Times New Roman" pitchFamily="18" charset="0"/>
            </a:endParaRPr>
          </a:p>
        </p:txBody>
      </p:sp>
      <p:sp>
        <p:nvSpPr>
          <p:cNvPr id="50213" name="Line 35"/>
          <p:cNvSpPr>
            <a:spLocks noChangeShapeType="1"/>
          </p:cNvSpPr>
          <p:nvPr/>
        </p:nvSpPr>
        <p:spPr bwMode="auto">
          <a:xfrm flipV="1">
            <a:off x="2447925" y="1838325"/>
            <a:ext cx="1533525" cy="41433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14" name="Line 36"/>
          <p:cNvSpPr>
            <a:spLocks noChangeShapeType="1"/>
          </p:cNvSpPr>
          <p:nvPr/>
        </p:nvSpPr>
        <p:spPr bwMode="auto">
          <a:xfrm flipH="1" flipV="1">
            <a:off x="4754563" y="2085975"/>
            <a:ext cx="0" cy="5064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15" name="Text Box 37"/>
          <p:cNvSpPr txBox="1">
            <a:spLocks noChangeArrowheads="1"/>
          </p:cNvSpPr>
          <p:nvPr/>
        </p:nvSpPr>
        <p:spPr bwMode="auto">
          <a:xfrm>
            <a:off x="4606925" y="2163763"/>
            <a:ext cx="7715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>
                <a:latin typeface="Arial" pitchFamily="34" charset="0"/>
              </a:rPr>
              <a:t>bits</a:t>
            </a:r>
            <a:endParaRPr lang="pt-BR" sz="2000">
              <a:latin typeface="Times New Roman" pitchFamily="18" charset="0"/>
            </a:endParaRPr>
          </a:p>
        </p:txBody>
      </p:sp>
      <p:sp>
        <p:nvSpPr>
          <p:cNvPr id="50216" name="Line 38"/>
          <p:cNvSpPr>
            <a:spLocks noChangeShapeType="1"/>
          </p:cNvSpPr>
          <p:nvPr/>
        </p:nvSpPr>
        <p:spPr bwMode="auto">
          <a:xfrm flipH="1" flipV="1">
            <a:off x="5221288" y="2076450"/>
            <a:ext cx="0" cy="5064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17" name="Text Box 39"/>
          <p:cNvSpPr txBox="1">
            <a:spLocks noChangeArrowheads="1"/>
          </p:cNvSpPr>
          <p:nvPr/>
        </p:nvSpPr>
        <p:spPr bwMode="auto">
          <a:xfrm>
            <a:off x="5264150" y="2030413"/>
            <a:ext cx="1428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/>
              <a:t>início do fragmento</a:t>
            </a:r>
            <a:endParaRPr lang="pt-BR" sz="2000">
              <a:latin typeface="Times New Roman" pitchFamily="18" charset="0"/>
            </a:endParaRPr>
          </a:p>
        </p:txBody>
      </p:sp>
      <p:sp>
        <p:nvSpPr>
          <p:cNvPr id="50218" name="Line 40"/>
          <p:cNvSpPr>
            <a:spLocks noChangeShapeType="1"/>
          </p:cNvSpPr>
          <p:nvPr/>
        </p:nvSpPr>
        <p:spPr bwMode="auto">
          <a:xfrm flipH="1" flipV="1">
            <a:off x="6486525" y="2219325"/>
            <a:ext cx="657225" cy="1143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19" name="Line 41"/>
          <p:cNvSpPr>
            <a:spLocks noChangeShapeType="1"/>
          </p:cNvSpPr>
          <p:nvPr/>
        </p:nvSpPr>
        <p:spPr bwMode="auto">
          <a:xfrm flipH="1">
            <a:off x="4610100" y="2333625"/>
            <a:ext cx="2514600" cy="571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20" name="Line 42"/>
          <p:cNvSpPr>
            <a:spLocks noChangeShapeType="1"/>
          </p:cNvSpPr>
          <p:nvPr/>
        </p:nvSpPr>
        <p:spPr bwMode="auto">
          <a:xfrm flipV="1">
            <a:off x="2808288" y="2587625"/>
            <a:ext cx="39512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21" name="Line 43"/>
          <p:cNvSpPr>
            <a:spLocks noChangeShapeType="1"/>
          </p:cNvSpPr>
          <p:nvPr/>
        </p:nvSpPr>
        <p:spPr bwMode="auto">
          <a:xfrm flipH="1" flipV="1">
            <a:off x="4754563" y="2590800"/>
            <a:ext cx="0" cy="5064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22" name="Line 44"/>
          <p:cNvSpPr>
            <a:spLocks noChangeShapeType="1"/>
          </p:cNvSpPr>
          <p:nvPr/>
        </p:nvSpPr>
        <p:spPr bwMode="auto">
          <a:xfrm flipV="1">
            <a:off x="2789238" y="3101975"/>
            <a:ext cx="39512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23" name="Text Box 45"/>
          <p:cNvSpPr txBox="1">
            <a:spLocks noChangeArrowheads="1"/>
          </p:cNvSpPr>
          <p:nvPr/>
        </p:nvSpPr>
        <p:spPr bwMode="auto">
          <a:xfrm>
            <a:off x="3746500" y="2503488"/>
            <a:ext cx="10652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/>
              <a:t>camada</a:t>
            </a:r>
          </a:p>
          <a:p>
            <a:pPr algn="ctr"/>
            <a:r>
              <a:rPr lang="pt-BR"/>
              <a:t>superior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50224" name="Line 46"/>
          <p:cNvSpPr>
            <a:spLocks noChangeShapeType="1"/>
          </p:cNvSpPr>
          <p:nvPr/>
        </p:nvSpPr>
        <p:spPr bwMode="auto">
          <a:xfrm flipH="1" flipV="1">
            <a:off x="3802063" y="2600325"/>
            <a:ext cx="0" cy="5064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25" name="Line 47"/>
          <p:cNvSpPr>
            <a:spLocks noChangeShapeType="1"/>
          </p:cNvSpPr>
          <p:nvPr/>
        </p:nvSpPr>
        <p:spPr bwMode="auto">
          <a:xfrm>
            <a:off x="2524125" y="2776538"/>
            <a:ext cx="552450" cy="9048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26" name="Text Box 48"/>
          <p:cNvSpPr txBox="1">
            <a:spLocks noChangeArrowheads="1"/>
          </p:cNvSpPr>
          <p:nvPr/>
        </p:nvSpPr>
        <p:spPr bwMode="auto">
          <a:xfrm>
            <a:off x="3041650" y="3630613"/>
            <a:ext cx="34877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/>
              <a:t>endereço IP de destino 32 bits</a:t>
            </a:r>
          </a:p>
        </p:txBody>
      </p:sp>
      <p:sp>
        <p:nvSpPr>
          <p:cNvPr id="50227" name="Line 49"/>
          <p:cNvSpPr>
            <a:spLocks noChangeShapeType="1"/>
          </p:cNvSpPr>
          <p:nvPr/>
        </p:nvSpPr>
        <p:spPr bwMode="auto">
          <a:xfrm flipV="1">
            <a:off x="2808288" y="4502150"/>
            <a:ext cx="39512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28" name="Text Box 50"/>
          <p:cNvSpPr txBox="1">
            <a:spLocks noChangeArrowheads="1"/>
          </p:cNvSpPr>
          <p:nvPr/>
        </p:nvSpPr>
        <p:spPr bwMode="auto">
          <a:xfrm>
            <a:off x="3736975" y="4097338"/>
            <a:ext cx="20224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/>
              <a:t>Opções (se tiver)</a:t>
            </a:r>
            <a:endParaRPr lang="pt-BR" sz="2400">
              <a:latin typeface="Times New Roman" pitchFamily="18" charset="0"/>
            </a:endParaRPr>
          </a:p>
        </p:txBody>
      </p:sp>
      <p:sp>
        <p:nvSpPr>
          <p:cNvPr id="50229" name="Text Box 51"/>
          <p:cNvSpPr txBox="1">
            <a:spLocks noChangeArrowheads="1"/>
          </p:cNvSpPr>
          <p:nvPr/>
        </p:nvSpPr>
        <p:spPr bwMode="auto">
          <a:xfrm>
            <a:off x="6953250" y="4070350"/>
            <a:ext cx="2297113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/>
              <a:t>p.ex. marca de </a:t>
            </a:r>
          </a:p>
          <a:p>
            <a:r>
              <a:rPr lang="pt-BR"/>
              <a:t>tempo,</a:t>
            </a:r>
          </a:p>
          <a:p>
            <a:r>
              <a:rPr lang="pt-BR"/>
              <a:t>registrar rota</a:t>
            </a:r>
          </a:p>
          <a:p>
            <a:r>
              <a:rPr lang="pt-BR"/>
              <a:t>seguida, especificar</a:t>
            </a:r>
          </a:p>
          <a:p>
            <a:r>
              <a:rPr lang="pt-BR"/>
              <a:t>lista de roteadores</a:t>
            </a:r>
          </a:p>
          <a:p>
            <a:r>
              <a:rPr lang="pt-BR"/>
              <a:t>a visitar.</a:t>
            </a:r>
          </a:p>
        </p:txBody>
      </p:sp>
      <p:sp>
        <p:nvSpPr>
          <p:cNvPr id="50230" name="Line 52"/>
          <p:cNvSpPr>
            <a:spLocks noChangeShapeType="1"/>
          </p:cNvSpPr>
          <p:nvPr/>
        </p:nvSpPr>
        <p:spPr bwMode="auto">
          <a:xfrm flipH="1">
            <a:off x="6191250" y="4286250"/>
            <a:ext cx="819150" cy="95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0231" name="Rectangle 53"/>
          <p:cNvSpPr>
            <a:spLocks noChangeArrowheads="1"/>
          </p:cNvSpPr>
          <p:nvPr/>
        </p:nvSpPr>
        <p:spPr bwMode="auto">
          <a:xfrm>
            <a:off x="90488" y="4694238"/>
            <a:ext cx="2644775" cy="21415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2000" u="sng"/>
              <a:t>Quanto </a:t>
            </a:r>
            <a:r>
              <a:rPr lang="pt-BR" sz="2000" i="1" u="sng"/>
              <a:t>overhead</a:t>
            </a:r>
            <a:r>
              <a:rPr lang="pt-BR" sz="2000" u="sng"/>
              <a:t> com o TCP?</a:t>
            </a:r>
            <a:endParaRPr lang="pt-BR" sz="2000"/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/>
              <a:t>20 bytes do TCP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/>
              <a:t>20 bytes do IP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/>
              <a:t>= 40 bytes + 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2000" i="1"/>
              <a:t>overhead</a:t>
            </a:r>
            <a:r>
              <a:rPr lang="pt-BR" sz="2000"/>
              <a:t> cam. aplic.</a:t>
            </a:r>
            <a:endParaRPr lang="pt-BR" sz="2000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6151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3CF4CB05-3CAA-414B-828E-621D79B89CF8}" type="slidenum">
              <a:rPr lang="pt-BR" smtClean="0"/>
              <a:pPr/>
              <a:t>39</a:t>
            </a:fld>
            <a:endParaRPr lang="pt-BR" smtClean="0"/>
          </a:p>
        </p:txBody>
      </p:sp>
      <p:sp>
        <p:nvSpPr>
          <p:cNvPr id="61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IP: Fragmentação &amp; Remontagem</a:t>
            </a:r>
            <a:endParaRPr lang="pt-BR" smtClean="0"/>
          </a:p>
        </p:txBody>
      </p:sp>
      <p:sp>
        <p:nvSpPr>
          <p:cNvPr id="615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76225" y="1304925"/>
            <a:ext cx="3810000" cy="4648200"/>
          </a:xfrm>
        </p:spPr>
        <p:txBody>
          <a:bodyPr/>
          <a:lstStyle/>
          <a:p>
            <a:r>
              <a:rPr lang="pt-BR" sz="1800" smtClean="0"/>
              <a:t>cada enlace de rede tem MTU (</a:t>
            </a:r>
            <a:r>
              <a:rPr lang="pt-BR" sz="1800" i="1" smtClean="0"/>
              <a:t>max.transmission unit</a:t>
            </a:r>
            <a:r>
              <a:rPr lang="pt-BR" sz="1800" smtClean="0"/>
              <a:t>) - maior tamanho possível de quadro neste enlace.</a:t>
            </a:r>
            <a:endParaRPr lang="pt-BR" sz="2000" smtClean="0"/>
          </a:p>
          <a:p>
            <a:pPr lvl="1"/>
            <a:r>
              <a:rPr lang="pt-BR" sz="1800" smtClean="0"/>
              <a:t>tipos diferentes de enlace têm MTUs diferentes</a:t>
            </a:r>
          </a:p>
          <a:p>
            <a:r>
              <a:rPr lang="pt-BR" sz="1800" smtClean="0"/>
              <a:t>datagrama IP muito grande  dividido (“fragmentado”) dentro da rede</a:t>
            </a:r>
          </a:p>
          <a:p>
            <a:pPr lvl="1"/>
            <a:r>
              <a:rPr lang="pt-BR" sz="1800" smtClean="0"/>
              <a:t>um datagrama vira vários datagramas</a:t>
            </a:r>
            <a:endParaRPr lang="pt-BR" sz="1600" smtClean="0"/>
          </a:p>
          <a:p>
            <a:pPr lvl="1"/>
            <a:r>
              <a:rPr lang="pt-BR" sz="1800" smtClean="0"/>
              <a:t>“remontado” apenas no destino final</a:t>
            </a:r>
          </a:p>
          <a:p>
            <a:pPr lvl="1"/>
            <a:r>
              <a:rPr lang="pt-BR" sz="1800" smtClean="0"/>
              <a:t>bits do cabeçalho IP usados para identificar, ordenar fragmentos relacionados</a:t>
            </a:r>
          </a:p>
        </p:txBody>
      </p:sp>
      <p:sp>
        <p:nvSpPr>
          <p:cNvPr id="6154" name="Freeform 4"/>
          <p:cNvSpPr>
            <a:spLocks/>
          </p:cNvSpPr>
          <p:nvPr/>
        </p:nvSpPr>
        <p:spPr bwMode="auto">
          <a:xfrm>
            <a:off x="4597400" y="1628775"/>
            <a:ext cx="2436813" cy="2255838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92"/>
              <a:gd name="T37" fmla="*/ 0 h 1255"/>
              <a:gd name="T38" fmla="*/ 1292 w 1292"/>
              <a:gd name="T39" fmla="*/ 1255 h 12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55" name="Freeform 5"/>
          <p:cNvSpPr>
            <a:spLocks/>
          </p:cNvSpPr>
          <p:nvPr/>
        </p:nvSpPr>
        <p:spPr bwMode="auto">
          <a:xfrm>
            <a:off x="4597400" y="4030663"/>
            <a:ext cx="1976438" cy="1987550"/>
          </a:xfrm>
          <a:custGeom>
            <a:avLst/>
            <a:gdLst>
              <a:gd name="T0" fmla="*/ 2147483647 w 873"/>
              <a:gd name="T1" fmla="*/ 2147483647 h 940"/>
              <a:gd name="T2" fmla="*/ 2147483647 w 873"/>
              <a:gd name="T3" fmla="*/ 2147483647 h 940"/>
              <a:gd name="T4" fmla="*/ 2147483647 w 873"/>
              <a:gd name="T5" fmla="*/ 2147483647 h 940"/>
              <a:gd name="T6" fmla="*/ 2147483647 w 873"/>
              <a:gd name="T7" fmla="*/ 2147483647 h 940"/>
              <a:gd name="T8" fmla="*/ 2147483647 w 873"/>
              <a:gd name="T9" fmla="*/ 2147483647 h 940"/>
              <a:gd name="T10" fmla="*/ 2147483647 w 873"/>
              <a:gd name="T11" fmla="*/ 2147483647 h 940"/>
              <a:gd name="T12" fmla="*/ 2147483647 w 873"/>
              <a:gd name="T13" fmla="*/ 2147483647 h 940"/>
              <a:gd name="T14" fmla="*/ 2147483647 w 873"/>
              <a:gd name="T15" fmla="*/ 2147483647 h 940"/>
              <a:gd name="T16" fmla="*/ 2147483647 w 873"/>
              <a:gd name="T17" fmla="*/ 2147483647 h 940"/>
              <a:gd name="T18" fmla="*/ 2147483647 w 873"/>
              <a:gd name="T19" fmla="*/ 2147483647 h 940"/>
              <a:gd name="T20" fmla="*/ 2147483647 w 873"/>
              <a:gd name="T21" fmla="*/ 2147483647 h 94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73"/>
              <a:gd name="T34" fmla="*/ 0 h 940"/>
              <a:gd name="T35" fmla="*/ 873 w 873"/>
              <a:gd name="T36" fmla="*/ 940 h 94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73" h="940">
                <a:moveTo>
                  <a:pt x="2" y="405"/>
                </a:moveTo>
                <a:cubicBezTo>
                  <a:pt x="17" y="290"/>
                  <a:pt x="138" y="129"/>
                  <a:pt x="230" y="65"/>
                </a:cubicBezTo>
                <a:cubicBezTo>
                  <a:pt x="322" y="1"/>
                  <a:pt x="460" y="0"/>
                  <a:pt x="555" y="22"/>
                </a:cubicBezTo>
                <a:cubicBezTo>
                  <a:pt x="650" y="44"/>
                  <a:pt x="748" y="143"/>
                  <a:pt x="800" y="197"/>
                </a:cubicBezTo>
                <a:cubicBezTo>
                  <a:pt x="852" y="251"/>
                  <a:pt x="859" y="292"/>
                  <a:pt x="866" y="347"/>
                </a:cubicBezTo>
                <a:cubicBezTo>
                  <a:pt x="873" y="402"/>
                  <a:pt x="855" y="457"/>
                  <a:pt x="842" y="527"/>
                </a:cubicBezTo>
                <a:cubicBezTo>
                  <a:pt x="829" y="597"/>
                  <a:pt x="827" y="714"/>
                  <a:pt x="788" y="767"/>
                </a:cubicBezTo>
                <a:cubicBezTo>
                  <a:pt x="749" y="820"/>
                  <a:pt x="670" y="819"/>
                  <a:pt x="608" y="845"/>
                </a:cubicBezTo>
                <a:cubicBezTo>
                  <a:pt x="546" y="871"/>
                  <a:pt x="496" y="940"/>
                  <a:pt x="418" y="925"/>
                </a:cubicBezTo>
                <a:cubicBezTo>
                  <a:pt x="340" y="910"/>
                  <a:pt x="208" y="840"/>
                  <a:pt x="139" y="754"/>
                </a:cubicBezTo>
                <a:cubicBezTo>
                  <a:pt x="69" y="667"/>
                  <a:pt x="0" y="546"/>
                  <a:pt x="2" y="405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6156" name="Group 6"/>
          <p:cNvGrpSpPr>
            <a:grpSpLocks/>
          </p:cNvGrpSpPr>
          <p:nvPr/>
        </p:nvGrpSpPr>
        <p:grpSpPr bwMode="auto">
          <a:xfrm>
            <a:off x="4191000" y="2008188"/>
            <a:ext cx="649288" cy="1247775"/>
            <a:chOff x="3314" y="1248"/>
            <a:chExt cx="344" cy="694"/>
          </a:xfrm>
        </p:grpSpPr>
        <p:graphicFrame>
          <p:nvGraphicFramePr>
            <p:cNvPr id="6148" name="Object 7"/>
            <p:cNvGraphicFramePr>
              <a:graphicFrameLocks noChangeAspect="1"/>
            </p:cNvGraphicFramePr>
            <p:nvPr/>
          </p:nvGraphicFramePr>
          <p:xfrm>
            <a:off x="3314" y="1248"/>
            <a:ext cx="299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2" name="ClipArt" r:id="rId4" imgW="1305000" imgH="1085760" progId="MS_ClipArt_Gallery.2">
                    <p:embed/>
                  </p:oleObj>
                </mc:Choice>
                <mc:Fallback>
                  <p:oleObj name="ClipArt" r:id="rId4" imgW="1305000" imgH="1085760" progId="MS_ClipArt_Gallery.2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14" y="1248"/>
                          <a:ext cx="299" cy="24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93" name="Line 8"/>
            <p:cNvSpPr>
              <a:spLocks noChangeShapeType="1"/>
            </p:cNvSpPr>
            <p:nvPr/>
          </p:nvSpPr>
          <p:spPr bwMode="auto">
            <a:xfrm flipV="1">
              <a:off x="3606" y="1433"/>
              <a:ext cx="5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aphicFrame>
          <p:nvGraphicFramePr>
            <p:cNvPr id="6149" name="Object 9"/>
            <p:cNvGraphicFramePr>
              <a:graphicFrameLocks noChangeAspect="1"/>
            </p:cNvGraphicFramePr>
            <p:nvPr/>
          </p:nvGraphicFramePr>
          <p:xfrm>
            <a:off x="3314" y="1694"/>
            <a:ext cx="299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3" name="ClipArt" r:id="rId6" imgW="1305000" imgH="1085760" progId="MS_ClipArt_Gallery.2">
                    <p:embed/>
                  </p:oleObj>
                </mc:Choice>
                <mc:Fallback>
                  <p:oleObj name="ClipArt" r:id="rId6" imgW="1305000" imgH="1085760" progId="MS_ClipArt_Gallery.2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14" y="1694"/>
                          <a:ext cx="299" cy="24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94" name="Line 10"/>
            <p:cNvSpPr>
              <a:spLocks noChangeShapeType="1"/>
            </p:cNvSpPr>
            <p:nvPr/>
          </p:nvSpPr>
          <p:spPr bwMode="auto">
            <a:xfrm flipV="1">
              <a:off x="3606" y="1882"/>
              <a:ext cx="5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295" name="Group 11"/>
            <p:cNvGrpSpPr>
              <a:grpSpLocks/>
            </p:cNvGrpSpPr>
            <p:nvPr/>
          </p:nvGrpSpPr>
          <p:grpSpPr bwMode="auto">
            <a:xfrm>
              <a:off x="3404" y="1504"/>
              <a:ext cx="51" cy="167"/>
              <a:chOff x="3842" y="406"/>
              <a:chExt cx="51" cy="167"/>
            </a:xfrm>
          </p:grpSpPr>
          <p:sp>
            <p:nvSpPr>
              <p:cNvPr id="6297" name="Oval 12"/>
              <p:cNvSpPr>
                <a:spLocks noChangeArrowheads="1"/>
              </p:cNvSpPr>
              <p:nvPr/>
            </p:nvSpPr>
            <p:spPr bwMode="auto">
              <a:xfrm>
                <a:off x="3842" y="40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98" name="Oval 13"/>
              <p:cNvSpPr>
                <a:spLocks noChangeArrowheads="1"/>
              </p:cNvSpPr>
              <p:nvPr/>
            </p:nvSpPr>
            <p:spPr bwMode="auto">
              <a:xfrm>
                <a:off x="3844" y="46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99" name="Oval 14"/>
              <p:cNvSpPr>
                <a:spLocks noChangeArrowheads="1"/>
              </p:cNvSpPr>
              <p:nvPr/>
            </p:nvSpPr>
            <p:spPr bwMode="auto">
              <a:xfrm>
                <a:off x="3846" y="52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6296" name="Line 15"/>
            <p:cNvSpPr>
              <a:spLocks noChangeShapeType="1"/>
            </p:cNvSpPr>
            <p:nvPr/>
          </p:nvSpPr>
          <p:spPr bwMode="auto">
            <a:xfrm>
              <a:off x="3654" y="1431"/>
              <a:ext cx="0" cy="4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6157" name="Line 16"/>
          <p:cNvSpPr>
            <a:spLocks noChangeShapeType="1"/>
          </p:cNvSpPr>
          <p:nvPr/>
        </p:nvSpPr>
        <p:spPr bwMode="auto">
          <a:xfrm flipV="1">
            <a:off x="4670425" y="2584450"/>
            <a:ext cx="127000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58" name="Line 17"/>
          <p:cNvSpPr>
            <a:spLocks noChangeShapeType="1"/>
          </p:cNvSpPr>
          <p:nvPr/>
        </p:nvSpPr>
        <p:spPr bwMode="auto">
          <a:xfrm>
            <a:off x="5246688" y="1909763"/>
            <a:ext cx="658812" cy="279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59" name="Line 18"/>
          <p:cNvSpPr>
            <a:spLocks noChangeShapeType="1"/>
          </p:cNvSpPr>
          <p:nvPr/>
        </p:nvSpPr>
        <p:spPr bwMode="auto">
          <a:xfrm>
            <a:off x="6092825" y="2246313"/>
            <a:ext cx="196850" cy="669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60" name="Line 19"/>
          <p:cNvSpPr>
            <a:spLocks noChangeShapeType="1"/>
          </p:cNvSpPr>
          <p:nvPr/>
        </p:nvSpPr>
        <p:spPr bwMode="auto">
          <a:xfrm>
            <a:off x="4995863" y="2022475"/>
            <a:ext cx="1587" cy="5826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61" name="Line 20"/>
          <p:cNvSpPr>
            <a:spLocks noChangeShapeType="1"/>
          </p:cNvSpPr>
          <p:nvPr/>
        </p:nvSpPr>
        <p:spPr bwMode="auto">
          <a:xfrm>
            <a:off x="5021263" y="2670175"/>
            <a:ext cx="971550" cy="4016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62" name="Line 21"/>
          <p:cNvSpPr>
            <a:spLocks noChangeShapeType="1"/>
          </p:cNvSpPr>
          <p:nvPr/>
        </p:nvSpPr>
        <p:spPr bwMode="auto">
          <a:xfrm flipH="1" flipV="1">
            <a:off x="6548438" y="3162300"/>
            <a:ext cx="476250" cy="6873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63" name="Line 22"/>
          <p:cNvSpPr>
            <a:spLocks noChangeShapeType="1"/>
          </p:cNvSpPr>
          <p:nvPr/>
        </p:nvSpPr>
        <p:spPr bwMode="auto">
          <a:xfrm flipH="1">
            <a:off x="5254625" y="2214563"/>
            <a:ext cx="758825" cy="517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64" name="Line 23"/>
          <p:cNvSpPr>
            <a:spLocks noChangeShapeType="1"/>
          </p:cNvSpPr>
          <p:nvPr/>
        </p:nvSpPr>
        <p:spPr bwMode="auto">
          <a:xfrm flipH="1">
            <a:off x="5264150" y="1654175"/>
            <a:ext cx="476250" cy="342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65" name="Line 24"/>
          <p:cNvSpPr>
            <a:spLocks noChangeShapeType="1"/>
          </p:cNvSpPr>
          <p:nvPr/>
        </p:nvSpPr>
        <p:spPr bwMode="auto">
          <a:xfrm flipH="1">
            <a:off x="5981700" y="1830388"/>
            <a:ext cx="273050" cy="2365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6166" name="Group 25"/>
          <p:cNvGrpSpPr>
            <a:grpSpLocks/>
          </p:cNvGrpSpPr>
          <p:nvPr/>
        </p:nvGrpSpPr>
        <p:grpSpPr bwMode="auto">
          <a:xfrm>
            <a:off x="4745038" y="1793875"/>
            <a:ext cx="679450" cy="314325"/>
            <a:chOff x="3600" y="219"/>
            <a:chExt cx="360" cy="175"/>
          </a:xfrm>
        </p:grpSpPr>
        <p:sp>
          <p:nvSpPr>
            <p:cNvPr id="6280" name="Oval 26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81" name="Line 2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82" name="Line 2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83" name="Rectangle 29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6284" name="Oval 3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285" name="Group 3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6290" name="Line 3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91" name="Line 3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92" name="Line 3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286" name="Group 3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6287" name="Line 3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88" name="Line 3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89" name="Line 3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6167" name="Group 39"/>
          <p:cNvGrpSpPr>
            <a:grpSpLocks/>
          </p:cNvGrpSpPr>
          <p:nvPr/>
        </p:nvGrpSpPr>
        <p:grpSpPr bwMode="auto">
          <a:xfrm>
            <a:off x="4762500" y="2451100"/>
            <a:ext cx="679450" cy="314325"/>
            <a:chOff x="3600" y="219"/>
            <a:chExt cx="360" cy="175"/>
          </a:xfrm>
        </p:grpSpPr>
        <p:sp>
          <p:nvSpPr>
            <p:cNvPr id="6267" name="Oval 40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68" name="Line 41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69" name="Line 42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70" name="Rectangle 43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6271" name="Oval 44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272" name="Group 45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6277" name="Line 4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78" name="Line 4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79" name="Line 4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273" name="Group 49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6274" name="Line 5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75" name="Line 5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76" name="Line 5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6168" name="Group 53"/>
          <p:cNvGrpSpPr>
            <a:grpSpLocks/>
          </p:cNvGrpSpPr>
          <p:nvPr/>
        </p:nvGrpSpPr>
        <p:grpSpPr bwMode="auto">
          <a:xfrm>
            <a:off x="5732463" y="2001838"/>
            <a:ext cx="676275" cy="314325"/>
            <a:chOff x="3600" y="219"/>
            <a:chExt cx="360" cy="175"/>
          </a:xfrm>
        </p:grpSpPr>
        <p:sp>
          <p:nvSpPr>
            <p:cNvPr id="6254" name="Oval 54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55" name="Line 55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56" name="Line 56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57" name="Rectangle 57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6258" name="Oval 58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259" name="Group 59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6264" name="Line 6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65" name="Line 6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66" name="Line 6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260" name="Group 63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6261" name="Line 6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62" name="Line 6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63" name="Line 6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6169" name="Group 67"/>
          <p:cNvGrpSpPr>
            <a:grpSpLocks/>
          </p:cNvGrpSpPr>
          <p:nvPr/>
        </p:nvGrpSpPr>
        <p:grpSpPr bwMode="auto">
          <a:xfrm>
            <a:off x="5976938" y="2908300"/>
            <a:ext cx="679450" cy="314325"/>
            <a:chOff x="3600" y="219"/>
            <a:chExt cx="360" cy="175"/>
          </a:xfrm>
        </p:grpSpPr>
        <p:sp>
          <p:nvSpPr>
            <p:cNvPr id="6241" name="Oval 68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2" name="Line 69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3" name="Line 70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4" name="Rectangle 71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6245" name="Oval 72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246" name="Group 73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6251" name="Line 7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52" name="Line 7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53" name="Line 7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247" name="Group 77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6248" name="Line 7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49" name="Line 7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50" name="Line 8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6170" name="Group 81"/>
          <p:cNvGrpSpPr>
            <a:grpSpLocks/>
          </p:cNvGrpSpPr>
          <p:nvPr/>
        </p:nvGrpSpPr>
        <p:grpSpPr bwMode="auto">
          <a:xfrm>
            <a:off x="5745163" y="4900613"/>
            <a:ext cx="715962" cy="311150"/>
            <a:chOff x="3600" y="219"/>
            <a:chExt cx="360" cy="175"/>
          </a:xfrm>
        </p:grpSpPr>
        <p:sp>
          <p:nvSpPr>
            <p:cNvPr id="6228" name="Oval 82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29" name="Line 83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30" name="Line 84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31" name="Rectangle 85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6232" name="Oval 86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233" name="Group 87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6238" name="Line 8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39" name="Line 8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40" name="Line 9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234" name="Group 91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6235" name="Line 9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36" name="Line 9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37" name="Line 9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6171" name="Group 95"/>
          <p:cNvGrpSpPr>
            <a:grpSpLocks/>
          </p:cNvGrpSpPr>
          <p:nvPr/>
        </p:nvGrpSpPr>
        <p:grpSpPr bwMode="auto">
          <a:xfrm>
            <a:off x="6738938" y="3889375"/>
            <a:ext cx="679450" cy="314325"/>
            <a:chOff x="3600" y="219"/>
            <a:chExt cx="360" cy="175"/>
          </a:xfrm>
        </p:grpSpPr>
        <p:sp>
          <p:nvSpPr>
            <p:cNvPr id="6215" name="Oval 96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16" name="Line 9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17" name="Line 9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18" name="Rectangle 99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6219" name="Oval 10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220" name="Group 10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6225" name="Line 10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26" name="Line 10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27" name="Line 10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221" name="Group 10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6222" name="Line 10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23" name="Line 10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24" name="Line 10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aphicFrame>
        <p:nvGraphicFramePr>
          <p:cNvPr id="6146" name="Object 109"/>
          <p:cNvGraphicFramePr>
            <a:graphicFrameLocks noChangeAspect="1"/>
          </p:cNvGraphicFramePr>
          <p:nvPr/>
        </p:nvGraphicFramePr>
        <p:xfrm>
          <a:off x="4705350" y="4392613"/>
          <a:ext cx="563563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4" name="ClipArt" r:id="rId7" imgW="1305000" imgH="1085760" progId="MS_ClipArt_Gallery.2">
                  <p:embed/>
                </p:oleObj>
              </mc:Choice>
              <mc:Fallback>
                <p:oleObj name="ClipArt" r:id="rId7" imgW="1305000" imgH="1085760" progId="MS_ClipArt_Gallery.2">
                  <p:embed/>
                  <p:pic>
                    <p:nvPicPr>
                      <p:cNvPr id="0" name="Object 1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5350" y="4392613"/>
                        <a:ext cx="563563" cy="446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72" name="Line 110"/>
          <p:cNvSpPr>
            <a:spLocks noChangeShapeType="1"/>
          </p:cNvSpPr>
          <p:nvPr/>
        </p:nvSpPr>
        <p:spPr bwMode="auto">
          <a:xfrm>
            <a:off x="5249863" y="4721225"/>
            <a:ext cx="314325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6147" name="Object 111"/>
          <p:cNvGraphicFramePr>
            <a:graphicFrameLocks noChangeAspect="1"/>
          </p:cNvGraphicFramePr>
          <p:nvPr/>
        </p:nvGraphicFramePr>
        <p:xfrm>
          <a:off x="4914900" y="5191125"/>
          <a:ext cx="56356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name="ClipArt" r:id="rId8" imgW="1305000" imgH="1085760" progId="MS_ClipArt_Gallery.2">
                  <p:embed/>
                </p:oleObj>
              </mc:Choice>
              <mc:Fallback>
                <p:oleObj name="ClipArt" r:id="rId8" imgW="1305000" imgH="1085760" progId="MS_ClipArt_Gallery.2">
                  <p:embed/>
                  <p:pic>
                    <p:nvPicPr>
                      <p:cNvPr id="0" name="Object 1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4900" y="5191125"/>
                        <a:ext cx="563563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73" name="Line 112"/>
          <p:cNvSpPr>
            <a:spLocks noChangeShapeType="1"/>
          </p:cNvSpPr>
          <p:nvPr/>
        </p:nvSpPr>
        <p:spPr bwMode="auto">
          <a:xfrm flipV="1">
            <a:off x="5465763" y="5529263"/>
            <a:ext cx="98425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6174" name="Group 113"/>
          <p:cNvGrpSpPr>
            <a:grpSpLocks/>
          </p:cNvGrpSpPr>
          <p:nvPr/>
        </p:nvGrpSpPr>
        <p:grpSpPr bwMode="auto">
          <a:xfrm>
            <a:off x="5084763" y="4849813"/>
            <a:ext cx="96837" cy="300037"/>
            <a:chOff x="3842" y="406"/>
            <a:chExt cx="51" cy="167"/>
          </a:xfrm>
        </p:grpSpPr>
        <p:sp>
          <p:nvSpPr>
            <p:cNvPr id="6212" name="Oval 114"/>
            <p:cNvSpPr>
              <a:spLocks noChangeArrowheads="1"/>
            </p:cNvSpPr>
            <p:nvPr/>
          </p:nvSpPr>
          <p:spPr bwMode="auto">
            <a:xfrm>
              <a:off x="3842" y="406"/>
              <a:ext cx="47" cy="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13" name="Oval 115"/>
            <p:cNvSpPr>
              <a:spLocks noChangeArrowheads="1"/>
            </p:cNvSpPr>
            <p:nvPr/>
          </p:nvSpPr>
          <p:spPr bwMode="auto">
            <a:xfrm>
              <a:off x="3844" y="466"/>
              <a:ext cx="47" cy="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14" name="Oval 116"/>
            <p:cNvSpPr>
              <a:spLocks noChangeArrowheads="1"/>
            </p:cNvSpPr>
            <p:nvPr/>
          </p:nvSpPr>
          <p:spPr bwMode="auto">
            <a:xfrm>
              <a:off x="3846" y="526"/>
              <a:ext cx="47" cy="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6175" name="Line 117"/>
          <p:cNvSpPr>
            <a:spLocks noChangeShapeType="1"/>
          </p:cNvSpPr>
          <p:nvPr/>
        </p:nvSpPr>
        <p:spPr bwMode="auto">
          <a:xfrm>
            <a:off x="5556250" y="4718050"/>
            <a:ext cx="0" cy="809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76" name="Line 118"/>
          <p:cNvSpPr>
            <a:spLocks noChangeShapeType="1"/>
          </p:cNvSpPr>
          <p:nvPr/>
        </p:nvSpPr>
        <p:spPr bwMode="auto">
          <a:xfrm>
            <a:off x="5556250" y="5067300"/>
            <a:ext cx="187325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77" name="Line 119"/>
          <p:cNvSpPr>
            <a:spLocks noChangeShapeType="1"/>
          </p:cNvSpPr>
          <p:nvPr/>
        </p:nvSpPr>
        <p:spPr bwMode="auto">
          <a:xfrm flipH="1">
            <a:off x="6461125" y="4206875"/>
            <a:ext cx="636588" cy="8778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6178" name="Group 120"/>
          <p:cNvGrpSpPr>
            <a:grpSpLocks/>
          </p:cNvGrpSpPr>
          <p:nvPr/>
        </p:nvGrpSpPr>
        <p:grpSpPr bwMode="auto">
          <a:xfrm rot="1433392">
            <a:off x="5003800" y="2955925"/>
            <a:ext cx="1028700" cy="171450"/>
            <a:chOff x="4712" y="1742"/>
            <a:chExt cx="648" cy="108"/>
          </a:xfrm>
        </p:grpSpPr>
        <p:sp>
          <p:nvSpPr>
            <p:cNvPr id="6210" name="Rectangle 121"/>
            <p:cNvSpPr>
              <a:spLocks noChangeArrowheads="1"/>
            </p:cNvSpPr>
            <p:nvPr/>
          </p:nvSpPr>
          <p:spPr bwMode="auto">
            <a:xfrm>
              <a:off x="4712" y="1742"/>
              <a:ext cx="648" cy="10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11" name="Rectangle 122"/>
            <p:cNvSpPr>
              <a:spLocks noChangeArrowheads="1"/>
            </p:cNvSpPr>
            <p:nvPr/>
          </p:nvSpPr>
          <p:spPr bwMode="auto">
            <a:xfrm>
              <a:off x="4712" y="1742"/>
              <a:ext cx="534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6179" name="Group 123"/>
          <p:cNvGrpSpPr>
            <a:grpSpLocks/>
          </p:cNvGrpSpPr>
          <p:nvPr/>
        </p:nvGrpSpPr>
        <p:grpSpPr bwMode="auto">
          <a:xfrm rot="3346875">
            <a:off x="6283325" y="3241676"/>
            <a:ext cx="447675" cy="171450"/>
            <a:chOff x="5078" y="1860"/>
            <a:chExt cx="282" cy="108"/>
          </a:xfrm>
        </p:grpSpPr>
        <p:sp>
          <p:nvSpPr>
            <p:cNvPr id="6208" name="Rectangle 124"/>
            <p:cNvSpPr>
              <a:spLocks noChangeArrowheads="1"/>
            </p:cNvSpPr>
            <p:nvPr/>
          </p:nvSpPr>
          <p:spPr bwMode="auto">
            <a:xfrm>
              <a:off x="5216" y="1860"/>
              <a:ext cx="144" cy="10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09" name="Rectangle 125"/>
            <p:cNvSpPr>
              <a:spLocks noChangeArrowheads="1"/>
            </p:cNvSpPr>
            <p:nvPr/>
          </p:nvSpPr>
          <p:spPr bwMode="auto">
            <a:xfrm>
              <a:off x="5078" y="1860"/>
              <a:ext cx="166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6180" name="Group 126"/>
          <p:cNvGrpSpPr>
            <a:grpSpLocks/>
          </p:cNvGrpSpPr>
          <p:nvPr/>
        </p:nvGrpSpPr>
        <p:grpSpPr bwMode="auto">
          <a:xfrm rot="3215306">
            <a:off x="6600825" y="3346451"/>
            <a:ext cx="447675" cy="171450"/>
            <a:chOff x="5078" y="1860"/>
            <a:chExt cx="282" cy="108"/>
          </a:xfrm>
        </p:grpSpPr>
        <p:sp>
          <p:nvSpPr>
            <p:cNvPr id="6206" name="Rectangle 127"/>
            <p:cNvSpPr>
              <a:spLocks noChangeArrowheads="1"/>
            </p:cNvSpPr>
            <p:nvPr/>
          </p:nvSpPr>
          <p:spPr bwMode="auto">
            <a:xfrm>
              <a:off x="5216" y="1860"/>
              <a:ext cx="144" cy="10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07" name="Rectangle 128"/>
            <p:cNvSpPr>
              <a:spLocks noChangeArrowheads="1"/>
            </p:cNvSpPr>
            <p:nvPr/>
          </p:nvSpPr>
          <p:spPr bwMode="auto">
            <a:xfrm>
              <a:off x="5078" y="1860"/>
              <a:ext cx="166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6181" name="Group 129"/>
          <p:cNvGrpSpPr>
            <a:grpSpLocks/>
          </p:cNvGrpSpPr>
          <p:nvPr/>
        </p:nvGrpSpPr>
        <p:grpSpPr bwMode="auto">
          <a:xfrm rot="3051000">
            <a:off x="6953250" y="3467101"/>
            <a:ext cx="447675" cy="171450"/>
            <a:chOff x="5078" y="1860"/>
            <a:chExt cx="282" cy="108"/>
          </a:xfrm>
        </p:grpSpPr>
        <p:sp>
          <p:nvSpPr>
            <p:cNvPr id="6204" name="Rectangle 130"/>
            <p:cNvSpPr>
              <a:spLocks noChangeArrowheads="1"/>
            </p:cNvSpPr>
            <p:nvPr/>
          </p:nvSpPr>
          <p:spPr bwMode="auto">
            <a:xfrm>
              <a:off x="5216" y="1860"/>
              <a:ext cx="144" cy="10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05" name="Rectangle 131"/>
            <p:cNvSpPr>
              <a:spLocks noChangeArrowheads="1"/>
            </p:cNvSpPr>
            <p:nvPr/>
          </p:nvSpPr>
          <p:spPr bwMode="auto">
            <a:xfrm>
              <a:off x="5078" y="1860"/>
              <a:ext cx="166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6182" name="Line 132"/>
          <p:cNvSpPr>
            <a:spLocks noChangeShapeType="1"/>
          </p:cNvSpPr>
          <p:nvPr/>
        </p:nvSpPr>
        <p:spPr bwMode="auto">
          <a:xfrm>
            <a:off x="6007100" y="3276600"/>
            <a:ext cx="219075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83" name="Line 133"/>
          <p:cNvSpPr>
            <a:spLocks noChangeShapeType="1"/>
          </p:cNvSpPr>
          <p:nvPr/>
        </p:nvSpPr>
        <p:spPr bwMode="auto">
          <a:xfrm>
            <a:off x="6642100" y="3517900"/>
            <a:ext cx="133350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84" name="Line 134"/>
          <p:cNvSpPr>
            <a:spLocks noChangeShapeType="1"/>
          </p:cNvSpPr>
          <p:nvPr/>
        </p:nvSpPr>
        <p:spPr bwMode="auto">
          <a:xfrm>
            <a:off x="6965950" y="3616325"/>
            <a:ext cx="117475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85" name="Line 135"/>
          <p:cNvSpPr>
            <a:spLocks noChangeShapeType="1"/>
          </p:cNvSpPr>
          <p:nvPr/>
        </p:nvSpPr>
        <p:spPr bwMode="auto">
          <a:xfrm>
            <a:off x="7334250" y="3730625"/>
            <a:ext cx="101600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86" name="Text Box 136"/>
          <p:cNvSpPr txBox="1">
            <a:spLocks noChangeArrowheads="1"/>
          </p:cNvSpPr>
          <p:nvPr/>
        </p:nvSpPr>
        <p:spPr bwMode="auto">
          <a:xfrm>
            <a:off x="6718300" y="2114550"/>
            <a:ext cx="24257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/>
              <a:t>fragmentação: </a:t>
            </a:r>
          </a:p>
          <a:p>
            <a:r>
              <a:rPr lang="pt-BR" sz="1600">
                <a:solidFill>
                  <a:schemeClr val="accent2"/>
                </a:solidFill>
              </a:rPr>
              <a:t>entrada:</a:t>
            </a:r>
            <a:r>
              <a:rPr lang="pt-BR" sz="1600"/>
              <a:t> um datagrama </a:t>
            </a:r>
          </a:p>
          <a:p>
            <a:r>
              <a:rPr lang="pt-BR" sz="1600"/>
              <a:t>	grande</a:t>
            </a:r>
          </a:p>
          <a:p>
            <a:r>
              <a:rPr lang="pt-BR" sz="1600">
                <a:solidFill>
                  <a:schemeClr val="accent2"/>
                </a:solidFill>
              </a:rPr>
              <a:t>saída:</a:t>
            </a:r>
            <a:r>
              <a:rPr lang="pt-BR" sz="1600"/>
              <a:t> 3 datagramas </a:t>
            </a:r>
            <a:br>
              <a:rPr lang="pt-BR" sz="1600"/>
            </a:br>
            <a:r>
              <a:rPr lang="pt-BR" sz="1600"/>
              <a:t>	menores</a:t>
            </a:r>
            <a:endParaRPr lang="pt-BR"/>
          </a:p>
        </p:txBody>
      </p:sp>
      <p:grpSp>
        <p:nvGrpSpPr>
          <p:cNvPr id="6187" name="Group 137"/>
          <p:cNvGrpSpPr>
            <a:grpSpLocks/>
          </p:cNvGrpSpPr>
          <p:nvPr/>
        </p:nvGrpSpPr>
        <p:grpSpPr bwMode="auto">
          <a:xfrm rot="-10773343">
            <a:off x="5610225" y="4352925"/>
            <a:ext cx="447675" cy="171450"/>
            <a:chOff x="5078" y="1860"/>
            <a:chExt cx="282" cy="108"/>
          </a:xfrm>
        </p:grpSpPr>
        <p:sp>
          <p:nvSpPr>
            <p:cNvPr id="6202" name="Rectangle 138"/>
            <p:cNvSpPr>
              <a:spLocks noChangeArrowheads="1"/>
            </p:cNvSpPr>
            <p:nvPr/>
          </p:nvSpPr>
          <p:spPr bwMode="auto">
            <a:xfrm>
              <a:off x="5216" y="1860"/>
              <a:ext cx="144" cy="10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03" name="Rectangle 139"/>
            <p:cNvSpPr>
              <a:spLocks noChangeArrowheads="1"/>
            </p:cNvSpPr>
            <p:nvPr/>
          </p:nvSpPr>
          <p:spPr bwMode="auto">
            <a:xfrm>
              <a:off x="5078" y="1860"/>
              <a:ext cx="166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6188" name="Group 140"/>
          <p:cNvGrpSpPr>
            <a:grpSpLocks/>
          </p:cNvGrpSpPr>
          <p:nvPr/>
        </p:nvGrpSpPr>
        <p:grpSpPr bwMode="auto">
          <a:xfrm rot="-10773343">
            <a:off x="5613400" y="4546600"/>
            <a:ext cx="447675" cy="171450"/>
            <a:chOff x="5078" y="1860"/>
            <a:chExt cx="282" cy="108"/>
          </a:xfrm>
        </p:grpSpPr>
        <p:sp>
          <p:nvSpPr>
            <p:cNvPr id="6200" name="Rectangle 141"/>
            <p:cNvSpPr>
              <a:spLocks noChangeArrowheads="1"/>
            </p:cNvSpPr>
            <p:nvPr/>
          </p:nvSpPr>
          <p:spPr bwMode="auto">
            <a:xfrm>
              <a:off x="5216" y="1860"/>
              <a:ext cx="144" cy="10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01" name="Rectangle 142"/>
            <p:cNvSpPr>
              <a:spLocks noChangeArrowheads="1"/>
            </p:cNvSpPr>
            <p:nvPr/>
          </p:nvSpPr>
          <p:spPr bwMode="auto">
            <a:xfrm>
              <a:off x="5078" y="1860"/>
              <a:ext cx="166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6189" name="Group 143"/>
          <p:cNvGrpSpPr>
            <a:grpSpLocks/>
          </p:cNvGrpSpPr>
          <p:nvPr/>
        </p:nvGrpSpPr>
        <p:grpSpPr bwMode="auto">
          <a:xfrm rot="-10773343">
            <a:off x="5616575" y="4740275"/>
            <a:ext cx="447675" cy="171450"/>
            <a:chOff x="5078" y="1860"/>
            <a:chExt cx="282" cy="108"/>
          </a:xfrm>
        </p:grpSpPr>
        <p:sp>
          <p:nvSpPr>
            <p:cNvPr id="6198" name="Rectangle 144"/>
            <p:cNvSpPr>
              <a:spLocks noChangeArrowheads="1"/>
            </p:cNvSpPr>
            <p:nvPr/>
          </p:nvSpPr>
          <p:spPr bwMode="auto">
            <a:xfrm>
              <a:off x="5216" y="1860"/>
              <a:ext cx="144" cy="10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99" name="Rectangle 145"/>
            <p:cNvSpPr>
              <a:spLocks noChangeArrowheads="1"/>
            </p:cNvSpPr>
            <p:nvPr/>
          </p:nvSpPr>
          <p:spPr bwMode="auto">
            <a:xfrm>
              <a:off x="5078" y="1860"/>
              <a:ext cx="166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6190" name="Line 146"/>
          <p:cNvSpPr>
            <a:spLocks noChangeShapeType="1"/>
          </p:cNvSpPr>
          <p:nvPr/>
        </p:nvSpPr>
        <p:spPr bwMode="auto">
          <a:xfrm rot="9691848">
            <a:off x="5365750" y="4410075"/>
            <a:ext cx="219075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91" name="Line 147"/>
          <p:cNvSpPr>
            <a:spLocks noChangeShapeType="1"/>
          </p:cNvSpPr>
          <p:nvPr/>
        </p:nvSpPr>
        <p:spPr bwMode="auto">
          <a:xfrm rot="9691848">
            <a:off x="5356225" y="4584700"/>
            <a:ext cx="219075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92" name="Line 148"/>
          <p:cNvSpPr>
            <a:spLocks noChangeShapeType="1"/>
          </p:cNvSpPr>
          <p:nvPr/>
        </p:nvSpPr>
        <p:spPr bwMode="auto">
          <a:xfrm rot="9691848">
            <a:off x="5359400" y="4791075"/>
            <a:ext cx="219075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6193" name="Group 149"/>
          <p:cNvGrpSpPr>
            <a:grpSpLocks/>
          </p:cNvGrpSpPr>
          <p:nvPr/>
        </p:nvGrpSpPr>
        <p:grpSpPr bwMode="auto">
          <a:xfrm rot="10793026">
            <a:off x="4281488" y="4189413"/>
            <a:ext cx="1030287" cy="173037"/>
            <a:chOff x="4712" y="1742"/>
            <a:chExt cx="648" cy="108"/>
          </a:xfrm>
        </p:grpSpPr>
        <p:sp>
          <p:nvSpPr>
            <p:cNvPr id="6196" name="Rectangle 150"/>
            <p:cNvSpPr>
              <a:spLocks noChangeArrowheads="1"/>
            </p:cNvSpPr>
            <p:nvPr/>
          </p:nvSpPr>
          <p:spPr bwMode="auto">
            <a:xfrm>
              <a:off x="4712" y="1742"/>
              <a:ext cx="648" cy="10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97" name="Rectangle 151"/>
            <p:cNvSpPr>
              <a:spLocks noChangeArrowheads="1"/>
            </p:cNvSpPr>
            <p:nvPr/>
          </p:nvSpPr>
          <p:spPr bwMode="auto">
            <a:xfrm>
              <a:off x="4712" y="1742"/>
              <a:ext cx="534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6194" name="Line 152"/>
          <p:cNvSpPr>
            <a:spLocks noChangeShapeType="1"/>
          </p:cNvSpPr>
          <p:nvPr/>
        </p:nvSpPr>
        <p:spPr bwMode="auto">
          <a:xfrm rot="9691848">
            <a:off x="4032250" y="4232275"/>
            <a:ext cx="219075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95" name="Text Box 153"/>
          <p:cNvSpPr txBox="1">
            <a:spLocks noChangeArrowheads="1"/>
          </p:cNvSpPr>
          <p:nvPr/>
        </p:nvSpPr>
        <p:spPr bwMode="auto">
          <a:xfrm>
            <a:off x="4672013" y="3843338"/>
            <a:ext cx="1339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/>
              <a:t>remontagem</a:t>
            </a: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5120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E49AAAAA-E824-4AA1-BE6A-41B580573E11}" type="slidenum">
              <a:rPr lang="pt-BR" smtClean="0"/>
              <a:pPr/>
              <a:t>40</a:t>
            </a:fld>
            <a:endParaRPr lang="pt-BR" smtClean="0"/>
          </a:p>
        </p:txBody>
      </p:sp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IP: Fragmentação &amp; Remontagem</a:t>
            </a:r>
          </a:p>
        </p:txBody>
      </p:sp>
      <p:grpSp>
        <p:nvGrpSpPr>
          <p:cNvPr id="51205" name="Group 3"/>
          <p:cNvGrpSpPr>
            <a:grpSpLocks/>
          </p:cNvGrpSpPr>
          <p:nvPr/>
        </p:nvGrpSpPr>
        <p:grpSpPr bwMode="auto">
          <a:xfrm>
            <a:off x="3713163" y="1498600"/>
            <a:ext cx="4248150" cy="660400"/>
            <a:chOff x="3006" y="1208"/>
            <a:chExt cx="2676" cy="416"/>
          </a:xfrm>
        </p:grpSpPr>
        <p:sp>
          <p:nvSpPr>
            <p:cNvPr id="51254" name="Rectangle 4"/>
            <p:cNvSpPr>
              <a:spLocks noChangeArrowheads="1"/>
            </p:cNvSpPr>
            <p:nvPr/>
          </p:nvSpPr>
          <p:spPr bwMode="auto">
            <a:xfrm>
              <a:off x="3048" y="1212"/>
              <a:ext cx="2634" cy="342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51255" name="Rectangle 5"/>
            <p:cNvSpPr>
              <a:spLocks noChangeArrowheads="1"/>
            </p:cNvSpPr>
            <p:nvPr/>
          </p:nvSpPr>
          <p:spPr bwMode="auto">
            <a:xfrm>
              <a:off x="3006" y="1242"/>
              <a:ext cx="2634" cy="3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56" name="Text Box 6"/>
            <p:cNvSpPr txBox="1">
              <a:spLocks noChangeArrowheads="1"/>
            </p:cNvSpPr>
            <p:nvPr/>
          </p:nvSpPr>
          <p:spPr bwMode="auto">
            <a:xfrm>
              <a:off x="3734" y="1208"/>
              <a:ext cx="299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/>
                <a:t>ID</a:t>
              </a:r>
            </a:p>
            <a:p>
              <a:r>
                <a:rPr lang="pt-BR"/>
                <a:t>=x</a:t>
              </a:r>
            </a:p>
          </p:txBody>
        </p:sp>
        <p:sp>
          <p:nvSpPr>
            <p:cNvPr id="51257" name="Text Box 7"/>
            <p:cNvSpPr txBox="1">
              <a:spLocks noChangeArrowheads="1"/>
            </p:cNvSpPr>
            <p:nvPr/>
          </p:nvSpPr>
          <p:spPr bwMode="auto">
            <a:xfrm>
              <a:off x="4652" y="1220"/>
              <a:ext cx="46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/>
                <a:t>início</a:t>
              </a:r>
            </a:p>
            <a:p>
              <a:pPr algn="ctr"/>
              <a:r>
                <a:rPr lang="pt-BR"/>
                <a:t>=0</a:t>
              </a:r>
            </a:p>
          </p:txBody>
        </p:sp>
        <p:sp>
          <p:nvSpPr>
            <p:cNvPr id="51258" name="Text Box 8"/>
            <p:cNvSpPr txBox="1">
              <a:spLocks noChangeArrowheads="1"/>
            </p:cNvSpPr>
            <p:nvPr/>
          </p:nvSpPr>
          <p:spPr bwMode="auto">
            <a:xfrm>
              <a:off x="3969" y="1220"/>
              <a:ext cx="69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/>
                <a:t>bit_frag</a:t>
              </a:r>
            </a:p>
            <a:p>
              <a:pPr algn="ctr"/>
              <a:r>
                <a:rPr lang="pt-BR"/>
                <a:t>=0</a:t>
              </a:r>
            </a:p>
          </p:txBody>
        </p:sp>
        <p:sp>
          <p:nvSpPr>
            <p:cNvPr id="51259" name="Text Box 9"/>
            <p:cNvSpPr txBox="1">
              <a:spLocks noChangeArrowheads="1"/>
            </p:cNvSpPr>
            <p:nvPr/>
          </p:nvSpPr>
          <p:spPr bwMode="auto">
            <a:xfrm>
              <a:off x="3230" y="1208"/>
              <a:ext cx="54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/>
                <a:t>compr</a:t>
              </a:r>
            </a:p>
            <a:p>
              <a:r>
                <a:rPr lang="pt-BR"/>
                <a:t>=4000</a:t>
              </a:r>
            </a:p>
          </p:txBody>
        </p:sp>
        <p:sp>
          <p:nvSpPr>
            <p:cNvPr id="51260" name="Line 10"/>
            <p:cNvSpPr>
              <a:spLocks noChangeShapeType="1"/>
            </p:cNvSpPr>
            <p:nvPr/>
          </p:nvSpPr>
          <p:spPr bwMode="auto">
            <a:xfrm>
              <a:off x="3246" y="1242"/>
              <a:ext cx="0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61" name="Line 11"/>
            <p:cNvSpPr>
              <a:spLocks noChangeShapeType="1"/>
            </p:cNvSpPr>
            <p:nvPr/>
          </p:nvSpPr>
          <p:spPr bwMode="auto">
            <a:xfrm>
              <a:off x="3750" y="1242"/>
              <a:ext cx="0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62" name="Line 12"/>
            <p:cNvSpPr>
              <a:spLocks noChangeShapeType="1"/>
            </p:cNvSpPr>
            <p:nvPr/>
          </p:nvSpPr>
          <p:spPr bwMode="auto">
            <a:xfrm>
              <a:off x="4020" y="1254"/>
              <a:ext cx="0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63" name="Line 13"/>
            <p:cNvSpPr>
              <a:spLocks noChangeShapeType="1"/>
            </p:cNvSpPr>
            <p:nvPr/>
          </p:nvSpPr>
          <p:spPr bwMode="auto">
            <a:xfrm>
              <a:off x="4638" y="1242"/>
              <a:ext cx="0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64" name="Line 14"/>
            <p:cNvSpPr>
              <a:spLocks noChangeShapeType="1"/>
            </p:cNvSpPr>
            <p:nvPr/>
          </p:nvSpPr>
          <p:spPr bwMode="auto">
            <a:xfrm>
              <a:off x="5112" y="1242"/>
              <a:ext cx="0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65" name="Rectangle 15"/>
            <p:cNvSpPr>
              <a:spLocks noChangeArrowheads="1"/>
            </p:cNvSpPr>
            <p:nvPr/>
          </p:nvSpPr>
          <p:spPr bwMode="auto">
            <a:xfrm>
              <a:off x="5232" y="1212"/>
              <a:ext cx="138" cy="37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51206" name="Group 59"/>
          <p:cNvGrpSpPr>
            <a:grpSpLocks/>
          </p:cNvGrpSpPr>
          <p:nvPr/>
        </p:nvGrpSpPr>
        <p:grpSpPr bwMode="auto">
          <a:xfrm>
            <a:off x="4265613" y="3251200"/>
            <a:ext cx="4248150" cy="660400"/>
            <a:chOff x="1566" y="2048"/>
            <a:chExt cx="2676" cy="416"/>
          </a:xfrm>
        </p:grpSpPr>
        <p:sp>
          <p:nvSpPr>
            <p:cNvPr id="51242" name="Rectangle 17"/>
            <p:cNvSpPr>
              <a:spLocks noChangeArrowheads="1"/>
            </p:cNvSpPr>
            <p:nvPr/>
          </p:nvSpPr>
          <p:spPr bwMode="auto">
            <a:xfrm>
              <a:off x="1608" y="2052"/>
              <a:ext cx="2634" cy="342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51243" name="Rectangle 18"/>
            <p:cNvSpPr>
              <a:spLocks noChangeArrowheads="1"/>
            </p:cNvSpPr>
            <p:nvPr/>
          </p:nvSpPr>
          <p:spPr bwMode="auto">
            <a:xfrm>
              <a:off x="1566" y="2082"/>
              <a:ext cx="2634" cy="3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44" name="Text Box 19"/>
            <p:cNvSpPr txBox="1">
              <a:spLocks noChangeArrowheads="1"/>
            </p:cNvSpPr>
            <p:nvPr/>
          </p:nvSpPr>
          <p:spPr bwMode="auto">
            <a:xfrm>
              <a:off x="2294" y="2048"/>
              <a:ext cx="299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/>
                <a:t>ID</a:t>
              </a:r>
            </a:p>
            <a:p>
              <a:r>
                <a:rPr lang="pt-BR"/>
                <a:t>=x</a:t>
              </a:r>
            </a:p>
          </p:txBody>
        </p:sp>
        <p:sp>
          <p:nvSpPr>
            <p:cNvPr id="51245" name="Text Box 20"/>
            <p:cNvSpPr txBox="1">
              <a:spLocks noChangeArrowheads="1"/>
            </p:cNvSpPr>
            <p:nvPr/>
          </p:nvSpPr>
          <p:spPr bwMode="auto">
            <a:xfrm>
              <a:off x="3212" y="2060"/>
              <a:ext cx="46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/>
                <a:t>início</a:t>
              </a:r>
            </a:p>
            <a:p>
              <a:pPr algn="ctr"/>
              <a:r>
                <a:rPr lang="pt-BR"/>
                <a:t>=0</a:t>
              </a:r>
            </a:p>
          </p:txBody>
        </p:sp>
        <p:sp>
          <p:nvSpPr>
            <p:cNvPr id="51246" name="Text Box 21"/>
            <p:cNvSpPr txBox="1">
              <a:spLocks noChangeArrowheads="1"/>
            </p:cNvSpPr>
            <p:nvPr/>
          </p:nvSpPr>
          <p:spPr bwMode="auto">
            <a:xfrm>
              <a:off x="2530" y="2060"/>
              <a:ext cx="69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/>
                <a:t>bit_frag</a:t>
              </a:r>
            </a:p>
            <a:p>
              <a:pPr algn="ctr"/>
              <a:r>
                <a:rPr lang="pt-BR"/>
                <a:t>=1</a:t>
              </a:r>
            </a:p>
          </p:txBody>
        </p:sp>
        <p:sp>
          <p:nvSpPr>
            <p:cNvPr id="51247" name="Text Box 22"/>
            <p:cNvSpPr txBox="1">
              <a:spLocks noChangeArrowheads="1"/>
            </p:cNvSpPr>
            <p:nvPr/>
          </p:nvSpPr>
          <p:spPr bwMode="auto">
            <a:xfrm>
              <a:off x="1790" y="2048"/>
              <a:ext cx="52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/>
                <a:t>compr</a:t>
              </a:r>
            </a:p>
            <a:p>
              <a:r>
                <a:rPr lang="pt-BR"/>
                <a:t>=1500</a:t>
              </a:r>
            </a:p>
          </p:txBody>
        </p:sp>
        <p:sp>
          <p:nvSpPr>
            <p:cNvPr id="51248" name="Line 23"/>
            <p:cNvSpPr>
              <a:spLocks noChangeShapeType="1"/>
            </p:cNvSpPr>
            <p:nvPr/>
          </p:nvSpPr>
          <p:spPr bwMode="auto">
            <a:xfrm>
              <a:off x="1806" y="2082"/>
              <a:ext cx="0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49" name="Line 24"/>
            <p:cNvSpPr>
              <a:spLocks noChangeShapeType="1"/>
            </p:cNvSpPr>
            <p:nvPr/>
          </p:nvSpPr>
          <p:spPr bwMode="auto">
            <a:xfrm>
              <a:off x="2310" y="2082"/>
              <a:ext cx="0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50" name="Line 25"/>
            <p:cNvSpPr>
              <a:spLocks noChangeShapeType="1"/>
            </p:cNvSpPr>
            <p:nvPr/>
          </p:nvSpPr>
          <p:spPr bwMode="auto">
            <a:xfrm>
              <a:off x="2580" y="2094"/>
              <a:ext cx="0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51" name="Line 26"/>
            <p:cNvSpPr>
              <a:spLocks noChangeShapeType="1"/>
            </p:cNvSpPr>
            <p:nvPr/>
          </p:nvSpPr>
          <p:spPr bwMode="auto">
            <a:xfrm>
              <a:off x="3198" y="2082"/>
              <a:ext cx="0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52" name="Line 27"/>
            <p:cNvSpPr>
              <a:spLocks noChangeShapeType="1"/>
            </p:cNvSpPr>
            <p:nvPr/>
          </p:nvSpPr>
          <p:spPr bwMode="auto">
            <a:xfrm>
              <a:off x="3672" y="2082"/>
              <a:ext cx="0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53" name="Rectangle 28"/>
            <p:cNvSpPr>
              <a:spLocks noChangeArrowheads="1"/>
            </p:cNvSpPr>
            <p:nvPr/>
          </p:nvSpPr>
          <p:spPr bwMode="auto">
            <a:xfrm>
              <a:off x="3792" y="2052"/>
              <a:ext cx="138" cy="37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51207" name="Group 29"/>
          <p:cNvGrpSpPr>
            <a:grpSpLocks/>
          </p:cNvGrpSpPr>
          <p:nvPr/>
        </p:nvGrpSpPr>
        <p:grpSpPr bwMode="auto">
          <a:xfrm>
            <a:off x="4265613" y="4051300"/>
            <a:ext cx="4248150" cy="660400"/>
            <a:chOff x="3006" y="1208"/>
            <a:chExt cx="2676" cy="416"/>
          </a:xfrm>
        </p:grpSpPr>
        <p:sp>
          <p:nvSpPr>
            <p:cNvPr id="51230" name="Rectangle 30"/>
            <p:cNvSpPr>
              <a:spLocks noChangeArrowheads="1"/>
            </p:cNvSpPr>
            <p:nvPr/>
          </p:nvSpPr>
          <p:spPr bwMode="auto">
            <a:xfrm>
              <a:off x="3048" y="1212"/>
              <a:ext cx="2634" cy="342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51231" name="Rectangle 31"/>
            <p:cNvSpPr>
              <a:spLocks noChangeArrowheads="1"/>
            </p:cNvSpPr>
            <p:nvPr/>
          </p:nvSpPr>
          <p:spPr bwMode="auto">
            <a:xfrm>
              <a:off x="3006" y="1242"/>
              <a:ext cx="2634" cy="3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32" name="Text Box 32"/>
            <p:cNvSpPr txBox="1">
              <a:spLocks noChangeArrowheads="1"/>
            </p:cNvSpPr>
            <p:nvPr/>
          </p:nvSpPr>
          <p:spPr bwMode="auto">
            <a:xfrm>
              <a:off x="3734" y="1208"/>
              <a:ext cx="299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/>
                <a:t>ID</a:t>
              </a:r>
            </a:p>
            <a:p>
              <a:r>
                <a:rPr lang="pt-BR"/>
                <a:t>=x</a:t>
              </a:r>
            </a:p>
          </p:txBody>
        </p:sp>
        <p:sp>
          <p:nvSpPr>
            <p:cNvPr id="51233" name="Text Box 33"/>
            <p:cNvSpPr txBox="1">
              <a:spLocks noChangeArrowheads="1"/>
            </p:cNvSpPr>
            <p:nvPr/>
          </p:nvSpPr>
          <p:spPr bwMode="auto">
            <a:xfrm>
              <a:off x="4651" y="1220"/>
              <a:ext cx="46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/>
                <a:t>início</a:t>
              </a:r>
            </a:p>
            <a:p>
              <a:pPr algn="ctr"/>
              <a:r>
                <a:rPr lang="pt-BR"/>
                <a:t>=185</a:t>
              </a:r>
            </a:p>
          </p:txBody>
        </p:sp>
        <p:sp>
          <p:nvSpPr>
            <p:cNvPr id="51234" name="Text Box 34"/>
            <p:cNvSpPr txBox="1">
              <a:spLocks noChangeArrowheads="1"/>
            </p:cNvSpPr>
            <p:nvPr/>
          </p:nvSpPr>
          <p:spPr bwMode="auto">
            <a:xfrm>
              <a:off x="3970" y="1220"/>
              <a:ext cx="69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/>
                <a:t>bit_frag</a:t>
              </a:r>
            </a:p>
            <a:p>
              <a:pPr algn="ctr"/>
              <a:r>
                <a:rPr lang="pt-BR"/>
                <a:t>=1</a:t>
              </a:r>
            </a:p>
          </p:txBody>
        </p:sp>
        <p:sp>
          <p:nvSpPr>
            <p:cNvPr id="51235" name="Text Box 35"/>
            <p:cNvSpPr txBox="1">
              <a:spLocks noChangeArrowheads="1"/>
            </p:cNvSpPr>
            <p:nvPr/>
          </p:nvSpPr>
          <p:spPr bwMode="auto">
            <a:xfrm>
              <a:off x="3230" y="1208"/>
              <a:ext cx="52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/>
                <a:t>compr</a:t>
              </a:r>
            </a:p>
            <a:p>
              <a:r>
                <a:rPr lang="pt-BR"/>
                <a:t>=1500</a:t>
              </a:r>
            </a:p>
          </p:txBody>
        </p:sp>
        <p:sp>
          <p:nvSpPr>
            <p:cNvPr id="51236" name="Line 36"/>
            <p:cNvSpPr>
              <a:spLocks noChangeShapeType="1"/>
            </p:cNvSpPr>
            <p:nvPr/>
          </p:nvSpPr>
          <p:spPr bwMode="auto">
            <a:xfrm>
              <a:off x="3246" y="1242"/>
              <a:ext cx="0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37" name="Line 37"/>
            <p:cNvSpPr>
              <a:spLocks noChangeShapeType="1"/>
            </p:cNvSpPr>
            <p:nvPr/>
          </p:nvSpPr>
          <p:spPr bwMode="auto">
            <a:xfrm>
              <a:off x="3750" y="1242"/>
              <a:ext cx="0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38" name="Line 38"/>
            <p:cNvSpPr>
              <a:spLocks noChangeShapeType="1"/>
            </p:cNvSpPr>
            <p:nvPr/>
          </p:nvSpPr>
          <p:spPr bwMode="auto">
            <a:xfrm>
              <a:off x="4020" y="1254"/>
              <a:ext cx="0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39" name="Line 39"/>
            <p:cNvSpPr>
              <a:spLocks noChangeShapeType="1"/>
            </p:cNvSpPr>
            <p:nvPr/>
          </p:nvSpPr>
          <p:spPr bwMode="auto">
            <a:xfrm>
              <a:off x="4638" y="1242"/>
              <a:ext cx="0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40" name="Line 40"/>
            <p:cNvSpPr>
              <a:spLocks noChangeShapeType="1"/>
            </p:cNvSpPr>
            <p:nvPr/>
          </p:nvSpPr>
          <p:spPr bwMode="auto">
            <a:xfrm>
              <a:off x="5112" y="1242"/>
              <a:ext cx="0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41" name="Rectangle 41"/>
            <p:cNvSpPr>
              <a:spLocks noChangeArrowheads="1"/>
            </p:cNvSpPr>
            <p:nvPr/>
          </p:nvSpPr>
          <p:spPr bwMode="auto">
            <a:xfrm>
              <a:off x="5232" y="1212"/>
              <a:ext cx="138" cy="37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51208" name="Group 42"/>
          <p:cNvGrpSpPr>
            <a:grpSpLocks/>
          </p:cNvGrpSpPr>
          <p:nvPr/>
        </p:nvGrpSpPr>
        <p:grpSpPr bwMode="auto">
          <a:xfrm>
            <a:off x="4256088" y="4879975"/>
            <a:ext cx="4248150" cy="660400"/>
            <a:chOff x="3006" y="1208"/>
            <a:chExt cx="2676" cy="416"/>
          </a:xfrm>
        </p:grpSpPr>
        <p:sp>
          <p:nvSpPr>
            <p:cNvPr id="51218" name="Rectangle 43"/>
            <p:cNvSpPr>
              <a:spLocks noChangeArrowheads="1"/>
            </p:cNvSpPr>
            <p:nvPr/>
          </p:nvSpPr>
          <p:spPr bwMode="auto">
            <a:xfrm>
              <a:off x="3048" y="1212"/>
              <a:ext cx="2634" cy="342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51219" name="Rectangle 44"/>
            <p:cNvSpPr>
              <a:spLocks noChangeArrowheads="1"/>
            </p:cNvSpPr>
            <p:nvPr/>
          </p:nvSpPr>
          <p:spPr bwMode="auto">
            <a:xfrm>
              <a:off x="3006" y="1242"/>
              <a:ext cx="2634" cy="3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20" name="Text Box 45"/>
            <p:cNvSpPr txBox="1">
              <a:spLocks noChangeArrowheads="1"/>
            </p:cNvSpPr>
            <p:nvPr/>
          </p:nvSpPr>
          <p:spPr bwMode="auto">
            <a:xfrm>
              <a:off x="3734" y="1208"/>
              <a:ext cx="299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/>
                <a:t>ID</a:t>
              </a:r>
            </a:p>
            <a:p>
              <a:r>
                <a:rPr lang="pt-BR"/>
                <a:t>=x</a:t>
              </a:r>
            </a:p>
          </p:txBody>
        </p:sp>
        <p:sp>
          <p:nvSpPr>
            <p:cNvPr id="51221" name="Text Box 46"/>
            <p:cNvSpPr txBox="1">
              <a:spLocks noChangeArrowheads="1"/>
            </p:cNvSpPr>
            <p:nvPr/>
          </p:nvSpPr>
          <p:spPr bwMode="auto">
            <a:xfrm>
              <a:off x="4652" y="1220"/>
              <a:ext cx="46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/>
                <a:t>início</a:t>
              </a:r>
            </a:p>
            <a:p>
              <a:pPr algn="ctr"/>
              <a:r>
                <a:rPr lang="pt-BR"/>
                <a:t>=370</a:t>
              </a:r>
            </a:p>
          </p:txBody>
        </p:sp>
        <p:sp>
          <p:nvSpPr>
            <p:cNvPr id="51222" name="Text Box 47"/>
            <p:cNvSpPr txBox="1">
              <a:spLocks noChangeArrowheads="1"/>
            </p:cNvSpPr>
            <p:nvPr/>
          </p:nvSpPr>
          <p:spPr bwMode="auto">
            <a:xfrm>
              <a:off x="3970" y="1220"/>
              <a:ext cx="69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/>
                <a:t>bit_frag</a:t>
              </a:r>
            </a:p>
            <a:p>
              <a:pPr algn="ctr"/>
              <a:r>
                <a:rPr lang="pt-BR"/>
                <a:t>=0</a:t>
              </a:r>
            </a:p>
          </p:txBody>
        </p:sp>
        <p:sp>
          <p:nvSpPr>
            <p:cNvPr id="51223" name="Text Box 48"/>
            <p:cNvSpPr txBox="1">
              <a:spLocks noChangeArrowheads="1"/>
            </p:cNvSpPr>
            <p:nvPr/>
          </p:nvSpPr>
          <p:spPr bwMode="auto">
            <a:xfrm>
              <a:off x="3230" y="1208"/>
              <a:ext cx="52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/>
                <a:t>compr</a:t>
              </a:r>
            </a:p>
            <a:p>
              <a:r>
                <a:rPr lang="pt-BR"/>
                <a:t>=1040</a:t>
              </a:r>
            </a:p>
          </p:txBody>
        </p:sp>
        <p:sp>
          <p:nvSpPr>
            <p:cNvPr id="51224" name="Line 49"/>
            <p:cNvSpPr>
              <a:spLocks noChangeShapeType="1"/>
            </p:cNvSpPr>
            <p:nvPr/>
          </p:nvSpPr>
          <p:spPr bwMode="auto">
            <a:xfrm>
              <a:off x="3246" y="1242"/>
              <a:ext cx="0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25" name="Line 50"/>
            <p:cNvSpPr>
              <a:spLocks noChangeShapeType="1"/>
            </p:cNvSpPr>
            <p:nvPr/>
          </p:nvSpPr>
          <p:spPr bwMode="auto">
            <a:xfrm>
              <a:off x="3750" y="1242"/>
              <a:ext cx="0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26" name="Line 51"/>
            <p:cNvSpPr>
              <a:spLocks noChangeShapeType="1"/>
            </p:cNvSpPr>
            <p:nvPr/>
          </p:nvSpPr>
          <p:spPr bwMode="auto">
            <a:xfrm>
              <a:off x="4020" y="1254"/>
              <a:ext cx="0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27" name="Line 52"/>
            <p:cNvSpPr>
              <a:spLocks noChangeShapeType="1"/>
            </p:cNvSpPr>
            <p:nvPr/>
          </p:nvSpPr>
          <p:spPr bwMode="auto">
            <a:xfrm>
              <a:off x="4638" y="1242"/>
              <a:ext cx="0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28" name="Line 53"/>
            <p:cNvSpPr>
              <a:spLocks noChangeShapeType="1"/>
            </p:cNvSpPr>
            <p:nvPr/>
          </p:nvSpPr>
          <p:spPr bwMode="auto">
            <a:xfrm>
              <a:off x="5112" y="1242"/>
              <a:ext cx="0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29" name="Rectangle 54"/>
            <p:cNvSpPr>
              <a:spLocks noChangeArrowheads="1"/>
            </p:cNvSpPr>
            <p:nvPr/>
          </p:nvSpPr>
          <p:spPr bwMode="auto">
            <a:xfrm>
              <a:off x="5232" y="1212"/>
              <a:ext cx="138" cy="37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51209" name="Freeform 55"/>
          <p:cNvSpPr>
            <a:spLocks/>
          </p:cNvSpPr>
          <p:nvPr/>
        </p:nvSpPr>
        <p:spPr bwMode="auto">
          <a:xfrm>
            <a:off x="3827463" y="2257425"/>
            <a:ext cx="333375" cy="2162175"/>
          </a:xfrm>
          <a:custGeom>
            <a:avLst/>
            <a:gdLst>
              <a:gd name="T0" fmla="*/ 0 w 210"/>
              <a:gd name="T1" fmla="*/ 0 h 1362"/>
              <a:gd name="T2" fmla="*/ 0 w 210"/>
              <a:gd name="T3" fmla="*/ 2147483647 h 1362"/>
              <a:gd name="T4" fmla="*/ 2147483647 w 210"/>
              <a:gd name="T5" fmla="*/ 2147483647 h 1362"/>
              <a:gd name="T6" fmla="*/ 0 60000 65536"/>
              <a:gd name="T7" fmla="*/ 0 60000 65536"/>
              <a:gd name="T8" fmla="*/ 0 60000 65536"/>
              <a:gd name="T9" fmla="*/ 0 w 210"/>
              <a:gd name="T10" fmla="*/ 0 h 1362"/>
              <a:gd name="T11" fmla="*/ 210 w 210"/>
              <a:gd name="T12" fmla="*/ 1362 h 136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0" h="1362">
                <a:moveTo>
                  <a:pt x="0" y="0"/>
                </a:moveTo>
                <a:lnTo>
                  <a:pt x="0" y="1362"/>
                </a:lnTo>
                <a:lnTo>
                  <a:pt x="210" y="858"/>
                </a:ln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1210" name="Line 56"/>
          <p:cNvSpPr>
            <a:spLocks noChangeShapeType="1"/>
          </p:cNvSpPr>
          <p:nvPr/>
        </p:nvSpPr>
        <p:spPr bwMode="auto">
          <a:xfrm>
            <a:off x="3827463" y="4391025"/>
            <a:ext cx="36195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1211" name="Line 57"/>
          <p:cNvSpPr>
            <a:spLocks noChangeShapeType="1"/>
          </p:cNvSpPr>
          <p:nvPr/>
        </p:nvSpPr>
        <p:spPr bwMode="auto">
          <a:xfrm>
            <a:off x="3836988" y="4400550"/>
            <a:ext cx="333375" cy="79057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1212" name="Text Box 58"/>
          <p:cNvSpPr txBox="1">
            <a:spLocks noChangeArrowheads="1"/>
          </p:cNvSpPr>
          <p:nvPr/>
        </p:nvSpPr>
        <p:spPr bwMode="auto">
          <a:xfrm>
            <a:off x="3802063" y="2336800"/>
            <a:ext cx="30749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>
                <a:solidFill>
                  <a:srgbClr val="FF0000"/>
                </a:solidFill>
              </a:rPr>
              <a:t>um datagrama grande vira</a:t>
            </a:r>
          </a:p>
          <a:p>
            <a:r>
              <a:rPr lang="pt-BR">
                <a:solidFill>
                  <a:srgbClr val="FF0000"/>
                </a:solidFill>
              </a:rPr>
              <a:t>vários datagramas menores</a:t>
            </a:r>
            <a:endParaRPr lang="pt-BR"/>
          </a:p>
        </p:txBody>
      </p:sp>
      <p:sp>
        <p:nvSpPr>
          <p:cNvPr id="51213" name="Rectangle 60"/>
          <p:cNvSpPr>
            <a:spLocks noChangeArrowheads="1"/>
          </p:cNvSpPr>
          <p:nvPr/>
        </p:nvSpPr>
        <p:spPr bwMode="auto">
          <a:xfrm>
            <a:off x="331788" y="1801813"/>
            <a:ext cx="2830512" cy="167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2000" u="sng">
                <a:solidFill>
                  <a:srgbClr val="FF0000"/>
                </a:solidFill>
              </a:rPr>
              <a:t>Exemplo</a:t>
            </a:r>
            <a:endParaRPr lang="pt-BR" sz="2000"/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/>
              <a:t>Datagrama de 4000 bytes 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000"/>
              <a:t>MTU = 1500 bytes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endParaRPr lang="pt-BR" sz="2000"/>
          </a:p>
        </p:txBody>
      </p:sp>
      <p:sp>
        <p:nvSpPr>
          <p:cNvPr id="51214" name="Text Box 61"/>
          <p:cNvSpPr txBox="1">
            <a:spLocks noChangeArrowheads="1"/>
          </p:cNvSpPr>
          <p:nvPr/>
        </p:nvSpPr>
        <p:spPr bwMode="auto">
          <a:xfrm>
            <a:off x="463550" y="3756025"/>
            <a:ext cx="1701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/>
              <a:t>1480 bytes de</a:t>
            </a:r>
          </a:p>
          <a:p>
            <a:r>
              <a:rPr lang="pt-BR"/>
              <a:t>dados</a:t>
            </a:r>
          </a:p>
        </p:txBody>
      </p:sp>
      <p:sp>
        <p:nvSpPr>
          <p:cNvPr id="51215" name="Line 62"/>
          <p:cNvSpPr>
            <a:spLocks noChangeShapeType="1"/>
          </p:cNvSpPr>
          <p:nvPr/>
        </p:nvSpPr>
        <p:spPr bwMode="auto">
          <a:xfrm flipV="1">
            <a:off x="2085975" y="3592513"/>
            <a:ext cx="2536825" cy="581025"/>
          </a:xfrm>
          <a:prstGeom prst="line">
            <a:avLst/>
          </a:prstGeom>
          <a:noFill/>
          <a:ln w="19050">
            <a:solidFill>
              <a:srgbClr val="008000"/>
            </a:solidFill>
            <a:prstDash val="sysDot"/>
            <a:round/>
            <a:headEnd/>
            <a:tailEnd type="triangle" w="med" len="med"/>
          </a:ln>
        </p:spPr>
        <p:txBody>
          <a:bodyPr wrap="none"/>
          <a:lstStyle/>
          <a:p>
            <a:endParaRPr lang="pt-BR"/>
          </a:p>
        </p:txBody>
      </p:sp>
      <p:sp>
        <p:nvSpPr>
          <p:cNvPr id="51216" name="Text Box 63"/>
          <p:cNvSpPr txBox="1">
            <a:spLocks noChangeArrowheads="1"/>
          </p:cNvSpPr>
          <p:nvPr/>
        </p:nvSpPr>
        <p:spPr bwMode="auto">
          <a:xfrm>
            <a:off x="1839913" y="4567238"/>
            <a:ext cx="10318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/>
              <a:t>início =</a:t>
            </a:r>
          </a:p>
          <a:p>
            <a:r>
              <a:rPr lang="pt-BR"/>
              <a:t>1480/8 </a:t>
            </a:r>
          </a:p>
        </p:txBody>
      </p:sp>
      <p:sp>
        <p:nvSpPr>
          <p:cNvPr id="51217" name="Line 64"/>
          <p:cNvSpPr>
            <a:spLocks noChangeShapeType="1"/>
          </p:cNvSpPr>
          <p:nvPr/>
        </p:nvSpPr>
        <p:spPr bwMode="auto">
          <a:xfrm flipV="1">
            <a:off x="2870200" y="4440238"/>
            <a:ext cx="4032250" cy="412750"/>
          </a:xfrm>
          <a:prstGeom prst="line">
            <a:avLst/>
          </a:prstGeom>
          <a:noFill/>
          <a:ln w="19050">
            <a:solidFill>
              <a:srgbClr val="008000"/>
            </a:solidFill>
            <a:prstDash val="sysDot"/>
            <a:round/>
            <a:headEnd/>
            <a:tailEnd type="triangle" w="med" len="med"/>
          </a:ln>
        </p:spPr>
        <p:txBody>
          <a:bodyPr wrap="none"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2048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D892CAFC-B1E3-476F-97DD-D343463D6B7A}" type="slidenum">
              <a:rPr lang="pt-BR" smtClean="0"/>
              <a:pPr/>
              <a:t>41</a:t>
            </a:fld>
            <a:endParaRPr lang="pt-BR" smtClean="0"/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Capítulo 4: Camada de Rede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4.5 Algoritmos de </a:t>
            </a:r>
            <a:r>
              <a:rPr lang="pt-BR" sz="24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endParaRPr lang="pt-BR" sz="2400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Estado de enlace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Vetor de distâncias</a:t>
            </a:r>
          </a:p>
          <a:p>
            <a:pPr lvl="1">
              <a:lnSpc>
                <a:spcPct val="90000"/>
              </a:lnSpc>
            </a:pPr>
            <a:r>
              <a:rPr lang="pt-BR" sz="20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 hierárquico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4.6 </a:t>
            </a:r>
            <a:r>
              <a:rPr lang="pt-BR" sz="24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 na Internet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RIP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OSPF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BGP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4.7 </a:t>
            </a:r>
            <a:r>
              <a:rPr lang="pt-BR" sz="24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t-BR" sz="2400" i="1" dirty="0" smtClean="0">
                <a:solidFill>
                  <a:schemeClr val="bg1">
                    <a:lumMod val="65000"/>
                  </a:schemeClr>
                </a:solidFill>
              </a:rPr>
              <a:t>broadcast</a:t>
            </a: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 e </a:t>
            </a:r>
            <a:r>
              <a:rPr lang="pt-BR" sz="2400" i="1" dirty="0" err="1" smtClean="0">
                <a:solidFill>
                  <a:schemeClr val="bg1">
                    <a:lumMod val="65000"/>
                  </a:schemeClr>
                </a:solidFill>
              </a:rPr>
              <a:t>multicast</a:t>
            </a:r>
            <a:endParaRPr lang="pt-BR" sz="24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t-BR" sz="2400" dirty="0" smtClean="0"/>
              <a:t>4. 1 Introdução</a:t>
            </a:r>
          </a:p>
          <a:p>
            <a:pPr>
              <a:lnSpc>
                <a:spcPct val="90000"/>
              </a:lnSpc>
              <a:defRPr/>
            </a:pPr>
            <a:r>
              <a:rPr lang="pt-BR" sz="2400" dirty="0" smtClean="0"/>
              <a:t>4.2 Redes de circuitos virtuais e de </a:t>
            </a:r>
            <a:r>
              <a:rPr lang="pt-BR" sz="2400" dirty="0" err="1" smtClean="0"/>
              <a:t>datagramas</a:t>
            </a:r>
            <a:endParaRPr lang="pt-BR" sz="2400" dirty="0" smtClean="0"/>
          </a:p>
          <a:p>
            <a:pPr>
              <a:lnSpc>
                <a:spcPct val="90000"/>
              </a:lnSpc>
              <a:defRPr/>
            </a:pPr>
            <a:r>
              <a:rPr lang="pt-BR" sz="2400" dirty="0" smtClean="0"/>
              <a:t>4.3 O que há dentro de um roteador</a:t>
            </a:r>
          </a:p>
          <a:p>
            <a:pPr>
              <a:lnSpc>
                <a:spcPct val="90000"/>
              </a:lnSpc>
              <a:defRPr/>
            </a:pPr>
            <a:r>
              <a:rPr lang="pt-BR" sz="2400" dirty="0" smtClean="0"/>
              <a:t>4.4 O Protocolo da Internet (IP)</a:t>
            </a:r>
            <a:endParaRPr lang="pt-BR" sz="2400" i="1" dirty="0" smtClean="0"/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/>
              <a:t>Formato do </a:t>
            </a:r>
            <a:r>
              <a:rPr lang="pt-BR" sz="2000" dirty="0" err="1" smtClean="0"/>
              <a:t>datagrama</a:t>
            </a:r>
            <a:endParaRPr lang="pt-BR" sz="2000" dirty="0" smtClean="0"/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>
                <a:solidFill>
                  <a:srgbClr val="FF0000"/>
                </a:solidFill>
              </a:rPr>
              <a:t>Endereçamento IPv4</a:t>
            </a:r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/>
              <a:t>ICMP</a:t>
            </a:r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/>
              <a:t>IPv6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7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7178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69816021-AA72-4B5D-BD93-B92795E8CAAD}" type="slidenum">
              <a:rPr lang="pt-BR" smtClean="0"/>
              <a:pPr/>
              <a:t>42</a:t>
            </a:fld>
            <a:endParaRPr lang="pt-BR" smtClean="0"/>
          </a:p>
        </p:txBody>
      </p:sp>
      <p:sp>
        <p:nvSpPr>
          <p:cNvPr id="71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Endereçamento IP: introdução</a:t>
            </a:r>
            <a:endParaRPr lang="pt-BR" smtClean="0"/>
          </a:p>
        </p:txBody>
      </p:sp>
      <p:sp>
        <p:nvSpPr>
          <p:cNvPr id="718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76250" y="1333500"/>
            <a:ext cx="3600450" cy="4648200"/>
          </a:xfrm>
        </p:spPr>
        <p:txBody>
          <a:bodyPr/>
          <a:lstStyle/>
          <a:p>
            <a:r>
              <a:rPr lang="pt-BR" sz="2400" smtClean="0">
                <a:solidFill>
                  <a:schemeClr val="accent2"/>
                </a:solidFill>
              </a:rPr>
              <a:t>endereço IP:</a:t>
            </a:r>
            <a:r>
              <a:rPr lang="pt-BR" sz="2400" smtClean="0"/>
              <a:t> ident. de 32-bits para </a:t>
            </a:r>
            <a:r>
              <a:rPr lang="pt-BR" sz="2400" i="1" smtClean="0"/>
              <a:t>interface</a:t>
            </a:r>
            <a:r>
              <a:rPr lang="pt-BR" sz="2400" smtClean="0"/>
              <a:t> de estação, roteador</a:t>
            </a:r>
          </a:p>
          <a:p>
            <a:r>
              <a:rPr lang="pt-BR" sz="2400" i="1" smtClean="0">
                <a:solidFill>
                  <a:schemeClr val="accent2"/>
                </a:solidFill>
              </a:rPr>
              <a:t>interface:</a:t>
            </a:r>
            <a:r>
              <a:rPr lang="pt-BR" sz="2400" smtClean="0"/>
              <a:t> conexão entre estação, roteador e enlace físico</a:t>
            </a:r>
          </a:p>
          <a:p>
            <a:pPr lvl="1"/>
            <a:r>
              <a:rPr lang="pt-BR" sz="2000" smtClean="0"/>
              <a:t>roteador típico tem múltiplas interfaces</a:t>
            </a:r>
          </a:p>
          <a:p>
            <a:pPr lvl="1"/>
            <a:r>
              <a:rPr lang="pt-BR" sz="2000" smtClean="0"/>
              <a:t>estação pode ter múltiplas interfaces</a:t>
            </a:r>
          </a:p>
          <a:p>
            <a:pPr lvl="1"/>
            <a:r>
              <a:rPr lang="pt-BR" sz="2000" smtClean="0"/>
              <a:t>endereço IP associado à interface, não à estação ou roteador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4456113" y="1265238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8" name="Clip" r:id="rId4" imgW="1305000" imgH="1085760" progId="MS_ClipArt_Gallery.2">
                  <p:embed/>
                </p:oleObj>
              </mc:Choice>
              <mc:Fallback>
                <p:oleObj name="Clip" r:id="rId4" imgW="1305000" imgH="108576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6113" y="1265238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1" name="Line 5"/>
          <p:cNvSpPr>
            <a:spLocks noChangeShapeType="1"/>
          </p:cNvSpPr>
          <p:nvPr/>
        </p:nvSpPr>
        <p:spPr bwMode="auto">
          <a:xfrm>
            <a:off x="5016500" y="1638300"/>
            <a:ext cx="277813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182" name="Line 6"/>
          <p:cNvSpPr>
            <a:spLocks noChangeShapeType="1"/>
          </p:cNvSpPr>
          <p:nvPr/>
        </p:nvSpPr>
        <p:spPr bwMode="auto">
          <a:xfrm flipH="1">
            <a:off x="5307013" y="1624013"/>
            <a:ext cx="0" cy="12906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183" name="Line 7"/>
          <p:cNvSpPr>
            <a:spLocks noChangeShapeType="1"/>
          </p:cNvSpPr>
          <p:nvPr/>
        </p:nvSpPr>
        <p:spPr bwMode="auto">
          <a:xfrm flipV="1">
            <a:off x="5016500" y="2282825"/>
            <a:ext cx="277813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184" name="Line 8"/>
          <p:cNvSpPr>
            <a:spLocks noChangeShapeType="1"/>
          </p:cNvSpPr>
          <p:nvPr/>
        </p:nvSpPr>
        <p:spPr bwMode="auto">
          <a:xfrm>
            <a:off x="5026025" y="2909888"/>
            <a:ext cx="273050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7171" name="Object 9"/>
          <p:cNvGraphicFramePr>
            <a:graphicFrameLocks noChangeAspect="1"/>
          </p:cNvGraphicFramePr>
          <p:nvPr/>
        </p:nvGraphicFramePr>
        <p:xfrm>
          <a:off x="4456113" y="1931988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9" name="Clip" r:id="rId6" imgW="1305000" imgH="1085760" progId="MS_ClipArt_Gallery.2">
                  <p:embed/>
                </p:oleObj>
              </mc:Choice>
              <mc:Fallback>
                <p:oleObj name="Clip" r:id="rId6" imgW="1305000" imgH="1085760" progId="MS_ClipArt_Gallery.2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6113" y="1931988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10"/>
          <p:cNvGraphicFramePr>
            <a:graphicFrameLocks noChangeAspect="1"/>
          </p:cNvGraphicFramePr>
          <p:nvPr/>
        </p:nvGraphicFramePr>
        <p:xfrm>
          <a:off x="4456113" y="2541588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0" name="Clip" r:id="rId7" imgW="1305000" imgH="1085760" progId="MS_ClipArt_Gallery.2">
                  <p:embed/>
                </p:oleObj>
              </mc:Choice>
              <mc:Fallback>
                <p:oleObj name="Clip" r:id="rId7" imgW="1305000" imgH="1085760" progId="MS_ClipArt_Gallery.2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6113" y="2541588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5" name="Line 11"/>
          <p:cNvSpPr>
            <a:spLocks noChangeShapeType="1"/>
          </p:cNvSpPr>
          <p:nvPr/>
        </p:nvSpPr>
        <p:spPr bwMode="auto">
          <a:xfrm>
            <a:off x="5307013" y="2481263"/>
            <a:ext cx="10350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7186" name="Group 12"/>
          <p:cNvGrpSpPr>
            <a:grpSpLocks/>
          </p:cNvGrpSpPr>
          <p:nvPr/>
        </p:nvGrpSpPr>
        <p:grpSpPr bwMode="auto">
          <a:xfrm>
            <a:off x="6249988" y="2446338"/>
            <a:ext cx="711200" cy="381000"/>
            <a:chOff x="3600" y="219"/>
            <a:chExt cx="360" cy="175"/>
          </a:xfrm>
        </p:grpSpPr>
        <p:sp>
          <p:nvSpPr>
            <p:cNvPr id="7226" name="Oval 13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227" name="Line 14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228" name="Line 15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229" name="Rectangle 16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7230" name="Oval 17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7231" name="Group 18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7236" name="Line 1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7237" name="Line 2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7238" name="Line 2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7232" name="Group 22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7233" name="Line 2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7234" name="Line 2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7235" name="Line 2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7187" name="Text Box 26"/>
          <p:cNvSpPr txBox="1">
            <a:spLocks noChangeArrowheads="1"/>
          </p:cNvSpPr>
          <p:nvPr/>
        </p:nvSpPr>
        <p:spPr bwMode="auto">
          <a:xfrm>
            <a:off x="4975225" y="1312863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223.1.1.1</a:t>
            </a:r>
            <a:endParaRPr lang="en-US"/>
          </a:p>
        </p:txBody>
      </p:sp>
      <p:grpSp>
        <p:nvGrpSpPr>
          <p:cNvPr id="7188" name="Group 27"/>
          <p:cNvGrpSpPr>
            <a:grpSpLocks/>
          </p:cNvGrpSpPr>
          <p:nvPr/>
        </p:nvGrpSpPr>
        <p:grpSpPr bwMode="auto">
          <a:xfrm>
            <a:off x="4975225" y="1955800"/>
            <a:ext cx="1031875" cy="336550"/>
            <a:chOff x="3251" y="608"/>
            <a:chExt cx="650" cy="212"/>
          </a:xfrm>
        </p:grpSpPr>
        <p:sp>
          <p:nvSpPr>
            <p:cNvPr id="7224" name="Rectangle 28"/>
            <p:cNvSpPr>
              <a:spLocks noChangeArrowheads="1"/>
            </p:cNvSpPr>
            <p:nvPr/>
          </p:nvSpPr>
          <p:spPr bwMode="auto">
            <a:xfrm>
              <a:off x="3306" y="657"/>
              <a:ext cx="525" cy="11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225" name="Text Box 29"/>
            <p:cNvSpPr txBox="1">
              <a:spLocks noChangeArrowheads="1"/>
            </p:cNvSpPr>
            <p:nvPr/>
          </p:nvSpPr>
          <p:spPr bwMode="auto">
            <a:xfrm>
              <a:off x="3251" y="608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Arial" pitchFamily="34" charset="0"/>
                </a:rPr>
                <a:t>223.1.1.2</a:t>
              </a:r>
              <a:endParaRPr lang="en-US"/>
            </a:p>
          </p:txBody>
        </p:sp>
      </p:grpSp>
      <p:sp>
        <p:nvSpPr>
          <p:cNvPr id="7189" name="Text Box 30"/>
          <p:cNvSpPr txBox="1">
            <a:spLocks noChangeArrowheads="1"/>
          </p:cNvSpPr>
          <p:nvPr/>
        </p:nvSpPr>
        <p:spPr bwMode="auto">
          <a:xfrm>
            <a:off x="4860925" y="2894013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223.1.1.3</a:t>
            </a:r>
            <a:endParaRPr lang="en-US"/>
          </a:p>
        </p:txBody>
      </p:sp>
      <p:sp>
        <p:nvSpPr>
          <p:cNvPr id="7190" name="Text Box 31"/>
          <p:cNvSpPr txBox="1">
            <a:spLocks noChangeArrowheads="1"/>
          </p:cNvSpPr>
          <p:nvPr/>
        </p:nvSpPr>
        <p:spPr bwMode="auto">
          <a:xfrm>
            <a:off x="5651500" y="2222500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223.1.1.4</a:t>
            </a:r>
            <a:endParaRPr lang="en-US"/>
          </a:p>
        </p:txBody>
      </p:sp>
      <p:sp>
        <p:nvSpPr>
          <p:cNvPr id="7191" name="Line 32"/>
          <p:cNvSpPr>
            <a:spLocks noChangeShapeType="1"/>
          </p:cNvSpPr>
          <p:nvPr/>
        </p:nvSpPr>
        <p:spPr bwMode="auto">
          <a:xfrm>
            <a:off x="6854825" y="2490788"/>
            <a:ext cx="1016000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192" name="Text Box 33"/>
          <p:cNvSpPr txBox="1">
            <a:spLocks noChangeArrowheads="1"/>
          </p:cNvSpPr>
          <p:nvPr/>
        </p:nvSpPr>
        <p:spPr bwMode="auto">
          <a:xfrm>
            <a:off x="6727825" y="2212975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223.1.2.9</a:t>
            </a:r>
            <a:endParaRPr lang="en-US"/>
          </a:p>
        </p:txBody>
      </p:sp>
      <p:sp>
        <p:nvSpPr>
          <p:cNvPr id="7193" name="Line 34"/>
          <p:cNvSpPr>
            <a:spLocks noChangeShapeType="1"/>
          </p:cNvSpPr>
          <p:nvPr/>
        </p:nvSpPr>
        <p:spPr bwMode="auto">
          <a:xfrm flipH="1">
            <a:off x="7878763" y="1795463"/>
            <a:ext cx="0" cy="12906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7173" name="Object 35"/>
          <p:cNvGraphicFramePr>
            <a:graphicFrameLocks noChangeAspect="1"/>
          </p:cNvGraphicFramePr>
          <p:nvPr/>
        </p:nvGraphicFramePr>
        <p:xfrm>
          <a:off x="8056563" y="1503363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1" name="Clip" r:id="rId8" imgW="1305000" imgH="1085760" progId="MS_ClipArt_Gallery.2">
                  <p:embed/>
                </p:oleObj>
              </mc:Choice>
              <mc:Fallback>
                <p:oleObj name="Clip" r:id="rId8" imgW="1305000" imgH="1085760" progId="MS_ClipArt_Gallery.2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56563" y="1503363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94" name="Line 36"/>
          <p:cNvSpPr>
            <a:spLocks noChangeShapeType="1"/>
          </p:cNvSpPr>
          <p:nvPr/>
        </p:nvSpPr>
        <p:spPr bwMode="auto">
          <a:xfrm>
            <a:off x="7878763" y="1800225"/>
            <a:ext cx="2349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7174" name="Object 37"/>
          <p:cNvGraphicFramePr>
            <a:graphicFrameLocks noChangeAspect="1"/>
          </p:cNvGraphicFramePr>
          <p:nvPr/>
        </p:nvGraphicFramePr>
        <p:xfrm>
          <a:off x="8061325" y="2884488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2" name="Clip" r:id="rId9" imgW="1305000" imgH="1085760" progId="MS_ClipArt_Gallery.2">
                  <p:embed/>
                </p:oleObj>
              </mc:Choice>
              <mc:Fallback>
                <p:oleObj name="Clip" r:id="rId9" imgW="1305000" imgH="1085760" progId="MS_ClipArt_Gallery.2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61325" y="2884488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95" name="Line 38"/>
          <p:cNvSpPr>
            <a:spLocks noChangeShapeType="1"/>
          </p:cNvSpPr>
          <p:nvPr/>
        </p:nvSpPr>
        <p:spPr bwMode="auto">
          <a:xfrm>
            <a:off x="7878763" y="3071813"/>
            <a:ext cx="2349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7196" name="Group 39"/>
          <p:cNvGrpSpPr>
            <a:grpSpLocks/>
          </p:cNvGrpSpPr>
          <p:nvPr/>
        </p:nvGrpSpPr>
        <p:grpSpPr bwMode="auto">
          <a:xfrm>
            <a:off x="7189788" y="2732088"/>
            <a:ext cx="1031875" cy="336550"/>
            <a:chOff x="4532" y="1229"/>
            <a:chExt cx="650" cy="212"/>
          </a:xfrm>
        </p:grpSpPr>
        <p:sp>
          <p:nvSpPr>
            <p:cNvPr id="7222" name="Rectangle 40"/>
            <p:cNvSpPr>
              <a:spLocks noChangeArrowheads="1"/>
            </p:cNvSpPr>
            <p:nvPr/>
          </p:nvSpPr>
          <p:spPr bwMode="auto">
            <a:xfrm>
              <a:off x="4587" y="1284"/>
              <a:ext cx="534" cy="11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223" name="Text Box 41"/>
            <p:cNvSpPr txBox="1">
              <a:spLocks noChangeArrowheads="1"/>
            </p:cNvSpPr>
            <p:nvPr/>
          </p:nvSpPr>
          <p:spPr bwMode="auto">
            <a:xfrm>
              <a:off x="4532" y="1229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Arial" pitchFamily="34" charset="0"/>
                </a:rPr>
                <a:t>223.1.2.2</a:t>
              </a:r>
              <a:endParaRPr lang="en-US"/>
            </a:p>
          </p:txBody>
        </p:sp>
      </p:grpSp>
      <p:grpSp>
        <p:nvGrpSpPr>
          <p:cNvPr id="7197" name="Group 42"/>
          <p:cNvGrpSpPr>
            <a:grpSpLocks/>
          </p:cNvGrpSpPr>
          <p:nvPr/>
        </p:nvGrpSpPr>
        <p:grpSpPr bwMode="auto">
          <a:xfrm>
            <a:off x="7151688" y="1760538"/>
            <a:ext cx="1031875" cy="336550"/>
            <a:chOff x="4532" y="1229"/>
            <a:chExt cx="650" cy="212"/>
          </a:xfrm>
        </p:grpSpPr>
        <p:sp>
          <p:nvSpPr>
            <p:cNvPr id="7220" name="Rectangle 43"/>
            <p:cNvSpPr>
              <a:spLocks noChangeArrowheads="1"/>
            </p:cNvSpPr>
            <p:nvPr/>
          </p:nvSpPr>
          <p:spPr bwMode="auto">
            <a:xfrm>
              <a:off x="4587" y="1284"/>
              <a:ext cx="534" cy="11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221" name="Text Box 44"/>
            <p:cNvSpPr txBox="1">
              <a:spLocks noChangeArrowheads="1"/>
            </p:cNvSpPr>
            <p:nvPr/>
          </p:nvSpPr>
          <p:spPr bwMode="auto">
            <a:xfrm>
              <a:off x="4532" y="1229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Arial" pitchFamily="34" charset="0"/>
                </a:rPr>
                <a:t>223.1.2.1</a:t>
              </a:r>
              <a:endParaRPr lang="en-US"/>
            </a:p>
          </p:txBody>
        </p:sp>
      </p:grpSp>
      <p:sp>
        <p:nvSpPr>
          <p:cNvPr id="7198" name="Line 45"/>
          <p:cNvSpPr>
            <a:spLocks noChangeShapeType="1"/>
          </p:cNvSpPr>
          <p:nvPr/>
        </p:nvSpPr>
        <p:spPr bwMode="auto">
          <a:xfrm flipH="1">
            <a:off x="6616700" y="2828925"/>
            <a:ext cx="0" cy="12906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199" name="Line 46"/>
          <p:cNvSpPr>
            <a:spLocks noChangeShapeType="1"/>
          </p:cNvSpPr>
          <p:nvPr/>
        </p:nvSpPr>
        <p:spPr bwMode="auto">
          <a:xfrm flipH="1">
            <a:off x="6007100" y="4110038"/>
            <a:ext cx="11858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200" name="Line 47"/>
          <p:cNvSpPr>
            <a:spLocks noChangeShapeType="1"/>
          </p:cNvSpPr>
          <p:nvPr/>
        </p:nvSpPr>
        <p:spPr bwMode="auto">
          <a:xfrm flipH="1" flipV="1">
            <a:off x="6003925" y="4102100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201" name="Line 48"/>
          <p:cNvSpPr>
            <a:spLocks noChangeShapeType="1"/>
          </p:cNvSpPr>
          <p:nvPr/>
        </p:nvSpPr>
        <p:spPr bwMode="auto">
          <a:xfrm flipH="1" flipV="1">
            <a:off x="7180263" y="4106863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7175" name="Object 49"/>
          <p:cNvGraphicFramePr>
            <a:graphicFrameLocks noChangeAspect="1"/>
          </p:cNvGraphicFramePr>
          <p:nvPr/>
        </p:nvGraphicFramePr>
        <p:xfrm>
          <a:off x="6965950" y="4265613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3" name="Clip" r:id="rId10" imgW="1305000" imgH="1085760" progId="MS_ClipArt_Gallery.2">
                  <p:embed/>
                </p:oleObj>
              </mc:Choice>
              <mc:Fallback>
                <p:oleObj name="Clip" r:id="rId10" imgW="1305000" imgH="1085760" progId="MS_ClipArt_Gallery.2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5950" y="4265613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6" name="Object 50"/>
          <p:cNvGraphicFramePr>
            <a:graphicFrameLocks noChangeAspect="1"/>
          </p:cNvGraphicFramePr>
          <p:nvPr/>
        </p:nvGraphicFramePr>
        <p:xfrm>
          <a:off x="5708650" y="4279900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4" name="Clip" r:id="rId11" imgW="1305000" imgH="1085760" progId="MS_ClipArt_Gallery.2">
                  <p:embed/>
                </p:oleObj>
              </mc:Choice>
              <mc:Fallback>
                <p:oleObj name="Clip" r:id="rId11" imgW="1305000" imgH="1085760" progId="MS_ClipArt_Gallery.2">
                  <p:embed/>
                  <p:pic>
                    <p:nvPicPr>
                      <p:cNvPr id="0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8650" y="4279900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202" name="Group 51"/>
          <p:cNvGrpSpPr>
            <a:grpSpLocks/>
          </p:cNvGrpSpPr>
          <p:nvPr/>
        </p:nvGrpSpPr>
        <p:grpSpPr bwMode="auto">
          <a:xfrm>
            <a:off x="7151688" y="3984625"/>
            <a:ext cx="1031875" cy="336550"/>
            <a:chOff x="4532" y="1229"/>
            <a:chExt cx="650" cy="212"/>
          </a:xfrm>
        </p:grpSpPr>
        <p:sp>
          <p:nvSpPr>
            <p:cNvPr id="7218" name="Rectangle 52"/>
            <p:cNvSpPr>
              <a:spLocks noChangeArrowheads="1"/>
            </p:cNvSpPr>
            <p:nvPr/>
          </p:nvSpPr>
          <p:spPr bwMode="auto">
            <a:xfrm>
              <a:off x="4587" y="1284"/>
              <a:ext cx="534" cy="11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219" name="Text Box 53"/>
            <p:cNvSpPr txBox="1">
              <a:spLocks noChangeArrowheads="1"/>
            </p:cNvSpPr>
            <p:nvPr/>
          </p:nvSpPr>
          <p:spPr bwMode="auto">
            <a:xfrm>
              <a:off x="4532" y="1229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Arial" pitchFamily="34" charset="0"/>
                </a:rPr>
                <a:t>223.1.3.2</a:t>
              </a:r>
              <a:endParaRPr lang="en-US"/>
            </a:p>
          </p:txBody>
        </p:sp>
      </p:grpSp>
      <p:grpSp>
        <p:nvGrpSpPr>
          <p:cNvPr id="7203" name="Group 54"/>
          <p:cNvGrpSpPr>
            <a:grpSpLocks/>
          </p:cNvGrpSpPr>
          <p:nvPr/>
        </p:nvGrpSpPr>
        <p:grpSpPr bwMode="auto">
          <a:xfrm>
            <a:off x="5003800" y="4013200"/>
            <a:ext cx="1031875" cy="336550"/>
            <a:chOff x="4532" y="1229"/>
            <a:chExt cx="650" cy="212"/>
          </a:xfrm>
        </p:grpSpPr>
        <p:sp>
          <p:nvSpPr>
            <p:cNvPr id="7216" name="Rectangle 55"/>
            <p:cNvSpPr>
              <a:spLocks noChangeArrowheads="1"/>
            </p:cNvSpPr>
            <p:nvPr/>
          </p:nvSpPr>
          <p:spPr bwMode="auto">
            <a:xfrm>
              <a:off x="4587" y="1284"/>
              <a:ext cx="534" cy="11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217" name="Text Box 56"/>
            <p:cNvSpPr txBox="1">
              <a:spLocks noChangeArrowheads="1"/>
            </p:cNvSpPr>
            <p:nvPr/>
          </p:nvSpPr>
          <p:spPr bwMode="auto">
            <a:xfrm>
              <a:off x="4532" y="1229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Arial" pitchFamily="34" charset="0"/>
                </a:rPr>
                <a:t>223.1.3.1</a:t>
              </a:r>
              <a:endParaRPr lang="en-US"/>
            </a:p>
          </p:txBody>
        </p:sp>
      </p:grpSp>
      <p:grpSp>
        <p:nvGrpSpPr>
          <p:cNvPr id="7204" name="Group 57"/>
          <p:cNvGrpSpPr>
            <a:grpSpLocks/>
          </p:cNvGrpSpPr>
          <p:nvPr/>
        </p:nvGrpSpPr>
        <p:grpSpPr bwMode="auto">
          <a:xfrm>
            <a:off x="6003925" y="2874963"/>
            <a:ext cx="1144588" cy="336550"/>
            <a:chOff x="4532" y="1229"/>
            <a:chExt cx="721" cy="212"/>
          </a:xfrm>
        </p:grpSpPr>
        <p:sp>
          <p:nvSpPr>
            <p:cNvPr id="7214" name="Rectangle 58"/>
            <p:cNvSpPr>
              <a:spLocks noChangeArrowheads="1"/>
            </p:cNvSpPr>
            <p:nvPr/>
          </p:nvSpPr>
          <p:spPr bwMode="auto">
            <a:xfrm>
              <a:off x="4587" y="1284"/>
              <a:ext cx="534" cy="11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215" name="Text Box 59"/>
            <p:cNvSpPr txBox="1">
              <a:spLocks noChangeArrowheads="1"/>
            </p:cNvSpPr>
            <p:nvPr/>
          </p:nvSpPr>
          <p:spPr bwMode="auto">
            <a:xfrm>
              <a:off x="4532" y="1229"/>
              <a:ext cx="72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Arial" pitchFamily="34" charset="0"/>
                </a:rPr>
                <a:t>223.1.3.27</a:t>
              </a:r>
              <a:endParaRPr lang="en-US"/>
            </a:p>
          </p:txBody>
        </p:sp>
      </p:grpSp>
      <p:sp>
        <p:nvSpPr>
          <p:cNvPr id="7205" name="Text Box 60"/>
          <p:cNvSpPr txBox="1">
            <a:spLocks noChangeArrowheads="1"/>
          </p:cNvSpPr>
          <p:nvPr/>
        </p:nvSpPr>
        <p:spPr bwMode="auto">
          <a:xfrm>
            <a:off x="3984625" y="5341938"/>
            <a:ext cx="50434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223.1.1.1 = 11011111 00000001 00000001 00000001</a:t>
            </a:r>
            <a:endParaRPr lang="en-US"/>
          </a:p>
        </p:txBody>
      </p:sp>
      <p:sp>
        <p:nvSpPr>
          <p:cNvPr id="7206" name="Freeform 61"/>
          <p:cNvSpPr>
            <a:spLocks/>
          </p:cNvSpPr>
          <p:nvPr/>
        </p:nvSpPr>
        <p:spPr bwMode="auto">
          <a:xfrm>
            <a:off x="5162550" y="5597525"/>
            <a:ext cx="833438" cy="96838"/>
          </a:xfrm>
          <a:custGeom>
            <a:avLst/>
            <a:gdLst>
              <a:gd name="T0" fmla="*/ 0 w 562"/>
              <a:gd name="T1" fmla="*/ 0 h 58"/>
              <a:gd name="T2" fmla="*/ 0 w 562"/>
              <a:gd name="T3" fmla="*/ 2147483647 h 58"/>
              <a:gd name="T4" fmla="*/ 2147483647 w 562"/>
              <a:gd name="T5" fmla="*/ 2147483647 h 58"/>
              <a:gd name="T6" fmla="*/ 2147483647 w 562"/>
              <a:gd name="T7" fmla="*/ 2147483647 h 58"/>
              <a:gd name="T8" fmla="*/ 0 60000 65536"/>
              <a:gd name="T9" fmla="*/ 0 60000 65536"/>
              <a:gd name="T10" fmla="*/ 0 60000 65536"/>
              <a:gd name="T11" fmla="*/ 0 60000 65536"/>
              <a:gd name="T12" fmla="*/ 0 w 562"/>
              <a:gd name="T13" fmla="*/ 0 h 58"/>
              <a:gd name="T14" fmla="*/ 562 w 562"/>
              <a:gd name="T15" fmla="*/ 58 h 5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62" h="58">
                <a:moveTo>
                  <a:pt x="0" y="0"/>
                </a:moveTo>
                <a:lnTo>
                  <a:pt x="0" y="58"/>
                </a:lnTo>
                <a:lnTo>
                  <a:pt x="562" y="58"/>
                </a:lnTo>
                <a:lnTo>
                  <a:pt x="562" y="16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207" name="Freeform 62"/>
          <p:cNvSpPr>
            <a:spLocks/>
          </p:cNvSpPr>
          <p:nvPr/>
        </p:nvSpPr>
        <p:spPr bwMode="auto">
          <a:xfrm>
            <a:off x="6062663" y="5616575"/>
            <a:ext cx="892175" cy="79375"/>
          </a:xfrm>
          <a:custGeom>
            <a:avLst/>
            <a:gdLst>
              <a:gd name="T0" fmla="*/ 0 w 562"/>
              <a:gd name="T1" fmla="*/ 0 h 50"/>
              <a:gd name="T2" fmla="*/ 0 w 562"/>
              <a:gd name="T3" fmla="*/ 2147483647 h 50"/>
              <a:gd name="T4" fmla="*/ 2147483647 w 562"/>
              <a:gd name="T5" fmla="*/ 2147483647 h 50"/>
              <a:gd name="T6" fmla="*/ 2147483647 w 562"/>
              <a:gd name="T7" fmla="*/ 2147483647 h 50"/>
              <a:gd name="T8" fmla="*/ 0 60000 65536"/>
              <a:gd name="T9" fmla="*/ 0 60000 65536"/>
              <a:gd name="T10" fmla="*/ 0 60000 65536"/>
              <a:gd name="T11" fmla="*/ 0 60000 65536"/>
              <a:gd name="T12" fmla="*/ 0 w 562"/>
              <a:gd name="T13" fmla="*/ 0 h 50"/>
              <a:gd name="T14" fmla="*/ 562 w 562"/>
              <a:gd name="T15" fmla="*/ 50 h 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62" h="50">
                <a:moveTo>
                  <a:pt x="0" y="0"/>
                </a:moveTo>
                <a:lnTo>
                  <a:pt x="0" y="50"/>
                </a:lnTo>
                <a:lnTo>
                  <a:pt x="562" y="50"/>
                </a:lnTo>
                <a:lnTo>
                  <a:pt x="562" y="8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208" name="Freeform 63"/>
          <p:cNvSpPr>
            <a:spLocks/>
          </p:cNvSpPr>
          <p:nvPr/>
        </p:nvSpPr>
        <p:spPr bwMode="auto">
          <a:xfrm>
            <a:off x="7027863" y="5619750"/>
            <a:ext cx="869950" cy="79375"/>
          </a:xfrm>
          <a:custGeom>
            <a:avLst/>
            <a:gdLst>
              <a:gd name="T0" fmla="*/ 0 w 562"/>
              <a:gd name="T1" fmla="*/ 0 h 50"/>
              <a:gd name="T2" fmla="*/ 0 w 562"/>
              <a:gd name="T3" fmla="*/ 2147483647 h 50"/>
              <a:gd name="T4" fmla="*/ 2147483647 w 562"/>
              <a:gd name="T5" fmla="*/ 2147483647 h 50"/>
              <a:gd name="T6" fmla="*/ 2147483647 w 562"/>
              <a:gd name="T7" fmla="*/ 2147483647 h 50"/>
              <a:gd name="T8" fmla="*/ 0 60000 65536"/>
              <a:gd name="T9" fmla="*/ 0 60000 65536"/>
              <a:gd name="T10" fmla="*/ 0 60000 65536"/>
              <a:gd name="T11" fmla="*/ 0 60000 65536"/>
              <a:gd name="T12" fmla="*/ 0 w 562"/>
              <a:gd name="T13" fmla="*/ 0 h 50"/>
              <a:gd name="T14" fmla="*/ 562 w 562"/>
              <a:gd name="T15" fmla="*/ 50 h 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62" h="50">
                <a:moveTo>
                  <a:pt x="0" y="0"/>
                </a:moveTo>
                <a:lnTo>
                  <a:pt x="0" y="50"/>
                </a:lnTo>
                <a:lnTo>
                  <a:pt x="562" y="50"/>
                </a:lnTo>
                <a:lnTo>
                  <a:pt x="562" y="8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209" name="Freeform 64"/>
          <p:cNvSpPr>
            <a:spLocks/>
          </p:cNvSpPr>
          <p:nvPr/>
        </p:nvSpPr>
        <p:spPr bwMode="auto">
          <a:xfrm>
            <a:off x="7981950" y="5622925"/>
            <a:ext cx="869950" cy="79375"/>
          </a:xfrm>
          <a:custGeom>
            <a:avLst/>
            <a:gdLst>
              <a:gd name="T0" fmla="*/ 0 w 562"/>
              <a:gd name="T1" fmla="*/ 0 h 50"/>
              <a:gd name="T2" fmla="*/ 0 w 562"/>
              <a:gd name="T3" fmla="*/ 2147483647 h 50"/>
              <a:gd name="T4" fmla="*/ 2147483647 w 562"/>
              <a:gd name="T5" fmla="*/ 2147483647 h 50"/>
              <a:gd name="T6" fmla="*/ 2147483647 w 562"/>
              <a:gd name="T7" fmla="*/ 2147483647 h 50"/>
              <a:gd name="T8" fmla="*/ 0 60000 65536"/>
              <a:gd name="T9" fmla="*/ 0 60000 65536"/>
              <a:gd name="T10" fmla="*/ 0 60000 65536"/>
              <a:gd name="T11" fmla="*/ 0 60000 65536"/>
              <a:gd name="T12" fmla="*/ 0 w 562"/>
              <a:gd name="T13" fmla="*/ 0 h 50"/>
              <a:gd name="T14" fmla="*/ 562 w 562"/>
              <a:gd name="T15" fmla="*/ 50 h 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62" h="50">
                <a:moveTo>
                  <a:pt x="0" y="0"/>
                </a:moveTo>
                <a:lnTo>
                  <a:pt x="0" y="50"/>
                </a:lnTo>
                <a:lnTo>
                  <a:pt x="562" y="50"/>
                </a:lnTo>
                <a:lnTo>
                  <a:pt x="562" y="8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210" name="Text Box 65"/>
          <p:cNvSpPr txBox="1">
            <a:spLocks noChangeArrowheads="1"/>
          </p:cNvSpPr>
          <p:nvPr/>
        </p:nvSpPr>
        <p:spPr bwMode="auto">
          <a:xfrm>
            <a:off x="5360988" y="5818188"/>
            <a:ext cx="5222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223</a:t>
            </a:r>
            <a:endParaRPr lang="en-US"/>
          </a:p>
        </p:txBody>
      </p:sp>
      <p:sp>
        <p:nvSpPr>
          <p:cNvPr id="7211" name="Text Box 66"/>
          <p:cNvSpPr txBox="1">
            <a:spLocks noChangeArrowheads="1"/>
          </p:cNvSpPr>
          <p:nvPr/>
        </p:nvSpPr>
        <p:spPr bwMode="auto">
          <a:xfrm>
            <a:off x="6403975" y="5827713"/>
            <a:ext cx="296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1</a:t>
            </a:r>
            <a:endParaRPr lang="en-US"/>
          </a:p>
        </p:txBody>
      </p:sp>
      <p:sp>
        <p:nvSpPr>
          <p:cNvPr id="7212" name="Text Box 67"/>
          <p:cNvSpPr txBox="1">
            <a:spLocks noChangeArrowheads="1"/>
          </p:cNvSpPr>
          <p:nvPr/>
        </p:nvSpPr>
        <p:spPr bwMode="auto">
          <a:xfrm>
            <a:off x="8361363" y="5827713"/>
            <a:ext cx="296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1</a:t>
            </a:r>
            <a:endParaRPr lang="en-US"/>
          </a:p>
        </p:txBody>
      </p:sp>
      <p:sp>
        <p:nvSpPr>
          <p:cNvPr id="7213" name="Text Box 68"/>
          <p:cNvSpPr txBox="1">
            <a:spLocks noChangeArrowheads="1"/>
          </p:cNvSpPr>
          <p:nvPr/>
        </p:nvSpPr>
        <p:spPr bwMode="auto">
          <a:xfrm>
            <a:off x="7342188" y="5827713"/>
            <a:ext cx="296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1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8202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A1ED6A9C-B7D5-40F3-82AB-B3D04E7FE5D1}" type="slidenum">
              <a:rPr lang="pt-BR" smtClean="0"/>
              <a:pPr/>
              <a:t>43</a:t>
            </a:fld>
            <a:endParaRPr lang="pt-BR" smtClean="0"/>
          </a:p>
        </p:txBody>
      </p:sp>
      <p:sp>
        <p:nvSpPr>
          <p:cNvPr id="8203" name="Freeform 2"/>
          <p:cNvSpPr>
            <a:spLocks/>
          </p:cNvSpPr>
          <p:nvPr/>
        </p:nvSpPr>
        <p:spPr bwMode="auto">
          <a:xfrm>
            <a:off x="4378325" y="1160463"/>
            <a:ext cx="1941513" cy="2049462"/>
          </a:xfrm>
          <a:custGeom>
            <a:avLst/>
            <a:gdLst>
              <a:gd name="T0" fmla="*/ 2147483647 w 1223"/>
              <a:gd name="T1" fmla="*/ 2147483647 h 1291"/>
              <a:gd name="T2" fmla="*/ 2147483647 w 1223"/>
              <a:gd name="T3" fmla="*/ 2147483647 h 1291"/>
              <a:gd name="T4" fmla="*/ 2147483647 w 1223"/>
              <a:gd name="T5" fmla="*/ 2147483647 h 1291"/>
              <a:gd name="T6" fmla="*/ 2147483647 w 1223"/>
              <a:gd name="T7" fmla="*/ 2147483647 h 1291"/>
              <a:gd name="T8" fmla="*/ 2147483647 w 1223"/>
              <a:gd name="T9" fmla="*/ 2147483647 h 1291"/>
              <a:gd name="T10" fmla="*/ 2147483647 w 1223"/>
              <a:gd name="T11" fmla="*/ 2147483647 h 1291"/>
              <a:gd name="T12" fmla="*/ 2147483647 w 1223"/>
              <a:gd name="T13" fmla="*/ 2147483647 h 1291"/>
              <a:gd name="T14" fmla="*/ 2147483647 w 1223"/>
              <a:gd name="T15" fmla="*/ 2147483647 h 1291"/>
              <a:gd name="T16" fmla="*/ 2147483647 w 1223"/>
              <a:gd name="T17" fmla="*/ 2147483647 h 1291"/>
              <a:gd name="T18" fmla="*/ 2147483647 w 1223"/>
              <a:gd name="T19" fmla="*/ 2147483647 h 1291"/>
              <a:gd name="T20" fmla="*/ 2147483647 w 1223"/>
              <a:gd name="T21" fmla="*/ 2147483647 h 1291"/>
              <a:gd name="T22" fmla="*/ 2147483647 w 1223"/>
              <a:gd name="T23" fmla="*/ 2147483647 h 1291"/>
              <a:gd name="T24" fmla="*/ 2147483647 w 1223"/>
              <a:gd name="T25" fmla="*/ 2147483647 h 1291"/>
              <a:gd name="T26" fmla="*/ 2147483647 w 1223"/>
              <a:gd name="T27" fmla="*/ 2147483647 h 129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23"/>
              <a:gd name="T43" fmla="*/ 0 h 1291"/>
              <a:gd name="T44" fmla="*/ 1223 w 1223"/>
              <a:gd name="T45" fmla="*/ 1291 h 129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23" h="1291">
                <a:moveTo>
                  <a:pt x="1201" y="756"/>
                </a:moveTo>
                <a:cubicBezTo>
                  <a:pt x="1180" y="640"/>
                  <a:pt x="798" y="744"/>
                  <a:pt x="702" y="670"/>
                </a:cubicBezTo>
                <a:cubicBezTo>
                  <a:pt x="603" y="561"/>
                  <a:pt x="669" y="206"/>
                  <a:pt x="608" y="103"/>
                </a:cubicBezTo>
                <a:cubicBezTo>
                  <a:pt x="547" y="0"/>
                  <a:pt x="425" y="55"/>
                  <a:pt x="335" y="52"/>
                </a:cubicBezTo>
                <a:cubicBezTo>
                  <a:pt x="245" y="49"/>
                  <a:pt x="114" y="0"/>
                  <a:pt x="65" y="82"/>
                </a:cubicBezTo>
                <a:cubicBezTo>
                  <a:pt x="16" y="164"/>
                  <a:pt x="45" y="433"/>
                  <a:pt x="41" y="544"/>
                </a:cubicBezTo>
                <a:cubicBezTo>
                  <a:pt x="37" y="655"/>
                  <a:pt x="41" y="685"/>
                  <a:pt x="38" y="751"/>
                </a:cubicBezTo>
                <a:cubicBezTo>
                  <a:pt x="35" y="817"/>
                  <a:pt x="26" y="880"/>
                  <a:pt x="23" y="940"/>
                </a:cubicBezTo>
                <a:cubicBezTo>
                  <a:pt x="20" y="1000"/>
                  <a:pt x="0" y="1068"/>
                  <a:pt x="17" y="1114"/>
                </a:cubicBezTo>
                <a:cubicBezTo>
                  <a:pt x="34" y="1160"/>
                  <a:pt x="31" y="1198"/>
                  <a:pt x="128" y="1219"/>
                </a:cubicBezTo>
                <a:cubicBezTo>
                  <a:pt x="225" y="1240"/>
                  <a:pt x="509" y="1291"/>
                  <a:pt x="602" y="1243"/>
                </a:cubicBezTo>
                <a:cubicBezTo>
                  <a:pt x="695" y="1195"/>
                  <a:pt x="590" y="984"/>
                  <a:pt x="686" y="930"/>
                </a:cubicBezTo>
                <a:cubicBezTo>
                  <a:pt x="782" y="876"/>
                  <a:pt x="1091" y="945"/>
                  <a:pt x="1177" y="916"/>
                </a:cubicBezTo>
                <a:cubicBezTo>
                  <a:pt x="1208" y="864"/>
                  <a:pt x="1223" y="871"/>
                  <a:pt x="1201" y="756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204" name="Freeform 3"/>
          <p:cNvSpPr>
            <a:spLocks/>
          </p:cNvSpPr>
          <p:nvPr/>
        </p:nvSpPr>
        <p:spPr bwMode="auto">
          <a:xfrm>
            <a:off x="6894513" y="1447800"/>
            <a:ext cx="1906587" cy="1958975"/>
          </a:xfrm>
          <a:custGeom>
            <a:avLst/>
            <a:gdLst>
              <a:gd name="T0" fmla="*/ 2147483647 w 1201"/>
              <a:gd name="T1" fmla="*/ 2147483647 h 1234"/>
              <a:gd name="T2" fmla="*/ 2147483647 w 1201"/>
              <a:gd name="T3" fmla="*/ 2147483647 h 1234"/>
              <a:gd name="T4" fmla="*/ 2147483647 w 1201"/>
              <a:gd name="T5" fmla="*/ 2147483647 h 1234"/>
              <a:gd name="T6" fmla="*/ 2147483647 w 1201"/>
              <a:gd name="T7" fmla="*/ 2147483647 h 1234"/>
              <a:gd name="T8" fmla="*/ 2147483647 w 1201"/>
              <a:gd name="T9" fmla="*/ 2147483647 h 1234"/>
              <a:gd name="T10" fmla="*/ 2147483647 w 1201"/>
              <a:gd name="T11" fmla="*/ 2147483647 h 1234"/>
              <a:gd name="T12" fmla="*/ 2147483647 w 1201"/>
              <a:gd name="T13" fmla="*/ 2147483647 h 1234"/>
              <a:gd name="T14" fmla="*/ 2147483647 w 1201"/>
              <a:gd name="T15" fmla="*/ 2147483647 h 1234"/>
              <a:gd name="T16" fmla="*/ 2147483647 w 1201"/>
              <a:gd name="T17" fmla="*/ 2147483647 h 1234"/>
              <a:gd name="T18" fmla="*/ 2147483647 w 1201"/>
              <a:gd name="T19" fmla="*/ 2147483647 h 1234"/>
              <a:gd name="T20" fmla="*/ 2147483647 w 1201"/>
              <a:gd name="T21" fmla="*/ 2147483647 h 1234"/>
              <a:gd name="T22" fmla="*/ 2147483647 w 1201"/>
              <a:gd name="T23" fmla="*/ 2147483647 h 1234"/>
              <a:gd name="T24" fmla="*/ 2147483647 w 1201"/>
              <a:gd name="T25" fmla="*/ 2147483647 h 1234"/>
              <a:gd name="T26" fmla="*/ 2147483647 w 1201"/>
              <a:gd name="T27" fmla="*/ 2147483647 h 123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01"/>
              <a:gd name="T43" fmla="*/ 0 h 1234"/>
              <a:gd name="T44" fmla="*/ 1201 w 1201"/>
              <a:gd name="T45" fmla="*/ 1234 h 123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01" h="1234">
                <a:moveTo>
                  <a:pt x="25" y="709"/>
                </a:moveTo>
                <a:cubicBezTo>
                  <a:pt x="49" y="824"/>
                  <a:pt x="428" y="709"/>
                  <a:pt x="526" y="780"/>
                </a:cubicBezTo>
                <a:cubicBezTo>
                  <a:pt x="624" y="851"/>
                  <a:pt x="543" y="1059"/>
                  <a:pt x="613" y="1134"/>
                </a:cubicBezTo>
                <a:cubicBezTo>
                  <a:pt x="683" y="1209"/>
                  <a:pt x="853" y="1234"/>
                  <a:pt x="946" y="1230"/>
                </a:cubicBezTo>
                <a:cubicBezTo>
                  <a:pt x="1039" y="1226"/>
                  <a:pt x="1141" y="1163"/>
                  <a:pt x="1171" y="1107"/>
                </a:cubicBezTo>
                <a:cubicBezTo>
                  <a:pt x="1201" y="1051"/>
                  <a:pt x="1135" y="963"/>
                  <a:pt x="1126" y="894"/>
                </a:cubicBezTo>
                <a:cubicBezTo>
                  <a:pt x="1117" y="825"/>
                  <a:pt x="1119" y="772"/>
                  <a:pt x="1114" y="693"/>
                </a:cubicBezTo>
                <a:cubicBezTo>
                  <a:pt x="1109" y="614"/>
                  <a:pt x="1095" y="502"/>
                  <a:pt x="1099" y="423"/>
                </a:cubicBezTo>
                <a:cubicBezTo>
                  <a:pt x="1103" y="344"/>
                  <a:pt x="1141" y="281"/>
                  <a:pt x="1141" y="216"/>
                </a:cubicBezTo>
                <a:cubicBezTo>
                  <a:pt x="1141" y="151"/>
                  <a:pt x="1185" y="56"/>
                  <a:pt x="1102" y="33"/>
                </a:cubicBezTo>
                <a:cubicBezTo>
                  <a:pt x="1019" y="10"/>
                  <a:pt x="740" y="0"/>
                  <a:pt x="646" y="81"/>
                </a:cubicBezTo>
                <a:cubicBezTo>
                  <a:pt x="552" y="162"/>
                  <a:pt x="635" y="441"/>
                  <a:pt x="535" y="519"/>
                </a:cubicBezTo>
                <a:cubicBezTo>
                  <a:pt x="435" y="597"/>
                  <a:pt x="129" y="516"/>
                  <a:pt x="44" y="548"/>
                </a:cubicBezTo>
                <a:cubicBezTo>
                  <a:pt x="15" y="601"/>
                  <a:pt x="0" y="594"/>
                  <a:pt x="25" y="709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205" name="Freeform 4"/>
          <p:cNvSpPr>
            <a:spLocks/>
          </p:cNvSpPr>
          <p:nvPr/>
        </p:nvSpPr>
        <p:spPr bwMode="auto">
          <a:xfrm>
            <a:off x="5578475" y="2881313"/>
            <a:ext cx="2041525" cy="1979612"/>
          </a:xfrm>
          <a:custGeom>
            <a:avLst/>
            <a:gdLst>
              <a:gd name="T0" fmla="*/ 2147483647 w 1286"/>
              <a:gd name="T1" fmla="*/ 2147483647 h 1247"/>
              <a:gd name="T2" fmla="*/ 2147483647 w 1286"/>
              <a:gd name="T3" fmla="*/ 2147483647 h 1247"/>
              <a:gd name="T4" fmla="*/ 2147483647 w 1286"/>
              <a:gd name="T5" fmla="*/ 2147483647 h 1247"/>
              <a:gd name="T6" fmla="*/ 2147483647 w 1286"/>
              <a:gd name="T7" fmla="*/ 2147483647 h 1247"/>
              <a:gd name="T8" fmla="*/ 2147483647 w 1286"/>
              <a:gd name="T9" fmla="*/ 2147483647 h 1247"/>
              <a:gd name="T10" fmla="*/ 2147483647 w 1286"/>
              <a:gd name="T11" fmla="*/ 2147483647 h 1247"/>
              <a:gd name="T12" fmla="*/ 2147483647 w 1286"/>
              <a:gd name="T13" fmla="*/ 2147483647 h 1247"/>
              <a:gd name="T14" fmla="*/ 2147483647 w 1286"/>
              <a:gd name="T15" fmla="*/ 2147483647 h 1247"/>
              <a:gd name="T16" fmla="*/ 2147483647 w 1286"/>
              <a:gd name="T17" fmla="*/ 2147483647 h 1247"/>
              <a:gd name="T18" fmla="*/ 2147483647 w 1286"/>
              <a:gd name="T19" fmla="*/ 2147483647 h 1247"/>
              <a:gd name="T20" fmla="*/ 2147483647 w 1286"/>
              <a:gd name="T21" fmla="*/ 2147483647 h 1247"/>
              <a:gd name="T22" fmla="*/ 2147483647 w 1286"/>
              <a:gd name="T23" fmla="*/ 2147483647 h 1247"/>
              <a:gd name="T24" fmla="*/ 2147483647 w 1286"/>
              <a:gd name="T25" fmla="*/ 2147483647 h 124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86"/>
              <a:gd name="T40" fmla="*/ 0 h 1247"/>
              <a:gd name="T41" fmla="*/ 1286 w 1286"/>
              <a:gd name="T42" fmla="*/ 1247 h 124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86" h="1247">
                <a:moveTo>
                  <a:pt x="587" y="30"/>
                </a:moveTo>
                <a:cubicBezTo>
                  <a:pt x="473" y="60"/>
                  <a:pt x="601" y="475"/>
                  <a:pt x="509" y="618"/>
                </a:cubicBezTo>
                <a:cubicBezTo>
                  <a:pt x="424" y="765"/>
                  <a:pt x="154" y="830"/>
                  <a:pt x="77" y="909"/>
                </a:cubicBezTo>
                <a:cubicBezTo>
                  <a:pt x="0" y="988"/>
                  <a:pt x="37" y="1043"/>
                  <a:pt x="47" y="1095"/>
                </a:cubicBezTo>
                <a:cubicBezTo>
                  <a:pt x="57" y="1147"/>
                  <a:pt x="71" y="1205"/>
                  <a:pt x="140" y="1224"/>
                </a:cubicBezTo>
                <a:cubicBezTo>
                  <a:pt x="209" y="1243"/>
                  <a:pt x="369" y="1212"/>
                  <a:pt x="461" y="1209"/>
                </a:cubicBezTo>
                <a:cubicBezTo>
                  <a:pt x="553" y="1206"/>
                  <a:pt x="571" y="1206"/>
                  <a:pt x="692" y="1209"/>
                </a:cubicBezTo>
                <a:cubicBezTo>
                  <a:pt x="813" y="1212"/>
                  <a:pt x="1094" y="1247"/>
                  <a:pt x="1190" y="1227"/>
                </a:cubicBezTo>
                <a:cubicBezTo>
                  <a:pt x="1286" y="1207"/>
                  <a:pt x="1279" y="1170"/>
                  <a:pt x="1271" y="1089"/>
                </a:cubicBezTo>
                <a:cubicBezTo>
                  <a:pt x="1263" y="1008"/>
                  <a:pt x="1217" y="818"/>
                  <a:pt x="1139" y="741"/>
                </a:cubicBezTo>
                <a:cubicBezTo>
                  <a:pt x="1061" y="664"/>
                  <a:pt x="865" y="743"/>
                  <a:pt x="800" y="627"/>
                </a:cubicBezTo>
                <a:cubicBezTo>
                  <a:pt x="735" y="511"/>
                  <a:pt x="785" y="142"/>
                  <a:pt x="749" y="42"/>
                </a:cubicBezTo>
                <a:cubicBezTo>
                  <a:pt x="695" y="15"/>
                  <a:pt x="701" y="0"/>
                  <a:pt x="587" y="30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20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Subredes</a:t>
            </a:r>
          </a:p>
        </p:txBody>
      </p:sp>
      <p:sp>
        <p:nvSpPr>
          <p:cNvPr id="8207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476249" y="1333500"/>
            <a:ext cx="3902075" cy="4648200"/>
          </a:xfrm>
        </p:spPr>
        <p:txBody>
          <a:bodyPr/>
          <a:lstStyle/>
          <a:p>
            <a:r>
              <a:rPr lang="pt-BR" sz="2400" dirty="0" smtClean="0">
                <a:solidFill>
                  <a:schemeClr val="accent2"/>
                </a:solidFill>
              </a:rPr>
              <a:t>endereço IP:</a:t>
            </a:r>
            <a:r>
              <a:rPr lang="pt-BR" sz="2400" dirty="0" smtClean="0"/>
              <a:t> </a:t>
            </a:r>
          </a:p>
          <a:p>
            <a:pPr lvl="1"/>
            <a:r>
              <a:rPr lang="pt-BR" sz="2000" dirty="0" smtClean="0"/>
              <a:t>parte de rede (bits de mais alta ordem)</a:t>
            </a:r>
          </a:p>
          <a:p>
            <a:pPr lvl="1"/>
            <a:r>
              <a:rPr lang="pt-BR" sz="2000" dirty="0" smtClean="0"/>
              <a:t>parte de estação (bits de mais baixa ordem) </a:t>
            </a:r>
          </a:p>
          <a:p>
            <a:r>
              <a:rPr lang="pt-BR" sz="2400" i="1" dirty="0" smtClean="0">
                <a:solidFill>
                  <a:schemeClr val="accent2"/>
                </a:solidFill>
              </a:rPr>
              <a:t>O que é uma </a:t>
            </a:r>
            <a:r>
              <a:rPr lang="pt-BR" sz="2400" i="1" dirty="0" err="1" smtClean="0">
                <a:solidFill>
                  <a:schemeClr val="accent2"/>
                </a:solidFill>
              </a:rPr>
              <a:t>subrede</a:t>
            </a:r>
            <a:r>
              <a:rPr lang="pt-BR" sz="2400" i="1" dirty="0" smtClean="0">
                <a:solidFill>
                  <a:schemeClr val="accent2"/>
                </a:solidFill>
              </a:rPr>
              <a:t> IP? </a:t>
            </a:r>
            <a:r>
              <a:rPr lang="pt-BR" sz="2000" dirty="0" smtClean="0"/>
              <a:t>(da perspectiva do endereço IP)</a:t>
            </a:r>
            <a:endParaRPr lang="pt-BR" sz="2400" dirty="0" smtClean="0"/>
          </a:p>
          <a:p>
            <a:pPr lvl="1"/>
            <a:r>
              <a:rPr lang="pt-BR" sz="2000" dirty="0" smtClean="0"/>
              <a:t>interfaces de dispositivos com a mesma parte de rede nos seus endereços IP</a:t>
            </a:r>
          </a:p>
          <a:p>
            <a:pPr lvl="1"/>
            <a:r>
              <a:rPr lang="pt-BR" sz="2000" dirty="0" smtClean="0"/>
              <a:t>podem alcançar um ao outro sem passar por um roteador intermediário</a:t>
            </a:r>
          </a:p>
        </p:txBody>
      </p:sp>
      <p:graphicFrame>
        <p:nvGraphicFramePr>
          <p:cNvPr id="8194" name="Object 7"/>
          <p:cNvGraphicFramePr>
            <a:graphicFrameLocks noChangeAspect="1"/>
          </p:cNvGraphicFramePr>
          <p:nvPr/>
        </p:nvGraphicFramePr>
        <p:xfrm>
          <a:off x="4456113" y="1265238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9" name="Clip" r:id="rId4" imgW="1305000" imgH="1085760" progId="MS_ClipArt_Gallery.2">
                  <p:embed/>
                </p:oleObj>
              </mc:Choice>
              <mc:Fallback>
                <p:oleObj name="Clip" r:id="rId4" imgW="1305000" imgH="1085760" progId="MS_ClipArt_Gallery.2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6113" y="1265238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8" name="Line 8"/>
          <p:cNvSpPr>
            <a:spLocks noChangeShapeType="1"/>
          </p:cNvSpPr>
          <p:nvPr/>
        </p:nvSpPr>
        <p:spPr bwMode="auto">
          <a:xfrm>
            <a:off x="5016500" y="1638300"/>
            <a:ext cx="277813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209" name="Line 9"/>
          <p:cNvSpPr>
            <a:spLocks noChangeShapeType="1"/>
          </p:cNvSpPr>
          <p:nvPr/>
        </p:nvSpPr>
        <p:spPr bwMode="auto">
          <a:xfrm flipH="1">
            <a:off x="5307013" y="1624013"/>
            <a:ext cx="0" cy="12906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210" name="Line 10"/>
          <p:cNvSpPr>
            <a:spLocks noChangeShapeType="1"/>
          </p:cNvSpPr>
          <p:nvPr/>
        </p:nvSpPr>
        <p:spPr bwMode="auto">
          <a:xfrm flipV="1">
            <a:off x="5016500" y="2282825"/>
            <a:ext cx="277813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211" name="Line 11"/>
          <p:cNvSpPr>
            <a:spLocks noChangeShapeType="1"/>
          </p:cNvSpPr>
          <p:nvPr/>
        </p:nvSpPr>
        <p:spPr bwMode="auto">
          <a:xfrm>
            <a:off x="5026025" y="2909888"/>
            <a:ext cx="273050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8195" name="Object 12"/>
          <p:cNvGraphicFramePr>
            <a:graphicFrameLocks noChangeAspect="1"/>
          </p:cNvGraphicFramePr>
          <p:nvPr/>
        </p:nvGraphicFramePr>
        <p:xfrm>
          <a:off x="4456113" y="1931988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0" name="Clip" r:id="rId6" imgW="1305000" imgH="1085760" progId="MS_ClipArt_Gallery.2">
                  <p:embed/>
                </p:oleObj>
              </mc:Choice>
              <mc:Fallback>
                <p:oleObj name="Clip" r:id="rId6" imgW="1305000" imgH="1085760" progId="MS_ClipArt_Gallery.2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6113" y="1931988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13"/>
          <p:cNvGraphicFramePr>
            <a:graphicFrameLocks noChangeAspect="1"/>
          </p:cNvGraphicFramePr>
          <p:nvPr/>
        </p:nvGraphicFramePr>
        <p:xfrm>
          <a:off x="4456113" y="2541588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1" name="Clip" r:id="rId7" imgW="1305000" imgH="1085760" progId="MS_ClipArt_Gallery.2">
                  <p:embed/>
                </p:oleObj>
              </mc:Choice>
              <mc:Fallback>
                <p:oleObj name="Clip" r:id="rId7" imgW="1305000" imgH="1085760" progId="MS_ClipArt_Gallery.2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6113" y="2541588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12" name="Line 14"/>
          <p:cNvSpPr>
            <a:spLocks noChangeShapeType="1"/>
          </p:cNvSpPr>
          <p:nvPr/>
        </p:nvSpPr>
        <p:spPr bwMode="auto">
          <a:xfrm>
            <a:off x="5307013" y="2481263"/>
            <a:ext cx="10350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8213" name="Group 15"/>
          <p:cNvGrpSpPr>
            <a:grpSpLocks/>
          </p:cNvGrpSpPr>
          <p:nvPr/>
        </p:nvGrpSpPr>
        <p:grpSpPr bwMode="auto">
          <a:xfrm>
            <a:off x="6249988" y="2446338"/>
            <a:ext cx="711200" cy="381000"/>
            <a:chOff x="3600" y="219"/>
            <a:chExt cx="360" cy="175"/>
          </a:xfrm>
        </p:grpSpPr>
        <p:sp>
          <p:nvSpPr>
            <p:cNvPr id="8240" name="Oval 16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41" name="Line 1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42" name="Line 1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43" name="Rectangle 19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8244" name="Oval 2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8245" name="Group 2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250" name="Line 2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251" name="Line 2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252" name="Line 2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8246" name="Group 2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247" name="Line 2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248" name="Line 2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249" name="Line 2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8214" name="Text Box 29"/>
          <p:cNvSpPr txBox="1">
            <a:spLocks noChangeArrowheads="1"/>
          </p:cNvSpPr>
          <p:nvPr/>
        </p:nvSpPr>
        <p:spPr bwMode="auto">
          <a:xfrm>
            <a:off x="4975225" y="1312863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>
                <a:latin typeface="Arial" pitchFamily="34" charset="0"/>
              </a:rPr>
              <a:t>223.1.1.1</a:t>
            </a:r>
            <a:endParaRPr lang="pt-BR"/>
          </a:p>
        </p:txBody>
      </p:sp>
      <p:sp>
        <p:nvSpPr>
          <p:cNvPr id="8215" name="Rectangle 30"/>
          <p:cNvSpPr>
            <a:spLocks noChangeArrowheads="1"/>
          </p:cNvSpPr>
          <p:nvPr/>
        </p:nvSpPr>
        <p:spPr bwMode="auto">
          <a:xfrm>
            <a:off x="5062538" y="2033588"/>
            <a:ext cx="309562" cy="18097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216" name="Text Box 31"/>
          <p:cNvSpPr txBox="1">
            <a:spLocks noChangeArrowheads="1"/>
          </p:cNvSpPr>
          <p:nvPr/>
        </p:nvSpPr>
        <p:spPr bwMode="auto">
          <a:xfrm>
            <a:off x="4989513" y="1941513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>
                <a:latin typeface="Arial" pitchFamily="34" charset="0"/>
              </a:rPr>
              <a:t>223.1.1.2</a:t>
            </a:r>
            <a:endParaRPr lang="pt-BR"/>
          </a:p>
        </p:txBody>
      </p:sp>
      <p:sp>
        <p:nvSpPr>
          <p:cNvPr id="8217" name="Text Box 32"/>
          <p:cNvSpPr txBox="1">
            <a:spLocks noChangeArrowheads="1"/>
          </p:cNvSpPr>
          <p:nvPr/>
        </p:nvSpPr>
        <p:spPr bwMode="auto">
          <a:xfrm>
            <a:off x="4860925" y="2894013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>
                <a:latin typeface="Arial" pitchFamily="34" charset="0"/>
              </a:rPr>
              <a:t>223.1.1.3</a:t>
            </a:r>
            <a:endParaRPr lang="pt-BR"/>
          </a:p>
        </p:txBody>
      </p:sp>
      <p:sp>
        <p:nvSpPr>
          <p:cNvPr id="8218" name="Text Box 33"/>
          <p:cNvSpPr txBox="1">
            <a:spLocks noChangeArrowheads="1"/>
          </p:cNvSpPr>
          <p:nvPr/>
        </p:nvSpPr>
        <p:spPr bwMode="auto">
          <a:xfrm>
            <a:off x="5651500" y="2222500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>
                <a:latin typeface="Arial" pitchFamily="34" charset="0"/>
              </a:rPr>
              <a:t>223.1.1.4</a:t>
            </a:r>
            <a:endParaRPr lang="pt-BR"/>
          </a:p>
        </p:txBody>
      </p:sp>
      <p:sp>
        <p:nvSpPr>
          <p:cNvPr id="8219" name="Line 34"/>
          <p:cNvSpPr>
            <a:spLocks noChangeShapeType="1"/>
          </p:cNvSpPr>
          <p:nvPr/>
        </p:nvSpPr>
        <p:spPr bwMode="auto">
          <a:xfrm>
            <a:off x="6854825" y="2490788"/>
            <a:ext cx="1016000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220" name="Text Box 35"/>
          <p:cNvSpPr txBox="1">
            <a:spLocks noChangeArrowheads="1"/>
          </p:cNvSpPr>
          <p:nvPr/>
        </p:nvSpPr>
        <p:spPr bwMode="auto">
          <a:xfrm>
            <a:off x="6727825" y="2212975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>
                <a:latin typeface="Arial" pitchFamily="34" charset="0"/>
              </a:rPr>
              <a:t>223.1.2.9</a:t>
            </a:r>
            <a:endParaRPr lang="pt-BR"/>
          </a:p>
        </p:txBody>
      </p:sp>
      <p:sp>
        <p:nvSpPr>
          <p:cNvPr id="8221" name="Line 36"/>
          <p:cNvSpPr>
            <a:spLocks noChangeShapeType="1"/>
          </p:cNvSpPr>
          <p:nvPr/>
        </p:nvSpPr>
        <p:spPr bwMode="auto">
          <a:xfrm flipH="1">
            <a:off x="7878763" y="1795463"/>
            <a:ext cx="0" cy="12906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8197" name="Object 37"/>
          <p:cNvGraphicFramePr>
            <a:graphicFrameLocks noChangeAspect="1"/>
          </p:cNvGraphicFramePr>
          <p:nvPr/>
        </p:nvGraphicFramePr>
        <p:xfrm>
          <a:off x="8056563" y="1503363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2" name="Clip" r:id="rId8" imgW="1305000" imgH="1085760" progId="MS_ClipArt_Gallery.2">
                  <p:embed/>
                </p:oleObj>
              </mc:Choice>
              <mc:Fallback>
                <p:oleObj name="Clip" r:id="rId8" imgW="1305000" imgH="1085760" progId="MS_ClipArt_Gallery.2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56563" y="1503363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22" name="Line 38"/>
          <p:cNvSpPr>
            <a:spLocks noChangeShapeType="1"/>
          </p:cNvSpPr>
          <p:nvPr/>
        </p:nvSpPr>
        <p:spPr bwMode="auto">
          <a:xfrm>
            <a:off x="7878763" y="1800225"/>
            <a:ext cx="2349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8198" name="Object 39"/>
          <p:cNvGraphicFramePr>
            <a:graphicFrameLocks noChangeAspect="1"/>
          </p:cNvGraphicFramePr>
          <p:nvPr/>
        </p:nvGraphicFramePr>
        <p:xfrm>
          <a:off x="8061325" y="2884488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3" name="Clip" r:id="rId9" imgW="1305000" imgH="1085760" progId="MS_ClipArt_Gallery.2">
                  <p:embed/>
                </p:oleObj>
              </mc:Choice>
              <mc:Fallback>
                <p:oleObj name="Clip" r:id="rId9" imgW="1305000" imgH="1085760" progId="MS_ClipArt_Gallery.2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61325" y="2884488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23" name="Line 40"/>
          <p:cNvSpPr>
            <a:spLocks noChangeShapeType="1"/>
          </p:cNvSpPr>
          <p:nvPr/>
        </p:nvSpPr>
        <p:spPr bwMode="auto">
          <a:xfrm>
            <a:off x="7878763" y="3071813"/>
            <a:ext cx="2349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224" name="Rectangle 41"/>
          <p:cNvSpPr>
            <a:spLocks noChangeArrowheads="1"/>
          </p:cNvSpPr>
          <p:nvPr/>
        </p:nvSpPr>
        <p:spPr bwMode="auto">
          <a:xfrm>
            <a:off x="7824788" y="2819400"/>
            <a:ext cx="171450" cy="18097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225" name="Text Box 42"/>
          <p:cNvSpPr txBox="1">
            <a:spLocks noChangeArrowheads="1"/>
          </p:cNvSpPr>
          <p:nvPr/>
        </p:nvSpPr>
        <p:spPr bwMode="auto">
          <a:xfrm>
            <a:off x="7213600" y="2732088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>
                <a:latin typeface="Arial" pitchFamily="34" charset="0"/>
              </a:rPr>
              <a:t>223.1.2.2</a:t>
            </a:r>
            <a:endParaRPr lang="pt-BR"/>
          </a:p>
        </p:txBody>
      </p:sp>
      <p:sp>
        <p:nvSpPr>
          <p:cNvPr id="8226" name="Rectangle 43"/>
          <p:cNvSpPr>
            <a:spLocks noChangeArrowheads="1"/>
          </p:cNvSpPr>
          <p:nvPr/>
        </p:nvSpPr>
        <p:spPr bwMode="auto">
          <a:xfrm>
            <a:off x="7839075" y="1847850"/>
            <a:ext cx="247650" cy="18097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227" name="Text Box 44"/>
          <p:cNvSpPr txBox="1">
            <a:spLocks noChangeArrowheads="1"/>
          </p:cNvSpPr>
          <p:nvPr/>
        </p:nvSpPr>
        <p:spPr bwMode="auto">
          <a:xfrm>
            <a:off x="7061200" y="1751013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>
                <a:latin typeface="Arial" pitchFamily="34" charset="0"/>
              </a:rPr>
              <a:t>223.1.2.1</a:t>
            </a:r>
            <a:endParaRPr lang="pt-BR"/>
          </a:p>
        </p:txBody>
      </p:sp>
      <p:sp>
        <p:nvSpPr>
          <p:cNvPr id="8228" name="Line 45"/>
          <p:cNvSpPr>
            <a:spLocks noChangeShapeType="1"/>
          </p:cNvSpPr>
          <p:nvPr/>
        </p:nvSpPr>
        <p:spPr bwMode="auto">
          <a:xfrm flipH="1">
            <a:off x="6616700" y="2828925"/>
            <a:ext cx="0" cy="12906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229" name="Line 46"/>
          <p:cNvSpPr>
            <a:spLocks noChangeShapeType="1"/>
          </p:cNvSpPr>
          <p:nvPr/>
        </p:nvSpPr>
        <p:spPr bwMode="auto">
          <a:xfrm flipH="1">
            <a:off x="6007100" y="4110038"/>
            <a:ext cx="11858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230" name="Line 47"/>
          <p:cNvSpPr>
            <a:spLocks noChangeShapeType="1"/>
          </p:cNvSpPr>
          <p:nvPr/>
        </p:nvSpPr>
        <p:spPr bwMode="auto">
          <a:xfrm flipH="1" flipV="1">
            <a:off x="6003925" y="4102100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231" name="Line 48"/>
          <p:cNvSpPr>
            <a:spLocks noChangeShapeType="1"/>
          </p:cNvSpPr>
          <p:nvPr/>
        </p:nvSpPr>
        <p:spPr bwMode="auto">
          <a:xfrm flipH="1" flipV="1">
            <a:off x="7180263" y="4106863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8199" name="Object 49"/>
          <p:cNvGraphicFramePr>
            <a:graphicFrameLocks noChangeAspect="1"/>
          </p:cNvGraphicFramePr>
          <p:nvPr/>
        </p:nvGraphicFramePr>
        <p:xfrm>
          <a:off x="6965950" y="4265613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4" name="Clip" r:id="rId10" imgW="1305000" imgH="1085760" progId="MS_ClipArt_Gallery.2">
                  <p:embed/>
                </p:oleObj>
              </mc:Choice>
              <mc:Fallback>
                <p:oleObj name="Clip" r:id="rId10" imgW="1305000" imgH="1085760" progId="MS_ClipArt_Gallery.2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5950" y="4265613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0" name="Object 50"/>
          <p:cNvGraphicFramePr>
            <a:graphicFrameLocks noChangeAspect="1"/>
          </p:cNvGraphicFramePr>
          <p:nvPr/>
        </p:nvGraphicFramePr>
        <p:xfrm>
          <a:off x="5708650" y="4279900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5" name="Clip" r:id="rId11" imgW="1305000" imgH="1085760" progId="MS_ClipArt_Gallery.2">
                  <p:embed/>
                </p:oleObj>
              </mc:Choice>
              <mc:Fallback>
                <p:oleObj name="Clip" r:id="rId11" imgW="1305000" imgH="1085760" progId="MS_ClipArt_Gallery.2">
                  <p:embed/>
                  <p:pic>
                    <p:nvPicPr>
                      <p:cNvPr id="0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8650" y="4279900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32" name="Text Box 51"/>
          <p:cNvSpPr txBox="1">
            <a:spLocks noChangeArrowheads="1"/>
          </p:cNvSpPr>
          <p:nvPr/>
        </p:nvSpPr>
        <p:spPr bwMode="auto">
          <a:xfrm>
            <a:off x="7185025" y="3956050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>
                <a:latin typeface="Arial" pitchFamily="34" charset="0"/>
              </a:rPr>
              <a:t>223.1.3.2</a:t>
            </a:r>
            <a:endParaRPr lang="pt-BR"/>
          </a:p>
        </p:txBody>
      </p:sp>
      <p:sp>
        <p:nvSpPr>
          <p:cNvPr id="8233" name="Rectangle 52"/>
          <p:cNvSpPr>
            <a:spLocks noChangeArrowheads="1"/>
          </p:cNvSpPr>
          <p:nvPr/>
        </p:nvSpPr>
        <p:spPr bwMode="auto">
          <a:xfrm>
            <a:off x="4848225" y="3829050"/>
            <a:ext cx="847725" cy="180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234" name="Text Box 53"/>
          <p:cNvSpPr txBox="1">
            <a:spLocks noChangeArrowheads="1"/>
          </p:cNvSpPr>
          <p:nvPr/>
        </p:nvSpPr>
        <p:spPr bwMode="auto">
          <a:xfrm>
            <a:off x="5008563" y="3994150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>
                <a:latin typeface="Arial" pitchFamily="34" charset="0"/>
              </a:rPr>
              <a:t>223.1.3.1</a:t>
            </a:r>
            <a:endParaRPr lang="pt-BR"/>
          </a:p>
        </p:txBody>
      </p:sp>
      <p:sp>
        <p:nvSpPr>
          <p:cNvPr id="8235" name="Rectangle 54"/>
          <p:cNvSpPr>
            <a:spLocks noChangeArrowheads="1"/>
          </p:cNvSpPr>
          <p:nvPr/>
        </p:nvSpPr>
        <p:spPr bwMode="auto">
          <a:xfrm>
            <a:off x="6553200" y="2962275"/>
            <a:ext cx="128588" cy="18097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236" name="Text Box 55"/>
          <p:cNvSpPr txBox="1">
            <a:spLocks noChangeArrowheads="1"/>
          </p:cNvSpPr>
          <p:nvPr/>
        </p:nvSpPr>
        <p:spPr bwMode="auto">
          <a:xfrm>
            <a:off x="6013450" y="2884488"/>
            <a:ext cx="1144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>
                <a:latin typeface="Arial" pitchFamily="34" charset="0"/>
              </a:rPr>
              <a:t>223.1.3.27</a:t>
            </a:r>
            <a:endParaRPr lang="pt-BR"/>
          </a:p>
        </p:txBody>
      </p:sp>
      <p:sp>
        <p:nvSpPr>
          <p:cNvPr id="8237" name="Text Box 56"/>
          <p:cNvSpPr txBox="1">
            <a:spLocks noChangeArrowheads="1"/>
          </p:cNvSpPr>
          <p:nvPr/>
        </p:nvSpPr>
        <p:spPr bwMode="auto">
          <a:xfrm>
            <a:off x="4670425" y="5051425"/>
            <a:ext cx="4111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/>
              <a:t>Esta rede consiste de 3 subredes</a:t>
            </a:r>
          </a:p>
        </p:txBody>
      </p:sp>
      <p:sp>
        <p:nvSpPr>
          <p:cNvPr id="8238" name="Text Box 57"/>
          <p:cNvSpPr txBox="1">
            <a:spLocks noChangeArrowheads="1"/>
          </p:cNvSpPr>
          <p:nvPr/>
        </p:nvSpPr>
        <p:spPr bwMode="auto">
          <a:xfrm>
            <a:off x="6842125" y="3432175"/>
            <a:ext cx="1054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>
                <a:solidFill>
                  <a:srgbClr val="FF0000"/>
                </a:solidFill>
              </a:rPr>
              <a:t>subrede</a:t>
            </a:r>
            <a:endParaRPr lang="pt-BR"/>
          </a:p>
        </p:txBody>
      </p:sp>
      <p:sp>
        <p:nvSpPr>
          <p:cNvPr id="8239" name="Line 58"/>
          <p:cNvSpPr>
            <a:spLocks noChangeShapeType="1"/>
          </p:cNvSpPr>
          <p:nvPr/>
        </p:nvSpPr>
        <p:spPr bwMode="auto">
          <a:xfrm flipH="1">
            <a:off x="6705600" y="3695700"/>
            <a:ext cx="171450" cy="304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9226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014E8C49-C6E1-4016-BA21-EC347B8D4526}" type="slidenum">
              <a:rPr lang="pt-BR" smtClean="0"/>
              <a:pPr/>
              <a:t>44</a:t>
            </a:fld>
            <a:endParaRPr lang="pt-BR" smtClean="0"/>
          </a:p>
        </p:txBody>
      </p:sp>
      <p:sp>
        <p:nvSpPr>
          <p:cNvPr id="9227" name="Freeform 50"/>
          <p:cNvSpPr>
            <a:spLocks/>
          </p:cNvSpPr>
          <p:nvPr/>
        </p:nvSpPr>
        <p:spPr bwMode="auto">
          <a:xfrm>
            <a:off x="5821363" y="2495550"/>
            <a:ext cx="2041525" cy="1979613"/>
          </a:xfrm>
          <a:custGeom>
            <a:avLst/>
            <a:gdLst>
              <a:gd name="T0" fmla="*/ 2147483647 w 1286"/>
              <a:gd name="T1" fmla="*/ 2147483647 h 1247"/>
              <a:gd name="T2" fmla="*/ 2147483647 w 1286"/>
              <a:gd name="T3" fmla="*/ 2147483647 h 1247"/>
              <a:gd name="T4" fmla="*/ 2147483647 w 1286"/>
              <a:gd name="T5" fmla="*/ 2147483647 h 1247"/>
              <a:gd name="T6" fmla="*/ 2147483647 w 1286"/>
              <a:gd name="T7" fmla="*/ 2147483647 h 1247"/>
              <a:gd name="T8" fmla="*/ 2147483647 w 1286"/>
              <a:gd name="T9" fmla="*/ 2147483647 h 1247"/>
              <a:gd name="T10" fmla="*/ 2147483647 w 1286"/>
              <a:gd name="T11" fmla="*/ 2147483647 h 1247"/>
              <a:gd name="T12" fmla="*/ 2147483647 w 1286"/>
              <a:gd name="T13" fmla="*/ 2147483647 h 1247"/>
              <a:gd name="T14" fmla="*/ 2147483647 w 1286"/>
              <a:gd name="T15" fmla="*/ 2147483647 h 1247"/>
              <a:gd name="T16" fmla="*/ 2147483647 w 1286"/>
              <a:gd name="T17" fmla="*/ 2147483647 h 1247"/>
              <a:gd name="T18" fmla="*/ 2147483647 w 1286"/>
              <a:gd name="T19" fmla="*/ 2147483647 h 1247"/>
              <a:gd name="T20" fmla="*/ 2147483647 w 1286"/>
              <a:gd name="T21" fmla="*/ 2147483647 h 1247"/>
              <a:gd name="T22" fmla="*/ 2147483647 w 1286"/>
              <a:gd name="T23" fmla="*/ 2147483647 h 1247"/>
              <a:gd name="T24" fmla="*/ 2147483647 w 1286"/>
              <a:gd name="T25" fmla="*/ 2147483647 h 124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86"/>
              <a:gd name="T40" fmla="*/ 0 h 1247"/>
              <a:gd name="T41" fmla="*/ 1286 w 1286"/>
              <a:gd name="T42" fmla="*/ 1247 h 124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86" h="1247">
                <a:moveTo>
                  <a:pt x="587" y="30"/>
                </a:moveTo>
                <a:cubicBezTo>
                  <a:pt x="473" y="60"/>
                  <a:pt x="601" y="475"/>
                  <a:pt x="509" y="618"/>
                </a:cubicBezTo>
                <a:cubicBezTo>
                  <a:pt x="424" y="765"/>
                  <a:pt x="154" y="830"/>
                  <a:pt x="77" y="909"/>
                </a:cubicBezTo>
                <a:cubicBezTo>
                  <a:pt x="0" y="988"/>
                  <a:pt x="37" y="1043"/>
                  <a:pt x="47" y="1095"/>
                </a:cubicBezTo>
                <a:cubicBezTo>
                  <a:pt x="57" y="1147"/>
                  <a:pt x="71" y="1205"/>
                  <a:pt x="140" y="1224"/>
                </a:cubicBezTo>
                <a:cubicBezTo>
                  <a:pt x="209" y="1243"/>
                  <a:pt x="369" y="1212"/>
                  <a:pt x="461" y="1209"/>
                </a:cubicBezTo>
                <a:cubicBezTo>
                  <a:pt x="553" y="1206"/>
                  <a:pt x="571" y="1206"/>
                  <a:pt x="692" y="1209"/>
                </a:cubicBezTo>
                <a:cubicBezTo>
                  <a:pt x="813" y="1212"/>
                  <a:pt x="1094" y="1247"/>
                  <a:pt x="1190" y="1227"/>
                </a:cubicBezTo>
                <a:cubicBezTo>
                  <a:pt x="1286" y="1207"/>
                  <a:pt x="1279" y="1170"/>
                  <a:pt x="1271" y="1089"/>
                </a:cubicBezTo>
                <a:cubicBezTo>
                  <a:pt x="1263" y="1008"/>
                  <a:pt x="1217" y="818"/>
                  <a:pt x="1139" y="741"/>
                </a:cubicBezTo>
                <a:cubicBezTo>
                  <a:pt x="1061" y="664"/>
                  <a:pt x="865" y="743"/>
                  <a:pt x="800" y="627"/>
                </a:cubicBezTo>
                <a:cubicBezTo>
                  <a:pt x="735" y="511"/>
                  <a:pt x="785" y="142"/>
                  <a:pt x="749" y="42"/>
                </a:cubicBezTo>
                <a:cubicBezTo>
                  <a:pt x="695" y="15"/>
                  <a:pt x="701" y="0"/>
                  <a:pt x="587" y="30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28" name="Rectangle 2"/>
          <p:cNvSpPr>
            <a:spLocks noGrp="1" noChangeArrowheads="1"/>
          </p:cNvSpPr>
          <p:nvPr>
            <p:ph type="title"/>
          </p:nvPr>
        </p:nvSpPr>
        <p:spPr>
          <a:xfrm>
            <a:off x="503238" y="155575"/>
            <a:ext cx="5208587" cy="1143000"/>
          </a:xfrm>
        </p:spPr>
        <p:txBody>
          <a:bodyPr/>
          <a:lstStyle/>
          <a:p>
            <a:r>
              <a:rPr lang="pt-BR" smtClean="0"/>
              <a:t>Subredes</a:t>
            </a:r>
          </a:p>
        </p:txBody>
      </p:sp>
      <p:sp>
        <p:nvSpPr>
          <p:cNvPr id="92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76250" y="1333500"/>
            <a:ext cx="3695700" cy="4648200"/>
          </a:xfrm>
        </p:spPr>
        <p:txBody>
          <a:bodyPr/>
          <a:lstStyle/>
          <a:p>
            <a:endParaRPr lang="pt-BR" sz="2400" smtClean="0"/>
          </a:p>
          <a:p>
            <a:endParaRPr lang="pt-BR" sz="2400" smtClean="0"/>
          </a:p>
        </p:txBody>
      </p:sp>
      <p:sp>
        <p:nvSpPr>
          <p:cNvPr id="9230" name="Text Box 30"/>
          <p:cNvSpPr txBox="1">
            <a:spLocks noChangeArrowheads="1"/>
          </p:cNvSpPr>
          <p:nvPr/>
        </p:nvSpPr>
        <p:spPr bwMode="auto">
          <a:xfrm>
            <a:off x="5276850" y="460375"/>
            <a:ext cx="1314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>
                <a:latin typeface="Arial" pitchFamily="34" charset="0"/>
              </a:rPr>
              <a:t>223.1.1.0/24</a:t>
            </a:r>
            <a:endParaRPr lang="pt-BR"/>
          </a:p>
        </p:txBody>
      </p:sp>
      <p:sp>
        <p:nvSpPr>
          <p:cNvPr id="9231" name="Text Box 32"/>
          <p:cNvSpPr txBox="1">
            <a:spLocks noChangeArrowheads="1"/>
          </p:cNvSpPr>
          <p:nvPr/>
        </p:nvSpPr>
        <p:spPr bwMode="auto">
          <a:xfrm>
            <a:off x="7539038" y="592138"/>
            <a:ext cx="1314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>
                <a:latin typeface="Arial" pitchFamily="34" charset="0"/>
              </a:rPr>
              <a:t>223.1.2.0/24</a:t>
            </a:r>
            <a:endParaRPr lang="pt-BR"/>
          </a:p>
        </p:txBody>
      </p:sp>
      <p:sp>
        <p:nvSpPr>
          <p:cNvPr id="9232" name="Text Box 44"/>
          <p:cNvSpPr txBox="1">
            <a:spLocks noChangeArrowheads="1"/>
          </p:cNvSpPr>
          <p:nvPr/>
        </p:nvSpPr>
        <p:spPr bwMode="auto">
          <a:xfrm>
            <a:off x="6311900" y="4579938"/>
            <a:ext cx="1314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>
                <a:latin typeface="Arial" pitchFamily="34" charset="0"/>
              </a:rPr>
              <a:t>223.1.3.0/24</a:t>
            </a:r>
            <a:endParaRPr lang="pt-BR"/>
          </a:p>
        </p:txBody>
      </p:sp>
      <p:sp>
        <p:nvSpPr>
          <p:cNvPr id="9233" name="Text Box 47"/>
          <p:cNvSpPr txBox="1">
            <a:spLocks noChangeArrowheads="1"/>
          </p:cNvSpPr>
          <p:nvPr/>
        </p:nvSpPr>
        <p:spPr bwMode="auto">
          <a:xfrm>
            <a:off x="5537200" y="5073650"/>
            <a:ext cx="21653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400"/>
              <a:t>Máscara da </a:t>
            </a:r>
          </a:p>
          <a:p>
            <a:r>
              <a:rPr lang="pt-BR" sz="2400"/>
              <a:t>sub-rede: /24</a:t>
            </a:r>
          </a:p>
        </p:txBody>
      </p:sp>
      <p:sp>
        <p:nvSpPr>
          <p:cNvPr id="9234" name="Freeform 48"/>
          <p:cNvSpPr>
            <a:spLocks/>
          </p:cNvSpPr>
          <p:nvPr/>
        </p:nvSpPr>
        <p:spPr bwMode="auto">
          <a:xfrm>
            <a:off x="4621213" y="774700"/>
            <a:ext cx="1941512" cy="2049463"/>
          </a:xfrm>
          <a:custGeom>
            <a:avLst/>
            <a:gdLst>
              <a:gd name="T0" fmla="*/ 2147483647 w 1223"/>
              <a:gd name="T1" fmla="*/ 2147483647 h 1291"/>
              <a:gd name="T2" fmla="*/ 2147483647 w 1223"/>
              <a:gd name="T3" fmla="*/ 2147483647 h 1291"/>
              <a:gd name="T4" fmla="*/ 2147483647 w 1223"/>
              <a:gd name="T5" fmla="*/ 2147483647 h 1291"/>
              <a:gd name="T6" fmla="*/ 2147483647 w 1223"/>
              <a:gd name="T7" fmla="*/ 2147483647 h 1291"/>
              <a:gd name="T8" fmla="*/ 2147483647 w 1223"/>
              <a:gd name="T9" fmla="*/ 2147483647 h 1291"/>
              <a:gd name="T10" fmla="*/ 2147483647 w 1223"/>
              <a:gd name="T11" fmla="*/ 2147483647 h 1291"/>
              <a:gd name="T12" fmla="*/ 2147483647 w 1223"/>
              <a:gd name="T13" fmla="*/ 2147483647 h 1291"/>
              <a:gd name="T14" fmla="*/ 2147483647 w 1223"/>
              <a:gd name="T15" fmla="*/ 2147483647 h 1291"/>
              <a:gd name="T16" fmla="*/ 2147483647 w 1223"/>
              <a:gd name="T17" fmla="*/ 2147483647 h 1291"/>
              <a:gd name="T18" fmla="*/ 2147483647 w 1223"/>
              <a:gd name="T19" fmla="*/ 2147483647 h 1291"/>
              <a:gd name="T20" fmla="*/ 2147483647 w 1223"/>
              <a:gd name="T21" fmla="*/ 2147483647 h 1291"/>
              <a:gd name="T22" fmla="*/ 2147483647 w 1223"/>
              <a:gd name="T23" fmla="*/ 2147483647 h 1291"/>
              <a:gd name="T24" fmla="*/ 2147483647 w 1223"/>
              <a:gd name="T25" fmla="*/ 2147483647 h 1291"/>
              <a:gd name="T26" fmla="*/ 2147483647 w 1223"/>
              <a:gd name="T27" fmla="*/ 2147483647 h 129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23"/>
              <a:gd name="T43" fmla="*/ 0 h 1291"/>
              <a:gd name="T44" fmla="*/ 1223 w 1223"/>
              <a:gd name="T45" fmla="*/ 1291 h 129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23" h="1291">
                <a:moveTo>
                  <a:pt x="1201" y="756"/>
                </a:moveTo>
                <a:cubicBezTo>
                  <a:pt x="1180" y="640"/>
                  <a:pt x="798" y="744"/>
                  <a:pt x="702" y="670"/>
                </a:cubicBezTo>
                <a:cubicBezTo>
                  <a:pt x="603" y="561"/>
                  <a:pt x="669" y="206"/>
                  <a:pt x="608" y="103"/>
                </a:cubicBezTo>
                <a:cubicBezTo>
                  <a:pt x="547" y="0"/>
                  <a:pt x="425" y="55"/>
                  <a:pt x="335" y="52"/>
                </a:cubicBezTo>
                <a:cubicBezTo>
                  <a:pt x="245" y="49"/>
                  <a:pt x="114" y="0"/>
                  <a:pt x="65" y="82"/>
                </a:cubicBezTo>
                <a:cubicBezTo>
                  <a:pt x="16" y="164"/>
                  <a:pt x="45" y="433"/>
                  <a:pt x="41" y="544"/>
                </a:cubicBezTo>
                <a:cubicBezTo>
                  <a:pt x="37" y="655"/>
                  <a:pt x="41" y="685"/>
                  <a:pt x="38" y="751"/>
                </a:cubicBezTo>
                <a:cubicBezTo>
                  <a:pt x="35" y="817"/>
                  <a:pt x="26" y="880"/>
                  <a:pt x="23" y="940"/>
                </a:cubicBezTo>
                <a:cubicBezTo>
                  <a:pt x="20" y="1000"/>
                  <a:pt x="0" y="1068"/>
                  <a:pt x="17" y="1114"/>
                </a:cubicBezTo>
                <a:cubicBezTo>
                  <a:pt x="34" y="1160"/>
                  <a:pt x="31" y="1198"/>
                  <a:pt x="128" y="1219"/>
                </a:cubicBezTo>
                <a:cubicBezTo>
                  <a:pt x="225" y="1240"/>
                  <a:pt x="509" y="1291"/>
                  <a:pt x="602" y="1243"/>
                </a:cubicBezTo>
                <a:cubicBezTo>
                  <a:pt x="695" y="1195"/>
                  <a:pt x="590" y="984"/>
                  <a:pt x="686" y="930"/>
                </a:cubicBezTo>
                <a:cubicBezTo>
                  <a:pt x="782" y="876"/>
                  <a:pt x="1091" y="945"/>
                  <a:pt x="1177" y="916"/>
                </a:cubicBezTo>
                <a:cubicBezTo>
                  <a:pt x="1208" y="864"/>
                  <a:pt x="1223" y="871"/>
                  <a:pt x="1201" y="756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35" name="Freeform 49"/>
          <p:cNvSpPr>
            <a:spLocks/>
          </p:cNvSpPr>
          <p:nvPr/>
        </p:nvSpPr>
        <p:spPr bwMode="auto">
          <a:xfrm>
            <a:off x="7137400" y="1062038"/>
            <a:ext cx="1906588" cy="1958975"/>
          </a:xfrm>
          <a:custGeom>
            <a:avLst/>
            <a:gdLst>
              <a:gd name="T0" fmla="*/ 2147483647 w 1201"/>
              <a:gd name="T1" fmla="*/ 2147483647 h 1234"/>
              <a:gd name="T2" fmla="*/ 2147483647 w 1201"/>
              <a:gd name="T3" fmla="*/ 2147483647 h 1234"/>
              <a:gd name="T4" fmla="*/ 2147483647 w 1201"/>
              <a:gd name="T5" fmla="*/ 2147483647 h 1234"/>
              <a:gd name="T6" fmla="*/ 2147483647 w 1201"/>
              <a:gd name="T7" fmla="*/ 2147483647 h 1234"/>
              <a:gd name="T8" fmla="*/ 2147483647 w 1201"/>
              <a:gd name="T9" fmla="*/ 2147483647 h 1234"/>
              <a:gd name="T10" fmla="*/ 2147483647 w 1201"/>
              <a:gd name="T11" fmla="*/ 2147483647 h 1234"/>
              <a:gd name="T12" fmla="*/ 2147483647 w 1201"/>
              <a:gd name="T13" fmla="*/ 2147483647 h 1234"/>
              <a:gd name="T14" fmla="*/ 2147483647 w 1201"/>
              <a:gd name="T15" fmla="*/ 2147483647 h 1234"/>
              <a:gd name="T16" fmla="*/ 2147483647 w 1201"/>
              <a:gd name="T17" fmla="*/ 2147483647 h 1234"/>
              <a:gd name="T18" fmla="*/ 2147483647 w 1201"/>
              <a:gd name="T19" fmla="*/ 2147483647 h 1234"/>
              <a:gd name="T20" fmla="*/ 2147483647 w 1201"/>
              <a:gd name="T21" fmla="*/ 2147483647 h 1234"/>
              <a:gd name="T22" fmla="*/ 2147483647 w 1201"/>
              <a:gd name="T23" fmla="*/ 2147483647 h 1234"/>
              <a:gd name="T24" fmla="*/ 2147483647 w 1201"/>
              <a:gd name="T25" fmla="*/ 2147483647 h 1234"/>
              <a:gd name="T26" fmla="*/ 2147483647 w 1201"/>
              <a:gd name="T27" fmla="*/ 2147483647 h 123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01"/>
              <a:gd name="T43" fmla="*/ 0 h 1234"/>
              <a:gd name="T44" fmla="*/ 1201 w 1201"/>
              <a:gd name="T45" fmla="*/ 1234 h 123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01" h="1234">
                <a:moveTo>
                  <a:pt x="25" y="709"/>
                </a:moveTo>
                <a:cubicBezTo>
                  <a:pt x="49" y="824"/>
                  <a:pt x="428" y="709"/>
                  <a:pt x="526" y="780"/>
                </a:cubicBezTo>
                <a:cubicBezTo>
                  <a:pt x="624" y="851"/>
                  <a:pt x="543" y="1059"/>
                  <a:pt x="613" y="1134"/>
                </a:cubicBezTo>
                <a:cubicBezTo>
                  <a:pt x="683" y="1209"/>
                  <a:pt x="853" y="1234"/>
                  <a:pt x="946" y="1230"/>
                </a:cubicBezTo>
                <a:cubicBezTo>
                  <a:pt x="1039" y="1226"/>
                  <a:pt x="1141" y="1163"/>
                  <a:pt x="1171" y="1107"/>
                </a:cubicBezTo>
                <a:cubicBezTo>
                  <a:pt x="1201" y="1051"/>
                  <a:pt x="1135" y="963"/>
                  <a:pt x="1126" y="894"/>
                </a:cubicBezTo>
                <a:cubicBezTo>
                  <a:pt x="1117" y="825"/>
                  <a:pt x="1119" y="772"/>
                  <a:pt x="1114" y="693"/>
                </a:cubicBezTo>
                <a:cubicBezTo>
                  <a:pt x="1109" y="614"/>
                  <a:pt x="1095" y="502"/>
                  <a:pt x="1099" y="423"/>
                </a:cubicBezTo>
                <a:cubicBezTo>
                  <a:pt x="1103" y="344"/>
                  <a:pt x="1141" y="281"/>
                  <a:pt x="1141" y="216"/>
                </a:cubicBezTo>
                <a:cubicBezTo>
                  <a:pt x="1141" y="151"/>
                  <a:pt x="1185" y="56"/>
                  <a:pt x="1102" y="33"/>
                </a:cubicBezTo>
                <a:cubicBezTo>
                  <a:pt x="1019" y="10"/>
                  <a:pt x="740" y="0"/>
                  <a:pt x="646" y="81"/>
                </a:cubicBezTo>
                <a:cubicBezTo>
                  <a:pt x="552" y="162"/>
                  <a:pt x="635" y="441"/>
                  <a:pt x="535" y="519"/>
                </a:cubicBezTo>
                <a:cubicBezTo>
                  <a:pt x="435" y="597"/>
                  <a:pt x="129" y="516"/>
                  <a:pt x="44" y="548"/>
                </a:cubicBezTo>
                <a:cubicBezTo>
                  <a:pt x="15" y="601"/>
                  <a:pt x="0" y="594"/>
                  <a:pt x="25" y="709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9218" name="Object 51"/>
          <p:cNvGraphicFramePr>
            <a:graphicFrameLocks noChangeAspect="1"/>
          </p:cNvGraphicFramePr>
          <p:nvPr/>
        </p:nvGraphicFramePr>
        <p:xfrm>
          <a:off x="4699000" y="879475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6" name="Clip" r:id="rId4" imgW="1305000" imgH="1085760" progId="MS_ClipArt_Gallery.2">
                  <p:embed/>
                </p:oleObj>
              </mc:Choice>
              <mc:Fallback>
                <p:oleObj name="Clip" r:id="rId4" imgW="1305000" imgH="1085760" progId="MS_ClipArt_Gallery.2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9000" y="879475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6" name="Line 52"/>
          <p:cNvSpPr>
            <a:spLocks noChangeShapeType="1"/>
          </p:cNvSpPr>
          <p:nvPr/>
        </p:nvSpPr>
        <p:spPr bwMode="auto">
          <a:xfrm>
            <a:off x="5259388" y="1252538"/>
            <a:ext cx="277812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37" name="Line 53"/>
          <p:cNvSpPr>
            <a:spLocks noChangeShapeType="1"/>
          </p:cNvSpPr>
          <p:nvPr/>
        </p:nvSpPr>
        <p:spPr bwMode="auto">
          <a:xfrm flipH="1">
            <a:off x="5549900" y="1238250"/>
            <a:ext cx="0" cy="12906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38" name="Line 54"/>
          <p:cNvSpPr>
            <a:spLocks noChangeShapeType="1"/>
          </p:cNvSpPr>
          <p:nvPr/>
        </p:nvSpPr>
        <p:spPr bwMode="auto">
          <a:xfrm flipV="1">
            <a:off x="5259388" y="1897063"/>
            <a:ext cx="277812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39" name="Line 55"/>
          <p:cNvSpPr>
            <a:spLocks noChangeShapeType="1"/>
          </p:cNvSpPr>
          <p:nvPr/>
        </p:nvSpPr>
        <p:spPr bwMode="auto">
          <a:xfrm>
            <a:off x="5268913" y="2524125"/>
            <a:ext cx="273050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9219" name="Object 56"/>
          <p:cNvGraphicFramePr>
            <a:graphicFrameLocks noChangeAspect="1"/>
          </p:cNvGraphicFramePr>
          <p:nvPr/>
        </p:nvGraphicFramePr>
        <p:xfrm>
          <a:off x="4699000" y="1546225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7" name="Clip" r:id="rId6" imgW="1305000" imgH="1085760" progId="MS_ClipArt_Gallery.2">
                  <p:embed/>
                </p:oleObj>
              </mc:Choice>
              <mc:Fallback>
                <p:oleObj name="Clip" r:id="rId6" imgW="1305000" imgH="1085760" progId="MS_ClipArt_Gallery.2">
                  <p:embed/>
                  <p:pic>
                    <p:nvPicPr>
                      <p:cNvPr id="0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9000" y="1546225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57"/>
          <p:cNvGraphicFramePr>
            <a:graphicFrameLocks noChangeAspect="1"/>
          </p:cNvGraphicFramePr>
          <p:nvPr/>
        </p:nvGraphicFramePr>
        <p:xfrm>
          <a:off x="4699000" y="2155825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8" name="Clip" r:id="rId7" imgW="1305000" imgH="1085760" progId="MS_ClipArt_Gallery.2">
                  <p:embed/>
                </p:oleObj>
              </mc:Choice>
              <mc:Fallback>
                <p:oleObj name="Clip" r:id="rId7" imgW="1305000" imgH="1085760" progId="MS_ClipArt_Gallery.2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9000" y="2155825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40" name="Line 58"/>
          <p:cNvSpPr>
            <a:spLocks noChangeShapeType="1"/>
          </p:cNvSpPr>
          <p:nvPr/>
        </p:nvSpPr>
        <p:spPr bwMode="auto">
          <a:xfrm>
            <a:off x="5549900" y="2095500"/>
            <a:ext cx="10350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241" name="Group 59"/>
          <p:cNvGrpSpPr>
            <a:grpSpLocks/>
          </p:cNvGrpSpPr>
          <p:nvPr/>
        </p:nvGrpSpPr>
        <p:grpSpPr bwMode="auto">
          <a:xfrm>
            <a:off x="6492875" y="2060575"/>
            <a:ext cx="711200" cy="381000"/>
            <a:chOff x="3600" y="219"/>
            <a:chExt cx="360" cy="175"/>
          </a:xfrm>
        </p:grpSpPr>
        <p:sp>
          <p:nvSpPr>
            <p:cNvPr id="9256" name="Oval 60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7" name="Line 61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8" name="Line 62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9" name="Rectangle 63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9260" name="Oval 64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9261" name="Group 65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9266" name="Line 6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9267" name="Line 6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9268" name="Line 6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9262" name="Group 69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9263" name="Line 7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9264" name="Line 7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9265" name="Line 7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9242" name="Rectangle 74"/>
          <p:cNvSpPr>
            <a:spLocks noChangeArrowheads="1"/>
          </p:cNvSpPr>
          <p:nvPr/>
        </p:nvSpPr>
        <p:spPr bwMode="auto">
          <a:xfrm>
            <a:off x="5305425" y="1647825"/>
            <a:ext cx="309563" cy="18097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43" name="Line 78"/>
          <p:cNvSpPr>
            <a:spLocks noChangeShapeType="1"/>
          </p:cNvSpPr>
          <p:nvPr/>
        </p:nvSpPr>
        <p:spPr bwMode="auto">
          <a:xfrm>
            <a:off x="7097713" y="2105025"/>
            <a:ext cx="1016000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44" name="Line 80"/>
          <p:cNvSpPr>
            <a:spLocks noChangeShapeType="1"/>
          </p:cNvSpPr>
          <p:nvPr/>
        </p:nvSpPr>
        <p:spPr bwMode="auto">
          <a:xfrm flipH="1">
            <a:off x="8121650" y="1409700"/>
            <a:ext cx="0" cy="12906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9221" name="Object 81"/>
          <p:cNvGraphicFramePr>
            <a:graphicFrameLocks noChangeAspect="1"/>
          </p:cNvGraphicFramePr>
          <p:nvPr/>
        </p:nvGraphicFramePr>
        <p:xfrm>
          <a:off x="8299450" y="1117600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9" name="Clip" r:id="rId8" imgW="1305000" imgH="1085760" progId="MS_ClipArt_Gallery.2">
                  <p:embed/>
                </p:oleObj>
              </mc:Choice>
              <mc:Fallback>
                <p:oleObj name="Clip" r:id="rId8" imgW="1305000" imgH="1085760" progId="MS_ClipArt_Gallery.2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99450" y="1117600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45" name="Line 82"/>
          <p:cNvSpPr>
            <a:spLocks noChangeShapeType="1"/>
          </p:cNvSpPr>
          <p:nvPr/>
        </p:nvSpPr>
        <p:spPr bwMode="auto">
          <a:xfrm>
            <a:off x="8121650" y="1414463"/>
            <a:ext cx="2349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9222" name="Object 83"/>
          <p:cNvGraphicFramePr>
            <a:graphicFrameLocks noChangeAspect="1"/>
          </p:cNvGraphicFramePr>
          <p:nvPr/>
        </p:nvGraphicFramePr>
        <p:xfrm>
          <a:off x="8304213" y="2498725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0" name="Clip" r:id="rId9" imgW="1305000" imgH="1085760" progId="MS_ClipArt_Gallery.2">
                  <p:embed/>
                </p:oleObj>
              </mc:Choice>
              <mc:Fallback>
                <p:oleObj name="Clip" r:id="rId9" imgW="1305000" imgH="1085760" progId="MS_ClipArt_Gallery.2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4213" y="2498725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46" name="Line 84"/>
          <p:cNvSpPr>
            <a:spLocks noChangeShapeType="1"/>
          </p:cNvSpPr>
          <p:nvPr/>
        </p:nvSpPr>
        <p:spPr bwMode="auto">
          <a:xfrm>
            <a:off x="8121650" y="2686050"/>
            <a:ext cx="2349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47" name="Rectangle 85"/>
          <p:cNvSpPr>
            <a:spLocks noChangeArrowheads="1"/>
          </p:cNvSpPr>
          <p:nvPr/>
        </p:nvSpPr>
        <p:spPr bwMode="auto">
          <a:xfrm>
            <a:off x="8067675" y="2433638"/>
            <a:ext cx="171450" cy="18097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48" name="Rectangle 87"/>
          <p:cNvSpPr>
            <a:spLocks noChangeArrowheads="1"/>
          </p:cNvSpPr>
          <p:nvPr/>
        </p:nvSpPr>
        <p:spPr bwMode="auto">
          <a:xfrm>
            <a:off x="8081963" y="1462088"/>
            <a:ext cx="247650" cy="18097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49" name="Line 89"/>
          <p:cNvSpPr>
            <a:spLocks noChangeShapeType="1"/>
          </p:cNvSpPr>
          <p:nvPr/>
        </p:nvSpPr>
        <p:spPr bwMode="auto">
          <a:xfrm flipH="1">
            <a:off x="6859588" y="2443163"/>
            <a:ext cx="0" cy="12906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50" name="Line 90"/>
          <p:cNvSpPr>
            <a:spLocks noChangeShapeType="1"/>
          </p:cNvSpPr>
          <p:nvPr/>
        </p:nvSpPr>
        <p:spPr bwMode="auto">
          <a:xfrm flipH="1">
            <a:off x="6249988" y="3724275"/>
            <a:ext cx="11858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51" name="Line 91"/>
          <p:cNvSpPr>
            <a:spLocks noChangeShapeType="1"/>
          </p:cNvSpPr>
          <p:nvPr/>
        </p:nvSpPr>
        <p:spPr bwMode="auto">
          <a:xfrm flipH="1" flipV="1">
            <a:off x="6246813" y="3716338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52" name="Line 92"/>
          <p:cNvSpPr>
            <a:spLocks noChangeShapeType="1"/>
          </p:cNvSpPr>
          <p:nvPr/>
        </p:nvSpPr>
        <p:spPr bwMode="auto">
          <a:xfrm flipH="1" flipV="1">
            <a:off x="7423150" y="3721100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9223" name="Object 93"/>
          <p:cNvGraphicFramePr>
            <a:graphicFrameLocks noChangeAspect="1"/>
          </p:cNvGraphicFramePr>
          <p:nvPr/>
        </p:nvGraphicFramePr>
        <p:xfrm>
          <a:off x="7208838" y="3879850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1" name="Clip" r:id="rId10" imgW="1305000" imgH="1085760" progId="MS_ClipArt_Gallery.2">
                  <p:embed/>
                </p:oleObj>
              </mc:Choice>
              <mc:Fallback>
                <p:oleObj name="Clip" r:id="rId10" imgW="1305000" imgH="1085760" progId="MS_ClipArt_Gallery.2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8838" y="3879850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4" name="Object 94"/>
          <p:cNvGraphicFramePr>
            <a:graphicFrameLocks noChangeAspect="1"/>
          </p:cNvGraphicFramePr>
          <p:nvPr/>
        </p:nvGraphicFramePr>
        <p:xfrm>
          <a:off x="5951538" y="3894138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2" name="Clip" r:id="rId11" imgW="1305000" imgH="1085760" progId="MS_ClipArt_Gallery.2">
                  <p:embed/>
                </p:oleObj>
              </mc:Choice>
              <mc:Fallback>
                <p:oleObj name="Clip" r:id="rId11" imgW="1305000" imgH="1085760" progId="MS_ClipArt_Gallery.2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1538" y="3894138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53" name="Rectangle 96"/>
          <p:cNvSpPr>
            <a:spLocks noChangeArrowheads="1"/>
          </p:cNvSpPr>
          <p:nvPr/>
        </p:nvSpPr>
        <p:spPr bwMode="auto">
          <a:xfrm>
            <a:off x="5091113" y="3443288"/>
            <a:ext cx="847725" cy="180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54" name="Rectangle 98"/>
          <p:cNvSpPr>
            <a:spLocks noChangeArrowheads="1"/>
          </p:cNvSpPr>
          <p:nvPr/>
        </p:nvSpPr>
        <p:spPr bwMode="auto">
          <a:xfrm>
            <a:off x="6796088" y="2576513"/>
            <a:ext cx="128587" cy="18097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255" name="Rectangle 102"/>
          <p:cNvSpPr>
            <a:spLocks noChangeArrowheads="1"/>
          </p:cNvSpPr>
          <p:nvPr/>
        </p:nvSpPr>
        <p:spPr bwMode="auto">
          <a:xfrm>
            <a:off x="447675" y="1314450"/>
            <a:ext cx="36957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2400">
                <a:solidFill>
                  <a:srgbClr val="FF0000"/>
                </a:solidFill>
              </a:rPr>
              <a:t>Receita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400"/>
              <a:t>desassociar cada interface do seu roteador, estação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400"/>
              <a:t>criar “ilhas” de redes isoladas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r>
              <a:rPr lang="pt-BR" sz="2400"/>
              <a:t>cada rede isolada é uma </a:t>
            </a:r>
            <a:r>
              <a:rPr lang="pt-BR" sz="2400">
                <a:solidFill>
                  <a:srgbClr val="FF0000"/>
                </a:solidFill>
              </a:rPr>
              <a:t>sub-rede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9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10250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2603FA03-CAE1-4031-A189-937829027946}" type="slidenum">
              <a:rPr lang="pt-BR" smtClean="0"/>
              <a:pPr/>
              <a:t>45</a:t>
            </a:fld>
            <a:endParaRPr lang="pt-BR" smtClean="0"/>
          </a:p>
        </p:txBody>
      </p:sp>
      <p:sp>
        <p:nvSpPr>
          <p:cNvPr id="10251" name="Freeform 2"/>
          <p:cNvSpPr>
            <a:spLocks/>
          </p:cNvSpPr>
          <p:nvPr/>
        </p:nvSpPr>
        <p:spPr bwMode="auto">
          <a:xfrm>
            <a:off x="6115050" y="2819400"/>
            <a:ext cx="1268413" cy="1463675"/>
          </a:xfrm>
          <a:custGeom>
            <a:avLst/>
            <a:gdLst>
              <a:gd name="T0" fmla="*/ 2147483647 w 799"/>
              <a:gd name="T1" fmla="*/ 2147483647 h 922"/>
              <a:gd name="T2" fmla="*/ 2147483647 w 799"/>
              <a:gd name="T3" fmla="*/ 2147483647 h 922"/>
              <a:gd name="T4" fmla="*/ 2147483647 w 799"/>
              <a:gd name="T5" fmla="*/ 2147483647 h 922"/>
              <a:gd name="T6" fmla="*/ 2147483647 w 799"/>
              <a:gd name="T7" fmla="*/ 2147483647 h 922"/>
              <a:gd name="T8" fmla="*/ 2147483647 w 799"/>
              <a:gd name="T9" fmla="*/ 2147483647 h 922"/>
              <a:gd name="T10" fmla="*/ 2147483647 w 799"/>
              <a:gd name="T11" fmla="*/ 0 h 922"/>
              <a:gd name="T12" fmla="*/ 2147483647 w 799"/>
              <a:gd name="T13" fmla="*/ 2147483647 h 92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99"/>
              <a:gd name="T22" fmla="*/ 0 h 922"/>
              <a:gd name="T23" fmla="*/ 799 w 799"/>
              <a:gd name="T24" fmla="*/ 922 h 92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99" h="922">
                <a:moveTo>
                  <a:pt x="6" y="66"/>
                </a:moveTo>
                <a:cubicBezTo>
                  <a:pt x="13" y="117"/>
                  <a:pt x="234" y="314"/>
                  <a:pt x="341" y="446"/>
                </a:cubicBezTo>
                <a:cubicBezTo>
                  <a:pt x="448" y="578"/>
                  <a:pt x="577" y="794"/>
                  <a:pt x="648" y="858"/>
                </a:cubicBezTo>
                <a:cubicBezTo>
                  <a:pt x="719" y="922"/>
                  <a:pt x="799" y="912"/>
                  <a:pt x="768" y="828"/>
                </a:cubicBezTo>
                <a:cubicBezTo>
                  <a:pt x="737" y="744"/>
                  <a:pt x="581" y="492"/>
                  <a:pt x="463" y="354"/>
                </a:cubicBezTo>
                <a:cubicBezTo>
                  <a:pt x="345" y="216"/>
                  <a:pt x="136" y="48"/>
                  <a:pt x="60" y="0"/>
                </a:cubicBezTo>
                <a:cubicBezTo>
                  <a:pt x="25" y="47"/>
                  <a:pt x="0" y="15"/>
                  <a:pt x="6" y="66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52" name="Freeform 3"/>
          <p:cNvSpPr>
            <a:spLocks/>
          </p:cNvSpPr>
          <p:nvPr/>
        </p:nvSpPr>
        <p:spPr bwMode="auto">
          <a:xfrm>
            <a:off x="4819650" y="4330700"/>
            <a:ext cx="2257425" cy="327025"/>
          </a:xfrm>
          <a:custGeom>
            <a:avLst/>
            <a:gdLst>
              <a:gd name="T0" fmla="*/ 2147483647 w 1422"/>
              <a:gd name="T1" fmla="*/ 2147483647 h 206"/>
              <a:gd name="T2" fmla="*/ 2147483647 w 1422"/>
              <a:gd name="T3" fmla="*/ 2147483647 h 206"/>
              <a:gd name="T4" fmla="*/ 2147483647 w 1422"/>
              <a:gd name="T5" fmla="*/ 2147483647 h 206"/>
              <a:gd name="T6" fmla="*/ 2147483647 w 1422"/>
              <a:gd name="T7" fmla="*/ 2147483647 h 206"/>
              <a:gd name="T8" fmla="*/ 2147483647 w 1422"/>
              <a:gd name="T9" fmla="*/ 2147483647 h 206"/>
              <a:gd name="T10" fmla="*/ 2147483647 w 1422"/>
              <a:gd name="T11" fmla="*/ 2147483647 h 206"/>
              <a:gd name="T12" fmla="*/ 2147483647 w 1422"/>
              <a:gd name="T13" fmla="*/ 2147483647 h 20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22"/>
              <a:gd name="T22" fmla="*/ 0 h 206"/>
              <a:gd name="T23" fmla="*/ 1422 w 1422"/>
              <a:gd name="T24" fmla="*/ 206 h 20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22" h="206">
                <a:moveTo>
                  <a:pt x="42" y="176"/>
                </a:moveTo>
                <a:cubicBezTo>
                  <a:pt x="84" y="206"/>
                  <a:pt x="437" y="167"/>
                  <a:pt x="641" y="166"/>
                </a:cubicBezTo>
                <a:cubicBezTo>
                  <a:pt x="845" y="165"/>
                  <a:pt x="1153" y="192"/>
                  <a:pt x="1266" y="170"/>
                </a:cubicBezTo>
                <a:cubicBezTo>
                  <a:pt x="1379" y="148"/>
                  <a:pt x="1422" y="58"/>
                  <a:pt x="1320" y="32"/>
                </a:cubicBezTo>
                <a:cubicBezTo>
                  <a:pt x="1218" y="6"/>
                  <a:pt x="869" y="15"/>
                  <a:pt x="657" y="14"/>
                </a:cubicBezTo>
                <a:cubicBezTo>
                  <a:pt x="445" y="13"/>
                  <a:pt x="147" y="0"/>
                  <a:pt x="45" y="27"/>
                </a:cubicBezTo>
                <a:cubicBezTo>
                  <a:pt x="56" y="84"/>
                  <a:pt x="0" y="146"/>
                  <a:pt x="42" y="176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53" name="Freeform 4"/>
          <p:cNvSpPr>
            <a:spLocks/>
          </p:cNvSpPr>
          <p:nvPr/>
        </p:nvSpPr>
        <p:spPr bwMode="auto">
          <a:xfrm>
            <a:off x="4562475" y="2743200"/>
            <a:ext cx="1158875" cy="1547813"/>
          </a:xfrm>
          <a:custGeom>
            <a:avLst/>
            <a:gdLst>
              <a:gd name="T0" fmla="*/ 2147483647 w 730"/>
              <a:gd name="T1" fmla="*/ 2147483647 h 975"/>
              <a:gd name="T2" fmla="*/ 2147483647 w 730"/>
              <a:gd name="T3" fmla="*/ 2147483647 h 975"/>
              <a:gd name="T4" fmla="*/ 2147483647 w 730"/>
              <a:gd name="T5" fmla="*/ 2147483647 h 975"/>
              <a:gd name="T6" fmla="*/ 2147483647 w 730"/>
              <a:gd name="T7" fmla="*/ 2147483647 h 975"/>
              <a:gd name="T8" fmla="*/ 2147483647 w 730"/>
              <a:gd name="T9" fmla="*/ 2147483647 h 975"/>
              <a:gd name="T10" fmla="*/ 0 w 730"/>
              <a:gd name="T11" fmla="*/ 2147483647 h 975"/>
              <a:gd name="T12" fmla="*/ 2147483647 w 730"/>
              <a:gd name="T13" fmla="*/ 2147483647 h 97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30"/>
              <a:gd name="T22" fmla="*/ 0 h 975"/>
              <a:gd name="T23" fmla="*/ 730 w 730"/>
              <a:gd name="T24" fmla="*/ 975 h 97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30" h="975">
                <a:moveTo>
                  <a:pt x="157" y="952"/>
                </a:moveTo>
                <a:cubicBezTo>
                  <a:pt x="272" y="930"/>
                  <a:pt x="357" y="644"/>
                  <a:pt x="462" y="498"/>
                </a:cubicBezTo>
                <a:cubicBezTo>
                  <a:pt x="554" y="363"/>
                  <a:pt x="686" y="220"/>
                  <a:pt x="708" y="144"/>
                </a:cubicBezTo>
                <a:cubicBezTo>
                  <a:pt x="730" y="68"/>
                  <a:pt x="654" y="0"/>
                  <a:pt x="594" y="42"/>
                </a:cubicBezTo>
                <a:cubicBezTo>
                  <a:pt x="534" y="84"/>
                  <a:pt x="447" y="253"/>
                  <a:pt x="348" y="396"/>
                </a:cubicBezTo>
                <a:cubicBezTo>
                  <a:pt x="249" y="539"/>
                  <a:pt x="32" y="807"/>
                  <a:pt x="0" y="900"/>
                </a:cubicBezTo>
                <a:cubicBezTo>
                  <a:pt x="53" y="924"/>
                  <a:pt x="43" y="975"/>
                  <a:pt x="157" y="952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54" name="Freeform 5"/>
          <p:cNvSpPr>
            <a:spLocks/>
          </p:cNvSpPr>
          <p:nvPr/>
        </p:nvSpPr>
        <p:spPr bwMode="auto">
          <a:xfrm rot="5265760">
            <a:off x="5310982" y="561181"/>
            <a:ext cx="1612900" cy="2049463"/>
          </a:xfrm>
          <a:custGeom>
            <a:avLst/>
            <a:gdLst>
              <a:gd name="T0" fmla="*/ 2147483647 w 1223"/>
              <a:gd name="T1" fmla="*/ 2147483647 h 1291"/>
              <a:gd name="T2" fmla="*/ 2147483647 w 1223"/>
              <a:gd name="T3" fmla="*/ 2147483647 h 1291"/>
              <a:gd name="T4" fmla="*/ 2147483647 w 1223"/>
              <a:gd name="T5" fmla="*/ 2147483647 h 1291"/>
              <a:gd name="T6" fmla="*/ 2147483647 w 1223"/>
              <a:gd name="T7" fmla="*/ 2147483647 h 1291"/>
              <a:gd name="T8" fmla="*/ 2147483647 w 1223"/>
              <a:gd name="T9" fmla="*/ 2147483647 h 1291"/>
              <a:gd name="T10" fmla="*/ 2147483647 w 1223"/>
              <a:gd name="T11" fmla="*/ 2147483647 h 1291"/>
              <a:gd name="T12" fmla="*/ 2147483647 w 1223"/>
              <a:gd name="T13" fmla="*/ 2147483647 h 1291"/>
              <a:gd name="T14" fmla="*/ 2147483647 w 1223"/>
              <a:gd name="T15" fmla="*/ 2147483647 h 1291"/>
              <a:gd name="T16" fmla="*/ 2147483647 w 1223"/>
              <a:gd name="T17" fmla="*/ 2147483647 h 1291"/>
              <a:gd name="T18" fmla="*/ 2147483647 w 1223"/>
              <a:gd name="T19" fmla="*/ 2147483647 h 1291"/>
              <a:gd name="T20" fmla="*/ 2147483647 w 1223"/>
              <a:gd name="T21" fmla="*/ 2147483647 h 1291"/>
              <a:gd name="T22" fmla="*/ 2147483647 w 1223"/>
              <a:gd name="T23" fmla="*/ 2147483647 h 1291"/>
              <a:gd name="T24" fmla="*/ 2147483647 w 1223"/>
              <a:gd name="T25" fmla="*/ 2147483647 h 1291"/>
              <a:gd name="T26" fmla="*/ 2147483647 w 1223"/>
              <a:gd name="T27" fmla="*/ 2147483647 h 129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23"/>
              <a:gd name="T43" fmla="*/ 0 h 1291"/>
              <a:gd name="T44" fmla="*/ 1223 w 1223"/>
              <a:gd name="T45" fmla="*/ 1291 h 129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23" h="1291">
                <a:moveTo>
                  <a:pt x="1201" y="756"/>
                </a:moveTo>
                <a:cubicBezTo>
                  <a:pt x="1180" y="640"/>
                  <a:pt x="798" y="744"/>
                  <a:pt x="702" y="670"/>
                </a:cubicBezTo>
                <a:cubicBezTo>
                  <a:pt x="603" y="561"/>
                  <a:pt x="669" y="206"/>
                  <a:pt x="608" y="103"/>
                </a:cubicBezTo>
                <a:cubicBezTo>
                  <a:pt x="547" y="0"/>
                  <a:pt x="425" y="55"/>
                  <a:pt x="335" y="52"/>
                </a:cubicBezTo>
                <a:cubicBezTo>
                  <a:pt x="245" y="49"/>
                  <a:pt x="114" y="0"/>
                  <a:pt x="65" y="82"/>
                </a:cubicBezTo>
                <a:cubicBezTo>
                  <a:pt x="16" y="164"/>
                  <a:pt x="45" y="433"/>
                  <a:pt x="41" y="544"/>
                </a:cubicBezTo>
                <a:cubicBezTo>
                  <a:pt x="37" y="655"/>
                  <a:pt x="41" y="685"/>
                  <a:pt x="38" y="751"/>
                </a:cubicBezTo>
                <a:cubicBezTo>
                  <a:pt x="35" y="817"/>
                  <a:pt x="26" y="880"/>
                  <a:pt x="23" y="940"/>
                </a:cubicBezTo>
                <a:cubicBezTo>
                  <a:pt x="20" y="1000"/>
                  <a:pt x="0" y="1068"/>
                  <a:pt x="17" y="1114"/>
                </a:cubicBezTo>
                <a:cubicBezTo>
                  <a:pt x="34" y="1160"/>
                  <a:pt x="31" y="1198"/>
                  <a:pt x="128" y="1219"/>
                </a:cubicBezTo>
                <a:cubicBezTo>
                  <a:pt x="225" y="1240"/>
                  <a:pt x="509" y="1291"/>
                  <a:pt x="602" y="1243"/>
                </a:cubicBezTo>
                <a:cubicBezTo>
                  <a:pt x="695" y="1195"/>
                  <a:pt x="590" y="984"/>
                  <a:pt x="686" y="930"/>
                </a:cubicBezTo>
                <a:cubicBezTo>
                  <a:pt x="782" y="876"/>
                  <a:pt x="1091" y="945"/>
                  <a:pt x="1177" y="916"/>
                </a:cubicBezTo>
                <a:cubicBezTo>
                  <a:pt x="1208" y="864"/>
                  <a:pt x="1223" y="871"/>
                  <a:pt x="1201" y="756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55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Subredes</a:t>
            </a:r>
          </a:p>
        </p:txBody>
      </p:sp>
      <p:sp>
        <p:nvSpPr>
          <p:cNvPr id="10256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447675" y="1314450"/>
            <a:ext cx="3695700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smtClean="0"/>
              <a:t>Quantas subredes?</a:t>
            </a:r>
          </a:p>
        </p:txBody>
      </p:sp>
      <p:graphicFrame>
        <p:nvGraphicFramePr>
          <p:cNvPr id="10242" name="Object 8"/>
          <p:cNvGraphicFramePr>
            <a:graphicFrameLocks noChangeAspect="1"/>
          </p:cNvGraphicFramePr>
          <p:nvPr/>
        </p:nvGraphicFramePr>
        <p:xfrm>
          <a:off x="6389688" y="950913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0" name="Clip" r:id="rId4" imgW="1305000" imgH="1085760" progId="MS_ClipArt_Gallery.2">
                  <p:embed/>
                </p:oleObj>
              </mc:Choice>
              <mc:Fallback>
                <p:oleObj name="Clip" r:id="rId4" imgW="1305000" imgH="1085760" progId="MS_ClipArt_Gallery.2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9688" y="950913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7" name="Line 9"/>
          <p:cNvSpPr>
            <a:spLocks noChangeShapeType="1"/>
          </p:cNvSpPr>
          <p:nvPr/>
        </p:nvSpPr>
        <p:spPr bwMode="auto">
          <a:xfrm flipH="1">
            <a:off x="5226050" y="1576388"/>
            <a:ext cx="15001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58" name="Line 10"/>
          <p:cNvSpPr>
            <a:spLocks noChangeShapeType="1"/>
          </p:cNvSpPr>
          <p:nvPr/>
        </p:nvSpPr>
        <p:spPr bwMode="auto">
          <a:xfrm flipH="1" flipV="1">
            <a:off x="6727825" y="1401763"/>
            <a:ext cx="3175" cy="1651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59" name="Line 11"/>
          <p:cNvSpPr>
            <a:spLocks noChangeShapeType="1"/>
          </p:cNvSpPr>
          <p:nvPr/>
        </p:nvSpPr>
        <p:spPr bwMode="auto">
          <a:xfrm flipH="1">
            <a:off x="5227638" y="1347788"/>
            <a:ext cx="3175" cy="2254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10243" name="Object 12"/>
          <p:cNvGraphicFramePr>
            <a:graphicFrameLocks noChangeAspect="1"/>
          </p:cNvGraphicFramePr>
          <p:nvPr/>
        </p:nvGraphicFramePr>
        <p:xfrm>
          <a:off x="5780088" y="846138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1" name="Clip" r:id="rId6" imgW="1305000" imgH="1085760" progId="MS_ClipArt_Gallery.2">
                  <p:embed/>
                </p:oleObj>
              </mc:Choice>
              <mc:Fallback>
                <p:oleObj name="Clip" r:id="rId6" imgW="1305000" imgH="1085760" progId="MS_ClipArt_Gallery.2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0088" y="846138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13"/>
          <p:cNvGraphicFramePr>
            <a:graphicFrameLocks noChangeAspect="1"/>
          </p:cNvGraphicFramePr>
          <p:nvPr/>
        </p:nvGraphicFramePr>
        <p:xfrm>
          <a:off x="5151438" y="979488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2" name="Clip" r:id="rId7" imgW="1305000" imgH="1085760" progId="MS_ClipArt_Gallery.2">
                  <p:embed/>
                </p:oleObj>
              </mc:Choice>
              <mc:Fallback>
                <p:oleObj name="Clip" r:id="rId7" imgW="1305000" imgH="1085760" progId="MS_ClipArt_Gallery.2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1438" y="979488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0" name="Line 14"/>
          <p:cNvSpPr>
            <a:spLocks noChangeShapeType="1"/>
          </p:cNvSpPr>
          <p:nvPr/>
        </p:nvSpPr>
        <p:spPr bwMode="auto">
          <a:xfrm flipH="1">
            <a:off x="5856288" y="1585913"/>
            <a:ext cx="3175" cy="7969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61" name="Text Box 15"/>
          <p:cNvSpPr txBox="1">
            <a:spLocks noChangeArrowheads="1"/>
          </p:cNvSpPr>
          <p:nvPr/>
        </p:nvSpPr>
        <p:spPr bwMode="auto">
          <a:xfrm>
            <a:off x="4237038" y="1346200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223.1.1.1</a:t>
            </a:r>
            <a:endParaRPr lang="en-US"/>
          </a:p>
        </p:txBody>
      </p:sp>
      <p:sp>
        <p:nvSpPr>
          <p:cNvPr id="10262" name="Rectangle 16"/>
          <p:cNvSpPr>
            <a:spLocks noChangeArrowheads="1"/>
          </p:cNvSpPr>
          <p:nvPr/>
        </p:nvSpPr>
        <p:spPr bwMode="auto">
          <a:xfrm>
            <a:off x="5729288" y="2052638"/>
            <a:ext cx="309562" cy="18097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63" name="Text Box 17"/>
          <p:cNvSpPr txBox="1">
            <a:spLocks noChangeArrowheads="1"/>
          </p:cNvSpPr>
          <p:nvPr/>
        </p:nvSpPr>
        <p:spPr bwMode="auto">
          <a:xfrm>
            <a:off x="5384800" y="1941513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223.1.1.3</a:t>
            </a:r>
            <a:endParaRPr lang="en-US"/>
          </a:p>
        </p:txBody>
      </p:sp>
      <p:sp>
        <p:nvSpPr>
          <p:cNvPr id="10264" name="Text Box 18"/>
          <p:cNvSpPr txBox="1">
            <a:spLocks noChangeArrowheads="1"/>
          </p:cNvSpPr>
          <p:nvPr/>
        </p:nvSpPr>
        <p:spPr bwMode="auto">
          <a:xfrm>
            <a:off x="6684963" y="1350963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223.1.1.4</a:t>
            </a:r>
            <a:endParaRPr lang="en-US"/>
          </a:p>
        </p:txBody>
      </p:sp>
      <p:sp>
        <p:nvSpPr>
          <p:cNvPr id="10265" name="Freeform 19"/>
          <p:cNvSpPr>
            <a:spLocks/>
          </p:cNvSpPr>
          <p:nvPr/>
        </p:nvSpPr>
        <p:spPr bwMode="auto">
          <a:xfrm>
            <a:off x="3622675" y="4564063"/>
            <a:ext cx="1539875" cy="1490662"/>
          </a:xfrm>
          <a:custGeom>
            <a:avLst/>
            <a:gdLst>
              <a:gd name="T0" fmla="*/ 2147483647 w 970"/>
              <a:gd name="T1" fmla="*/ 2147483647 h 939"/>
              <a:gd name="T2" fmla="*/ 2147483647 w 970"/>
              <a:gd name="T3" fmla="*/ 2147483647 h 939"/>
              <a:gd name="T4" fmla="*/ 2147483647 w 970"/>
              <a:gd name="T5" fmla="*/ 2147483647 h 939"/>
              <a:gd name="T6" fmla="*/ 2147483647 w 970"/>
              <a:gd name="T7" fmla="*/ 2147483647 h 939"/>
              <a:gd name="T8" fmla="*/ 2147483647 w 970"/>
              <a:gd name="T9" fmla="*/ 2147483647 h 939"/>
              <a:gd name="T10" fmla="*/ 2147483647 w 970"/>
              <a:gd name="T11" fmla="*/ 2147483647 h 939"/>
              <a:gd name="T12" fmla="*/ 2147483647 w 970"/>
              <a:gd name="T13" fmla="*/ 2147483647 h 939"/>
              <a:gd name="T14" fmla="*/ 2147483647 w 970"/>
              <a:gd name="T15" fmla="*/ 2147483647 h 939"/>
              <a:gd name="T16" fmla="*/ 2147483647 w 970"/>
              <a:gd name="T17" fmla="*/ 2147483647 h 939"/>
              <a:gd name="T18" fmla="*/ 2147483647 w 970"/>
              <a:gd name="T19" fmla="*/ 2147483647 h 939"/>
              <a:gd name="T20" fmla="*/ 2147483647 w 970"/>
              <a:gd name="T21" fmla="*/ 2147483647 h 939"/>
              <a:gd name="T22" fmla="*/ 2147483647 w 970"/>
              <a:gd name="T23" fmla="*/ 2147483647 h 939"/>
              <a:gd name="T24" fmla="*/ 2147483647 w 970"/>
              <a:gd name="T25" fmla="*/ 2147483647 h 93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970"/>
              <a:gd name="T40" fmla="*/ 0 h 939"/>
              <a:gd name="T41" fmla="*/ 970 w 970"/>
              <a:gd name="T42" fmla="*/ 939 h 93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970" h="939">
                <a:moveTo>
                  <a:pt x="451" y="41"/>
                </a:moveTo>
                <a:cubicBezTo>
                  <a:pt x="415" y="47"/>
                  <a:pt x="452" y="358"/>
                  <a:pt x="388" y="431"/>
                </a:cubicBezTo>
                <a:cubicBezTo>
                  <a:pt x="324" y="504"/>
                  <a:pt x="128" y="419"/>
                  <a:pt x="64" y="479"/>
                </a:cubicBezTo>
                <a:cubicBezTo>
                  <a:pt x="0" y="539"/>
                  <a:pt x="1" y="718"/>
                  <a:pt x="7" y="791"/>
                </a:cubicBezTo>
                <a:cubicBezTo>
                  <a:pt x="13" y="864"/>
                  <a:pt x="31" y="901"/>
                  <a:pt x="100" y="920"/>
                </a:cubicBezTo>
                <a:cubicBezTo>
                  <a:pt x="169" y="939"/>
                  <a:pt x="329" y="908"/>
                  <a:pt x="421" y="905"/>
                </a:cubicBezTo>
                <a:cubicBezTo>
                  <a:pt x="513" y="902"/>
                  <a:pt x="572" y="913"/>
                  <a:pt x="652" y="905"/>
                </a:cubicBezTo>
                <a:cubicBezTo>
                  <a:pt x="732" y="897"/>
                  <a:pt x="860" y="929"/>
                  <a:pt x="904" y="857"/>
                </a:cubicBezTo>
                <a:cubicBezTo>
                  <a:pt x="948" y="785"/>
                  <a:pt x="970" y="542"/>
                  <a:pt x="916" y="473"/>
                </a:cubicBezTo>
                <a:cubicBezTo>
                  <a:pt x="862" y="404"/>
                  <a:pt x="645" y="511"/>
                  <a:pt x="580" y="443"/>
                </a:cubicBezTo>
                <a:cubicBezTo>
                  <a:pt x="515" y="375"/>
                  <a:pt x="534" y="130"/>
                  <a:pt x="526" y="65"/>
                </a:cubicBezTo>
                <a:cubicBezTo>
                  <a:pt x="518" y="0"/>
                  <a:pt x="542" y="57"/>
                  <a:pt x="529" y="53"/>
                </a:cubicBezTo>
                <a:cubicBezTo>
                  <a:pt x="520" y="26"/>
                  <a:pt x="487" y="35"/>
                  <a:pt x="451" y="41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266" name="Group 20"/>
          <p:cNvGrpSpPr>
            <a:grpSpLocks/>
          </p:cNvGrpSpPr>
          <p:nvPr/>
        </p:nvGrpSpPr>
        <p:grpSpPr bwMode="auto">
          <a:xfrm>
            <a:off x="4059238" y="4275138"/>
            <a:ext cx="711200" cy="381000"/>
            <a:chOff x="3600" y="219"/>
            <a:chExt cx="360" cy="175"/>
          </a:xfrm>
        </p:grpSpPr>
        <p:sp>
          <p:nvSpPr>
            <p:cNvPr id="10325" name="Oval 21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26" name="Line 22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27" name="Line 23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28" name="Rectangle 24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10329" name="Oval 25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0330" name="Group 26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0335" name="Line 2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36" name="Line 2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37" name="Line 2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31" name="Group 30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0332" name="Line 3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33" name="Line 3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34" name="Line 3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0267" name="Line 34"/>
          <p:cNvSpPr>
            <a:spLocks noChangeShapeType="1"/>
          </p:cNvSpPr>
          <p:nvPr/>
        </p:nvSpPr>
        <p:spPr bwMode="auto">
          <a:xfrm flipH="1">
            <a:off x="4378325" y="4667250"/>
            <a:ext cx="0" cy="7048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68" name="Line 35"/>
          <p:cNvSpPr>
            <a:spLocks noChangeShapeType="1"/>
          </p:cNvSpPr>
          <p:nvPr/>
        </p:nvSpPr>
        <p:spPr bwMode="auto">
          <a:xfrm flipH="1" flipV="1">
            <a:off x="3859213" y="5372100"/>
            <a:ext cx="1019175" cy="47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69" name="Line 36"/>
          <p:cNvSpPr>
            <a:spLocks noChangeShapeType="1"/>
          </p:cNvSpPr>
          <p:nvPr/>
        </p:nvSpPr>
        <p:spPr bwMode="auto">
          <a:xfrm flipH="1" flipV="1">
            <a:off x="3870325" y="5387975"/>
            <a:ext cx="3175" cy="1698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70" name="Line 37"/>
          <p:cNvSpPr>
            <a:spLocks noChangeShapeType="1"/>
          </p:cNvSpPr>
          <p:nvPr/>
        </p:nvSpPr>
        <p:spPr bwMode="auto">
          <a:xfrm flipH="1" flipV="1">
            <a:off x="4865688" y="5373688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10245" name="Object 38"/>
          <p:cNvGraphicFramePr>
            <a:graphicFrameLocks noChangeAspect="1"/>
          </p:cNvGraphicFramePr>
          <p:nvPr/>
        </p:nvGraphicFramePr>
        <p:xfrm>
          <a:off x="4413250" y="5475288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3" name="Clip" r:id="rId8" imgW="1305000" imgH="1085760" progId="MS_ClipArt_Gallery.2">
                  <p:embed/>
                </p:oleObj>
              </mc:Choice>
              <mc:Fallback>
                <p:oleObj name="Clip" r:id="rId8" imgW="1305000" imgH="1085760" progId="MS_ClipArt_Gallery.2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3250" y="5475288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6" name="Object 39"/>
          <p:cNvGraphicFramePr>
            <a:graphicFrameLocks noChangeAspect="1"/>
          </p:cNvGraphicFramePr>
          <p:nvPr/>
        </p:nvGraphicFramePr>
        <p:xfrm>
          <a:off x="3765550" y="5489575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4" name="Clip" r:id="rId9" imgW="1305000" imgH="1085760" progId="MS_ClipArt_Gallery.2">
                  <p:embed/>
                </p:oleObj>
              </mc:Choice>
              <mc:Fallback>
                <p:oleObj name="Clip" r:id="rId9" imgW="1305000" imgH="1085760" progId="MS_ClipArt_Gallery.2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5550" y="5489575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1" name="Text Box 40"/>
          <p:cNvSpPr txBox="1">
            <a:spLocks noChangeArrowheads="1"/>
          </p:cNvSpPr>
          <p:nvPr/>
        </p:nvSpPr>
        <p:spPr bwMode="auto">
          <a:xfrm>
            <a:off x="4813300" y="5260975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223.1.2.2</a:t>
            </a:r>
            <a:endParaRPr lang="en-US"/>
          </a:p>
        </p:txBody>
      </p:sp>
      <p:sp>
        <p:nvSpPr>
          <p:cNvPr id="10272" name="Text Box 41"/>
          <p:cNvSpPr txBox="1">
            <a:spLocks noChangeArrowheads="1"/>
          </p:cNvSpPr>
          <p:nvPr/>
        </p:nvSpPr>
        <p:spPr bwMode="auto">
          <a:xfrm>
            <a:off x="2917825" y="5256213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223.1.2.1</a:t>
            </a:r>
            <a:endParaRPr lang="en-US"/>
          </a:p>
        </p:txBody>
      </p:sp>
      <p:sp>
        <p:nvSpPr>
          <p:cNvPr id="10273" name="Rectangle 42"/>
          <p:cNvSpPr>
            <a:spLocks noChangeArrowheads="1"/>
          </p:cNvSpPr>
          <p:nvPr/>
        </p:nvSpPr>
        <p:spPr bwMode="auto">
          <a:xfrm>
            <a:off x="4319588" y="4767263"/>
            <a:ext cx="128587" cy="18097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74" name="Text Box 43"/>
          <p:cNvSpPr txBox="1">
            <a:spLocks noChangeArrowheads="1"/>
          </p:cNvSpPr>
          <p:nvPr/>
        </p:nvSpPr>
        <p:spPr bwMode="auto">
          <a:xfrm>
            <a:off x="3889375" y="4694238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223.1.2.6</a:t>
            </a:r>
            <a:endParaRPr lang="en-US"/>
          </a:p>
        </p:txBody>
      </p:sp>
      <p:grpSp>
        <p:nvGrpSpPr>
          <p:cNvPr id="10275" name="Group 44"/>
          <p:cNvGrpSpPr>
            <a:grpSpLocks/>
          </p:cNvGrpSpPr>
          <p:nvPr/>
        </p:nvGrpSpPr>
        <p:grpSpPr bwMode="auto">
          <a:xfrm>
            <a:off x="5946775" y="4294188"/>
            <a:ext cx="2927350" cy="1779587"/>
            <a:chOff x="1748" y="2615"/>
            <a:chExt cx="1844" cy="1121"/>
          </a:xfrm>
        </p:grpSpPr>
        <p:sp>
          <p:nvSpPr>
            <p:cNvPr id="10302" name="Freeform 45"/>
            <p:cNvSpPr>
              <a:spLocks/>
            </p:cNvSpPr>
            <p:nvPr/>
          </p:nvSpPr>
          <p:spPr bwMode="auto">
            <a:xfrm>
              <a:off x="2192" y="2797"/>
              <a:ext cx="970" cy="939"/>
            </a:xfrm>
            <a:custGeom>
              <a:avLst/>
              <a:gdLst>
                <a:gd name="T0" fmla="*/ 451 w 970"/>
                <a:gd name="T1" fmla="*/ 41 h 939"/>
                <a:gd name="T2" fmla="*/ 388 w 970"/>
                <a:gd name="T3" fmla="*/ 431 h 939"/>
                <a:gd name="T4" fmla="*/ 64 w 970"/>
                <a:gd name="T5" fmla="*/ 479 h 939"/>
                <a:gd name="T6" fmla="*/ 7 w 970"/>
                <a:gd name="T7" fmla="*/ 791 h 939"/>
                <a:gd name="T8" fmla="*/ 100 w 970"/>
                <a:gd name="T9" fmla="*/ 920 h 939"/>
                <a:gd name="T10" fmla="*/ 421 w 970"/>
                <a:gd name="T11" fmla="*/ 905 h 939"/>
                <a:gd name="T12" fmla="*/ 652 w 970"/>
                <a:gd name="T13" fmla="*/ 905 h 939"/>
                <a:gd name="T14" fmla="*/ 904 w 970"/>
                <a:gd name="T15" fmla="*/ 857 h 939"/>
                <a:gd name="T16" fmla="*/ 916 w 970"/>
                <a:gd name="T17" fmla="*/ 473 h 939"/>
                <a:gd name="T18" fmla="*/ 580 w 970"/>
                <a:gd name="T19" fmla="*/ 443 h 939"/>
                <a:gd name="T20" fmla="*/ 526 w 970"/>
                <a:gd name="T21" fmla="*/ 65 h 939"/>
                <a:gd name="T22" fmla="*/ 529 w 970"/>
                <a:gd name="T23" fmla="*/ 53 h 939"/>
                <a:gd name="T24" fmla="*/ 451 w 970"/>
                <a:gd name="T25" fmla="*/ 41 h 93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70"/>
                <a:gd name="T40" fmla="*/ 0 h 939"/>
                <a:gd name="T41" fmla="*/ 970 w 970"/>
                <a:gd name="T42" fmla="*/ 939 h 93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70" h="939">
                  <a:moveTo>
                    <a:pt x="451" y="41"/>
                  </a:moveTo>
                  <a:cubicBezTo>
                    <a:pt x="415" y="47"/>
                    <a:pt x="452" y="358"/>
                    <a:pt x="388" y="431"/>
                  </a:cubicBezTo>
                  <a:cubicBezTo>
                    <a:pt x="324" y="504"/>
                    <a:pt x="128" y="419"/>
                    <a:pt x="64" y="479"/>
                  </a:cubicBezTo>
                  <a:cubicBezTo>
                    <a:pt x="0" y="539"/>
                    <a:pt x="1" y="718"/>
                    <a:pt x="7" y="791"/>
                  </a:cubicBezTo>
                  <a:cubicBezTo>
                    <a:pt x="13" y="864"/>
                    <a:pt x="31" y="901"/>
                    <a:pt x="100" y="920"/>
                  </a:cubicBezTo>
                  <a:cubicBezTo>
                    <a:pt x="169" y="939"/>
                    <a:pt x="329" y="908"/>
                    <a:pt x="421" y="905"/>
                  </a:cubicBezTo>
                  <a:cubicBezTo>
                    <a:pt x="513" y="902"/>
                    <a:pt x="572" y="913"/>
                    <a:pt x="652" y="905"/>
                  </a:cubicBezTo>
                  <a:cubicBezTo>
                    <a:pt x="732" y="897"/>
                    <a:pt x="860" y="929"/>
                    <a:pt x="904" y="857"/>
                  </a:cubicBezTo>
                  <a:cubicBezTo>
                    <a:pt x="948" y="785"/>
                    <a:pt x="970" y="542"/>
                    <a:pt x="916" y="473"/>
                  </a:cubicBezTo>
                  <a:cubicBezTo>
                    <a:pt x="862" y="404"/>
                    <a:pt x="645" y="511"/>
                    <a:pt x="580" y="443"/>
                  </a:cubicBezTo>
                  <a:cubicBezTo>
                    <a:pt x="515" y="375"/>
                    <a:pt x="534" y="130"/>
                    <a:pt x="526" y="65"/>
                  </a:cubicBezTo>
                  <a:cubicBezTo>
                    <a:pt x="518" y="0"/>
                    <a:pt x="542" y="57"/>
                    <a:pt x="529" y="53"/>
                  </a:cubicBezTo>
                  <a:cubicBezTo>
                    <a:pt x="520" y="26"/>
                    <a:pt x="487" y="35"/>
                    <a:pt x="451" y="41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0303" name="Group 46"/>
            <p:cNvGrpSpPr>
              <a:grpSpLocks/>
            </p:cNvGrpSpPr>
            <p:nvPr/>
          </p:nvGrpSpPr>
          <p:grpSpPr bwMode="auto">
            <a:xfrm>
              <a:off x="2467" y="2615"/>
              <a:ext cx="448" cy="240"/>
              <a:chOff x="3600" y="219"/>
              <a:chExt cx="360" cy="175"/>
            </a:xfrm>
          </p:grpSpPr>
          <p:sp>
            <p:nvSpPr>
              <p:cNvPr id="10312" name="Oval 47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13" name="Line 48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14" name="Line 49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15" name="Rectangle 50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10316" name="Oval 51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10317" name="Group 52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0322" name="Line 5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0323" name="Line 5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0324" name="Line 5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0318" name="Group 56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0319" name="Line 5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0320" name="Line 5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0321" name="Line 5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sp>
          <p:nvSpPr>
            <p:cNvPr id="10304" name="Line 60"/>
            <p:cNvSpPr>
              <a:spLocks noChangeShapeType="1"/>
            </p:cNvSpPr>
            <p:nvPr/>
          </p:nvSpPr>
          <p:spPr bwMode="auto">
            <a:xfrm flipH="1">
              <a:off x="2668" y="2862"/>
              <a:ext cx="0" cy="4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05" name="Line 61"/>
            <p:cNvSpPr>
              <a:spLocks noChangeShapeType="1"/>
            </p:cNvSpPr>
            <p:nvPr/>
          </p:nvSpPr>
          <p:spPr bwMode="auto">
            <a:xfrm flipH="1" flipV="1">
              <a:off x="2341" y="3306"/>
              <a:ext cx="642" cy="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06" name="Line 62"/>
            <p:cNvSpPr>
              <a:spLocks noChangeShapeType="1"/>
            </p:cNvSpPr>
            <p:nvPr/>
          </p:nvSpPr>
          <p:spPr bwMode="auto">
            <a:xfrm flipH="1" flipV="1">
              <a:off x="2348" y="3316"/>
              <a:ext cx="2" cy="10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07" name="Line 63"/>
            <p:cNvSpPr>
              <a:spLocks noChangeShapeType="1"/>
            </p:cNvSpPr>
            <p:nvPr/>
          </p:nvSpPr>
          <p:spPr bwMode="auto">
            <a:xfrm flipH="1" flipV="1">
              <a:off x="2975" y="3307"/>
              <a:ext cx="2" cy="15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aphicFrame>
          <p:nvGraphicFramePr>
            <p:cNvPr id="10247" name="Object 64"/>
            <p:cNvGraphicFramePr>
              <a:graphicFrameLocks noChangeAspect="1"/>
            </p:cNvGraphicFramePr>
            <p:nvPr/>
          </p:nvGraphicFramePr>
          <p:xfrm>
            <a:off x="2690" y="3371"/>
            <a:ext cx="368" cy="2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5" name="Clip" r:id="rId10" imgW="1305000" imgH="1085760" progId="MS_ClipArt_Gallery.2">
                    <p:embed/>
                  </p:oleObj>
                </mc:Choice>
                <mc:Fallback>
                  <p:oleObj name="Clip" r:id="rId10" imgW="1305000" imgH="1085760" progId="MS_ClipArt_Gallery.2">
                    <p:embed/>
                    <p:pic>
                      <p:nvPicPr>
                        <p:cNvPr id="0" name="Object 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0" y="3371"/>
                          <a:ext cx="368" cy="29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8" name="Object 65"/>
            <p:cNvGraphicFramePr>
              <a:graphicFrameLocks noChangeAspect="1"/>
            </p:cNvGraphicFramePr>
            <p:nvPr/>
          </p:nvGraphicFramePr>
          <p:xfrm>
            <a:off x="2282" y="3380"/>
            <a:ext cx="368" cy="2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6" name="Clip" r:id="rId11" imgW="1305000" imgH="1085760" progId="MS_ClipArt_Gallery.2">
                    <p:embed/>
                  </p:oleObj>
                </mc:Choice>
                <mc:Fallback>
                  <p:oleObj name="Clip" r:id="rId11" imgW="1305000" imgH="1085760" progId="MS_ClipArt_Gallery.2">
                    <p:embed/>
                    <p:pic>
                      <p:nvPicPr>
                        <p:cNvPr id="0" name="Object 6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82" y="3380"/>
                          <a:ext cx="368" cy="29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08" name="Text Box 66"/>
            <p:cNvSpPr txBox="1">
              <a:spLocks noChangeArrowheads="1"/>
            </p:cNvSpPr>
            <p:nvPr/>
          </p:nvSpPr>
          <p:spPr bwMode="auto">
            <a:xfrm>
              <a:off x="2942" y="3236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Arial" pitchFamily="34" charset="0"/>
                </a:rPr>
                <a:t>223.1.3.2</a:t>
              </a:r>
              <a:endParaRPr lang="en-US"/>
            </a:p>
          </p:txBody>
        </p:sp>
        <p:sp>
          <p:nvSpPr>
            <p:cNvPr id="10309" name="Text Box 67"/>
            <p:cNvSpPr txBox="1">
              <a:spLocks noChangeArrowheads="1"/>
            </p:cNvSpPr>
            <p:nvPr/>
          </p:nvSpPr>
          <p:spPr bwMode="auto">
            <a:xfrm>
              <a:off x="1748" y="3233"/>
              <a:ext cx="6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Arial" pitchFamily="34" charset="0"/>
                </a:rPr>
                <a:t>223.1.3.1</a:t>
              </a:r>
              <a:endParaRPr lang="en-US"/>
            </a:p>
          </p:txBody>
        </p:sp>
        <p:sp>
          <p:nvSpPr>
            <p:cNvPr id="10310" name="Rectangle 68"/>
            <p:cNvSpPr>
              <a:spLocks noChangeArrowheads="1"/>
            </p:cNvSpPr>
            <p:nvPr/>
          </p:nvSpPr>
          <p:spPr bwMode="auto">
            <a:xfrm>
              <a:off x="2631" y="2925"/>
              <a:ext cx="81" cy="11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11" name="Text Box 69"/>
            <p:cNvSpPr txBox="1">
              <a:spLocks noChangeArrowheads="1"/>
            </p:cNvSpPr>
            <p:nvPr/>
          </p:nvSpPr>
          <p:spPr bwMode="auto">
            <a:xfrm>
              <a:off x="2360" y="2879"/>
              <a:ext cx="72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Arial" pitchFamily="34" charset="0"/>
                </a:rPr>
                <a:t>223.1.3.27</a:t>
              </a:r>
              <a:endParaRPr lang="en-US"/>
            </a:p>
          </p:txBody>
        </p:sp>
      </p:grpSp>
      <p:grpSp>
        <p:nvGrpSpPr>
          <p:cNvPr id="10276" name="Group 70"/>
          <p:cNvGrpSpPr>
            <a:grpSpLocks/>
          </p:cNvGrpSpPr>
          <p:nvPr/>
        </p:nvGrpSpPr>
        <p:grpSpPr bwMode="auto">
          <a:xfrm>
            <a:off x="5526088" y="2389188"/>
            <a:ext cx="711200" cy="381000"/>
            <a:chOff x="3600" y="219"/>
            <a:chExt cx="360" cy="175"/>
          </a:xfrm>
        </p:grpSpPr>
        <p:sp>
          <p:nvSpPr>
            <p:cNvPr id="10289" name="Oval 71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90" name="Line 72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91" name="Line 73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92" name="Rectangle 74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10293" name="Oval 75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0294" name="Group 76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0299" name="Line 7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00" name="Line 7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01" name="Line 7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295" name="Group 80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0296" name="Line 8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297" name="Line 8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298" name="Line 8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0277" name="Line 84"/>
          <p:cNvSpPr>
            <a:spLocks noChangeShapeType="1"/>
          </p:cNvSpPr>
          <p:nvPr/>
        </p:nvSpPr>
        <p:spPr bwMode="auto">
          <a:xfrm flipH="1" flipV="1">
            <a:off x="6108700" y="1306513"/>
            <a:ext cx="3175" cy="2651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78" name="Rectangle 85"/>
          <p:cNvSpPr>
            <a:spLocks noChangeArrowheads="1"/>
          </p:cNvSpPr>
          <p:nvPr/>
        </p:nvSpPr>
        <p:spPr bwMode="auto">
          <a:xfrm>
            <a:off x="6053138" y="1343025"/>
            <a:ext cx="109537" cy="195263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79" name="Text Box 86"/>
          <p:cNvSpPr txBox="1">
            <a:spLocks noChangeArrowheads="1"/>
          </p:cNvSpPr>
          <p:nvPr/>
        </p:nvSpPr>
        <p:spPr bwMode="auto">
          <a:xfrm>
            <a:off x="5732463" y="1304925"/>
            <a:ext cx="8175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Arial" pitchFamily="34" charset="0"/>
              </a:rPr>
              <a:t>223.1.1.2</a:t>
            </a:r>
            <a:endParaRPr lang="en-US"/>
          </a:p>
        </p:txBody>
      </p:sp>
      <p:sp>
        <p:nvSpPr>
          <p:cNvPr id="10280" name="Line 87"/>
          <p:cNvSpPr>
            <a:spLocks noChangeShapeType="1"/>
          </p:cNvSpPr>
          <p:nvPr/>
        </p:nvSpPr>
        <p:spPr bwMode="auto">
          <a:xfrm flipV="1">
            <a:off x="4591050" y="2762250"/>
            <a:ext cx="1114425" cy="15430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81" name="Line 88"/>
          <p:cNvSpPr>
            <a:spLocks noChangeShapeType="1"/>
          </p:cNvSpPr>
          <p:nvPr/>
        </p:nvSpPr>
        <p:spPr bwMode="auto">
          <a:xfrm flipH="1" flipV="1">
            <a:off x="6105525" y="2743200"/>
            <a:ext cx="1276350" cy="15430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82" name="Line 89"/>
          <p:cNvSpPr>
            <a:spLocks noChangeShapeType="1"/>
          </p:cNvSpPr>
          <p:nvPr/>
        </p:nvSpPr>
        <p:spPr bwMode="auto">
          <a:xfrm flipH="1" flipV="1">
            <a:off x="4781550" y="4505325"/>
            <a:ext cx="2305050" cy="9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83" name="Text Box 90"/>
          <p:cNvSpPr txBox="1">
            <a:spLocks noChangeArrowheads="1"/>
          </p:cNvSpPr>
          <p:nvPr/>
        </p:nvSpPr>
        <p:spPr bwMode="auto">
          <a:xfrm>
            <a:off x="6184900" y="2655888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223.1.7.1</a:t>
            </a:r>
            <a:endParaRPr lang="en-US"/>
          </a:p>
        </p:txBody>
      </p:sp>
      <p:sp>
        <p:nvSpPr>
          <p:cNvPr id="10284" name="Text Box 91"/>
          <p:cNvSpPr txBox="1">
            <a:spLocks noChangeArrowheads="1"/>
          </p:cNvSpPr>
          <p:nvPr/>
        </p:nvSpPr>
        <p:spPr bwMode="auto">
          <a:xfrm>
            <a:off x="7261225" y="3941763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223.1.7.2</a:t>
            </a:r>
            <a:endParaRPr lang="en-US"/>
          </a:p>
        </p:txBody>
      </p:sp>
      <p:sp>
        <p:nvSpPr>
          <p:cNvPr id="10285" name="Text Box 92"/>
          <p:cNvSpPr txBox="1">
            <a:spLocks noChangeArrowheads="1"/>
          </p:cNvSpPr>
          <p:nvPr/>
        </p:nvSpPr>
        <p:spPr bwMode="auto">
          <a:xfrm>
            <a:off x="6022975" y="4198938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223.1.8.2</a:t>
            </a:r>
            <a:endParaRPr lang="en-US"/>
          </a:p>
        </p:txBody>
      </p:sp>
      <p:sp>
        <p:nvSpPr>
          <p:cNvPr id="10286" name="Text Box 93"/>
          <p:cNvSpPr txBox="1">
            <a:spLocks noChangeArrowheads="1"/>
          </p:cNvSpPr>
          <p:nvPr/>
        </p:nvSpPr>
        <p:spPr bwMode="auto">
          <a:xfrm>
            <a:off x="4775200" y="4198938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223.1.8.1</a:t>
            </a:r>
            <a:endParaRPr lang="en-US"/>
          </a:p>
        </p:txBody>
      </p:sp>
      <p:sp>
        <p:nvSpPr>
          <p:cNvPr id="10287" name="Text Box 94"/>
          <p:cNvSpPr txBox="1">
            <a:spLocks noChangeArrowheads="1"/>
          </p:cNvSpPr>
          <p:nvPr/>
        </p:nvSpPr>
        <p:spPr bwMode="auto">
          <a:xfrm>
            <a:off x="3698875" y="3903663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223.1.9.1</a:t>
            </a:r>
            <a:endParaRPr lang="en-US"/>
          </a:p>
        </p:txBody>
      </p:sp>
      <p:sp>
        <p:nvSpPr>
          <p:cNvPr id="10288" name="Text Box 95"/>
          <p:cNvSpPr txBox="1">
            <a:spLocks noChangeArrowheads="1"/>
          </p:cNvSpPr>
          <p:nvPr/>
        </p:nvSpPr>
        <p:spPr bwMode="auto">
          <a:xfrm>
            <a:off x="4565650" y="2665413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223.1.9.2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53251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B2B5F88F-FF0B-4349-B26B-7F8D3B62946E}" type="slidenum">
              <a:rPr lang="pt-BR" smtClean="0"/>
              <a:pPr/>
              <a:t>46</a:t>
            </a:fld>
            <a:endParaRPr lang="pt-BR" smtClean="0"/>
          </a:p>
        </p:txBody>
      </p:sp>
      <p:sp>
        <p:nvSpPr>
          <p:cNvPr id="53252" name="Text Box 2"/>
          <p:cNvSpPr txBox="1">
            <a:spLocks noChangeArrowheads="1"/>
          </p:cNvSpPr>
          <p:nvPr/>
        </p:nvSpPr>
        <p:spPr bwMode="auto">
          <a:xfrm>
            <a:off x="6175375" y="4527550"/>
            <a:ext cx="10953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/>
              <a:t>parte de</a:t>
            </a:r>
          </a:p>
          <a:p>
            <a:pPr algn="ctr"/>
            <a:r>
              <a:rPr lang="pt-BR"/>
              <a:t>estação</a:t>
            </a:r>
          </a:p>
        </p:txBody>
      </p:sp>
      <p:sp>
        <p:nvSpPr>
          <p:cNvPr id="5325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Endereçamento IP</a:t>
            </a:r>
            <a:r>
              <a:rPr lang="pt-BR" smtClean="0"/>
              <a:t>: CIDR</a:t>
            </a:r>
          </a:p>
        </p:txBody>
      </p:sp>
      <p:sp>
        <p:nvSpPr>
          <p:cNvPr id="5325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65150" y="1328738"/>
            <a:ext cx="8107363" cy="3171825"/>
          </a:xfrm>
        </p:spPr>
        <p:txBody>
          <a:bodyPr/>
          <a:lstStyle/>
          <a:p>
            <a:r>
              <a:rPr lang="pt-BR" sz="3200" smtClean="0">
                <a:solidFill>
                  <a:srgbClr val="FF0000"/>
                </a:solidFill>
              </a:rPr>
              <a:t>CIDR:</a:t>
            </a:r>
            <a:r>
              <a:rPr lang="pt-BR" sz="3200" smtClean="0"/>
              <a:t> </a:t>
            </a:r>
            <a:r>
              <a:rPr lang="pt-BR" sz="3200" smtClean="0">
                <a:solidFill>
                  <a:srgbClr val="FF0000"/>
                </a:solidFill>
              </a:rPr>
              <a:t>C</a:t>
            </a:r>
            <a:r>
              <a:rPr lang="pt-BR" sz="3200" smtClean="0"/>
              <a:t>lassless </a:t>
            </a:r>
            <a:r>
              <a:rPr lang="pt-BR" sz="3200" smtClean="0">
                <a:solidFill>
                  <a:srgbClr val="FF0000"/>
                </a:solidFill>
              </a:rPr>
              <a:t>I</a:t>
            </a:r>
            <a:r>
              <a:rPr lang="pt-BR" sz="3200" smtClean="0"/>
              <a:t>nter</a:t>
            </a:r>
            <a:r>
              <a:rPr lang="pt-BR" sz="3200" smtClean="0">
                <a:solidFill>
                  <a:srgbClr val="FF0000"/>
                </a:solidFill>
              </a:rPr>
              <a:t>D</a:t>
            </a:r>
            <a:r>
              <a:rPr lang="pt-BR" sz="3200" smtClean="0"/>
              <a:t>omain </a:t>
            </a:r>
            <a:r>
              <a:rPr lang="pt-BR" sz="3200" smtClean="0">
                <a:solidFill>
                  <a:srgbClr val="FF0000"/>
                </a:solidFill>
              </a:rPr>
              <a:t>R</a:t>
            </a:r>
            <a:r>
              <a:rPr lang="pt-BR" sz="3200" smtClean="0"/>
              <a:t>outing (Roteamento Interdomínio sem classes)</a:t>
            </a:r>
          </a:p>
          <a:p>
            <a:pPr lvl="1"/>
            <a:r>
              <a:rPr lang="pt-BR" smtClean="0"/>
              <a:t>parte de rede do endereço de comprimento arbitrário</a:t>
            </a:r>
          </a:p>
          <a:p>
            <a:pPr lvl="1"/>
            <a:r>
              <a:rPr lang="pt-BR" smtClean="0"/>
              <a:t>formato de endereço: </a:t>
            </a:r>
            <a:r>
              <a:rPr lang="pt-BR" smtClean="0">
                <a:solidFill>
                  <a:srgbClr val="FF0000"/>
                </a:solidFill>
              </a:rPr>
              <a:t>a.b.c.d/x</a:t>
            </a:r>
            <a:r>
              <a:rPr lang="pt-BR" smtClean="0"/>
              <a:t>, onde x é no. de bits na parte de rede do endereço</a:t>
            </a:r>
          </a:p>
        </p:txBody>
      </p:sp>
      <p:sp>
        <p:nvSpPr>
          <p:cNvPr id="53255" name="Text Box 5"/>
          <p:cNvSpPr txBox="1">
            <a:spLocks noChangeArrowheads="1"/>
          </p:cNvSpPr>
          <p:nvPr/>
        </p:nvSpPr>
        <p:spPr bwMode="auto">
          <a:xfrm>
            <a:off x="1423988" y="5103813"/>
            <a:ext cx="6124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400">
                <a:solidFill>
                  <a:schemeClr val="accent2"/>
                </a:solidFill>
                <a:latin typeface="Arial" pitchFamily="34" charset="0"/>
              </a:rPr>
              <a:t>11001000  00010111</a:t>
            </a:r>
            <a:r>
              <a:rPr lang="pt-BR" sz="2400">
                <a:latin typeface="Arial" pitchFamily="34" charset="0"/>
              </a:rPr>
              <a:t>  </a:t>
            </a:r>
            <a:r>
              <a:rPr lang="pt-BR" sz="2400">
                <a:solidFill>
                  <a:schemeClr val="accent2"/>
                </a:solidFill>
                <a:latin typeface="Arial" pitchFamily="34" charset="0"/>
              </a:rPr>
              <a:t>0001000</a:t>
            </a:r>
            <a:r>
              <a:rPr lang="pt-BR" sz="2400">
                <a:latin typeface="Arial" pitchFamily="34" charset="0"/>
              </a:rPr>
              <a:t>0  00000000</a:t>
            </a:r>
            <a:endParaRPr lang="pt-BR" sz="2400">
              <a:latin typeface="Times New Roman" pitchFamily="18" charset="0"/>
            </a:endParaRPr>
          </a:p>
        </p:txBody>
      </p:sp>
      <p:sp>
        <p:nvSpPr>
          <p:cNvPr id="53256" name="Text Box 6"/>
          <p:cNvSpPr txBox="1">
            <a:spLocks noChangeArrowheads="1"/>
          </p:cNvSpPr>
          <p:nvPr/>
        </p:nvSpPr>
        <p:spPr bwMode="auto">
          <a:xfrm>
            <a:off x="3017838" y="4564063"/>
            <a:ext cx="10080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>
                <a:solidFill>
                  <a:schemeClr val="accent2"/>
                </a:solidFill>
              </a:rPr>
              <a:t>parte</a:t>
            </a:r>
          </a:p>
          <a:p>
            <a:pPr algn="ctr"/>
            <a:r>
              <a:rPr lang="pt-BR">
                <a:solidFill>
                  <a:schemeClr val="accent2"/>
                </a:solidFill>
              </a:rPr>
              <a:t>de rede</a:t>
            </a:r>
            <a:endParaRPr lang="pt-BR"/>
          </a:p>
        </p:txBody>
      </p:sp>
      <p:sp>
        <p:nvSpPr>
          <p:cNvPr id="53257" name="Line 7"/>
          <p:cNvSpPr>
            <a:spLocks noChangeShapeType="1"/>
          </p:cNvSpPr>
          <p:nvPr/>
        </p:nvSpPr>
        <p:spPr bwMode="auto">
          <a:xfrm>
            <a:off x="4092575" y="4879975"/>
            <a:ext cx="1620838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3258" name="Line 8"/>
          <p:cNvSpPr>
            <a:spLocks noChangeShapeType="1"/>
          </p:cNvSpPr>
          <p:nvPr/>
        </p:nvSpPr>
        <p:spPr bwMode="auto">
          <a:xfrm flipH="1">
            <a:off x="1533525" y="4875213"/>
            <a:ext cx="1466850" cy="1111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3259" name="Line 9"/>
          <p:cNvSpPr>
            <a:spLocks noChangeShapeType="1"/>
          </p:cNvSpPr>
          <p:nvPr/>
        </p:nvSpPr>
        <p:spPr bwMode="auto">
          <a:xfrm flipH="1" flipV="1">
            <a:off x="5735638" y="4883150"/>
            <a:ext cx="520700" cy="111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3260" name="Line 10"/>
          <p:cNvSpPr>
            <a:spLocks noChangeShapeType="1"/>
          </p:cNvSpPr>
          <p:nvPr/>
        </p:nvSpPr>
        <p:spPr bwMode="auto">
          <a:xfrm flipV="1">
            <a:off x="7112000" y="4879975"/>
            <a:ext cx="366713" cy="190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3261" name="Text Box 11"/>
          <p:cNvSpPr txBox="1">
            <a:spLocks noChangeArrowheads="1"/>
          </p:cNvSpPr>
          <p:nvPr/>
        </p:nvSpPr>
        <p:spPr bwMode="auto">
          <a:xfrm>
            <a:off x="3360738" y="5695950"/>
            <a:ext cx="2376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400"/>
              <a:t>200.23.16.0/23</a:t>
            </a: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54275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F46B22FC-3784-492A-A99F-4647BC05BB27}" type="slidenum">
              <a:rPr lang="pt-BR" smtClean="0"/>
              <a:pPr/>
              <a:t>47</a:t>
            </a:fld>
            <a:endParaRPr lang="pt-BR" smtClean="0"/>
          </a:p>
        </p:txBody>
      </p:sp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Endereços IP: como conseguir um?</a:t>
            </a:r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511175" y="1687513"/>
            <a:ext cx="8034338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2800" u="sng">
                <a:solidFill>
                  <a:srgbClr val="FF0000"/>
                </a:solidFill>
              </a:rPr>
              <a:t>P:</a:t>
            </a:r>
            <a:r>
              <a:rPr lang="pt-BR" sz="2800"/>
              <a:t> Como o </a:t>
            </a:r>
            <a:r>
              <a:rPr lang="pt-BR" sz="2800" i="1"/>
              <a:t>host</a:t>
            </a:r>
            <a:r>
              <a:rPr lang="pt-BR" sz="2800"/>
              <a:t> obtém um endereço IP?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endParaRPr lang="pt-BR" sz="2800"/>
          </a:p>
          <a:p>
            <a:pPr marL="342900" indent="-342900">
              <a:buClr>
                <a:schemeClr val="accent2"/>
              </a:buClr>
              <a:buFont typeface="Wingdings" pitchFamily="2" charset="2"/>
              <a:buChar char="q"/>
            </a:pPr>
            <a:r>
              <a:rPr lang="pt-BR" sz="2800"/>
              <a:t>codificado pelo administrador num arquivo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¦"/>
            </a:pPr>
            <a:r>
              <a:rPr lang="en-US" sz="2400"/>
              <a:t>Windows: Painel de controle-&gt;Rede-&gt;Configuração&gt;tcp/ip-&gt;propriedades</a:t>
            </a:r>
            <a:endParaRPr lang="pt-BR" sz="2400"/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¦"/>
            </a:pPr>
            <a:r>
              <a:rPr lang="pt-BR" sz="2400"/>
              <a:t>UNIX: /etc/rc.config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q"/>
            </a:pPr>
            <a:endParaRPr lang="pt-BR" sz="2400"/>
          </a:p>
          <a:p>
            <a:pPr marL="342900" indent="-342900">
              <a:buClr>
                <a:schemeClr val="accent2"/>
              </a:buClr>
              <a:buFont typeface="Wingdings" pitchFamily="2" charset="2"/>
              <a:buChar char="q"/>
            </a:pPr>
            <a:r>
              <a:rPr lang="pt-BR" sz="2800">
                <a:solidFill>
                  <a:srgbClr val="FF0000"/>
                </a:solidFill>
              </a:rPr>
              <a:t>DHCP:</a:t>
            </a:r>
            <a:r>
              <a:rPr lang="pt-BR" sz="2800"/>
              <a:t> </a:t>
            </a:r>
            <a:r>
              <a:rPr lang="pt-BR" sz="2800">
                <a:solidFill>
                  <a:srgbClr val="FF0000"/>
                </a:solidFill>
              </a:rPr>
              <a:t>D</a:t>
            </a:r>
            <a:r>
              <a:rPr lang="pt-BR" sz="2800"/>
              <a:t>ynamic </a:t>
            </a:r>
            <a:r>
              <a:rPr lang="pt-BR" sz="2800">
                <a:solidFill>
                  <a:srgbClr val="FF0000"/>
                </a:solidFill>
              </a:rPr>
              <a:t>H</a:t>
            </a:r>
            <a:r>
              <a:rPr lang="pt-BR" sz="2800"/>
              <a:t>ost </a:t>
            </a:r>
            <a:r>
              <a:rPr lang="pt-BR" sz="2800">
                <a:solidFill>
                  <a:srgbClr val="FF0000"/>
                </a:solidFill>
              </a:rPr>
              <a:t>C</a:t>
            </a:r>
            <a:r>
              <a:rPr lang="pt-BR" sz="2800"/>
              <a:t>onfiguration </a:t>
            </a:r>
            <a:r>
              <a:rPr lang="pt-BR" sz="2800">
                <a:solidFill>
                  <a:srgbClr val="FF0000"/>
                </a:solidFill>
              </a:rPr>
              <a:t>P</a:t>
            </a:r>
            <a:r>
              <a:rPr lang="pt-BR" sz="2800"/>
              <a:t>rotocol: </a:t>
            </a:r>
            <a:r>
              <a:rPr lang="pt-BR" sz="2400"/>
              <a:t>obtém endereço dinamicamente de um servidor</a:t>
            </a:r>
          </a:p>
          <a:p>
            <a:pPr marL="742950" lvl="1" indent="-285750">
              <a:buClr>
                <a:schemeClr val="accent2"/>
              </a:buClr>
              <a:buFont typeface="Wingdings" pitchFamily="2" charset="2"/>
              <a:buChar char="¦"/>
            </a:pPr>
            <a:r>
              <a:rPr lang="pt-BR" sz="2400"/>
              <a:t>“plug-and-play” 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None/>
            </a:pPr>
            <a:r>
              <a:rPr lang="pt-BR" sz="2400"/>
              <a:t>   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0"/>
              <a:buChar char="r"/>
            </a:pPr>
            <a:endParaRPr lang="pt-BR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Network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55299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4-</a:t>
            </a:r>
            <a:fld id="{AD43F8CD-B991-4D0B-9254-3EB78A224F63}" type="slidenum">
              <a:rPr lang="en-US" smtClean="0"/>
              <a:pPr/>
              <a:t>48</a:t>
            </a:fld>
            <a:endParaRPr lang="en-US" smtClean="0"/>
          </a:p>
        </p:txBody>
      </p:sp>
      <p:sp>
        <p:nvSpPr>
          <p:cNvPr id="55300" name="Rectangle 2"/>
          <p:cNvSpPr>
            <a:spLocks noGrp="1" noChangeArrowheads="1"/>
          </p:cNvSpPr>
          <p:nvPr>
            <p:ph type="title"/>
          </p:nvPr>
        </p:nvSpPr>
        <p:spPr>
          <a:xfrm>
            <a:off x="177800" y="346075"/>
            <a:ext cx="8826500" cy="1143000"/>
          </a:xfrm>
        </p:spPr>
        <p:txBody>
          <a:bodyPr/>
          <a:lstStyle/>
          <a:p>
            <a:r>
              <a:rPr lang="en-US" sz="3200" smtClean="0"/>
              <a:t>DHCP: Dynamic Host Configuration Protocol</a:t>
            </a:r>
          </a:p>
        </p:txBody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1175" y="1587500"/>
            <a:ext cx="8034338" cy="335915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Goal:</a:t>
            </a:r>
            <a:r>
              <a:rPr lang="en-US" sz="2400" smtClean="0"/>
              <a:t> allow host to </a:t>
            </a:r>
            <a:r>
              <a:rPr lang="en-US" sz="2400" i="1" smtClean="0"/>
              <a:t>dynamically </a:t>
            </a:r>
            <a:r>
              <a:rPr lang="en-US" sz="2400" smtClean="0"/>
              <a:t>obtain its IP address from network server when it joins network</a:t>
            </a:r>
          </a:p>
          <a:p>
            <a:pPr lvl="1">
              <a:buFont typeface="ZapfDingbats" pitchFamily="82" charset="0"/>
              <a:buNone/>
            </a:pPr>
            <a:r>
              <a:rPr lang="en-US" sz="2000" smtClean="0"/>
              <a:t>Can renew its lease on address in use</a:t>
            </a:r>
          </a:p>
          <a:p>
            <a:pPr lvl="1">
              <a:buFont typeface="ZapfDingbats" pitchFamily="82" charset="0"/>
              <a:buNone/>
            </a:pPr>
            <a:r>
              <a:rPr lang="en-US" sz="2000" smtClean="0"/>
              <a:t>Allows reuse of addresses (only hold address while connected an “on”)</a:t>
            </a:r>
          </a:p>
          <a:p>
            <a:pPr lvl="1">
              <a:buFont typeface="ZapfDingbats" pitchFamily="82" charset="0"/>
              <a:buNone/>
            </a:pPr>
            <a:r>
              <a:rPr lang="en-US" sz="2000" smtClean="0"/>
              <a:t>Support for mobile users who want to join network (more shortly)</a:t>
            </a:r>
          </a:p>
          <a:p>
            <a:pPr>
              <a:buFont typeface="ZapfDingbats" pitchFamily="82" charset="0"/>
              <a:buNone/>
            </a:pPr>
            <a:r>
              <a:rPr lang="en-US" sz="2400" smtClean="0"/>
              <a:t>DHCP overview:</a:t>
            </a:r>
            <a:endParaRPr lang="en-US" smtClean="0"/>
          </a:p>
          <a:p>
            <a:pPr lvl="1"/>
            <a:r>
              <a:rPr lang="en-US" smtClean="0"/>
              <a:t>host broadcasts “</a:t>
            </a:r>
            <a:r>
              <a:rPr lang="en-US" smtClean="0">
                <a:solidFill>
                  <a:schemeClr val="accent2"/>
                </a:solidFill>
              </a:rPr>
              <a:t>DHCP discover</a:t>
            </a:r>
            <a:r>
              <a:rPr lang="en-US" smtClean="0"/>
              <a:t>” msg</a:t>
            </a:r>
          </a:p>
          <a:p>
            <a:pPr lvl="1"/>
            <a:r>
              <a:rPr lang="en-US" smtClean="0"/>
              <a:t>DHCP server responds with “</a:t>
            </a:r>
            <a:r>
              <a:rPr lang="en-US" smtClean="0">
                <a:solidFill>
                  <a:schemeClr val="accent2"/>
                </a:solidFill>
              </a:rPr>
              <a:t>DHCP offer</a:t>
            </a:r>
            <a:r>
              <a:rPr lang="en-US" smtClean="0"/>
              <a:t>” msg</a:t>
            </a:r>
          </a:p>
          <a:p>
            <a:pPr lvl="1"/>
            <a:r>
              <a:rPr lang="en-US" smtClean="0"/>
              <a:t>host requests IP address: “</a:t>
            </a:r>
            <a:r>
              <a:rPr lang="en-US" smtClean="0">
                <a:solidFill>
                  <a:schemeClr val="accent2"/>
                </a:solidFill>
              </a:rPr>
              <a:t>DHCP request</a:t>
            </a:r>
            <a:r>
              <a:rPr lang="en-US" smtClean="0"/>
              <a:t>” msg</a:t>
            </a:r>
          </a:p>
          <a:p>
            <a:pPr lvl="1"/>
            <a:r>
              <a:rPr lang="en-US" smtClean="0"/>
              <a:t>DHCP server sends address: “</a:t>
            </a:r>
            <a:r>
              <a:rPr lang="en-US" smtClean="0">
                <a:solidFill>
                  <a:schemeClr val="accent2"/>
                </a:solidFill>
              </a:rPr>
              <a:t>DHCP ack</a:t>
            </a:r>
            <a:r>
              <a:rPr lang="en-US" smtClean="0"/>
              <a:t>” msg 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5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Network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11276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4-</a:t>
            </a:r>
            <a:fld id="{1F2FB7A0-3B7C-4FD9-8F87-9D75F52F3025}" type="slidenum">
              <a:rPr lang="en-US" smtClean="0"/>
              <a:pPr/>
              <a:t>49</a:t>
            </a:fld>
            <a:endParaRPr lang="en-US" smtClean="0"/>
          </a:p>
        </p:txBody>
      </p:sp>
      <p:sp>
        <p:nvSpPr>
          <p:cNvPr id="11277" name="Rectangle 2"/>
          <p:cNvSpPr>
            <a:spLocks noGrp="1" noChangeArrowheads="1"/>
          </p:cNvSpPr>
          <p:nvPr>
            <p:ph type="title"/>
          </p:nvPr>
        </p:nvSpPr>
        <p:spPr>
          <a:xfrm>
            <a:off x="438150" y="388938"/>
            <a:ext cx="7772400" cy="1143000"/>
          </a:xfrm>
        </p:spPr>
        <p:txBody>
          <a:bodyPr/>
          <a:lstStyle/>
          <a:p>
            <a:r>
              <a:rPr lang="en-US" sz="3600" smtClean="0"/>
              <a:t>DHCP client-server scenario</a:t>
            </a:r>
          </a:p>
        </p:txBody>
      </p:sp>
      <p:sp>
        <p:nvSpPr>
          <p:cNvPr id="11278" name="Rectangle 3"/>
          <p:cNvSpPr>
            <a:spLocks noChangeArrowheads="1"/>
          </p:cNvSpPr>
          <p:nvPr/>
        </p:nvSpPr>
        <p:spPr bwMode="auto">
          <a:xfrm>
            <a:off x="2408238" y="6037263"/>
            <a:ext cx="4978400" cy="3190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1279" name="Freeform 4"/>
          <p:cNvSpPr>
            <a:spLocks/>
          </p:cNvSpPr>
          <p:nvPr/>
        </p:nvSpPr>
        <p:spPr bwMode="auto">
          <a:xfrm>
            <a:off x="1712913" y="2103438"/>
            <a:ext cx="1941512" cy="2049462"/>
          </a:xfrm>
          <a:custGeom>
            <a:avLst/>
            <a:gdLst>
              <a:gd name="T0" fmla="*/ 1906587 w 1223"/>
              <a:gd name="T1" fmla="*/ 1200150 h 1291"/>
              <a:gd name="T2" fmla="*/ 1114425 w 1223"/>
              <a:gd name="T3" fmla="*/ 1063625 h 1291"/>
              <a:gd name="T4" fmla="*/ 965200 w 1223"/>
              <a:gd name="T5" fmla="*/ 163512 h 1291"/>
              <a:gd name="T6" fmla="*/ 531812 w 1223"/>
              <a:gd name="T7" fmla="*/ 82550 h 1291"/>
              <a:gd name="T8" fmla="*/ 103187 w 1223"/>
              <a:gd name="T9" fmla="*/ 130175 h 1291"/>
              <a:gd name="T10" fmla="*/ 65087 w 1223"/>
              <a:gd name="T11" fmla="*/ 863600 h 1291"/>
              <a:gd name="T12" fmla="*/ 60325 w 1223"/>
              <a:gd name="T13" fmla="*/ 1192212 h 1291"/>
              <a:gd name="T14" fmla="*/ 36512 w 1223"/>
              <a:gd name="T15" fmla="*/ 1492249 h 1291"/>
              <a:gd name="T16" fmla="*/ 26987 w 1223"/>
              <a:gd name="T17" fmla="*/ 1768475 h 1291"/>
              <a:gd name="T18" fmla="*/ 203200 w 1223"/>
              <a:gd name="T19" fmla="*/ 1935162 h 1291"/>
              <a:gd name="T20" fmla="*/ 955675 w 1223"/>
              <a:gd name="T21" fmla="*/ 1973262 h 1291"/>
              <a:gd name="T22" fmla="*/ 1089025 w 1223"/>
              <a:gd name="T23" fmla="*/ 1476374 h 1291"/>
              <a:gd name="T24" fmla="*/ 1868487 w 1223"/>
              <a:gd name="T25" fmla="*/ 1454149 h 1291"/>
              <a:gd name="T26" fmla="*/ 1906587 w 1223"/>
              <a:gd name="T27" fmla="*/ 1200150 h 129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23"/>
              <a:gd name="T43" fmla="*/ 0 h 1291"/>
              <a:gd name="T44" fmla="*/ 1223 w 1223"/>
              <a:gd name="T45" fmla="*/ 1291 h 129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23" h="1291">
                <a:moveTo>
                  <a:pt x="1201" y="756"/>
                </a:moveTo>
                <a:cubicBezTo>
                  <a:pt x="1180" y="640"/>
                  <a:pt x="798" y="744"/>
                  <a:pt x="702" y="670"/>
                </a:cubicBezTo>
                <a:cubicBezTo>
                  <a:pt x="603" y="561"/>
                  <a:pt x="669" y="206"/>
                  <a:pt x="608" y="103"/>
                </a:cubicBezTo>
                <a:cubicBezTo>
                  <a:pt x="547" y="0"/>
                  <a:pt x="425" y="55"/>
                  <a:pt x="335" y="52"/>
                </a:cubicBezTo>
                <a:cubicBezTo>
                  <a:pt x="245" y="49"/>
                  <a:pt x="114" y="0"/>
                  <a:pt x="65" y="82"/>
                </a:cubicBezTo>
                <a:cubicBezTo>
                  <a:pt x="16" y="164"/>
                  <a:pt x="45" y="433"/>
                  <a:pt x="41" y="544"/>
                </a:cubicBezTo>
                <a:cubicBezTo>
                  <a:pt x="37" y="655"/>
                  <a:pt x="41" y="685"/>
                  <a:pt x="38" y="751"/>
                </a:cubicBezTo>
                <a:cubicBezTo>
                  <a:pt x="35" y="817"/>
                  <a:pt x="26" y="880"/>
                  <a:pt x="23" y="940"/>
                </a:cubicBezTo>
                <a:cubicBezTo>
                  <a:pt x="20" y="1000"/>
                  <a:pt x="0" y="1068"/>
                  <a:pt x="17" y="1114"/>
                </a:cubicBezTo>
                <a:cubicBezTo>
                  <a:pt x="34" y="1160"/>
                  <a:pt x="31" y="1198"/>
                  <a:pt x="128" y="1219"/>
                </a:cubicBezTo>
                <a:cubicBezTo>
                  <a:pt x="225" y="1240"/>
                  <a:pt x="509" y="1291"/>
                  <a:pt x="602" y="1243"/>
                </a:cubicBezTo>
                <a:cubicBezTo>
                  <a:pt x="695" y="1195"/>
                  <a:pt x="590" y="984"/>
                  <a:pt x="686" y="930"/>
                </a:cubicBezTo>
                <a:cubicBezTo>
                  <a:pt x="782" y="876"/>
                  <a:pt x="1091" y="945"/>
                  <a:pt x="1177" y="916"/>
                </a:cubicBezTo>
                <a:cubicBezTo>
                  <a:pt x="1208" y="864"/>
                  <a:pt x="1223" y="871"/>
                  <a:pt x="1201" y="756"/>
                </a:cubicBezTo>
                <a:close/>
              </a:path>
            </a:pathLst>
          </a:custGeom>
          <a:solidFill>
            <a:srgbClr val="66CC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1280" name="Freeform 5"/>
          <p:cNvSpPr>
            <a:spLocks/>
          </p:cNvSpPr>
          <p:nvPr/>
        </p:nvSpPr>
        <p:spPr bwMode="auto">
          <a:xfrm>
            <a:off x="4229100" y="2390775"/>
            <a:ext cx="1906588" cy="1958975"/>
          </a:xfrm>
          <a:custGeom>
            <a:avLst/>
            <a:gdLst>
              <a:gd name="T0" fmla="*/ 39688 w 1201"/>
              <a:gd name="T1" fmla="*/ 1125537 h 1234"/>
              <a:gd name="T2" fmla="*/ 835025 w 1201"/>
              <a:gd name="T3" fmla="*/ 1238250 h 1234"/>
              <a:gd name="T4" fmla="*/ 973138 w 1201"/>
              <a:gd name="T5" fmla="*/ 1800225 h 1234"/>
              <a:gd name="T6" fmla="*/ 1501775 w 1201"/>
              <a:gd name="T7" fmla="*/ 1952625 h 1234"/>
              <a:gd name="T8" fmla="*/ 1858963 w 1201"/>
              <a:gd name="T9" fmla="*/ 1757363 h 1234"/>
              <a:gd name="T10" fmla="*/ 1787526 w 1201"/>
              <a:gd name="T11" fmla="*/ 1419225 h 1234"/>
              <a:gd name="T12" fmla="*/ 1768476 w 1201"/>
              <a:gd name="T13" fmla="*/ 1100137 h 1234"/>
              <a:gd name="T14" fmla="*/ 1744663 w 1201"/>
              <a:gd name="T15" fmla="*/ 671512 h 1234"/>
              <a:gd name="T16" fmla="*/ 1811338 w 1201"/>
              <a:gd name="T17" fmla="*/ 342900 h 1234"/>
              <a:gd name="T18" fmla="*/ 1749426 w 1201"/>
              <a:gd name="T19" fmla="*/ 52388 h 1234"/>
              <a:gd name="T20" fmla="*/ 1025525 w 1201"/>
              <a:gd name="T21" fmla="*/ 128587 h 1234"/>
              <a:gd name="T22" fmla="*/ 849313 w 1201"/>
              <a:gd name="T23" fmla="*/ 823913 h 1234"/>
              <a:gd name="T24" fmla="*/ 69850 w 1201"/>
              <a:gd name="T25" fmla="*/ 869950 h 1234"/>
              <a:gd name="T26" fmla="*/ 39688 w 1201"/>
              <a:gd name="T27" fmla="*/ 1125537 h 123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01"/>
              <a:gd name="T43" fmla="*/ 0 h 1234"/>
              <a:gd name="T44" fmla="*/ 1201 w 1201"/>
              <a:gd name="T45" fmla="*/ 1234 h 123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01" h="1234">
                <a:moveTo>
                  <a:pt x="25" y="709"/>
                </a:moveTo>
                <a:cubicBezTo>
                  <a:pt x="49" y="824"/>
                  <a:pt x="428" y="709"/>
                  <a:pt x="526" y="780"/>
                </a:cubicBezTo>
                <a:cubicBezTo>
                  <a:pt x="624" y="851"/>
                  <a:pt x="543" y="1059"/>
                  <a:pt x="613" y="1134"/>
                </a:cubicBezTo>
                <a:cubicBezTo>
                  <a:pt x="683" y="1209"/>
                  <a:pt x="853" y="1234"/>
                  <a:pt x="946" y="1230"/>
                </a:cubicBezTo>
                <a:cubicBezTo>
                  <a:pt x="1039" y="1226"/>
                  <a:pt x="1141" y="1163"/>
                  <a:pt x="1171" y="1107"/>
                </a:cubicBezTo>
                <a:cubicBezTo>
                  <a:pt x="1201" y="1051"/>
                  <a:pt x="1135" y="963"/>
                  <a:pt x="1126" y="894"/>
                </a:cubicBezTo>
                <a:cubicBezTo>
                  <a:pt x="1117" y="825"/>
                  <a:pt x="1119" y="772"/>
                  <a:pt x="1114" y="693"/>
                </a:cubicBezTo>
                <a:cubicBezTo>
                  <a:pt x="1109" y="614"/>
                  <a:pt x="1095" y="502"/>
                  <a:pt x="1099" y="423"/>
                </a:cubicBezTo>
                <a:cubicBezTo>
                  <a:pt x="1103" y="344"/>
                  <a:pt x="1141" y="281"/>
                  <a:pt x="1141" y="216"/>
                </a:cubicBezTo>
                <a:cubicBezTo>
                  <a:pt x="1141" y="151"/>
                  <a:pt x="1185" y="56"/>
                  <a:pt x="1102" y="33"/>
                </a:cubicBezTo>
                <a:cubicBezTo>
                  <a:pt x="1019" y="10"/>
                  <a:pt x="740" y="0"/>
                  <a:pt x="646" y="81"/>
                </a:cubicBezTo>
                <a:cubicBezTo>
                  <a:pt x="552" y="162"/>
                  <a:pt x="635" y="441"/>
                  <a:pt x="535" y="519"/>
                </a:cubicBezTo>
                <a:cubicBezTo>
                  <a:pt x="435" y="597"/>
                  <a:pt x="129" y="516"/>
                  <a:pt x="44" y="548"/>
                </a:cubicBezTo>
                <a:cubicBezTo>
                  <a:pt x="15" y="601"/>
                  <a:pt x="0" y="594"/>
                  <a:pt x="25" y="709"/>
                </a:cubicBezTo>
                <a:close/>
              </a:path>
            </a:pathLst>
          </a:custGeom>
          <a:solidFill>
            <a:srgbClr val="66CC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1281" name="Freeform 6"/>
          <p:cNvSpPr>
            <a:spLocks/>
          </p:cNvSpPr>
          <p:nvPr/>
        </p:nvSpPr>
        <p:spPr bwMode="auto">
          <a:xfrm>
            <a:off x="2921000" y="3767138"/>
            <a:ext cx="2055813" cy="1490662"/>
          </a:xfrm>
          <a:custGeom>
            <a:avLst/>
            <a:gdLst>
              <a:gd name="T0" fmla="*/ 952500 w 1295"/>
              <a:gd name="T1" fmla="*/ 47625 h 939"/>
              <a:gd name="T2" fmla="*/ 833438 w 1295"/>
              <a:gd name="T3" fmla="*/ 623887 h 939"/>
              <a:gd name="T4" fmla="*/ 128588 w 1295"/>
              <a:gd name="T5" fmla="*/ 747712 h 939"/>
              <a:gd name="T6" fmla="*/ 61913 w 1295"/>
              <a:gd name="T7" fmla="*/ 1357312 h 939"/>
              <a:gd name="T8" fmla="*/ 328613 w 1295"/>
              <a:gd name="T9" fmla="*/ 1471612 h 939"/>
              <a:gd name="T10" fmla="*/ 681038 w 1295"/>
              <a:gd name="T11" fmla="*/ 1471612 h 939"/>
              <a:gd name="T12" fmla="*/ 1119188 w 1295"/>
              <a:gd name="T13" fmla="*/ 1414462 h 939"/>
              <a:gd name="T14" fmla="*/ 1947863 w 1295"/>
              <a:gd name="T15" fmla="*/ 1347787 h 939"/>
              <a:gd name="T16" fmla="*/ 1766888 w 1295"/>
              <a:gd name="T17" fmla="*/ 728662 h 939"/>
              <a:gd name="T18" fmla="*/ 1233488 w 1295"/>
              <a:gd name="T19" fmla="*/ 576262 h 939"/>
              <a:gd name="T20" fmla="*/ 1209675 w 1295"/>
              <a:gd name="T21" fmla="*/ 66675 h 939"/>
              <a:gd name="T22" fmla="*/ 952500 w 1295"/>
              <a:gd name="T23" fmla="*/ 47625 h 93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95"/>
              <a:gd name="T37" fmla="*/ 0 h 939"/>
              <a:gd name="T38" fmla="*/ 1295 w 1295"/>
              <a:gd name="T39" fmla="*/ 939 h 93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95" h="939">
                <a:moveTo>
                  <a:pt x="600" y="30"/>
                </a:moveTo>
                <a:cubicBezTo>
                  <a:pt x="486" y="60"/>
                  <a:pt x="610" y="247"/>
                  <a:pt x="525" y="393"/>
                </a:cubicBezTo>
                <a:cubicBezTo>
                  <a:pt x="439" y="467"/>
                  <a:pt x="162" y="394"/>
                  <a:pt x="81" y="471"/>
                </a:cubicBezTo>
                <a:cubicBezTo>
                  <a:pt x="0" y="548"/>
                  <a:pt x="18" y="779"/>
                  <a:pt x="39" y="855"/>
                </a:cubicBezTo>
                <a:cubicBezTo>
                  <a:pt x="60" y="931"/>
                  <a:pt x="142" y="915"/>
                  <a:pt x="207" y="927"/>
                </a:cubicBezTo>
                <a:cubicBezTo>
                  <a:pt x="272" y="939"/>
                  <a:pt x="346" y="933"/>
                  <a:pt x="429" y="927"/>
                </a:cubicBezTo>
                <a:cubicBezTo>
                  <a:pt x="512" y="921"/>
                  <a:pt x="572" y="904"/>
                  <a:pt x="705" y="891"/>
                </a:cubicBezTo>
                <a:cubicBezTo>
                  <a:pt x="838" y="878"/>
                  <a:pt x="1159" y="921"/>
                  <a:pt x="1227" y="849"/>
                </a:cubicBezTo>
                <a:cubicBezTo>
                  <a:pt x="1295" y="777"/>
                  <a:pt x="1188" y="540"/>
                  <a:pt x="1113" y="459"/>
                </a:cubicBezTo>
                <a:cubicBezTo>
                  <a:pt x="1038" y="378"/>
                  <a:pt x="835" y="432"/>
                  <a:pt x="777" y="363"/>
                </a:cubicBezTo>
                <a:cubicBezTo>
                  <a:pt x="719" y="294"/>
                  <a:pt x="791" y="97"/>
                  <a:pt x="762" y="42"/>
                </a:cubicBezTo>
                <a:cubicBezTo>
                  <a:pt x="708" y="15"/>
                  <a:pt x="714" y="0"/>
                  <a:pt x="600" y="30"/>
                </a:cubicBezTo>
                <a:close/>
              </a:path>
            </a:pathLst>
          </a:custGeom>
          <a:solidFill>
            <a:srgbClr val="66CC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1790700" y="2208213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2" name="Clip" r:id="rId4" imgW="1305000" imgH="1085760" progId="MS_ClipArt_Gallery.2">
                  <p:embed/>
                </p:oleObj>
              </mc:Choice>
              <mc:Fallback>
                <p:oleObj name="Clip" r:id="rId4" imgW="1305000" imgH="108576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0700" y="2208213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82" name="Line 8"/>
          <p:cNvSpPr>
            <a:spLocks noChangeShapeType="1"/>
          </p:cNvSpPr>
          <p:nvPr/>
        </p:nvSpPr>
        <p:spPr bwMode="auto">
          <a:xfrm>
            <a:off x="2351088" y="2581275"/>
            <a:ext cx="277812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1283" name="Line 9"/>
          <p:cNvSpPr>
            <a:spLocks noChangeShapeType="1"/>
          </p:cNvSpPr>
          <p:nvPr/>
        </p:nvSpPr>
        <p:spPr bwMode="auto">
          <a:xfrm flipH="1">
            <a:off x="2641600" y="2566988"/>
            <a:ext cx="0" cy="12906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1284" name="Line 10"/>
          <p:cNvSpPr>
            <a:spLocks noChangeShapeType="1"/>
          </p:cNvSpPr>
          <p:nvPr/>
        </p:nvSpPr>
        <p:spPr bwMode="auto">
          <a:xfrm flipV="1">
            <a:off x="2351088" y="3225800"/>
            <a:ext cx="277812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1285" name="Line 11"/>
          <p:cNvSpPr>
            <a:spLocks noChangeShapeType="1"/>
          </p:cNvSpPr>
          <p:nvPr/>
        </p:nvSpPr>
        <p:spPr bwMode="auto">
          <a:xfrm>
            <a:off x="2360613" y="3852863"/>
            <a:ext cx="273050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790700" y="2874963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3" name="Clip" r:id="rId6" imgW="1305000" imgH="1085760" progId="MS_ClipArt_Gallery.2">
                  <p:embed/>
                </p:oleObj>
              </mc:Choice>
              <mc:Fallback>
                <p:oleObj name="Clip" r:id="rId6" imgW="1305000" imgH="1085760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0700" y="2874963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1790700" y="3484563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4" name="Clip" r:id="rId7" imgW="1305000" imgH="1085760" progId="MS_ClipArt_Gallery.2">
                  <p:embed/>
                </p:oleObj>
              </mc:Choice>
              <mc:Fallback>
                <p:oleObj name="Clip" r:id="rId7" imgW="1305000" imgH="108576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0700" y="3484563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86" name="Line 14"/>
          <p:cNvSpPr>
            <a:spLocks noChangeShapeType="1"/>
          </p:cNvSpPr>
          <p:nvPr/>
        </p:nvSpPr>
        <p:spPr bwMode="auto">
          <a:xfrm>
            <a:off x="2641600" y="3424238"/>
            <a:ext cx="10350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1287" name="Group 15"/>
          <p:cNvGrpSpPr>
            <a:grpSpLocks/>
          </p:cNvGrpSpPr>
          <p:nvPr/>
        </p:nvGrpSpPr>
        <p:grpSpPr bwMode="auto">
          <a:xfrm>
            <a:off x="3584575" y="3389313"/>
            <a:ext cx="711200" cy="381000"/>
            <a:chOff x="3600" y="219"/>
            <a:chExt cx="360" cy="175"/>
          </a:xfrm>
        </p:grpSpPr>
        <p:sp>
          <p:nvSpPr>
            <p:cNvPr id="11349" name="Oval 16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50" name="Line 1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51" name="Line 1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52" name="Rectangle 19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11353" name="Oval 2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1354" name="Group 2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1359" name="Line 2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60" name="Line 2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61" name="Line 2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55" name="Group 2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1356" name="Line 2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57" name="Line 2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58" name="Line 2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1288" name="Text Box 29"/>
          <p:cNvSpPr txBox="1">
            <a:spLocks noChangeArrowheads="1"/>
          </p:cNvSpPr>
          <p:nvPr/>
        </p:nvSpPr>
        <p:spPr bwMode="auto">
          <a:xfrm>
            <a:off x="2309813" y="2255838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223.1.1.1</a:t>
            </a:r>
            <a:endParaRPr lang="en-US"/>
          </a:p>
        </p:txBody>
      </p:sp>
      <p:sp>
        <p:nvSpPr>
          <p:cNvPr id="11289" name="Rectangle 30"/>
          <p:cNvSpPr>
            <a:spLocks noChangeArrowheads="1"/>
          </p:cNvSpPr>
          <p:nvPr/>
        </p:nvSpPr>
        <p:spPr bwMode="auto">
          <a:xfrm>
            <a:off x="2397125" y="2976563"/>
            <a:ext cx="309563" cy="180975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1290" name="Text Box 31"/>
          <p:cNvSpPr txBox="1">
            <a:spLocks noChangeArrowheads="1"/>
          </p:cNvSpPr>
          <p:nvPr/>
        </p:nvSpPr>
        <p:spPr bwMode="auto">
          <a:xfrm>
            <a:off x="2387600" y="2884488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223.1.1.2</a:t>
            </a:r>
            <a:endParaRPr lang="en-US"/>
          </a:p>
        </p:txBody>
      </p:sp>
      <p:sp>
        <p:nvSpPr>
          <p:cNvPr id="11291" name="Text Box 32"/>
          <p:cNvSpPr txBox="1">
            <a:spLocks noChangeArrowheads="1"/>
          </p:cNvSpPr>
          <p:nvPr/>
        </p:nvSpPr>
        <p:spPr bwMode="auto">
          <a:xfrm>
            <a:off x="2195513" y="3836988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223.1.1.3</a:t>
            </a:r>
            <a:endParaRPr lang="en-US"/>
          </a:p>
        </p:txBody>
      </p:sp>
      <p:sp>
        <p:nvSpPr>
          <p:cNvPr id="11292" name="Text Box 33"/>
          <p:cNvSpPr txBox="1">
            <a:spLocks noChangeArrowheads="1"/>
          </p:cNvSpPr>
          <p:nvPr/>
        </p:nvSpPr>
        <p:spPr bwMode="auto">
          <a:xfrm>
            <a:off x="2986088" y="3165475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223.1.1.4</a:t>
            </a:r>
            <a:endParaRPr lang="en-US"/>
          </a:p>
        </p:txBody>
      </p:sp>
      <p:sp>
        <p:nvSpPr>
          <p:cNvPr id="11293" name="Line 34"/>
          <p:cNvSpPr>
            <a:spLocks noChangeShapeType="1"/>
          </p:cNvSpPr>
          <p:nvPr/>
        </p:nvSpPr>
        <p:spPr bwMode="auto">
          <a:xfrm>
            <a:off x="4189413" y="3433763"/>
            <a:ext cx="1016000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1294" name="Text Box 35"/>
          <p:cNvSpPr txBox="1">
            <a:spLocks noChangeArrowheads="1"/>
          </p:cNvSpPr>
          <p:nvPr/>
        </p:nvSpPr>
        <p:spPr bwMode="auto">
          <a:xfrm>
            <a:off x="4062413" y="3155950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223.1.2.9</a:t>
            </a:r>
            <a:endParaRPr lang="en-US"/>
          </a:p>
        </p:txBody>
      </p:sp>
      <p:sp>
        <p:nvSpPr>
          <p:cNvPr id="11295" name="Line 36"/>
          <p:cNvSpPr>
            <a:spLocks noChangeShapeType="1"/>
          </p:cNvSpPr>
          <p:nvPr/>
        </p:nvSpPr>
        <p:spPr bwMode="auto">
          <a:xfrm flipH="1">
            <a:off x="5213350" y="2738438"/>
            <a:ext cx="0" cy="12906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11269" name="Object 5"/>
          <p:cNvGraphicFramePr>
            <a:graphicFrameLocks noChangeAspect="1"/>
          </p:cNvGraphicFramePr>
          <p:nvPr/>
        </p:nvGraphicFramePr>
        <p:xfrm>
          <a:off x="5391150" y="2446338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5" name="Clip" r:id="rId8" imgW="1305000" imgH="1085760" progId="MS_ClipArt_Gallery.2">
                  <p:embed/>
                </p:oleObj>
              </mc:Choice>
              <mc:Fallback>
                <p:oleObj name="Clip" r:id="rId8" imgW="1305000" imgH="1085760" progId="MS_ClipArt_Gallery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1150" y="2446338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96" name="Line 38"/>
          <p:cNvSpPr>
            <a:spLocks noChangeShapeType="1"/>
          </p:cNvSpPr>
          <p:nvPr/>
        </p:nvSpPr>
        <p:spPr bwMode="auto">
          <a:xfrm>
            <a:off x="5213350" y="2743200"/>
            <a:ext cx="2349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11270" name="Object 6"/>
          <p:cNvGraphicFramePr>
            <a:graphicFrameLocks noChangeAspect="1"/>
          </p:cNvGraphicFramePr>
          <p:nvPr/>
        </p:nvGraphicFramePr>
        <p:xfrm>
          <a:off x="5395913" y="3827463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6" name="Clip" r:id="rId9" imgW="1305000" imgH="1085760" progId="MS_ClipArt_Gallery.2">
                  <p:embed/>
                </p:oleObj>
              </mc:Choice>
              <mc:Fallback>
                <p:oleObj name="Clip" r:id="rId9" imgW="1305000" imgH="1085760" progId="MS_ClipArt_Gallery.2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913" y="3827463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97" name="Line 40"/>
          <p:cNvSpPr>
            <a:spLocks noChangeShapeType="1"/>
          </p:cNvSpPr>
          <p:nvPr/>
        </p:nvSpPr>
        <p:spPr bwMode="auto">
          <a:xfrm>
            <a:off x="5213350" y="4014788"/>
            <a:ext cx="2349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1298" name="Rectangle 41"/>
          <p:cNvSpPr>
            <a:spLocks noChangeArrowheads="1"/>
          </p:cNvSpPr>
          <p:nvPr/>
        </p:nvSpPr>
        <p:spPr bwMode="auto">
          <a:xfrm>
            <a:off x="5159375" y="3749675"/>
            <a:ext cx="171450" cy="180975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1299" name="Text Box 42"/>
          <p:cNvSpPr txBox="1">
            <a:spLocks noChangeArrowheads="1"/>
          </p:cNvSpPr>
          <p:nvPr/>
        </p:nvSpPr>
        <p:spPr bwMode="auto">
          <a:xfrm>
            <a:off x="4573588" y="3636963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223.1.2.2</a:t>
            </a:r>
            <a:endParaRPr lang="en-US"/>
          </a:p>
        </p:txBody>
      </p:sp>
      <p:sp>
        <p:nvSpPr>
          <p:cNvPr id="11300" name="Text Box 43"/>
          <p:cNvSpPr txBox="1">
            <a:spLocks noChangeArrowheads="1"/>
          </p:cNvSpPr>
          <p:nvPr/>
        </p:nvSpPr>
        <p:spPr bwMode="auto">
          <a:xfrm>
            <a:off x="5297488" y="2144713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223.1.2.1</a:t>
            </a:r>
            <a:endParaRPr lang="en-US"/>
          </a:p>
        </p:txBody>
      </p:sp>
      <p:sp>
        <p:nvSpPr>
          <p:cNvPr id="11301" name="Line 44"/>
          <p:cNvSpPr>
            <a:spLocks noChangeShapeType="1"/>
          </p:cNvSpPr>
          <p:nvPr/>
        </p:nvSpPr>
        <p:spPr bwMode="auto">
          <a:xfrm flipH="1">
            <a:off x="3951288" y="3771900"/>
            <a:ext cx="0" cy="7191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1302" name="Line 45"/>
          <p:cNvSpPr>
            <a:spLocks noChangeShapeType="1"/>
          </p:cNvSpPr>
          <p:nvPr/>
        </p:nvSpPr>
        <p:spPr bwMode="auto">
          <a:xfrm flipH="1">
            <a:off x="3294063" y="4491038"/>
            <a:ext cx="11858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1303" name="Line 46"/>
          <p:cNvSpPr>
            <a:spLocks noChangeShapeType="1"/>
          </p:cNvSpPr>
          <p:nvPr/>
        </p:nvSpPr>
        <p:spPr bwMode="auto">
          <a:xfrm flipH="1" flipV="1">
            <a:off x="3290888" y="4483100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1304" name="Line 47"/>
          <p:cNvSpPr>
            <a:spLocks noChangeShapeType="1"/>
          </p:cNvSpPr>
          <p:nvPr/>
        </p:nvSpPr>
        <p:spPr bwMode="auto">
          <a:xfrm flipH="1" flipV="1">
            <a:off x="4467225" y="4487863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11271" name="Object 7"/>
          <p:cNvGraphicFramePr>
            <a:graphicFrameLocks noChangeAspect="1"/>
          </p:cNvGraphicFramePr>
          <p:nvPr/>
        </p:nvGraphicFramePr>
        <p:xfrm>
          <a:off x="4252913" y="4646613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7" name="Clip" r:id="rId10" imgW="1305000" imgH="1085760" progId="MS_ClipArt_Gallery.2">
                  <p:embed/>
                </p:oleObj>
              </mc:Choice>
              <mc:Fallback>
                <p:oleObj name="Clip" r:id="rId10" imgW="1305000" imgH="1085760" progId="MS_ClipArt_Gallery.2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2913" y="4646613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2" name="Object 8"/>
          <p:cNvGraphicFramePr>
            <a:graphicFrameLocks noChangeAspect="1"/>
          </p:cNvGraphicFramePr>
          <p:nvPr/>
        </p:nvGraphicFramePr>
        <p:xfrm>
          <a:off x="2995613" y="4660900"/>
          <a:ext cx="584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8" name="Clip" r:id="rId11" imgW="1305000" imgH="1085760" progId="MS_ClipArt_Gallery.2">
                  <p:embed/>
                </p:oleObj>
              </mc:Choice>
              <mc:Fallback>
                <p:oleObj name="Clip" r:id="rId11" imgW="1305000" imgH="1085760" progId="MS_ClipArt_Gallery.2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5613" y="4660900"/>
                        <a:ext cx="58420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05" name="Text Box 50"/>
          <p:cNvSpPr txBox="1">
            <a:spLocks noChangeArrowheads="1"/>
          </p:cNvSpPr>
          <p:nvPr/>
        </p:nvSpPr>
        <p:spPr bwMode="auto">
          <a:xfrm>
            <a:off x="4471988" y="4337050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223.1.3.2</a:t>
            </a:r>
            <a:endParaRPr lang="en-US"/>
          </a:p>
        </p:txBody>
      </p:sp>
      <p:sp>
        <p:nvSpPr>
          <p:cNvPr id="11306" name="Text Box 51"/>
          <p:cNvSpPr txBox="1">
            <a:spLocks noChangeArrowheads="1"/>
          </p:cNvSpPr>
          <p:nvPr/>
        </p:nvSpPr>
        <p:spPr bwMode="auto">
          <a:xfrm>
            <a:off x="2295525" y="4375150"/>
            <a:ext cx="1031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223.1.3.1</a:t>
            </a:r>
            <a:endParaRPr lang="en-US"/>
          </a:p>
        </p:txBody>
      </p:sp>
      <p:sp>
        <p:nvSpPr>
          <p:cNvPr id="11307" name="Rectangle 52"/>
          <p:cNvSpPr>
            <a:spLocks noChangeArrowheads="1"/>
          </p:cNvSpPr>
          <p:nvPr/>
        </p:nvSpPr>
        <p:spPr bwMode="auto">
          <a:xfrm>
            <a:off x="3887788" y="3905250"/>
            <a:ext cx="128587" cy="180975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1308" name="Text Box 53"/>
          <p:cNvSpPr txBox="1">
            <a:spLocks noChangeArrowheads="1"/>
          </p:cNvSpPr>
          <p:nvPr/>
        </p:nvSpPr>
        <p:spPr bwMode="auto">
          <a:xfrm>
            <a:off x="3322638" y="3840163"/>
            <a:ext cx="11445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pitchFamily="34" charset="0"/>
              </a:rPr>
              <a:t>223.1.3.27</a:t>
            </a:r>
            <a:endParaRPr lang="en-US"/>
          </a:p>
        </p:txBody>
      </p:sp>
      <p:grpSp>
        <p:nvGrpSpPr>
          <p:cNvPr id="11309" name="Group 54"/>
          <p:cNvGrpSpPr>
            <a:grpSpLocks/>
          </p:cNvGrpSpPr>
          <p:nvPr/>
        </p:nvGrpSpPr>
        <p:grpSpPr bwMode="auto">
          <a:xfrm>
            <a:off x="1890713" y="2170113"/>
            <a:ext cx="369887" cy="396875"/>
            <a:chOff x="2822" y="1181"/>
            <a:chExt cx="233" cy="250"/>
          </a:xfrm>
        </p:grpSpPr>
        <p:sp>
          <p:nvSpPr>
            <p:cNvPr id="11347" name="Rectangle 55"/>
            <p:cNvSpPr>
              <a:spLocks noChangeArrowheads="1"/>
            </p:cNvSpPr>
            <p:nvPr/>
          </p:nvSpPr>
          <p:spPr bwMode="auto">
            <a:xfrm>
              <a:off x="2886" y="1230"/>
              <a:ext cx="114" cy="16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48" name="Text Box 56"/>
            <p:cNvSpPr txBox="1">
              <a:spLocks noChangeArrowheads="1"/>
            </p:cNvSpPr>
            <p:nvPr/>
          </p:nvSpPr>
          <p:spPr bwMode="auto">
            <a:xfrm>
              <a:off x="2822" y="1181"/>
              <a:ext cx="23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FF0000"/>
                  </a:solidFill>
                </a:rPr>
                <a:t>A</a:t>
              </a:r>
              <a:endParaRPr 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11310" name="Group 57"/>
          <p:cNvGrpSpPr>
            <a:grpSpLocks/>
          </p:cNvGrpSpPr>
          <p:nvPr/>
        </p:nvGrpSpPr>
        <p:grpSpPr bwMode="auto">
          <a:xfrm>
            <a:off x="1881188" y="3408363"/>
            <a:ext cx="344487" cy="396875"/>
            <a:chOff x="2822" y="1181"/>
            <a:chExt cx="217" cy="250"/>
          </a:xfrm>
        </p:grpSpPr>
        <p:sp>
          <p:nvSpPr>
            <p:cNvPr id="11345" name="Rectangle 58"/>
            <p:cNvSpPr>
              <a:spLocks noChangeArrowheads="1"/>
            </p:cNvSpPr>
            <p:nvPr/>
          </p:nvSpPr>
          <p:spPr bwMode="auto">
            <a:xfrm>
              <a:off x="2886" y="1230"/>
              <a:ext cx="114" cy="16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46" name="Text Box 59"/>
            <p:cNvSpPr txBox="1">
              <a:spLocks noChangeArrowheads="1"/>
            </p:cNvSpPr>
            <p:nvPr/>
          </p:nvSpPr>
          <p:spPr bwMode="auto">
            <a:xfrm>
              <a:off x="2822" y="1181"/>
              <a:ext cx="21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FF0000"/>
                  </a:solidFill>
                </a:rPr>
                <a:t>B</a:t>
              </a:r>
              <a:endParaRPr 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11311" name="Group 60"/>
          <p:cNvGrpSpPr>
            <a:grpSpLocks/>
          </p:cNvGrpSpPr>
          <p:nvPr/>
        </p:nvGrpSpPr>
        <p:grpSpPr bwMode="auto">
          <a:xfrm>
            <a:off x="5491163" y="3770313"/>
            <a:ext cx="342900" cy="396875"/>
            <a:chOff x="2822" y="1181"/>
            <a:chExt cx="216" cy="250"/>
          </a:xfrm>
        </p:grpSpPr>
        <p:sp>
          <p:nvSpPr>
            <p:cNvPr id="11343" name="Rectangle 61"/>
            <p:cNvSpPr>
              <a:spLocks noChangeArrowheads="1"/>
            </p:cNvSpPr>
            <p:nvPr/>
          </p:nvSpPr>
          <p:spPr bwMode="auto">
            <a:xfrm>
              <a:off x="2886" y="1230"/>
              <a:ext cx="114" cy="16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44" name="Text Box 62"/>
            <p:cNvSpPr txBox="1">
              <a:spLocks noChangeArrowheads="1"/>
            </p:cNvSpPr>
            <p:nvPr/>
          </p:nvSpPr>
          <p:spPr bwMode="auto">
            <a:xfrm>
              <a:off x="2822" y="1181"/>
              <a:ext cx="2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FF0000"/>
                  </a:solidFill>
                </a:rPr>
                <a:t>E</a:t>
              </a:r>
              <a:endParaRPr lang="en-US">
                <a:solidFill>
                  <a:srgbClr val="FF0000"/>
                </a:solidFill>
              </a:endParaRPr>
            </a:p>
          </p:txBody>
        </p:sp>
      </p:grpSp>
      <p:sp>
        <p:nvSpPr>
          <p:cNvPr id="11312" name="Rectangle 63"/>
          <p:cNvSpPr>
            <a:spLocks noChangeArrowheads="1"/>
          </p:cNvSpPr>
          <p:nvPr/>
        </p:nvSpPr>
        <p:spPr bwMode="auto">
          <a:xfrm>
            <a:off x="6210300" y="6770688"/>
            <a:ext cx="85725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70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en-US"/>
          </a:p>
        </p:txBody>
      </p:sp>
      <p:sp>
        <p:nvSpPr>
          <p:cNvPr id="11313" name="Line 64"/>
          <p:cNvSpPr>
            <a:spLocks noChangeShapeType="1"/>
          </p:cNvSpPr>
          <p:nvPr/>
        </p:nvSpPr>
        <p:spPr bwMode="auto">
          <a:xfrm>
            <a:off x="4851400" y="2908300"/>
            <a:ext cx="334963" cy="1588"/>
          </a:xfrm>
          <a:prstGeom prst="line">
            <a:avLst/>
          </a:prstGeom>
          <a:noFill/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1314" name="Freeform 65"/>
          <p:cNvSpPr>
            <a:spLocks/>
          </p:cNvSpPr>
          <p:nvPr/>
        </p:nvSpPr>
        <p:spPr bwMode="auto">
          <a:xfrm>
            <a:off x="4664075" y="2781300"/>
            <a:ext cx="361950" cy="180975"/>
          </a:xfrm>
          <a:custGeom>
            <a:avLst/>
            <a:gdLst>
              <a:gd name="T0" fmla="*/ 139700 w 228"/>
              <a:gd name="T1" fmla="*/ 0 h 114"/>
              <a:gd name="T2" fmla="*/ 0 w 228"/>
              <a:gd name="T3" fmla="*/ 180975 h 114"/>
              <a:gd name="T4" fmla="*/ 220663 w 228"/>
              <a:gd name="T5" fmla="*/ 180975 h 114"/>
              <a:gd name="T6" fmla="*/ 361950 w 228"/>
              <a:gd name="T7" fmla="*/ 0 h 114"/>
              <a:gd name="T8" fmla="*/ 139700 w 228"/>
              <a:gd name="T9" fmla="*/ 0 h 1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8"/>
              <a:gd name="T16" fmla="*/ 0 h 114"/>
              <a:gd name="T17" fmla="*/ 228 w 228"/>
              <a:gd name="T18" fmla="*/ 114 h 1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8" h="114">
                <a:moveTo>
                  <a:pt x="88" y="0"/>
                </a:moveTo>
                <a:lnTo>
                  <a:pt x="0" y="114"/>
                </a:lnTo>
                <a:lnTo>
                  <a:pt x="139" y="114"/>
                </a:lnTo>
                <a:lnTo>
                  <a:pt x="228" y="0"/>
                </a:lnTo>
                <a:lnTo>
                  <a:pt x="88" y="0"/>
                </a:lnTo>
                <a:close/>
              </a:path>
            </a:pathLst>
          </a:cu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1315" name="Rectangle 66"/>
          <p:cNvSpPr>
            <a:spLocks noChangeArrowheads="1"/>
          </p:cNvSpPr>
          <p:nvPr/>
        </p:nvSpPr>
        <p:spPr bwMode="auto">
          <a:xfrm>
            <a:off x="4848225" y="2189163"/>
            <a:ext cx="166688" cy="598487"/>
          </a:xfrm>
          <a:prstGeom prst="rect">
            <a:avLst/>
          </a:prstGeom>
          <a:solidFill>
            <a:srgbClr val="33CCC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1316" name="Rectangle 67"/>
          <p:cNvSpPr>
            <a:spLocks noChangeArrowheads="1"/>
          </p:cNvSpPr>
          <p:nvPr/>
        </p:nvSpPr>
        <p:spPr bwMode="auto">
          <a:xfrm>
            <a:off x="4664075" y="2360613"/>
            <a:ext cx="231775" cy="598487"/>
          </a:xfrm>
          <a:prstGeom prst="rect">
            <a:avLst/>
          </a:prstGeom>
          <a:solidFill>
            <a:srgbClr val="33CCC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1317" name="Rectangle 68"/>
          <p:cNvSpPr>
            <a:spLocks noChangeArrowheads="1"/>
          </p:cNvSpPr>
          <p:nvPr/>
        </p:nvSpPr>
        <p:spPr bwMode="auto">
          <a:xfrm>
            <a:off x="4652963" y="2360613"/>
            <a:ext cx="231775" cy="598487"/>
          </a:xfrm>
          <a:prstGeom prst="rect">
            <a:avLst/>
          </a:prstGeom>
          <a:noFill/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1318" name="Freeform 69"/>
          <p:cNvSpPr>
            <a:spLocks/>
          </p:cNvSpPr>
          <p:nvPr/>
        </p:nvSpPr>
        <p:spPr bwMode="auto">
          <a:xfrm>
            <a:off x="4664075" y="2181225"/>
            <a:ext cx="361950" cy="182563"/>
          </a:xfrm>
          <a:custGeom>
            <a:avLst/>
            <a:gdLst>
              <a:gd name="T0" fmla="*/ 139700 w 228"/>
              <a:gd name="T1" fmla="*/ 0 h 115"/>
              <a:gd name="T2" fmla="*/ 0 w 228"/>
              <a:gd name="T3" fmla="*/ 182563 h 115"/>
              <a:gd name="T4" fmla="*/ 220663 w 228"/>
              <a:gd name="T5" fmla="*/ 182563 h 115"/>
              <a:gd name="T6" fmla="*/ 361950 w 228"/>
              <a:gd name="T7" fmla="*/ 0 h 115"/>
              <a:gd name="T8" fmla="*/ 139700 w 228"/>
              <a:gd name="T9" fmla="*/ 0 h 1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8"/>
              <a:gd name="T16" fmla="*/ 0 h 115"/>
              <a:gd name="T17" fmla="*/ 228 w 228"/>
              <a:gd name="T18" fmla="*/ 115 h 1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8" h="115">
                <a:moveTo>
                  <a:pt x="88" y="0"/>
                </a:moveTo>
                <a:lnTo>
                  <a:pt x="0" y="115"/>
                </a:lnTo>
                <a:lnTo>
                  <a:pt x="139" y="115"/>
                </a:lnTo>
                <a:lnTo>
                  <a:pt x="228" y="0"/>
                </a:lnTo>
                <a:lnTo>
                  <a:pt x="88" y="0"/>
                </a:lnTo>
                <a:close/>
              </a:path>
            </a:pathLst>
          </a:cu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1319" name="Freeform 70"/>
          <p:cNvSpPr>
            <a:spLocks/>
          </p:cNvSpPr>
          <p:nvPr/>
        </p:nvSpPr>
        <p:spPr bwMode="auto">
          <a:xfrm>
            <a:off x="4664075" y="2181225"/>
            <a:ext cx="361950" cy="182563"/>
          </a:xfrm>
          <a:custGeom>
            <a:avLst/>
            <a:gdLst>
              <a:gd name="T0" fmla="*/ 139700 w 228"/>
              <a:gd name="T1" fmla="*/ 0 h 115"/>
              <a:gd name="T2" fmla="*/ 0 w 228"/>
              <a:gd name="T3" fmla="*/ 182563 h 115"/>
              <a:gd name="T4" fmla="*/ 220663 w 228"/>
              <a:gd name="T5" fmla="*/ 182563 h 115"/>
              <a:gd name="T6" fmla="*/ 361950 w 228"/>
              <a:gd name="T7" fmla="*/ 0 h 115"/>
              <a:gd name="T8" fmla="*/ 139700 w 228"/>
              <a:gd name="T9" fmla="*/ 0 h 1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8"/>
              <a:gd name="T16" fmla="*/ 0 h 115"/>
              <a:gd name="T17" fmla="*/ 228 w 228"/>
              <a:gd name="T18" fmla="*/ 115 h 1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8" h="115">
                <a:moveTo>
                  <a:pt x="88" y="0"/>
                </a:moveTo>
                <a:lnTo>
                  <a:pt x="0" y="115"/>
                </a:lnTo>
                <a:lnTo>
                  <a:pt x="139" y="115"/>
                </a:lnTo>
                <a:lnTo>
                  <a:pt x="228" y="0"/>
                </a:lnTo>
                <a:lnTo>
                  <a:pt x="88" y="0"/>
                </a:lnTo>
                <a:close/>
              </a:path>
            </a:pathLst>
          </a:custGeom>
          <a:noFill/>
          <a:ln w="206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1320" name="Line 71"/>
          <p:cNvSpPr>
            <a:spLocks noChangeShapeType="1"/>
          </p:cNvSpPr>
          <p:nvPr/>
        </p:nvSpPr>
        <p:spPr bwMode="auto">
          <a:xfrm>
            <a:off x="5026025" y="2195513"/>
            <a:ext cx="1588" cy="585787"/>
          </a:xfrm>
          <a:prstGeom prst="line">
            <a:avLst/>
          </a:prstGeom>
          <a:noFill/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1321" name="Line 72"/>
          <p:cNvSpPr>
            <a:spLocks noChangeShapeType="1"/>
          </p:cNvSpPr>
          <p:nvPr/>
        </p:nvSpPr>
        <p:spPr bwMode="auto">
          <a:xfrm flipH="1">
            <a:off x="4895850" y="2781300"/>
            <a:ext cx="130175" cy="177800"/>
          </a:xfrm>
          <a:prstGeom prst="line">
            <a:avLst/>
          </a:prstGeom>
          <a:noFill/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1322" name="Rectangle 73"/>
          <p:cNvSpPr>
            <a:spLocks noChangeArrowheads="1"/>
          </p:cNvSpPr>
          <p:nvPr/>
        </p:nvSpPr>
        <p:spPr bwMode="auto">
          <a:xfrm>
            <a:off x="4694238" y="2438400"/>
            <a:ext cx="153987" cy="342900"/>
          </a:xfrm>
          <a:prstGeom prst="rect">
            <a:avLst/>
          </a:prstGeom>
          <a:solidFill>
            <a:srgbClr val="3333C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1323" name="Rectangle 74"/>
          <p:cNvSpPr>
            <a:spLocks noChangeArrowheads="1"/>
          </p:cNvSpPr>
          <p:nvPr/>
        </p:nvSpPr>
        <p:spPr bwMode="auto">
          <a:xfrm>
            <a:off x="4694238" y="2438400"/>
            <a:ext cx="153987" cy="342900"/>
          </a:xfrm>
          <a:prstGeom prst="rect">
            <a:avLst/>
          </a:prstGeom>
          <a:noFill/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1324" name="Rectangle 75"/>
          <p:cNvSpPr>
            <a:spLocks noChangeArrowheads="1"/>
          </p:cNvSpPr>
          <p:nvPr/>
        </p:nvSpPr>
        <p:spPr bwMode="auto">
          <a:xfrm>
            <a:off x="4714875" y="2541588"/>
            <a:ext cx="115888" cy="1238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1325" name="Rectangle 76"/>
          <p:cNvSpPr>
            <a:spLocks noChangeArrowheads="1"/>
          </p:cNvSpPr>
          <p:nvPr/>
        </p:nvSpPr>
        <p:spPr bwMode="auto">
          <a:xfrm>
            <a:off x="3952875" y="2193925"/>
            <a:ext cx="711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Arial" pitchFamily="34" charset="0"/>
              </a:rPr>
              <a:t>DHCP 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11326" name="Rectangle 77"/>
          <p:cNvSpPr>
            <a:spLocks noChangeArrowheads="1"/>
          </p:cNvSpPr>
          <p:nvPr/>
        </p:nvSpPr>
        <p:spPr bwMode="auto">
          <a:xfrm>
            <a:off x="4664075" y="2193925"/>
            <a:ext cx="635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 pitchFamily="34" charset="0"/>
              </a:rPr>
              <a:t> </a:t>
            </a:r>
            <a:endParaRPr lang="en-US"/>
          </a:p>
        </p:txBody>
      </p:sp>
      <p:sp>
        <p:nvSpPr>
          <p:cNvPr id="11327" name="Rectangle 78"/>
          <p:cNvSpPr>
            <a:spLocks noChangeArrowheads="1"/>
          </p:cNvSpPr>
          <p:nvPr/>
        </p:nvSpPr>
        <p:spPr bwMode="auto">
          <a:xfrm>
            <a:off x="3952875" y="2459038"/>
            <a:ext cx="635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Arial" pitchFamily="34" charset="0"/>
              </a:rPr>
              <a:t>server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11328" name="Rectangle 79"/>
          <p:cNvSpPr>
            <a:spLocks noChangeArrowheads="1"/>
          </p:cNvSpPr>
          <p:nvPr/>
        </p:nvSpPr>
        <p:spPr bwMode="auto">
          <a:xfrm>
            <a:off x="4584700" y="2459038"/>
            <a:ext cx="63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 pitchFamily="34" charset="0"/>
              </a:rPr>
              <a:t> </a:t>
            </a:r>
            <a:endParaRPr lang="en-US"/>
          </a:p>
        </p:txBody>
      </p:sp>
      <p:sp>
        <p:nvSpPr>
          <p:cNvPr id="11329" name="Rectangle 80"/>
          <p:cNvSpPr>
            <a:spLocks noChangeArrowheads="1"/>
          </p:cNvSpPr>
          <p:nvPr/>
        </p:nvSpPr>
        <p:spPr bwMode="auto">
          <a:xfrm>
            <a:off x="4541838" y="4017963"/>
            <a:ext cx="63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 pitchFamily="34" charset="0"/>
              </a:rPr>
              <a:t> </a:t>
            </a:r>
            <a:endParaRPr lang="en-US"/>
          </a:p>
        </p:txBody>
      </p:sp>
      <p:sp>
        <p:nvSpPr>
          <p:cNvPr id="11330" name="Freeform 81"/>
          <p:cNvSpPr>
            <a:spLocks/>
          </p:cNvSpPr>
          <p:nvPr/>
        </p:nvSpPr>
        <p:spPr bwMode="auto">
          <a:xfrm>
            <a:off x="6142038" y="5005388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3175 h 2"/>
              <a:gd name="T8" fmla="*/ 3175 w 2"/>
              <a:gd name="T9" fmla="*/ 3175 h 2"/>
              <a:gd name="T10" fmla="*/ 3175 w 2"/>
              <a:gd name="T11" fmla="*/ 3175 h 2"/>
              <a:gd name="T12" fmla="*/ 3175 w 2"/>
              <a:gd name="T13" fmla="*/ 0 h 2"/>
              <a:gd name="T14" fmla="*/ 3175 w 2"/>
              <a:gd name="T15" fmla="*/ 0 h 2"/>
              <a:gd name="T16" fmla="*/ 3175 w 2"/>
              <a:gd name="T17" fmla="*/ 0 h 2"/>
              <a:gd name="T18" fmla="*/ 3175 w 2"/>
              <a:gd name="T19" fmla="*/ 0 h 2"/>
              <a:gd name="T20" fmla="*/ 3175 w 2"/>
              <a:gd name="T21" fmla="*/ 0 h 2"/>
              <a:gd name="T22" fmla="*/ 3175 w 2"/>
              <a:gd name="T23" fmla="*/ 0 h 2"/>
              <a:gd name="T24" fmla="*/ 3175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"/>
              <a:gd name="T55" fmla="*/ 0 h 2"/>
              <a:gd name="T56" fmla="*/ 2 w 2"/>
              <a:gd name="T57" fmla="*/ 2 h 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" h="2">
                <a:moveTo>
                  <a:pt x="0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1331" name="Freeform 82"/>
          <p:cNvSpPr>
            <a:spLocks/>
          </p:cNvSpPr>
          <p:nvPr/>
        </p:nvSpPr>
        <p:spPr bwMode="auto">
          <a:xfrm>
            <a:off x="6154738" y="4999038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0 w 2"/>
              <a:gd name="T5" fmla="*/ 3175 h 2"/>
              <a:gd name="T6" fmla="*/ 0 w 2"/>
              <a:gd name="T7" fmla="*/ 3175 h 2"/>
              <a:gd name="T8" fmla="*/ 3175 w 2"/>
              <a:gd name="T9" fmla="*/ 3175 h 2"/>
              <a:gd name="T10" fmla="*/ 3175 w 2"/>
              <a:gd name="T11" fmla="*/ 3175 h 2"/>
              <a:gd name="T12" fmla="*/ 3175 w 2"/>
              <a:gd name="T13" fmla="*/ 3175 h 2"/>
              <a:gd name="T14" fmla="*/ 3175 w 2"/>
              <a:gd name="T15" fmla="*/ 3175 h 2"/>
              <a:gd name="T16" fmla="*/ 3175 w 2"/>
              <a:gd name="T17" fmla="*/ 3175 h 2"/>
              <a:gd name="T18" fmla="*/ 3175 w 2"/>
              <a:gd name="T19" fmla="*/ 0 h 2"/>
              <a:gd name="T20" fmla="*/ 3175 w 2"/>
              <a:gd name="T21" fmla="*/ 0 h 2"/>
              <a:gd name="T22" fmla="*/ 3175 w 2"/>
              <a:gd name="T23" fmla="*/ 0 h 2"/>
              <a:gd name="T24" fmla="*/ 3175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3175 h 2"/>
              <a:gd name="T34" fmla="*/ 0 w 2"/>
              <a:gd name="T35" fmla="*/ 3175 h 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"/>
              <a:gd name="T55" fmla="*/ 0 h 2"/>
              <a:gd name="T56" fmla="*/ 2 w 2"/>
              <a:gd name="T57" fmla="*/ 2 h 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1332" name="Freeform 83"/>
          <p:cNvSpPr>
            <a:spLocks/>
          </p:cNvSpPr>
          <p:nvPr/>
        </p:nvSpPr>
        <p:spPr bwMode="auto">
          <a:xfrm>
            <a:off x="6172200" y="4995863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3175 h 2"/>
              <a:gd name="T8" fmla="*/ 0 w 2"/>
              <a:gd name="T9" fmla="*/ 3175 h 2"/>
              <a:gd name="T10" fmla="*/ 0 w 2"/>
              <a:gd name="T11" fmla="*/ 3175 h 2"/>
              <a:gd name="T12" fmla="*/ 0 w 2"/>
              <a:gd name="T13" fmla="*/ 0 h 2"/>
              <a:gd name="T14" fmla="*/ 3175 w 2"/>
              <a:gd name="T15" fmla="*/ 0 h 2"/>
              <a:gd name="T16" fmla="*/ 3175 w 2"/>
              <a:gd name="T17" fmla="*/ 0 h 2"/>
              <a:gd name="T18" fmla="*/ 3175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"/>
              <a:gd name="T55" fmla="*/ 0 h 2"/>
              <a:gd name="T56" fmla="*/ 2 w 2"/>
              <a:gd name="T57" fmla="*/ 2 h 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" h="2">
                <a:moveTo>
                  <a:pt x="0" y="0"/>
                </a:moveTo>
                <a:lnTo>
                  <a:pt x="0" y="0"/>
                </a:lnTo>
                <a:lnTo>
                  <a:pt x="0" y="2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1333" name="Freeform 84"/>
          <p:cNvSpPr>
            <a:spLocks/>
          </p:cNvSpPr>
          <p:nvPr/>
        </p:nvSpPr>
        <p:spPr bwMode="auto">
          <a:xfrm>
            <a:off x="6165850" y="5008563"/>
            <a:ext cx="1588" cy="1587"/>
          </a:xfrm>
          <a:custGeom>
            <a:avLst/>
            <a:gdLst>
              <a:gd name="T0" fmla="*/ 0 w 1588"/>
              <a:gd name="T1" fmla="*/ 0 h 1587"/>
              <a:gd name="T2" fmla="*/ 0 w 1588"/>
              <a:gd name="T3" fmla="*/ 0 h 1587"/>
              <a:gd name="T4" fmla="*/ 0 w 1588"/>
              <a:gd name="T5" fmla="*/ 0 h 1587"/>
              <a:gd name="T6" fmla="*/ 0 w 1588"/>
              <a:gd name="T7" fmla="*/ 0 h 1587"/>
              <a:gd name="T8" fmla="*/ 0 w 1588"/>
              <a:gd name="T9" fmla="*/ 0 h 1587"/>
              <a:gd name="T10" fmla="*/ 0 w 1588"/>
              <a:gd name="T11" fmla="*/ 0 h 1587"/>
              <a:gd name="T12" fmla="*/ 0 w 1588"/>
              <a:gd name="T13" fmla="*/ 0 h 1587"/>
              <a:gd name="T14" fmla="*/ 0 w 1588"/>
              <a:gd name="T15" fmla="*/ 0 h 1587"/>
              <a:gd name="T16" fmla="*/ 0 w 1588"/>
              <a:gd name="T17" fmla="*/ 0 h 1587"/>
              <a:gd name="T18" fmla="*/ 0 w 1588"/>
              <a:gd name="T19" fmla="*/ 0 h 1587"/>
              <a:gd name="T20" fmla="*/ 0 w 1588"/>
              <a:gd name="T21" fmla="*/ 0 h 1587"/>
              <a:gd name="T22" fmla="*/ 0 w 1588"/>
              <a:gd name="T23" fmla="*/ 0 h 1587"/>
              <a:gd name="T24" fmla="*/ 0 w 1588"/>
              <a:gd name="T25" fmla="*/ 0 h 1587"/>
              <a:gd name="T26" fmla="*/ 0 w 1588"/>
              <a:gd name="T27" fmla="*/ 0 h 1587"/>
              <a:gd name="T28" fmla="*/ 0 w 1588"/>
              <a:gd name="T29" fmla="*/ 0 h 1587"/>
              <a:gd name="T30" fmla="*/ 0 w 1588"/>
              <a:gd name="T31" fmla="*/ 0 h 1587"/>
              <a:gd name="T32" fmla="*/ 0 w 1588"/>
              <a:gd name="T33" fmla="*/ 0 h 1587"/>
              <a:gd name="T34" fmla="*/ 0 w 1588"/>
              <a:gd name="T35" fmla="*/ 0 h 158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588"/>
              <a:gd name="T55" fmla="*/ 0 h 1587"/>
              <a:gd name="T56" fmla="*/ 1588 w 1588"/>
              <a:gd name="T57" fmla="*/ 1587 h 1587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588" h="1587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1334" name="Freeform 85"/>
          <p:cNvSpPr>
            <a:spLocks/>
          </p:cNvSpPr>
          <p:nvPr/>
        </p:nvSpPr>
        <p:spPr bwMode="auto">
          <a:xfrm>
            <a:off x="6151563" y="5013325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3175 h 2"/>
              <a:gd name="T4" fmla="*/ 0 w 1587"/>
              <a:gd name="T5" fmla="*/ 3175 h 2"/>
              <a:gd name="T6" fmla="*/ 0 w 1587"/>
              <a:gd name="T7" fmla="*/ 3175 h 2"/>
              <a:gd name="T8" fmla="*/ 0 w 1587"/>
              <a:gd name="T9" fmla="*/ 3175 h 2"/>
              <a:gd name="T10" fmla="*/ 0 w 1587"/>
              <a:gd name="T11" fmla="*/ 3175 h 2"/>
              <a:gd name="T12" fmla="*/ 0 w 1587"/>
              <a:gd name="T13" fmla="*/ 3175 h 2"/>
              <a:gd name="T14" fmla="*/ 0 w 1587"/>
              <a:gd name="T15" fmla="*/ 3175 h 2"/>
              <a:gd name="T16" fmla="*/ 0 w 1587"/>
              <a:gd name="T17" fmla="*/ 3175 h 2"/>
              <a:gd name="T18" fmla="*/ 0 w 1587"/>
              <a:gd name="T19" fmla="*/ 3175 h 2"/>
              <a:gd name="T20" fmla="*/ 0 w 1587"/>
              <a:gd name="T21" fmla="*/ 3175 h 2"/>
              <a:gd name="T22" fmla="*/ 0 w 1587"/>
              <a:gd name="T23" fmla="*/ 0 h 2"/>
              <a:gd name="T24" fmla="*/ 0 w 1587"/>
              <a:gd name="T25" fmla="*/ 0 h 2"/>
              <a:gd name="T26" fmla="*/ 0 w 1587"/>
              <a:gd name="T27" fmla="*/ 0 h 2"/>
              <a:gd name="T28" fmla="*/ 0 w 1587"/>
              <a:gd name="T29" fmla="*/ 3175 h 2"/>
              <a:gd name="T30" fmla="*/ 0 w 1587"/>
              <a:gd name="T31" fmla="*/ 3175 h 2"/>
              <a:gd name="T32" fmla="*/ 0 w 1587"/>
              <a:gd name="T33" fmla="*/ 3175 h 2"/>
              <a:gd name="T34" fmla="*/ 0 w 1587"/>
              <a:gd name="T35" fmla="*/ 3175 h 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587"/>
              <a:gd name="T55" fmla="*/ 0 h 2"/>
              <a:gd name="T56" fmla="*/ 1587 w 1587"/>
              <a:gd name="T57" fmla="*/ 2 h 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1335" name="Freeform 86"/>
          <p:cNvSpPr>
            <a:spLocks/>
          </p:cNvSpPr>
          <p:nvPr/>
        </p:nvSpPr>
        <p:spPr bwMode="auto">
          <a:xfrm>
            <a:off x="6059488" y="48831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3175 h 2"/>
              <a:gd name="T4" fmla="*/ 0 w 2"/>
              <a:gd name="T5" fmla="*/ 3175 h 2"/>
              <a:gd name="T6" fmla="*/ 0 w 2"/>
              <a:gd name="T7" fmla="*/ 3175 h 2"/>
              <a:gd name="T8" fmla="*/ 0 w 2"/>
              <a:gd name="T9" fmla="*/ 3175 h 2"/>
              <a:gd name="T10" fmla="*/ 3175 w 2"/>
              <a:gd name="T11" fmla="*/ 3175 h 2"/>
              <a:gd name="T12" fmla="*/ 3175 w 2"/>
              <a:gd name="T13" fmla="*/ 3175 h 2"/>
              <a:gd name="T14" fmla="*/ 3175 w 2"/>
              <a:gd name="T15" fmla="*/ 3175 h 2"/>
              <a:gd name="T16" fmla="*/ 3175 w 2"/>
              <a:gd name="T17" fmla="*/ 0 h 2"/>
              <a:gd name="T18" fmla="*/ 3175 w 2"/>
              <a:gd name="T19" fmla="*/ 0 h 2"/>
              <a:gd name="T20" fmla="*/ 3175 w 2"/>
              <a:gd name="T21" fmla="*/ 0 h 2"/>
              <a:gd name="T22" fmla="*/ 3175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"/>
              <a:gd name="T55" fmla="*/ 0 h 2"/>
              <a:gd name="T56" fmla="*/ 2 w 2"/>
              <a:gd name="T57" fmla="*/ 2 h 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1336" name="Freeform 87"/>
          <p:cNvSpPr>
            <a:spLocks/>
          </p:cNvSpPr>
          <p:nvPr/>
        </p:nvSpPr>
        <p:spPr bwMode="auto">
          <a:xfrm>
            <a:off x="6073775" y="4878388"/>
            <a:ext cx="3175" cy="4762"/>
          </a:xfrm>
          <a:custGeom>
            <a:avLst/>
            <a:gdLst>
              <a:gd name="T0" fmla="*/ 0 w 2"/>
              <a:gd name="T1" fmla="*/ 4762 h 3"/>
              <a:gd name="T2" fmla="*/ 0 w 2"/>
              <a:gd name="T3" fmla="*/ 4762 h 3"/>
              <a:gd name="T4" fmla="*/ 0 w 2"/>
              <a:gd name="T5" fmla="*/ 4762 h 3"/>
              <a:gd name="T6" fmla="*/ 3175 w 2"/>
              <a:gd name="T7" fmla="*/ 4762 h 3"/>
              <a:gd name="T8" fmla="*/ 3175 w 2"/>
              <a:gd name="T9" fmla="*/ 4762 h 3"/>
              <a:gd name="T10" fmla="*/ 3175 w 2"/>
              <a:gd name="T11" fmla="*/ 4762 h 3"/>
              <a:gd name="T12" fmla="*/ 3175 w 2"/>
              <a:gd name="T13" fmla="*/ 4762 h 3"/>
              <a:gd name="T14" fmla="*/ 3175 w 2"/>
              <a:gd name="T15" fmla="*/ 4762 h 3"/>
              <a:gd name="T16" fmla="*/ 3175 w 2"/>
              <a:gd name="T17" fmla="*/ 4762 h 3"/>
              <a:gd name="T18" fmla="*/ 3175 w 2"/>
              <a:gd name="T19" fmla="*/ 0 h 3"/>
              <a:gd name="T20" fmla="*/ 3175 w 2"/>
              <a:gd name="T21" fmla="*/ 0 h 3"/>
              <a:gd name="T22" fmla="*/ 3175 w 2"/>
              <a:gd name="T23" fmla="*/ 0 h 3"/>
              <a:gd name="T24" fmla="*/ 3175 w 2"/>
              <a:gd name="T25" fmla="*/ 0 h 3"/>
              <a:gd name="T26" fmla="*/ 3175 w 2"/>
              <a:gd name="T27" fmla="*/ 0 h 3"/>
              <a:gd name="T28" fmla="*/ 0 w 2"/>
              <a:gd name="T29" fmla="*/ 0 h 3"/>
              <a:gd name="T30" fmla="*/ 0 w 2"/>
              <a:gd name="T31" fmla="*/ 0 h 3"/>
              <a:gd name="T32" fmla="*/ 0 w 2"/>
              <a:gd name="T33" fmla="*/ 4762 h 3"/>
              <a:gd name="T34" fmla="*/ 0 w 2"/>
              <a:gd name="T35" fmla="*/ 4762 h 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"/>
              <a:gd name="T55" fmla="*/ 0 h 3"/>
              <a:gd name="T56" fmla="*/ 2 w 2"/>
              <a:gd name="T57" fmla="*/ 3 h 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1337" name="Freeform 88"/>
          <p:cNvSpPr>
            <a:spLocks/>
          </p:cNvSpPr>
          <p:nvPr/>
        </p:nvSpPr>
        <p:spPr bwMode="auto">
          <a:xfrm>
            <a:off x="6086475" y="4875213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0 w 2"/>
              <a:gd name="T5" fmla="*/ 3175 h 2"/>
              <a:gd name="T6" fmla="*/ 0 w 2"/>
              <a:gd name="T7" fmla="*/ 3175 h 2"/>
              <a:gd name="T8" fmla="*/ 0 w 2"/>
              <a:gd name="T9" fmla="*/ 3175 h 2"/>
              <a:gd name="T10" fmla="*/ 3175 w 2"/>
              <a:gd name="T11" fmla="*/ 3175 h 2"/>
              <a:gd name="T12" fmla="*/ 3175 w 2"/>
              <a:gd name="T13" fmla="*/ 3175 h 2"/>
              <a:gd name="T14" fmla="*/ 3175 w 2"/>
              <a:gd name="T15" fmla="*/ 3175 h 2"/>
              <a:gd name="T16" fmla="*/ 3175 w 2"/>
              <a:gd name="T17" fmla="*/ 3175 h 2"/>
              <a:gd name="T18" fmla="*/ 3175 w 2"/>
              <a:gd name="T19" fmla="*/ 3175 h 2"/>
              <a:gd name="T20" fmla="*/ 3175 w 2"/>
              <a:gd name="T21" fmla="*/ 3175 h 2"/>
              <a:gd name="T22" fmla="*/ 3175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"/>
              <a:gd name="T55" fmla="*/ 0 h 2"/>
              <a:gd name="T56" fmla="*/ 2 w 2"/>
              <a:gd name="T57" fmla="*/ 2 h 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1338" name="Freeform 89"/>
          <p:cNvSpPr>
            <a:spLocks/>
          </p:cNvSpPr>
          <p:nvPr/>
        </p:nvSpPr>
        <p:spPr bwMode="auto">
          <a:xfrm>
            <a:off x="6089650" y="4883150"/>
            <a:ext cx="7938" cy="3175"/>
          </a:xfrm>
          <a:custGeom>
            <a:avLst/>
            <a:gdLst>
              <a:gd name="T0" fmla="*/ 0 w 5"/>
              <a:gd name="T1" fmla="*/ 3175 h 2"/>
              <a:gd name="T2" fmla="*/ 0 w 5"/>
              <a:gd name="T3" fmla="*/ 3175 h 2"/>
              <a:gd name="T4" fmla="*/ 0 w 5"/>
              <a:gd name="T5" fmla="*/ 3175 h 2"/>
              <a:gd name="T6" fmla="*/ 4763 w 5"/>
              <a:gd name="T7" fmla="*/ 3175 h 2"/>
              <a:gd name="T8" fmla="*/ 4763 w 5"/>
              <a:gd name="T9" fmla="*/ 3175 h 2"/>
              <a:gd name="T10" fmla="*/ 4763 w 5"/>
              <a:gd name="T11" fmla="*/ 3175 h 2"/>
              <a:gd name="T12" fmla="*/ 4763 w 5"/>
              <a:gd name="T13" fmla="*/ 3175 h 2"/>
              <a:gd name="T14" fmla="*/ 7938 w 5"/>
              <a:gd name="T15" fmla="*/ 3175 h 2"/>
              <a:gd name="T16" fmla="*/ 7938 w 5"/>
              <a:gd name="T17" fmla="*/ 3175 h 2"/>
              <a:gd name="T18" fmla="*/ 7938 w 5"/>
              <a:gd name="T19" fmla="*/ 0 h 2"/>
              <a:gd name="T20" fmla="*/ 4763 w 5"/>
              <a:gd name="T21" fmla="*/ 0 h 2"/>
              <a:gd name="T22" fmla="*/ 4763 w 5"/>
              <a:gd name="T23" fmla="*/ 0 h 2"/>
              <a:gd name="T24" fmla="*/ 4763 w 5"/>
              <a:gd name="T25" fmla="*/ 0 h 2"/>
              <a:gd name="T26" fmla="*/ 4763 w 5"/>
              <a:gd name="T27" fmla="*/ 0 h 2"/>
              <a:gd name="T28" fmla="*/ 0 w 5"/>
              <a:gd name="T29" fmla="*/ 0 h 2"/>
              <a:gd name="T30" fmla="*/ 0 w 5"/>
              <a:gd name="T31" fmla="*/ 0 h 2"/>
              <a:gd name="T32" fmla="*/ 0 w 5"/>
              <a:gd name="T33" fmla="*/ 3175 h 2"/>
              <a:gd name="T34" fmla="*/ 0 w 5"/>
              <a:gd name="T35" fmla="*/ 3175 h 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5"/>
              <a:gd name="T55" fmla="*/ 0 h 2"/>
              <a:gd name="T56" fmla="*/ 5 w 5"/>
              <a:gd name="T57" fmla="*/ 2 h 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5" h="2">
                <a:moveTo>
                  <a:pt x="0" y="2"/>
                </a:moveTo>
                <a:lnTo>
                  <a:pt x="0" y="2"/>
                </a:lnTo>
                <a:lnTo>
                  <a:pt x="3" y="2"/>
                </a:lnTo>
                <a:lnTo>
                  <a:pt x="5" y="2"/>
                </a:lnTo>
                <a:lnTo>
                  <a:pt x="5" y="0"/>
                </a:lnTo>
                <a:lnTo>
                  <a:pt x="3" y="0"/>
                </a:lnTo>
                <a:lnTo>
                  <a:pt x="0" y="0"/>
                </a:lnTo>
                <a:lnTo>
                  <a:pt x="0" y="2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1339" name="Freeform 90"/>
          <p:cNvSpPr>
            <a:spLocks/>
          </p:cNvSpPr>
          <p:nvPr/>
        </p:nvSpPr>
        <p:spPr bwMode="auto">
          <a:xfrm>
            <a:off x="6076950" y="4889500"/>
            <a:ext cx="3175" cy="1588"/>
          </a:xfrm>
          <a:custGeom>
            <a:avLst/>
            <a:gdLst>
              <a:gd name="T0" fmla="*/ 0 w 2"/>
              <a:gd name="T1" fmla="*/ 0 h 1588"/>
              <a:gd name="T2" fmla="*/ 0 w 2"/>
              <a:gd name="T3" fmla="*/ 0 h 1588"/>
              <a:gd name="T4" fmla="*/ 0 w 2"/>
              <a:gd name="T5" fmla="*/ 0 h 1588"/>
              <a:gd name="T6" fmla="*/ 0 w 2"/>
              <a:gd name="T7" fmla="*/ 0 h 1588"/>
              <a:gd name="T8" fmla="*/ 3175 w 2"/>
              <a:gd name="T9" fmla="*/ 0 h 1588"/>
              <a:gd name="T10" fmla="*/ 3175 w 2"/>
              <a:gd name="T11" fmla="*/ 0 h 1588"/>
              <a:gd name="T12" fmla="*/ 3175 w 2"/>
              <a:gd name="T13" fmla="*/ 0 h 1588"/>
              <a:gd name="T14" fmla="*/ 3175 w 2"/>
              <a:gd name="T15" fmla="*/ 0 h 1588"/>
              <a:gd name="T16" fmla="*/ 3175 w 2"/>
              <a:gd name="T17" fmla="*/ 0 h 1588"/>
              <a:gd name="T18" fmla="*/ 3175 w 2"/>
              <a:gd name="T19" fmla="*/ 0 h 1588"/>
              <a:gd name="T20" fmla="*/ 3175 w 2"/>
              <a:gd name="T21" fmla="*/ 0 h 1588"/>
              <a:gd name="T22" fmla="*/ 3175 w 2"/>
              <a:gd name="T23" fmla="*/ 0 h 1588"/>
              <a:gd name="T24" fmla="*/ 3175 w 2"/>
              <a:gd name="T25" fmla="*/ 0 h 1588"/>
              <a:gd name="T26" fmla="*/ 0 w 2"/>
              <a:gd name="T27" fmla="*/ 0 h 1588"/>
              <a:gd name="T28" fmla="*/ 0 w 2"/>
              <a:gd name="T29" fmla="*/ 0 h 1588"/>
              <a:gd name="T30" fmla="*/ 0 w 2"/>
              <a:gd name="T31" fmla="*/ 0 h 1588"/>
              <a:gd name="T32" fmla="*/ 0 w 2"/>
              <a:gd name="T33" fmla="*/ 0 h 1588"/>
              <a:gd name="T34" fmla="*/ 0 w 2"/>
              <a:gd name="T35" fmla="*/ 0 h 158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"/>
              <a:gd name="T55" fmla="*/ 0 h 1588"/>
              <a:gd name="T56" fmla="*/ 2 w 2"/>
              <a:gd name="T57" fmla="*/ 1588 h 1588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" h="1588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grpSp>
        <p:nvGrpSpPr>
          <p:cNvPr id="11340" name="Group 91"/>
          <p:cNvGrpSpPr>
            <a:grpSpLocks/>
          </p:cNvGrpSpPr>
          <p:nvPr/>
        </p:nvGrpSpPr>
        <p:grpSpPr bwMode="auto">
          <a:xfrm>
            <a:off x="6269038" y="2998788"/>
            <a:ext cx="676275" cy="674687"/>
            <a:chOff x="2870" y="1518"/>
            <a:chExt cx="292" cy="320"/>
          </a:xfrm>
        </p:grpSpPr>
        <p:graphicFrame>
          <p:nvGraphicFramePr>
            <p:cNvPr id="11273" name="Object 9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09" name="Clip" r:id="rId12" imgW="819000" imgH="847800" progId="MS_ClipArt_Gallery.2">
                    <p:embed/>
                  </p:oleObj>
                </mc:Choice>
                <mc:Fallback>
                  <p:oleObj name="Clip" r:id="rId12" imgW="819000" imgH="847800" progId="MS_ClipArt_Gallery.2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70" y="1518"/>
                          <a:ext cx="272" cy="28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4" name="Object 10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10" name="Clip" r:id="rId14" imgW="1266840" imgH="1200240" progId="MS_ClipArt_Gallery.2">
                    <p:embed/>
                  </p:oleObj>
                </mc:Choice>
                <mc:Fallback>
                  <p:oleObj name="Clip" r:id="rId14" imgW="1266840" imgH="1200240" progId="MS_ClipArt_Gallery.2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13" y="1602"/>
                          <a:ext cx="249" cy="23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341" name="Rectangle 94"/>
          <p:cNvSpPr>
            <a:spLocks noChangeArrowheads="1"/>
          </p:cNvSpPr>
          <p:nvPr/>
        </p:nvSpPr>
        <p:spPr bwMode="auto">
          <a:xfrm>
            <a:off x="6457950" y="3670300"/>
            <a:ext cx="15240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 pitchFamily="34" charset="0"/>
              </a:rPr>
              <a:t>arriving </a:t>
            </a:r>
            <a:r>
              <a:rPr lang="en-US">
                <a:solidFill>
                  <a:srgbClr val="FF0000"/>
                </a:solidFill>
                <a:latin typeface="Arial" pitchFamily="34" charset="0"/>
              </a:rPr>
              <a:t>DHCP </a:t>
            </a:r>
          </a:p>
          <a:p>
            <a:r>
              <a:rPr lang="en-US">
                <a:solidFill>
                  <a:srgbClr val="FF0000"/>
                </a:solidFill>
                <a:latin typeface="Arial" pitchFamily="34" charset="0"/>
              </a:rPr>
              <a:t>client</a:t>
            </a:r>
            <a:r>
              <a:rPr lang="en-US">
                <a:solidFill>
                  <a:srgbClr val="000000"/>
                </a:solidFill>
                <a:latin typeface="Arial" pitchFamily="34" charset="0"/>
              </a:rPr>
              <a:t> needs</a:t>
            </a:r>
          </a:p>
          <a:p>
            <a:r>
              <a:rPr lang="en-US">
                <a:solidFill>
                  <a:srgbClr val="000000"/>
                </a:solidFill>
                <a:latin typeface="Arial" pitchFamily="34" charset="0"/>
              </a:rPr>
              <a:t>address in this</a:t>
            </a:r>
          </a:p>
          <a:p>
            <a:r>
              <a:rPr lang="en-US">
                <a:solidFill>
                  <a:srgbClr val="000000"/>
                </a:solidFill>
                <a:latin typeface="Arial" pitchFamily="34" charset="0"/>
              </a:rPr>
              <a:t>network</a:t>
            </a:r>
            <a:endParaRPr lang="en-US"/>
          </a:p>
        </p:txBody>
      </p:sp>
      <p:sp>
        <p:nvSpPr>
          <p:cNvPr id="11342" name="Freeform 95"/>
          <p:cNvSpPr>
            <a:spLocks noEditPoints="1"/>
          </p:cNvSpPr>
          <p:nvPr/>
        </p:nvSpPr>
        <p:spPr bwMode="auto">
          <a:xfrm>
            <a:off x="5629275" y="3259138"/>
            <a:ext cx="706438" cy="171450"/>
          </a:xfrm>
          <a:custGeom>
            <a:avLst/>
            <a:gdLst>
              <a:gd name="T0" fmla="*/ 696913 w 445"/>
              <a:gd name="T1" fmla="*/ 100012 h 108"/>
              <a:gd name="T2" fmla="*/ 139700 w 445"/>
              <a:gd name="T3" fmla="*/ 100012 h 108"/>
              <a:gd name="T4" fmla="*/ 136525 w 445"/>
              <a:gd name="T5" fmla="*/ 95250 h 108"/>
              <a:gd name="T6" fmla="*/ 133350 w 445"/>
              <a:gd name="T7" fmla="*/ 95250 h 108"/>
              <a:gd name="T8" fmla="*/ 130175 w 445"/>
              <a:gd name="T9" fmla="*/ 92075 h 108"/>
              <a:gd name="T10" fmla="*/ 130175 w 445"/>
              <a:gd name="T11" fmla="*/ 85725 h 108"/>
              <a:gd name="T12" fmla="*/ 130175 w 445"/>
              <a:gd name="T13" fmla="*/ 82550 h 108"/>
              <a:gd name="T14" fmla="*/ 133350 w 445"/>
              <a:gd name="T15" fmla="*/ 79375 h 108"/>
              <a:gd name="T16" fmla="*/ 136525 w 445"/>
              <a:gd name="T17" fmla="*/ 79375 h 108"/>
              <a:gd name="T18" fmla="*/ 139700 w 445"/>
              <a:gd name="T19" fmla="*/ 76200 h 108"/>
              <a:gd name="T20" fmla="*/ 696913 w 445"/>
              <a:gd name="T21" fmla="*/ 76200 h 108"/>
              <a:gd name="T22" fmla="*/ 700088 w 445"/>
              <a:gd name="T23" fmla="*/ 79375 h 108"/>
              <a:gd name="T24" fmla="*/ 703263 w 445"/>
              <a:gd name="T25" fmla="*/ 79375 h 108"/>
              <a:gd name="T26" fmla="*/ 706438 w 445"/>
              <a:gd name="T27" fmla="*/ 82550 h 108"/>
              <a:gd name="T28" fmla="*/ 706438 w 445"/>
              <a:gd name="T29" fmla="*/ 85725 h 108"/>
              <a:gd name="T30" fmla="*/ 706438 w 445"/>
              <a:gd name="T31" fmla="*/ 92075 h 108"/>
              <a:gd name="T32" fmla="*/ 703263 w 445"/>
              <a:gd name="T33" fmla="*/ 95250 h 108"/>
              <a:gd name="T34" fmla="*/ 700088 w 445"/>
              <a:gd name="T35" fmla="*/ 95250 h 108"/>
              <a:gd name="T36" fmla="*/ 696913 w 445"/>
              <a:gd name="T37" fmla="*/ 100012 h 108"/>
              <a:gd name="T38" fmla="*/ 696913 w 445"/>
              <a:gd name="T39" fmla="*/ 100012 h 108"/>
              <a:gd name="T40" fmla="*/ 169863 w 445"/>
              <a:gd name="T41" fmla="*/ 171450 h 108"/>
              <a:gd name="T42" fmla="*/ 0 w 445"/>
              <a:gd name="T43" fmla="*/ 85725 h 108"/>
              <a:gd name="T44" fmla="*/ 169863 w 445"/>
              <a:gd name="T45" fmla="*/ 0 h 108"/>
              <a:gd name="T46" fmla="*/ 169863 w 445"/>
              <a:gd name="T47" fmla="*/ 171450 h 108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445"/>
              <a:gd name="T73" fmla="*/ 0 h 108"/>
              <a:gd name="T74" fmla="*/ 445 w 445"/>
              <a:gd name="T75" fmla="*/ 108 h 108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445" h="108">
                <a:moveTo>
                  <a:pt x="439" y="63"/>
                </a:moveTo>
                <a:lnTo>
                  <a:pt x="88" y="63"/>
                </a:lnTo>
                <a:lnTo>
                  <a:pt x="86" y="60"/>
                </a:lnTo>
                <a:lnTo>
                  <a:pt x="84" y="60"/>
                </a:lnTo>
                <a:lnTo>
                  <a:pt x="82" y="58"/>
                </a:lnTo>
                <a:lnTo>
                  <a:pt x="82" y="54"/>
                </a:lnTo>
                <a:lnTo>
                  <a:pt x="82" y="52"/>
                </a:lnTo>
                <a:lnTo>
                  <a:pt x="84" y="50"/>
                </a:lnTo>
                <a:lnTo>
                  <a:pt x="86" y="50"/>
                </a:lnTo>
                <a:lnTo>
                  <a:pt x="88" y="48"/>
                </a:lnTo>
                <a:lnTo>
                  <a:pt x="439" y="48"/>
                </a:lnTo>
                <a:lnTo>
                  <a:pt x="441" y="50"/>
                </a:lnTo>
                <a:lnTo>
                  <a:pt x="443" y="50"/>
                </a:lnTo>
                <a:lnTo>
                  <a:pt x="445" y="52"/>
                </a:lnTo>
                <a:lnTo>
                  <a:pt x="445" y="54"/>
                </a:lnTo>
                <a:lnTo>
                  <a:pt x="445" y="58"/>
                </a:lnTo>
                <a:lnTo>
                  <a:pt x="443" y="60"/>
                </a:lnTo>
                <a:lnTo>
                  <a:pt x="441" y="60"/>
                </a:lnTo>
                <a:lnTo>
                  <a:pt x="439" y="63"/>
                </a:lnTo>
                <a:close/>
                <a:moveTo>
                  <a:pt x="107" y="108"/>
                </a:moveTo>
                <a:lnTo>
                  <a:pt x="0" y="54"/>
                </a:lnTo>
                <a:lnTo>
                  <a:pt x="107" y="0"/>
                </a:lnTo>
                <a:lnTo>
                  <a:pt x="107" y="108"/>
                </a:lnTo>
                <a:close/>
              </a:path>
            </a:pathLst>
          </a:custGeom>
          <a:solidFill>
            <a:srgbClr val="FF0000"/>
          </a:solidFill>
          <a:ln w="317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Network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12293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4-</a:t>
            </a:r>
            <a:fld id="{D26ADC22-E1DA-482C-B433-D4910C64BF37}" type="slidenum">
              <a:rPr lang="en-US" smtClean="0"/>
              <a:pPr/>
              <a:t>50</a:t>
            </a:fld>
            <a:endParaRPr lang="en-US" smtClean="0"/>
          </a:p>
        </p:txBody>
      </p:sp>
      <p:sp>
        <p:nvSpPr>
          <p:cNvPr id="12294" name="Rectangle 2"/>
          <p:cNvSpPr>
            <a:spLocks noGrp="1" noChangeArrowheads="1"/>
          </p:cNvSpPr>
          <p:nvPr>
            <p:ph type="title"/>
          </p:nvPr>
        </p:nvSpPr>
        <p:spPr>
          <a:xfrm>
            <a:off x="509588" y="0"/>
            <a:ext cx="7772400" cy="1020763"/>
          </a:xfrm>
        </p:spPr>
        <p:txBody>
          <a:bodyPr/>
          <a:lstStyle/>
          <a:p>
            <a:r>
              <a:rPr lang="en-US" sz="3600" smtClean="0"/>
              <a:t>DHCP client-server scenario</a:t>
            </a:r>
          </a:p>
        </p:txBody>
      </p:sp>
      <p:sp>
        <p:nvSpPr>
          <p:cNvPr id="12295" name="Rectangle 3"/>
          <p:cNvSpPr>
            <a:spLocks noChangeArrowheads="1"/>
          </p:cNvSpPr>
          <p:nvPr/>
        </p:nvSpPr>
        <p:spPr bwMode="auto">
          <a:xfrm>
            <a:off x="2111375" y="6343650"/>
            <a:ext cx="5630863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2296" name="Group 4"/>
          <p:cNvGrpSpPr>
            <a:grpSpLocks/>
          </p:cNvGrpSpPr>
          <p:nvPr/>
        </p:nvGrpSpPr>
        <p:grpSpPr bwMode="auto">
          <a:xfrm>
            <a:off x="6938963" y="1550988"/>
            <a:ext cx="460375" cy="492125"/>
            <a:chOff x="2870" y="1518"/>
            <a:chExt cx="292" cy="320"/>
          </a:xfrm>
        </p:grpSpPr>
        <p:graphicFrame>
          <p:nvGraphicFramePr>
            <p:cNvPr id="12290" name="Object 2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8" r:id="rId4" imgW="819000" imgH="847800" progId="">
                    <p:embed/>
                  </p:oleObj>
                </mc:Choice>
                <mc:Fallback>
                  <p:oleObj r:id="rId4" imgW="819000" imgH="847800" progId="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70" y="1518"/>
                          <a:ext cx="272" cy="28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291" name="Object 3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9" r:id="rId6" imgW="1266840" imgH="1200240" progId="">
                    <p:embed/>
                  </p:oleObj>
                </mc:Choice>
                <mc:Fallback>
                  <p:oleObj r:id="rId6" imgW="1266840" imgH="1200240" progId="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13" y="1602"/>
                          <a:ext cx="249" cy="23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297" name="Text Box 7"/>
          <p:cNvSpPr txBox="1">
            <a:spLocks noChangeArrowheads="1"/>
          </p:cNvSpPr>
          <p:nvPr/>
        </p:nvSpPr>
        <p:spPr bwMode="auto">
          <a:xfrm>
            <a:off x="1387475" y="1017588"/>
            <a:ext cx="23749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/>
              <a:t>DHCP server: 223.1.2.5</a:t>
            </a:r>
          </a:p>
        </p:txBody>
      </p:sp>
      <p:sp>
        <p:nvSpPr>
          <p:cNvPr id="12298" name="Text Box 8"/>
          <p:cNvSpPr txBox="1">
            <a:spLocks noChangeArrowheads="1"/>
          </p:cNvSpPr>
          <p:nvPr/>
        </p:nvSpPr>
        <p:spPr bwMode="auto">
          <a:xfrm>
            <a:off x="6750050" y="995363"/>
            <a:ext cx="91281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/>
              <a:t>arriving</a:t>
            </a:r>
          </a:p>
          <a:p>
            <a:pPr algn="ctr"/>
            <a:r>
              <a:rPr lang="en-US" sz="1600"/>
              <a:t> client</a:t>
            </a:r>
            <a:endParaRPr lang="en-US"/>
          </a:p>
        </p:txBody>
      </p:sp>
      <p:sp>
        <p:nvSpPr>
          <p:cNvPr id="12299" name="Line 9"/>
          <p:cNvSpPr>
            <a:spLocks noChangeShapeType="1"/>
          </p:cNvSpPr>
          <p:nvPr/>
        </p:nvSpPr>
        <p:spPr bwMode="auto">
          <a:xfrm flipH="1">
            <a:off x="2562225" y="2019300"/>
            <a:ext cx="4395788" cy="5365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12300" name="Line 10"/>
          <p:cNvSpPr>
            <a:spLocks noChangeShapeType="1"/>
          </p:cNvSpPr>
          <p:nvPr/>
        </p:nvSpPr>
        <p:spPr bwMode="auto">
          <a:xfrm>
            <a:off x="2528888" y="1974850"/>
            <a:ext cx="0" cy="3760788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2301" name="Line 11"/>
          <p:cNvSpPr>
            <a:spLocks noChangeShapeType="1"/>
          </p:cNvSpPr>
          <p:nvPr/>
        </p:nvSpPr>
        <p:spPr bwMode="auto">
          <a:xfrm>
            <a:off x="7054850" y="2051050"/>
            <a:ext cx="0" cy="3762375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2302" name="Line 12"/>
          <p:cNvSpPr>
            <a:spLocks noChangeShapeType="1"/>
          </p:cNvSpPr>
          <p:nvPr/>
        </p:nvSpPr>
        <p:spPr bwMode="auto">
          <a:xfrm>
            <a:off x="2109788" y="2743200"/>
            <a:ext cx="0" cy="1906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12303" name="Text Box 13"/>
          <p:cNvSpPr txBox="1">
            <a:spLocks noChangeArrowheads="1"/>
          </p:cNvSpPr>
          <p:nvPr/>
        </p:nvSpPr>
        <p:spPr bwMode="auto">
          <a:xfrm>
            <a:off x="1851025" y="4618038"/>
            <a:ext cx="560388" cy="3937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100"/>
              <a:t>time</a:t>
            </a:r>
            <a:endParaRPr lang="en-US"/>
          </a:p>
        </p:txBody>
      </p:sp>
      <p:grpSp>
        <p:nvGrpSpPr>
          <p:cNvPr id="12304" name="Group 14"/>
          <p:cNvGrpSpPr>
            <a:grpSpLocks/>
          </p:cNvGrpSpPr>
          <p:nvPr/>
        </p:nvGrpSpPr>
        <p:grpSpPr bwMode="auto">
          <a:xfrm>
            <a:off x="2466975" y="1541463"/>
            <a:ext cx="182563" cy="400050"/>
            <a:chOff x="4180" y="783"/>
            <a:chExt cx="150" cy="307"/>
          </a:xfrm>
        </p:grpSpPr>
        <p:sp>
          <p:nvSpPr>
            <p:cNvPr id="12317" name="AutoShape 15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8" name="Rectangle 16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9" name="Rectangle 17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0" name="AutoShape 18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1" name="Line 19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2" name="Line 20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3" name="Rectangle 21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4" name="Rectangle 22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2305" name="Group 23"/>
          <p:cNvGrpSpPr>
            <a:grpSpLocks/>
          </p:cNvGrpSpPr>
          <p:nvPr/>
        </p:nvGrpSpPr>
        <p:grpSpPr bwMode="auto">
          <a:xfrm>
            <a:off x="4090988" y="1154113"/>
            <a:ext cx="2673350" cy="1116012"/>
            <a:chOff x="11865" y="3885"/>
            <a:chExt cx="3720" cy="1260"/>
          </a:xfrm>
        </p:grpSpPr>
        <p:sp>
          <p:nvSpPr>
            <p:cNvPr id="12315" name="Text Box 24"/>
            <p:cNvSpPr txBox="1">
              <a:spLocks noChangeArrowheads="1"/>
            </p:cNvSpPr>
            <p:nvPr/>
          </p:nvSpPr>
          <p:spPr bwMode="auto">
            <a:xfrm>
              <a:off x="11865" y="3885"/>
              <a:ext cx="2062" cy="49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>
                  <a:latin typeface="Arial" pitchFamily="34" charset="0"/>
                </a:rPr>
                <a:t>DHCP discover</a:t>
              </a:r>
              <a:endParaRPr lang="en-US" sz="1200" b="1"/>
            </a:p>
          </p:txBody>
        </p:sp>
        <p:sp>
          <p:nvSpPr>
            <p:cNvPr id="12316" name="Text Box 25"/>
            <p:cNvSpPr txBox="1">
              <a:spLocks noChangeArrowheads="1"/>
            </p:cNvSpPr>
            <p:nvPr/>
          </p:nvSpPr>
          <p:spPr bwMode="auto">
            <a:xfrm>
              <a:off x="12015" y="4231"/>
              <a:ext cx="3570" cy="91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>
                  <a:latin typeface="Arial" pitchFamily="34" charset="0"/>
                </a:rPr>
                <a:t>src : 0.0.0.0, 68     </a:t>
              </a:r>
            </a:p>
            <a:p>
              <a:r>
                <a:rPr lang="en-US" sz="1200">
                  <a:latin typeface="Arial" pitchFamily="34" charset="0"/>
                </a:rPr>
                <a:t>dest.: 255.255.255.255,67</a:t>
              </a:r>
            </a:p>
            <a:p>
              <a:r>
                <a:rPr lang="en-US" sz="1200">
                  <a:latin typeface="Arial" pitchFamily="34" charset="0"/>
                </a:rPr>
                <a:t>yiaddr:    0.0.0.0</a:t>
              </a:r>
            </a:p>
            <a:p>
              <a:r>
                <a:rPr lang="en-US" sz="1200">
                  <a:latin typeface="Arial" pitchFamily="34" charset="0"/>
                </a:rPr>
                <a:t>transaction ID: 654</a:t>
              </a:r>
              <a:endParaRPr lang="en-US"/>
            </a:p>
          </p:txBody>
        </p:sp>
      </p:grpSp>
      <p:sp>
        <p:nvSpPr>
          <p:cNvPr id="12306" name="Line 26"/>
          <p:cNvSpPr>
            <a:spLocks noChangeShapeType="1"/>
          </p:cNvSpPr>
          <p:nvPr/>
        </p:nvSpPr>
        <p:spPr bwMode="auto">
          <a:xfrm>
            <a:off x="2605088" y="3005138"/>
            <a:ext cx="4395787" cy="5381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12307" name="Text Box 27"/>
          <p:cNvSpPr txBox="1">
            <a:spLocks noChangeArrowheads="1"/>
          </p:cNvSpPr>
          <p:nvPr/>
        </p:nvSpPr>
        <p:spPr bwMode="auto">
          <a:xfrm>
            <a:off x="4264025" y="2390775"/>
            <a:ext cx="1379538" cy="330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 b="1">
                <a:latin typeface="Arial" pitchFamily="34" charset="0"/>
              </a:rPr>
              <a:t>DHCP offer</a:t>
            </a:r>
            <a:endParaRPr lang="en-US"/>
          </a:p>
        </p:txBody>
      </p:sp>
      <p:sp>
        <p:nvSpPr>
          <p:cNvPr id="12308" name="Text Box 28"/>
          <p:cNvSpPr txBox="1">
            <a:spLocks noChangeArrowheads="1"/>
          </p:cNvSpPr>
          <p:nvPr/>
        </p:nvSpPr>
        <p:spPr bwMode="auto">
          <a:xfrm>
            <a:off x="4360863" y="2643188"/>
            <a:ext cx="2424112" cy="965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latin typeface="Arial" pitchFamily="34" charset="0"/>
              </a:rPr>
              <a:t>src: 223.1.2.5, 67      </a:t>
            </a:r>
          </a:p>
          <a:p>
            <a:r>
              <a:rPr lang="en-US" sz="1200">
                <a:latin typeface="Arial" pitchFamily="34" charset="0"/>
              </a:rPr>
              <a:t>dest:  255.255.255.255, 68</a:t>
            </a:r>
          </a:p>
          <a:p>
            <a:r>
              <a:rPr lang="en-US" sz="1200">
                <a:latin typeface="Arial" pitchFamily="34" charset="0"/>
              </a:rPr>
              <a:t>yiaddrr: 223.1.2.4</a:t>
            </a:r>
          </a:p>
          <a:p>
            <a:r>
              <a:rPr lang="en-US" sz="1200">
                <a:latin typeface="Arial" pitchFamily="34" charset="0"/>
              </a:rPr>
              <a:t>transaction ID: 654</a:t>
            </a:r>
          </a:p>
          <a:p>
            <a:r>
              <a:rPr lang="en-US" sz="1200">
                <a:latin typeface="Arial" pitchFamily="34" charset="0"/>
              </a:rPr>
              <a:t>Lifetime: 3600 secs</a:t>
            </a:r>
            <a:endParaRPr lang="en-US" sz="800"/>
          </a:p>
        </p:txBody>
      </p:sp>
      <p:sp>
        <p:nvSpPr>
          <p:cNvPr id="12309" name="Line 29"/>
          <p:cNvSpPr>
            <a:spLocks noChangeShapeType="1"/>
          </p:cNvSpPr>
          <p:nvPr/>
        </p:nvSpPr>
        <p:spPr bwMode="auto">
          <a:xfrm flipH="1">
            <a:off x="2497138" y="4233863"/>
            <a:ext cx="4395787" cy="5365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12310" name="Text Box 30"/>
          <p:cNvSpPr txBox="1">
            <a:spLocks noChangeArrowheads="1"/>
          </p:cNvSpPr>
          <p:nvPr/>
        </p:nvSpPr>
        <p:spPr bwMode="auto">
          <a:xfrm>
            <a:off x="2668588" y="3576638"/>
            <a:ext cx="1379537" cy="3286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 b="1">
                <a:latin typeface="Arial" pitchFamily="34" charset="0"/>
              </a:rPr>
              <a:t>DHCP request</a:t>
            </a:r>
            <a:endParaRPr lang="en-US"/>
          </a:p>
        </p:txBody>
      </p:sp>
      <p:sp>
        <p:nvSpPr>
          <p:cNvPr id="12311" name="Text Box 31"/>
          <p:cNvSpPr txBox="1">
            <a:spLocks noChangeArrowheads="1"/>
          </p:cNvSpPr>
          <p:nvPr/>
        </p:nvSpPr>
        <p:spPr bwMode="auto">
          <a:xfrm>
            <a:off x="2798763" y="3838575"/>
            <a:ext cx="2757487" cy="942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latin typeface="Arial" pitchFamily="34" charset="0"/>
              </a:rPr>
              <a:t>src:  0.0.0.0, 68     </a:t>
            </a:r>
          </a:p>
          <a:p>
            <a:r>
              <a:rPr lang="en-US" sz="1200">
                <a:latin typeface="Arial" pitchFamily="34" charset="0"/>
              </a:rPr>
              <a:t>dest::  255.255.255.255, 67</a:t>
            </a:r>
          </a:p>
          <a:p>
            <a:r>
              <a:rPr lang="en-US" sz="1200">
                <a:latin typeface="Arial" pitchFamily="34" charset="0"/>
              </a:rPr>
              <a:t>yiaddrr: 223.1.2.4</a:t>
            </a:r>
          </a:p>
          <a:p>
            <a:r>
              <a:rPr lang="en-US" sz="1200">
                <a:latin typeface="Arial" pitchFamily="34" charset="0"/>
              </a:rPr>
              <a:t>transaction ID: 655</a:t>
            </a:r>
          </a:p>
          <a:p>
            <a:r>
              <a:rPr lang="en-US" sz="1200">
                <a:latin typeface="Arial" pitchFamily="34" charset="0"/>
              </a:rPr>
              <a:t>Lifetime: 3600 secs</a:t>
            </a:r>
            <a:endParaRPr lang="en-US"/>
          </a:p>
        </p:txBody>
      </p:sp>
      <p:sp>
        <p:nvSpPr>
          <p:cNvPr id="12312" name="Line 32"/>
          <p:cNvSpPr>
            <a:spLocks noChangeShapeType="1"/>
          </p:cNvSpPr>
          <p:nvPr/>
        </p:nvSpPr>
        <p:spPr bwMode="auto">
          <a:xfrm>
            <a:off x="2582863" y="5264150"/>
            <a:ext cx="4395787" cy="53816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12313" name="Text Box 33"/>
          <p:cNvSpPr txBox="1">
            <a:spLocks noChangeArrowheads="1"/>
          </p:cNvSpPr>
          <p:nvPr/>
        </p:nvSpPr>
        <p:spPr bwMode="auto">
          <a:xfrm>
            <a:off x="4221163" y="4979988"/>
            <a:ext cx="1379537" cy="3286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 b="1">
                <a:latin typeface="Arial" pitchFamily="34" charset="0"/>
              </a:rPr>
              <a:t>DHCP ACK</a:t>
            </a:r>
            <a:endParaRPr lang="en-US"/>
          </a:p>
        </p:txBody>
      </p:sp>
      <p:sp>
        <p:nvSpPr>
          <p:cNvPr id="12314" name="Text Box 34"/>
          <p:cNvSpPr txBox="1">
            <a:spLocks noChangeArrowheads="1"/>
          </p:cNvSpPr>
          <p:nvPr/>
        </p:nvSpPr>
        <p:spPr bwMode="auto">
          <a:xfrm>
            <a:off x="4318000" y="5232400"/>
            <a:ext cx="2413000" cy="9636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latin typeface="Arial" pitchFamily="34" charset="0"/>
              </a:rPr>
              <a:t>src: 223.1.2.5, 67      </a:t>
            </a:r>
          </a:p>
          <a:p>
            <a:r>
              <a:rPr lang="en-US" sz="1200">
                <a:latin typeface="Arial" pitchFamily="34" charset="0"/>
              </a:rPr>
              <a:t>dest:  255.255.255.255, 68</a:t>
            </a:r>
          </a:p>
          <a:p>
            <a:r>
              <a:rPr lang="en-US" sz="1200">
                <a:latin typeface="Arial" pitchFamily="34" charset="0"/>
              </a:rPr>
              <a:t>yiaddrr: 223.1.2.4</a:t>
            </a:r>
          </a:p>
          <a:p>
            <a:r>
              <a:rPr lang="en-US" sz="1200">
                <a:latin typeface="Arial" pitchFamily="34" charset="0"/>
              </a:rPr>
              <a:t>transaction ID: 655</a:t>
            </a:r>
          </a:p>
          <a:p>
            <a:r>
              <a:rPr lang="en-US" sz="1200">
                <a:latin typeface="Arial" pitchFamily="34" charset="0"/>
              </a:rPr>
              <a:t>Lifetime: 3600 secs</a:t>
            </a:r>
            <a:endParaRPr lang="en-US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DHCP: mais do que endereços IP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DHCP pode retornar mais do que apenas o endereço IP alocado na </a:t>
            </a:r>
            <a:r>
              <a:rPr lang="pt-BR" dirty="0" err="1" smtClean="0"/>
              <a:t>subrede</a:t>
            </a:r>
            <a:r>
              <a:rPr lang="pt-BR" dirty="0" smtClean="0"/>
              <a:t>:</a:t>
            </a:r>
          </a:p>
          <a:p>
            <a:pPr lvl="1"/>
            <a:r>
              <a:rPr lang="pt-BR" dirty="0" smtClean="0"/>
              <a:t>endereço do próximo roteador para o cliente</a:t>
            </a:r>
          </a:p>
          <a:p>
            <a:pPr lvl="1"/>
            <a:r>
              <a:rPr lang="pt-BR" dirty="0" smtClean="0"/>
              <a:t>nome e endereço IP do servidor DNS</a:t>
            </a:r>
          </a:p>
          <a:p>
            <a:pPr lvl="1"/>
            <a:r>
              <a:rPr lang="pt-BR" dirty="0" smtClean="0"/>
              <a:t>máscara de rede (indicando as porções do endereço que identificam a rede e o hospedeiro)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4: Camada de Rede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4a-</a:t>
            </a:r>
            <a:fld id="{5274A37C-EE8F-4987-9EFE-3337B73C46DE}" type="slidenum">
              <a:rPr lang="pt-BR" smtClean="0"/>
              <a:pPr>
                <a:defRPr/>
              </a:pPr>
              <a:t>51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58578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DHCP: exemplo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4247508" cy="4648200"/>
          </a:xfrm>
        </p:spPr>
        <p:txBody>
          <a:bodyPr/>
          <a:lstStyle/>
          <a:p>
            <a:r>
              <a:rPr lang="pt-BR" sz="2000" dirty="0" smtClean="0"/>
              <a:t>laptop ao se conectar necessita seu endereço IP, end. do primeiro roteador, end. do servidor DNS: usa DHCP</a:t>
            </a:r>
          </a:p>
          <a:p>
            <a:r>
              <a:rPr lang="pt-BR" sz="2000" dirty="0" smtClean="0"/>
              <a:t>pedido DHCP encapsulado em UDP, encapsulado no IP, encapsulado no Ethernet 802.1</a:t>
            </a:r>
          </a:p>
          <a:p>
            <a:r>
              <a:rPr lang="pt-BR" sz="2000" dirty="0" smtClean="0"/>
              <a:t>quadro Ethernet difundido (</a:t>
            </a:r>
            <a:r>
              <a:rPr lang="pt-BR" sz="2000" dirty="0" err="1" smtClean="0"/>
              <a:t>dest</a:t>
            </a:r>
            <a:r>
              <a:rPr lang="pt-BR" sz="2000" dirty="0" smtClean="0"/>
              <a:t>.: FFFFFFFFFFFF) na LAN, recebido no roteador que está rodando o servidor DHCP</a:t>
            </a:r>
          </a:p>
          <a:p>
            <a:r>
              <a:rPr lang="pt-BR" sz="2000" dirty="0" smtClean="0"/>
              <a:t>Ethernet </a:t>
            </a:r>
            <a:r>
              <a:rPr lang="pt-BR" sz="2000" dirty="0" err="1" smtClean="0"/>
              <a:t>demultiplexado</a:t>
            </a:r>
            <a:r>
              <a:rPr lang="pt-BR" sz="2000" dirty="0" smtClean="0"/>
              <a:t> para IP, </a:t>
            </a:r>
            <a:r>
              <a:rPr lang="pt-BR" sz="2000" dirty="0" err="1" smtClean="0"/>
              <a:t>demultiplexado</a:t>
            </a:r>
            <a:r>
              <a:rPr lang="pt-BR" sz="2000" dirty="0" smtClean="0"/>
              <a:t> para UDP, </a:t>
            </a:r>
            <a:r>
              <a:rPr lang="pt-BR" sz="2000" dirty="0" err="1" smtClean="0"/>
              <a:t>demultiplexado</a:t>
            </a:r>
            <a:r>
              <a:rPr lang="pt-BR" sz="2000" dirty="0" smtClean="0"/>
              <a:t> para DHCP</a:t>
            </a:r>
            <a:endParaRPr lang="pt-BR" sz="200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4: Camada de Rede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4a-</a:t>
            </a:r>
            <a:fld id="{6E18FAB5-3A02-437B-B66F-127A12D00693}" type="slidenum">
              <a:rPr lang="pt-BR" smtClean="0"/>
              <a:pPr>
                <a:defRPr/>
              </a:pPr>
              <a:t>52</a:t>
            </a:fld>
            <a:endParaRPr lang="pt-BR"/>
          </a:p>
        </p:txBody>
      </p:sp>
      <p:sp>
        <p:nvSpPr>
          <p:cNvPr id="7" name="Freeform 3"/>
          <p:cNvSpPr>
            <a:spLocks/>
          </p:cNvSpPr>
          <p:nvPr/>
        </p:nvSpPr>
        <p:spPr bwMode="auto">
          <a:xfrm>
            <a:off x="773113" y="1901354"/>
            <a:ext cx="3554412" cy="2754313"/>
          </a:xfrm>
          <a:custGeom>
            <a:avLst/>
            <a:gdLst>
              <a:gd name="T0" fmla="*/ 2147483647 w 2406"/>
              <a:gd name="T1" fmla="*/ 2147483647 h 958"/>
              <a:gd name="T2" fmla="*/ 2147483647 w 2406"/>
              <a:gd name="T3" fmla="*/ 2147483647 h 958"/>
              <a:gd name="T4" fmla="*/ 2147483647 w 2406"/>
              <a:gd name="T5" fmla="*/ 2147483647 h 958"/>
              <a:gd name="T6" fmla="*/ 2147483647 w 2406"/>
              <a:gd name="T7" fmla="*/ 2147483647 h 958"/>
              <a:gd name="T8" fmla="*/ 2147483647 w 2406"/>
              <a:gd name="T9" fmla="*/ 2147483647 h 958"/>
              <a:gd name="T10" fmla="*/ 2147483647 w 2406"/>
              <a:gd name="T11" fmla="*/ 2147483647 h 958"/>
              <a:gd name="T12" fmla="*/ 2147483647 w 2406"/>
              <a:gd name="T13" fmla="*/ 2147483647 h 958"/>
              <a:gd name="T14" fmla="*/ 2147483647 w 2406"/>
              <a:gd name="T15" fmla="*/ 2147483647 h 958"/>
              <a:gd name="T16" fmla="*/ 2147483647 w 2406"/>
              <a:gd name="T17" fmla="*/ 2147483647 h 958"/>
              <a:gd name="T18" fmla="*/ 2147483647 w 2406"/>
              <a:gd name="T19" fmla="*/ 2147483647 h 958"/>
              <a:gd name="T20" fmla="*/ 2147483647 w 2406"/>
              <a:gd name="T21" fmla="*/ 2147483647 h 958"/>
              <a:gd name="T22" fmla="*/ 2147483647 w 2406"/>
              <a:gd name="T23" fmla="*/ 2147483647 h 958"/>
              <a:gd name="T24" fmla="*/ 2147483647 w 2406"/>
              <a:gd name="T25" fmla="*/ 2147483647 h 95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406"/>
              <a:gd name="T40" fmla="*/ 0 h 958"/>
              <a:gd name="T41" fmla="*/ 2406 w 2406"/>
              <a:gd name="T42" fmla="*/ 958 h 95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406" h="958">
                <a:moveTo>
                  <a:pt x="2192" y="274"/>
                </a:moveTo>
                <a:cubicBezTo>
                  <a:pt x="1978" y="94"/>
                  <a:pt x="1990" y="122"/>
                  <a:pt x="1857" y="77"/>
                </a:cubicBezTo>
                <a:cubicBezTo>
                  <a:pt x="1724" y="32"/>
                  <a:pt x="1584" y="0"/>
                  <a:pt x="1393" y="7"/>
                </a:cubicBezTo>
                <a:cubicBezTo>
                  <a:pt x="1202" y="14"/>
                  <a:pt x="898" y="84"/>
                  <a:pt x="713" y="122"/>
                </a:cubicBezTo>
                <a:cubicBezTo>
                  <a:pt x="528" y="160"/>
                  <a:pt x="395" y="168"/>
                  <a:pt x="280" y="234"/>
                </a:cubicBezTo>
                <a:cubicBezTo>
                  <a:pt x="166" y="301"/>
                  <a:pt x="52" y="432"/>
                  <a:pt x="26" y="522"/>
                </a:cubicBezTo>
                <a:cubicBezTo>
                  <a:pt x="0" y="612"/>
                  <a:pt x="81" y="711"/>
                  <a:pt x="122" y="773"/>
                </a:cubicBezTo>
                <a:cubicBezTo>
                  <a:pt x="163" y="835"/>
                  <a:pt x="99" y="877"/>
                  <a:pt x="273" y="894"/>
                </a:cubicBezTo>
                <a:cubicBezTo>
                  <a:pt x="447" y="911"/>
                  <a:pt x="938" y="866"/>
                  <a:pt x="1169" y="876"/>
                </a:cubicBezTo>
                <a:cubicBezTo>
                  <a:pt x="1400" y="886"/>
                  <a:pt x="1499" y="950"/>
                  <a:pt x="1659" y="954"/>
                </a:cubicBezTo>
                <a:cubicBezTo>
                  <a:pt x="1819" y="958"/>
                  <a:pt x="2014" y="958"/>
                  <a:pt x="2129" y="897"/>
                </a:cubicBezTo>
                <a:cubicBezTo>
                  <a:pt x="2244" y="836"/>
                  <a:pt x="2327" y="856"/>
                  <a:pt x="2350" y="591"/>
                </a:cubicBezTo>
                <a:cubicBezTo>
                  <a:pt x="2373" y="326"/>
                  <a:pt x="2406" y="454"/>
                  <a:pt x="2192" y="274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" name="Line 36"/>
          <p:cNvSpPr>
            <a:spLocks noChangeShapeType="1"/>
          </p:cNvSpPr>
          <p:nvPr/>
        </p:nvSpPr>
        <p:spPr bwMode="auto">
          <a:xfrm flipV="1">
            <a:off x="3775075" y="2972917"/>
            <a:ext cx="155575" cy="1428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" name="Line 43"/>
          <p:cNvSpPr>
            <a:spLocks noChangeShapeType="1"/>
          </p:cNvSpPr>
          <p:nvPr/>
        </p:nvSpPr>
        <p:spPr bwMode="auto">
          <a:xfrm flipV="1">
            <a:off x="2665413" y="3145954"/>
            <a:ext cx="6953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0" name="Line 44"/>
          <p:cNvSpPr>
            <a:spLocks noChangeShapeType="1"/>
          </p:cNvSpPr>
          <p:nvPr/>
        </p:nvSpPr>
        <p:spPr bwMode="auto">
          <a:xfrm flipV="1">
            <a:off x="3924300" y="2830042"/>
            <a:ext cx="138113" cy="1428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1" name="Line 48"/>
          <p:cNvSpPr>
            <a:spLocks noChangeShapeType="1"/>
          </p:cNvSpPr>
          <p:nvPr/>
        </p:nvSpPr>
        <p:spPr bwMode="auto">
          <a:xfrm flipV="1">
            <a:off x="3279775" y="3365029"/>
            <a:ext cx="512763" cy="612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" name="Text Box 44"/>
          <p:cNvSpPr txBox="1">
            <a:spLocks noChangeArrowheads="1"/>
          </p:cNvSpPr>
          <p:nvPr/>
        </p:nvSpPr>
        <p:spPr bwMode="auto">
          <a:xfrm>
            <a:off x="2562226" y="4439766"/>
            <a:ext cx="169127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1" dirty="0" err="1" smtClean="0"/>
              <a:t>roteador</a:t>
            </a:r>
            <a:r>
              <a:rPr lang="en-US" i="1" dirty="0" smtClean="0"/>
              <a:t> com </a:t>
            </a:r>
            <a:r>
              <a:rPr lang="en-US" i="1" dirty="0" err="1" smtClean="0"/>
              <a:t>servidor</a:t>
            </a:r>
            <a:r>
              <a:rPr lang="en-US" i="1" dirty="0" smtClean="0"/>
              <a:t> DHCP </a:t>
            </a:r>
            <a:r>
              <a:rPr lang="en-US" i="1" dirty="0" err="1" smtClean="0"/>
              <a:t>embutido</a:t>
            </a:r>
            <a:endParaRPr lang="en-US" i="1" dirty="0" smtClean="0"/>
          </a:p>
        </p:txBody>
      </p:sp>
      <p:sp>
        <p:nvSpPr>
          <p:cNvPr id="13" name="Text Box 155"/>
          <p:cNvSpPr txBox="1">
            <a:spLocks noChangeArrowheads="1"/>
          </p:cNvSpPr>
          <p:nvPr/>
        </p:nvSpPr>
        <p:spPr bwMode="auto">
          <a:xfrm>
            <a:off x="3327400" y="3757142"/>
            <a:ext cx="10477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smtClean="0"/>
              <a:t>168.1.1.1</a:t>
            </a:r>
          </a:p>
          <a:p>
            <a:pPr>
              <a:defRPr/>
            </a:pPr>
            <a:endParaRPr lang="en-US" sz="1400" smtClean="0"/>
          </a:p>
        </p:txBody>
      </p:sp>
      <p:grpSp>
        <p:nvGrpSpPr>
          <p:cNvPr id="14" name="Group 186"/>
          <p:cNvGrpSpPr>
            <a:grpSpLocks/>
          </p:cNvGrpSpPr>
          <p:nvPr/>
        </p:nvGrpSpPr>
        <p:grpSpPr bwMode="auto">
          <a:xfrm>
            <a:off x="3140075" y="3071342"/>
            <a:ext cx="963613" cy="300037"/>
            <a:chOff x="4410" y="1365"/>
            <a:chExt cx="663" cy="224"/>
          </a:xfrm>
        </p:grpSpPr>
        <p:sp>
          <p:nvSpPr>
            <p:cNvPr id="15" name="Rectangle 187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rgbClr val="009999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AutoShape 188"/>
            <p:cNvSpPr>
              <a:spLocks noChangeArrowheads="1"/>
            </p:cNvSpPr>
            <p:nvPr/>
          </p:nvSpPr>
          <p:spPr bwMode="auto">
            <a:xfrm>
              <a:off x="4410" y="1369"/>
              <a:ext cx="663" cy="134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rgbClr val="009999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Freeform 189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rgbClr val="BBE0E3"/>
            </a:solidFill>
            <a:ln w="6350" cmpd="sng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190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210 h 63"/>
                <a:gd name="T2" fmla="*/ 716 w 280"/>
                <a:gd name="T3" fmla="*/ 204 h 63"/>
                <a:gd name="T4" fmla="*/ 4225 w 280"/>
                <a:gd name="T5" fmla="*/ 0 h 63"/>
                <a:gd name="T6" fmla="*/ 5394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9" name="Freeform 191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20" name="Group 192"/>
          <p:cNvGrpSpPr>
            <a:grpSpLocks/>
          </p:cNvGrpSpPr>
          <p:nvPr/>
        </p:nvGrpSpPr>
        <p:grpSpPr bwMode="auto">
          <a:xfrm>
            <a:off x="2674938" y="3998442"/>
            <a:ext cx="1066800" cy="406400"/>
            <a:chOff x="4396" y="1245"/>
            <a:chExt cx="672" cy="248"/>
          </a:xfrm>
        </p:grpSpPr>
        <p:sp>
          <p:nvSpPr>
            <p:cNvPr id="21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22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23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24" name="Group 196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27" name="Freeform 197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" name="Freeform 198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25" name="Line 199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6" name="Line 200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29" name="Group 201"/>
          <p:cNvGrpSpPr>
            <a:grpSpLocks/>
          </p:cNvGrpSpPr>
          <p:nvPr/>
        </p:nvGrpSpPr>
        <p:grpSpPr bwMode="auto">
          <a:xfrm>
            <a:off x="2706688" y="3803179"/>
            <a:ext cx="423862" cy="647700"/>
            <a:chOff x="4140" y="429"/>
            <a:chExt cx="1425" cy="2396"/>
          </a:xfrm>
        </p:grpSpPr>
        <p:sp>
          <p:nvSpPr>
            <p:cNvPr id="30" name="Freeform 202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1 w 354"/>
                <a:gd name="T1" fmla="*/ 0 h 2742"/>
                <a:gd name="T2" fmla="*/ 116 w 354"/>
                <a:gd name="T3" fmla="*/ 137 h 2742"/>
                <a:gd name="T4" fmla="*/ 114 w 354"/>
                <a:gd name="T5" fmla="*/ 1057 h 2742"/>
                <a:gd name="T6" fmla="*/ 0 w 354"/>
                <a:gd name="T7" fmla="*/ 1105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Rectangle 203"/>
            <p:cNvSpPr>
              <a:spLocks noChangeArrowheads="1"/>
            </p:cNvSpPr>
            <p:nvPr/>
          </p:nvSpPr>
          <p:spPr bwMode="auto">
            <a:xfrm>
              <a:off x="4204" y="429"/>
              <a:ext cx="1051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2" name="Freeform 204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0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205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2 h 226"/>
                <a:gd name="T4" fmla="*/ 108 w 328"/>
                <a:gd name="T5" fmla="*/ 92 h 226"/>
                <a:gd name="T6" fmla="*/ 0 w 328"/>
                <a:gd name="T7" fmla="*/ 41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Rectangle 206"/>
            <p:cNvSpPr>
              <a:spLocks noChangeArrowheads="1"/>
            </p:cNvSpPr>
            <p:nvPr/>
          </p:nvSpPr>
          <p:spPr bwMode="auto">
            <a:xfrm>
              <a:off x="4209" y="693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35" name="Group 207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60" name="AutoShape 208"/>
              <p:cNvSpPr>
                <a:spLocks noChangeArrowheads="1"/>
              </p:cNvSpPr>
              <p:nvPr/>
            </p:nvSpPr>
            <p:spPr bwMode="auto">
              <a:xfrm>
                <a:off x="613" y="2570"/>
                <a:ext cx="726" cy="135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61" name="AutoShape 209"/>
              <p:cNvSpPr>
                <a:spLocks noChangeArrowheads="1"/>
              </p:cNvSpPr>
              <p:nvPr/>
            </p:nvSpPr>
            <p:spPr bwMode="auto">
              <a:xfrm>
                <a:off x="627" y="2587"/>
                <a:ext cx="693" cy="1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36" name="Rectangle 210"/>
            <p:cNvSpPr>
              <a:spLocks noChangeArrowheads="1"/>
            </p:cNvSpPr>
            <p:nvPr/>
          </p:nvSpPr>
          <p:spPr bwMode="auto">
            <a:xfrm>
              <a:off x="4225" y="1016"/>
              <a:ext cx="592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37" name="Group 211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58" name="AutoShape 212"/>
              <p:cNvSpPr>
                <a:spLocks noChangeArrowheads="1"/>
              </p:cNvSpPr>
              <p:nvPr/>
            </p:nvSpPr>
            <p:spPr bwMode="auto">
              <a:xfrm>
                <a:off x="616" y="2567"/>
                <a:ext cx="726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59" name="AutoShape 213"/>
              <p:cNvSpPr>
                <a:spLocks noChangeArrowheads="1"/>
              </p:cNvSpPr>
              <p:nvPr/>
            </p:nvSpPr>
            <p:spPr bwMode="auto">
              <a:xfrm>
                <a:off x="629" y="2585"/>
                <a:ext cx="693" cy="10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38" name="Rectangle 214"/>
            <p:cNvSpPr>
              <a:spLocks noChangeArrowheads="1"/>
            </p:cNvSpPr>
            <p:nvPr/>
          </p:nvSpPr>
          <p:spPr bwMode="auto">
            <a:xfrm>
              <a:off x="4215" y="1357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9" name="Rectangle 215"/>
            <p:cNvSpPr>
              <a:spLocks noChangeArrowheads="1"/>
            </p:cNvSpPr>
            <p:nvPr/>
          </p:nvSpPr>
          <p:spPr bwMode="auto">
            <a:xfrm>
              <a:off x="4225" y="1656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40" name="Group 216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56" name="AutoShape 217"/>
              <p:cNvSpPr>
                <a:spLocks noChangeArrowheads="1"/>
              </p:cNvSpPr>
              <p:nvPr/>
            </p:nvSpPr>
            <p:spPr bwMode="auto">
              <a:xfrm>
                <a:off x="611" y="2568"/>
                <a:ext cx="731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57" name="AutoShape 218"/>
              <p:cNvSpPr>
                <a:spLocks noChangeArrowheads="1"/>
              </p:cNvSpPr>
              <p:nvPr/>
            </p:nvSpPr>
            <p:spPr bwMode="auto">
              <a:xfrm>
                <a:off x="624" y="2584"/>
                <a:ext cx="698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41" name="Freeform 219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1 h 226"/>
                <a:gd name="T4" fmla="*/ 108 w 328"/>
                <a:gd name="T5" fmla="*/ 90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42" name="Group 220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54" name="AutoShape 221"/>
              <p:cNvSpPr>
                <a:spLocks noChangeArrowheads="1"/>
              </p:cNvSpPr>
              <p:nvPr/>
            </p:nvSpPr>
            <p:spPr bwMode="auto">
              <a:xfrm>
                <a:off x="612" y="2569"/>
                <a:ext cx="725" cy="14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55" name="AutoShape 222"/>
              <p:cNvSpPr>
                <a:spLocks noChangeArrowheads="1"/>
              </p:cNvSpPr>
              <p:nvPr/>
            </p:nvSpPr>
            <p:spPr bwMode="auto">
              <a:xfrm>
                <a:off x="626" y="2586"/>
                <a:ext cx="691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43" name="Rectangle 223"/>
            <p:cNvSpPr>
              <a:spLocks noChangeArrowheads="1"/>
            </p:cNvSpPr>
            <p:nvPr/>
          </p:nvSpPr>
          <p:spPr bwMode="auto">
            <a:xfrm>
              <a:off x="5250" y="429"/>
              <a:ext cx="69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4" name="Freeform 224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96 w 296"/>
                <a:gd name="T3" fmla="*/ 57 h 256"/>
                <a:gd name="T4" fmla="*/ 98 w 296"/>
                <a:gd name="T5" fmla="*/ 102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Freeform 225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01 w 304"/>
                <a:gd name="T3" fmla="*/ 66 h 288"/>
                <a:gd name="T4" fmla="*/ 95 w 304"/>
                <a:gd name="T5" fmla="*/ 116 h 288"/>
                <a:gd name="T6" fmla="*/ 2 w 304"/>
                <a:gd name="T7" fmla="*/ 5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Oval 226"/>
            <p:cNvSpPr>
              <a:spLocks noChangeArrowheads="1"/>
            </p:cNvSpPr>
            <p:nvPr/>
          </p:nvSpPr>
          <p:spPr bwMode="auto">
            <a:xfrm>
              <a:off x="5517" y="2614"/>
              <a:ext cx="48" cy="94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7" name="Freeform 227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101 w 306"/>
                <a:gd name="T5" fmla="*/ 44 h 240"/>
                <a:gd name="T6" fmla="*/ 98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AutoShape 228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9" name="AutoShape 229"/>
            <p:cNvSpPr>
              <a:spLocks noChangeArrowheads="1"/>
            </p:cNvSpPr>
            <p:nvPr/>
          </p:nvSpPr>
          <p:spPr bwMode="auto">
            <a:xfrm>
              <a:off x="4204" y="2713"/>
              <a:ext cx="1073" cy="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50" name="Oval 230"/>
            <p:cNvSpPr>
              <a:spLocks noChangeArrowheads="1"/>
            </p:cNvSpPr>
            <p:nvPr/>
          </p:nvSpPr>
          <p:spPr bwMode="auto">
            <a:xfrm>
              <a:off x="4305" y="2385"/>
              <a:ext cx="160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51" name="Oval 231"/>
            <p:cNvSpPr>
              <a:spLocks noChangeArrowheads="1"/>
            </p:cNvSpPr>
            <p:nvPr/>
          </p:nvSpPr>
          <p:spPr bwMode="auto">
            <a:xfrm>
              <a:off x="4487" y="2385"/>
              <a:ext cx="160" cy="141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2" name="Oval 232"/>
            <p:cNvSpPr>
              <a:spLocks noChangeArrowheads="1"/>
            </p:cNvSpPr>
            <p:nvPr/>
          </p:nvSpPr>
          <p:spPr bwMode="auto">
            <a:xfrm>
              <a:off x="4663" y="2379"/>
              <a:ext cx="155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53" name="Rectangle 233"/>
            <p:cNvSpPr>
              <a:spLocks noChangeArrowheads="1"/>
            </p:cNvSpPr>
            <p:nvPr/>
          </p:nvSpPr>
          <p:spPr bwMode="auto">
            <a:xfrm>
              <a:off x="5063" y="1833"/>
              <a:ext cx="85" cy="763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62" name="Group 234"/>
          <p:cNvGrpSpPr>
            <a:grpSpLocks/>
          </p:cNvGrpSpPr>
          <p:nvPr/>
        </p:nvGrpSpPr>
        <p:grpSpPr bwMode="auto">
          <a:xfrm>
            <a:off x="1978025" y="2768129"/>
            <a:ext cx="850900" cy="615950"/>
            <a:chOff x="4420" y="878"/>
            <a:chExt cx="614" cy="458"/>
          </a:xfrm>
        </p:grpSpPr>
        <p:pic>
          <p:nvPicPr>
            <p:cNvPr id="63" name="Picture 235" descr="laptop_keyboar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4420" y="1108"/>
              <a:ext cx="527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4" name="Freeform 236"/>
            <p:cNvSpPr>
              <a:spLocks/>
            </p:cNvSpPr>
            <p:nvPr/>
          </p:nvSpPr>
          <p:spPr bwMode="auto">
            <a:xfrm>
              <a:off x="4595" y="888"/>
              <a:ext cx="424" cy="297"/>
            </a:xfrm>
            <a:custGeom>
              <a:avLst/>
              <a:gdLst>
                <a:gd name="T0" fmla="*/ 0 w 2982"/>
                <a:gd name="T1" fmla="*/ 0 h 2442"/>
                <a:gd name="T2" fmla="*/ 0 w 2982"/>
                <a:gd name="T3" fmla="*/ 0 h 2442"/>
                <a:gd name="T4" fmla="*/ 0 w 2982"/>
                <a:gd name="T5" fmla="*/ 0 h 2442"/>
                <a:gd name="T6" fmla="*/ 0 w 2982"/>
                <a:gd name="T7" fmla="*/ 0 h 2442"/>
                <a:gd name="T8" fmla="*/ 0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pic>
          <p:nvPicPr>
            <p:cNvPr id="65" name="Picture 237" descr="scree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6" y="895"/>
              <a:ext cx="385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" name="Freeform 238"/>
            <p:cNvSpPr>
              <a:spLocks/>
            </p:cNvSpPr>
            <p:nvPr/>
          </p:nvSpPr>
          <p:spPr bwMode="auto">
            <a:xfrm>
              <a:off x="4672" y="879"/>
              <a:ext cx="359" cy="55"/>
            </a:xfrm>
            <a:custGeom>
              <a:avLst/>
              <a:gdLst>
                <a:gd name="T0" fmla="*/ 0 w 2528"/>
                <a:gd name="T1" fmla="*/ 0 h 455"/>
                <a:gd name="T2" fmla="*/ 0 w 2528"/>
                <a:gd name="T3" fmla="*/ 0 h 455"/>
                <a:gd name="T4" fmla="*/ 0 w 2528"/>
                <a:gd name="T5" fmla="*/ 0 h 455"/>
                <a:gd name="T6" fmla="*/ 0 w 2528"/>
                <a:gd name="T7" fmla="*/ 0 h 455"/>
                <a:gd name="T8" fmla="*/ 0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7" name="Freeform 239"/>
            <p:cNvSpPr>
              <a:spLocks/>
            </p:cNvSpPr>
            <p:nvPr/>
          </p:nvSpPr>
          <p:spPr bwMode="auto">
            <a:xfrm>
              <a:off x="4591" y="878"/>
              <a:ext cx="100" cy="230"/>
            </a:xfrm>
            <a:custGeom>
              <a:avLst/>
              <a:gdLst>
                <a:gd name="T0" fmla="*/ 0 w 702"/>
                <a:gd name="T1" fmla="*/ 0 h 1893"/>
                <a:gd name="T2" fmla="*/ 0 w 702"/>
                <a:gd name="T3" fmla="*/ 0 h 1893"/>
                <a:gd name="T4" fmla="*/ 0 w 702"/>
                <a:gd name="T5" fmla="*/ 0 h 1893"/>
                <a:gd name="T6" fmla="*/ 0 w 702"/>
                <a:gd name="T7" fmla="*/ 0 h 1893"/>
                <a:gd name="T8" fmla="*/ 0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8" name="Freeform 240"/>
            <p:cNvSpPr>
              <a:spLocks/>
            </p:cNvSpPr>
            <p:nvPr/>
          </p:nvSpPr>
          <p:spPr bwMode="auto">
            <a:xfrm>
              <a:off x="4921" y="920"/>
              <a:ext cx="108" cy="265"/>
            </a:xfrm>
            <a:custGeom>
              <a:avLst/>
              <a:gdLst>
                <a:gd name="T0" fmla="*/ 0 w 756"/>
                <a:gd name="T1" fmla="*/ 0 h 2184"/>
                <a:gd name="T2" fmla="*/ 0 w 756"/>
                <a:gd name="T3" fmla="*/ 0 h 2184"/>
                <a:gd name="T4" fmla="*/ 0 w 756"/>
                <a:gd name="T5" fmla="*/ 0 h 2184"/>
                <a:gd name="T6" fmla="*/ 0 w 756"/>
                <a:gd name="T7" fmla="*/ 0 h 2184"/>
                <a:gd name="T8" fmla="*/ 0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69" name="Freeform 241"/>
            <p:cNvSpPr>
              <a:spLocks/>
            </p:cNvSpPr>
            <p:nvPr/>
          </p:nvSpPr>
          <p:spPr bwMode="auto">
            <a:xfrm>
              <a:off x="4590" y="1097"/>
              <a:ext cx="394" cy="89"/>
            </a:xfrm>
            <a:custGeom>
              <a:avLst/>
              <a:gdLst>
                <a:gd name="T0" fmla="*/ 0 w 2773"/>
                <a:gd name="T1" fmla="*/ 0 h 738"/>
                <a:gd name="T2" fmla="*/ 0 w 2773"/>
                <a:gd name="T3" fmla="*/ 0 h 738"/>
                <a:gd name="T4" fmla="*/ 0 w 2773"/>
                <a:gd name="T5" fmla="*/ 0 h 738"/>
                <a:gd name="T6" fmla="*/ 0 w 2773"/>
                <a:gd name="T7" fmla="*/ 0 h 738"/>
                <a:gd name="T8" fmla="*/ 0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0" name="Freeform 242"/>
            <p:cNvSpPr>
              <a:spLocks/>
            </p:cNvSpPr>
            <p:nvPr/>
          </p:nvSpPr>
          <p:spPr bwMode="auto">
            <a:xfrm>
              <a:off x="4933" y="922"/>
              <a:ext cx="101" cy="266"/>
            </a:xfrm>
            <a:custGeom>
              <a:avLst/>
              <a:gdLst>
                <a:gd name="T0" fmla="*/ 0 w 637"/>
                <a:gd name="T1" fmla="*/ 0 h 1659"/>
                <a:gd name="T2" fmla="*/ 0 w 637"/>
                <a:gd name="T3" fmla="*/ 0 h 1659"/>
                <a:gd name="T4" fmla="*/ 0 w 637"/>
                <a:gd name="T5" fmla="*/ 0 h 1659"/>
                <a:gd name="T6" fmla="*/ 0 w 637"/>
                <a:gd name="T7" fmla="*/ 0 h 1659"/>
                <a:gd name="T8" fmla="*/ 0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1" name="Freeform 243"/>
            <p:cNvSpPr>
              <a:spLocks/>
            </p:cNvSpPr>
            <p:nvPr/>
          </p:nvSpPr>
          <p:spPr bwMode="auto">
            <a:xfrm>
              <a:off x="4590" y="1109"/>
              <a:ext cx="351" cy="88"/>
            </a:xfrm>
            <a:custGeom>
              <a:avLst/>
              <a:gdLst>
                <a:gd name="T0" fmla="*/ 0 w 2216"/>
                <a:gd name="T1" fmla="*/ 0 h 550"/>
                <a:gd name="T2" fmla="*/ 0 w 2216"/>
                <a:gd name="T3" fmla="*/ 0 h 550"/>
                <a:gd name="T4" fmla="*/ 0 w 2216"/>
                <a:gd name="T5" fmla="*/ 0 h 550"/>
                <a:gd name="T6" fmla="*/ 0 w 2216"/>
                <a:gd name="T7" fmla="*/ 0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72" name="Group 244"/>
            <p:cNvGrpSpPr>
              <a:grpSpLocks/>
            </p:cNvGrpSpPr>
            <p:nvPr/>
          </p:nvGrpSpPr>
          <p:grpSpPr bwMode="auto">
            <a:xfrm>
              <a:off x="4584" y="1203"/>
              <a:ext cx="119" cy="53"/>
              <a:chOff x="1740" y="2642"/>
              <a:chExt cx="752" cy="327"/>
            </a:xfrm>
          </p:grpSpPr>
          <p:sp>
            <p:nvSpPr>
              <p:cNvPr id="79" name="Freeform 245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0" name="Freeform 246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1" name="Freeform 247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2" name="Freeform 248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3" name="Freeform 249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4" name="Freeform 250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73" name="Freeform 251"/>
            <p:cNvSpPr>
              <a:spLocks/>
            </p:cNvSpPr>
            <p:nvPr/>
          </p:nvSpPr>
          <p:spPr bwMode="auto">
            <a:xfrm>
              <a:off x="4788" y="1211"/>
              <a:ext cx="144" cy="116"/>
            </a:xfrm>
            <a:custGeom>
              <a:avLst/>
              <a:gdLst>
                <a:gd name="T0" fmla="*/ 0 w 990"/>
                <a:gd name="T1" fmla="*/ 0 h 792"/>
                <a:gd name="T2" fmla="*/ 0 w 990"/>
                <a:gd name="T3" fmla="*/ 0 h 792"/>
                <a:gd name="T4" fmla="*/ 0 w 990"/>
                <a:gd name="T5" fmla="*/ 0 h 792"/>
                <a:gd name="T6" fmla="*/ 0 w 990"/>
                <a:gd name="T7" fmla="*/ 0 h 792"/>
                <a:gd name="T8" fmla="*/ 0 w 990"/>
                <a:gd name="T9" fmla="*/ 0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4" name="Freeform 252"/>
            <p:cNvSpPr>
              <a:spLocks/>
            </p:cNvSpPr>
            <p:nvPr/>
          </p:nvSpPr>
          <p:spPr bwMode="auto">
            <a:xfrm>
              <a:off x="4420" y="1220"/>
              <a:ext cx="369" cy="106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5" name="Freeform 253"/>
            <p:cNvSpPr>
              <a:spLocks/>
            </p:cNvSpPr>
            <p:nvPr/>
          </p:nvSpPr>
          <p:spPr bwMode="auto">
            <a:xfrm>
              <a:off x="4420" y="1201"/>
              <a:ext cx="4" cy="21"/>
            </a:xfrm>
            <a:custGeom>
              <a:avLst/>
              <a:gdLst>
                <a:gd name="T0" fmla="*/ 0 w 26"/>
                <a:gd name="T1" fmla="*/ 0 h 147"/>
                <a:gd name="T2" fmla="*/ 0 w 26"/>
                <a:gd name="T3" fmla="*/ 0 h 147"/>
                <a:gd name="T4" fmla="*/ 0 w 26"/>
                <a:gd name="T5" fmla="*/ 0 h 147"/>
                <a:gd name="T6" fmla="*/ 0 w 26"/>
                <a:gd name="T7" fmla="*/ 0 h 147"/>
                <a:gd name="T8" fmla="*/ 0 w 26"/>
                <a:gd name="T9" fmla="*/ 0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6" name="Freeform 254"/>
            <p:cNvSpPr>
              <a:spLocks/>
            </p:cNvSpPr>
            <p:nvPr/>
          </p:nvSpPr>
          <p:spPr bwMode="auto">
            <a:xfrm>
              <a:off x="4421" y="1114"/>
              <a:ext cx="171" cy="88"/>
            </a:xfrm>
            <a:custGeom>
              <a:avLst/>
              <a:gdLst>
                <a:gd name="T0" fmla="*/ 0 w 1176"/>
                <a:gd name="T1" fmla="*/ 0 h 606"/>
                <a:gd name="T2" fmla="*/ 0 w 1176"/>
                <a:gd name="T3" fmla="*/ 0 h 606"/>
                <a:gd name="T4" fmla="*/ 0 w 1176"/>
                <a:gd name="T5" fmla="*/ 0 h 606"/>
                <a:gd name="T6" fmla="*/ 0 w 1176"/>
                <a:gd name="T7" fmla="*/ 0 h 606"/>
                <a:gd name="T8" fmla="*/ 0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7" name="Freeform 255"/>
            <p:cNvSpPr>
              <a:spLocks/>
            </p:cNvSpPr>
            <p:nvPr/>
          </p:nvSpPr>
          <p:spPr bwMode="auto">
            <a:xfrm>
              <a:off x="4432" y="1205"/>
              <a:ext cx="350" cy="102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8" name="Freeform 256"/>
            <p:cNvSpPr>
              <a:spLocks/>
            </p:cNvSpPr>
            <p:nvPr/>
          </p:nvSpPr>
          <p:spPr bwMode="auto">
            <a:xfrm flipV="1">
              <a:off x="4782" y="1198"/>
              <a:ext cx="142" cy="105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85" name="AutoShape 34"/>
          <p:cNvSpPr>
            <a:spLocks noChangeArrowheads="1"/>
          </p:cNvSpPr>
          <p:nvPr/>
        </p:nvSpPr>
        <p:spPr bwMode="auto">
          <a:xfrm>
            <a:off x="830263" y="2895129"/>
            <a:ext cx="976312" cy="48577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86" name="Group 45"/>
          <p:cNvGrpSpPr>
            <a:grpSpLocks/>
          </p:cNvGrpSpPr>
          <p:nvPr/>
        </p:nvGrpSpPr>
        <p:grpSpPr bwMode="auto">
          <a:xfrm>
            <a:off x="1195388" y="1731492"/>
            <a:ext cx="976312" cy="1460500"/>
            <a:chOff x="651" y="681"/>
            <a:chExt cx="615" cy="920"/>
          </a:xfrm>
        </p:grpSpPr>
        <p:sp>
          <p:nvSpPr>
            <p:cNvPr id="87" name="Freeform 46"/>
            <p:cNvSpPr>
              <a:spLocks/>
            </p:cNvSpPr>
            <p:nvPr/>
          </p:nvSpPr>
          <p:spPr bwMode="auto">
            <a:xfrm>
              <a:off x="662" y="698"/>
              <a:ext cx="604" cy="903"/>
            </a:xfrm>
            <a:custGeom>
              <a:avLst/>
              <a:gdLst>
                <a:gd name="T0" fmla="*/ 496 w 604"/>
                <a:gd name="T1" fmla="*/ 0 h 903"/>
                <a:gd name="T2" fmla="*/ 604 w 604"/>
                <a:gd name="T3" fmla="*/ 903 h 903"/>
                <a:gd name="T4" fmla="*/ 0 w 604"/>
                <a:gd name="T5" fmla="*/ 788 h 903"/>
                <a:gd name="T6" fmla="*/ 456 w 604"/>
                <a:gd name="T7" fmla="*/ 750 h 903"/>
                <a:gd name="T8" fmla="*/ 496 w 604"/>
                <a:gd name="T9" fmla="*/ 0 h 9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4" h="903">
                  <a:moveTo>
                    <a:pt x="496" y="0"/>
                  </a:moveTo>
                  <a:lnTo>
                    <a:pt x="604" y="903"/>
                  </a:lnTo>
                  <a:lnTo>
                    <a:pt x="0" y="788"/>
                  </a:lnTo>
                  <a:lnTo>
                    <a:pt x="456" y="750"/>
                  </a:lnTo>
                  <a:lnTo>
                    <a:pt x="496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65999"/>
                  </a:schemeClr>
                </a:gs>
                <a:gs pos="100000">
                  <a:srgbClr val="000099">
                    <a:alpha val="67000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grpSp>
          <p:nvGrpSpPr>
            <p:cNvPr id="88" name="Group 47"/>
            <p:cNvGrpSpPr>
              <a:grpSpLocks/>
            </p:cNvGrpSpPr>
            <p:nvPr/>
          </p:nvGrpSpPr>
          <p:grpSpPr bwMode="auto">
            <a:xfrm>
              <a:off x="651" y="681"/>
              <a:ext cx="501" cy="828"/>
              <a:chOff x="569" y="2954"/>
              <a:chExt cx="501" cy="828"/>
            </a:xfrm>
          </p:grpSpPr>
          <p:sp>
            <p:nvSpPr>
              <p:cNvPr id="89" name="Rectangle 48"/>
              <p:cNvSpPr>
                <a:spLocks noChangeArrowheads="1"/>
              </p:cNvSpPr>
              <p:nvPr/>
            </p:nvSpPr>
            <p:spPr bwMode="auto">
              <a:xfrm>
                <a:off x="576" y="2973"/>
                <a:ext cx="493" cy="79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0" name="Text Box 49"/>
              <p:cNvSpPr txBox="1">
                <a:spLocks noChangeArrowheads="1"/>
              </p:cNvSpPr>
              <p:nvPr/>
            </p:nvSpPr>
            <p:spPr bwMode="auto">
              <a:xfrm>
                <a:off x="593" y="2954"/>
                <a:ext cx="477" cy="8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600" dirty="0" smtClean="0"/>
                  <a:t>DHCP</a:t>
                </a:r>
              </a:p>
              <a:p>
                <a:pPr algn="ctr">
                  <a:defRPr/>
                </a:pPr>
                <a:r>
                  <a:rPr lang="en-US" sz="1600" dirty="0" smtClean="0"/>
                  <a:t>UDP</a:t>
                </a:r>
              </a:p>
              <a:p>
                <a:pPr algn="ctr">
                  <a:defRPr/>
                </a:pPr>
                <a:r>
                  <a:rPr lang="en-US" sz="1600" dirty="0" smtClean="0"/>
                  <a:t>IP</a:t>
                </a:r>
              </a:p>
              <a:p>
                <a:pPr algn="ctr">
                  <a:defRPr/>
                </a:pPr>
                <a:r>
                  <a:rPr lang="en-US" sz="1600" dirty="0" smtClean="0"/>
                  <a:t>Eth</a:t>
                </a:r>
              </a:p>
              <a:p>
                <a:pPr algn="ctr">
                  <a:defRPr/>
                </a:pPr>
                <a:r>
                  <a:rPr lang="en-US" sz="1600" dirty="0" err="1" smtClean="0"/>
                  <a:t>Física</a:t>
                </a:r>
                <a:endParaRPr lang="en-US" sz="1600" dirty="0" smtClean="0"/>
              </a:p>
            </p:txBody>
          </p:sp>
          <p:sp>
            <p:nvSpPr>
              <p:cNvPr id="91" name="Line 50"/>
              <p:cNvSpPr>
                <a:spLocks noChangeShapeType="1"/>
              </p:cNvSpPr>
              <p:nvPr/>
            </p:nvSpPr>
            <p:spPr bwMode="auto">
              <a:xfrm>
                <a:off x="578" y="3130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2" name="Line 51"/>
              <p:cNvSpPr>
                <a:spLocks noChangeShapeType="1"/>
              </p:cNvSpPr>
              <p:nvPr/>
            </p:nvSpPr>
            <p:spPr bwMode="auto">
              <a:xfrm>
                <a:off x="575" y="3289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3" name="Line 52"/>
              <p:cNvSpPr>
                <a:spLocks noChangeShapeType="1"/>
              </p:cNvSpPr>
              <p:nvPr/>
            </p:nvSpPr>
            <p:spPr bwMode="auto">
              <a:xfrm>
                <a:off x="572" y="3448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4" name="Line 53"/>
              <p:cNvSpPr>
                <a:spLocks noChangeShapeType="1"/>
              </p:cNvSpPr>
              <p:nvPr/>
            </p:nvSpPr>
            <p:spPr bwMode="auto">
              <a:xfrm>
                <a:off x="569" y="3607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</p:grpSp>
      <p:grpSp>
        <p:nvGrpSpPr>
          <p:cNvPr id="95" name="Group 54"/>
          <p:cNvGrpSpPr>
            <a:grpSpLocks/>
          </p:cNvGrpSpPr>
          <p:nvPr/>
        </p:nvGrpSpPr>
        <p:grpSpPr bwMode="auto">
          <a:xfrm>
            <a:off x="520700" y="1790229"/>
            <a:ext cx="544513" cy="244475"/>
            <a:chOff x="844" y="3337"/>
            <a:chExt cx="343" cy="154"/>
          </a:xfrm>
        </p:grpSpPr>
        <p:sp>
          <p:nvSpPr>
            <p:cNvPr id="96" name="Rectangle 55"/>
            <p:cNvSpPr>
              <a:spLocks noChangeArrowheads="1"/>
            </p:cNvSpPr>
            <p:nvPr/>
          </p:nvSpPr>
          <p:spPr bwMode="auto">
            <a:xfrm>
              <a:off x="889" y="3370"/>
              <a:ext cx="245" cy="8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7" name="Text Box 56"/>
            <p:cNvSpPr txBox="1">
              <a:spLocks noChangeArrowheads="1"/>
            </p:cNvSpPr>
            <p:nvPr/>
          </p:nvSpPr>
          <p:spPr bwMode="auto">
            <a:xfrm>
              <a:off x="844" y="3337"/>
              <a:ext cx="343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000" smtClean="0">
                  <a:solidFill>
                    <a:schemeClr val="bg1"/>
                  </a:solidFill>
                </a:rPr>
                <a:t>DHCP</a:t>
              </a:r>
            </a:p>
          </p:txBody>
        </p:sp>
      </p:grpSp>
      <p:grpSp>
        <p:nvGrpSpPr>
          <p:cNvPr id="98" name="Group 57"/>
          <p:cNvGrpSpPr>
            <a:grpSpLocks/>
          </p:cNvGrpSpPr>
          <p:nvPr/>
        </p:nvGrpSpPr>
        <p:grpSpPr bwMode="auto">
          <a:xfrm>
            <a:off x="66675" y="1809279"/>
            <a:ext cx="1081088" cy="1166813"/>
            <a:chOff x="42" y="744"/>
            <a:chExt cx="681" cy="735"/>
          </a:xfrm>
        </p:grpSpPr>
        <p:grpSp>
          <p:nvGrpSpPr>
            <p:cNvPr id="99" name="Group 58"/>
            <p:cNvGrpSpPr>
              <a:grpSpLocks/>
            </p:cNvGrpSpPr>
            <p:nvPr/>
          </p:nvGrpSpPr>
          <p:grpSpPr bwMode="auto">
            <a:xfrm>
              <a:off x="42" y="886"/>
              <a:ext cx="681" cy="468"/>
              <a:chOff x="42" y="886"/>
              <a:chExt cx="681" cy="468"/>
            </a:xfrm>
          </p:grpSpPr>
          <p:grpSp>
            <p:nvGrpSpPr>
              <p:cNvPr id="101" name="Group 59"/>
              <p:cNvGrpSpPr>
                <a:grpSpLocks/>
              </p:cNvGrpSpPr>
              <p:nvPr/>
            </p:nvGrpSpPr>
            <p:grpSpPr bwMode="auto">
              <a:xfrm>
                <a:off x="278" y="886"/>
                <a:ext cx="397" cy="154"/>
                <a:chOff x="740" y="3209"/>
                <a:chExt cx="397" cy="154"/>
              </a:xfrm>
            </p:grpSpPr>
            <p:grpSp>
              <p:nvGrpSpPr>
                <p:cNvPr id="126" name="Group 60"/>
                <p:cNvGrpSpPr>
                  <a:grpSpLocks/>
                </p:cNvGrpSpPr>
                <p:nvPr/>
              </p:nvGrpSpPr>
              <p:grpSpPr bwMode="auto">
                <a:xfrm>
                  <a:off x="794" y="3209"/>
                  <a:ext cx="343" cy="154"/>
                  <a:chOff x="844" y="3337"/>
                  <a:chExt cx="343" cy="154"/>
                </a:xfrm>
              </p:grpSpPr>
              <p:sp>
                <p:nvSpPr>
                  <p:cNvPr id="129" name="Rectangle 61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30" name="Text Box 6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43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smtClean="0">
                        <a:solidFill>
                          <a:schemeClr val="bg1"/>
                        </a:solidFill>
                      </a:rPr>
                      <a:t>DHCP</a:t>
                    </a:r>
                  </a:p>
                </p:txBody>
              </p:sp>
            </p:grpSp>
            <p:sp>
              <p:nvSpPr>
                <p:cNvPr id="127" name="Rectangle 63"/>
                <p:cNvSpPr>
                  <a:spLocks noChangeArrowheads="1"/>
                </p:cNvSpPr>
                <p:nvPr/>
              </p:nvSpPr>
              <p:spPr bwMode="auto">
                <a:xfrm>
                  <a:off x="750" y="3244"/>
                  <a:ext cx="88" cy="8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28" name="Rectangle 64"/>
                <p:cNvSpPr>
                  <a:spLocks noChangeArrowheads="1"/>
                </p:cNvSpPr>
                <p:nvPr/>
              </p:nvSpPr>
              <p:spPr bwMode="auto">
                <a:xfrm>
                  <a:off x="740" y="3238"/>
                  <a:ext cx="354" cy="94"/>
                </a:xfrm>
                <a:prstGeom prst="rect">
                  <a:avLst/>
                </a:prstGeom>
                <a:noFill/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102" name="Group 65"/>
              <p:cNvGrpSpPr>
                <a:grpSpLocks/>
              </p:cNvGrpSpPr>
              <p:nvPr/>
            </p:nvGrpSpPr>
            <p:grpSpPr bwMode="auto">
              <a:xfrm>
                <a:off x="278" y="1034"/>
                <a:ext cx="397" cy="154"/>
                <a:chOff x="836" y="3305"/>
                <a:chExt cx="397" cy="154"/>
              </a:xfrm>
            </p:grpSpPr>
            <p:grpSp>
              <p:nvGrpSpPr>
                <p:cNvPr id="120" name="Group 66"/>
                <p:cNvGrpSpPr>
                  <a:grpSpLocks/>
                </p:cNvGrpSpPr>
                <p:nvPr/>
              </p:nvGrpSpPr>
              <p:grpSpPr bwMode="auto">
                <a:xfrm>
                  <a:off x="890" y="3305"/>
                  <a:ext cx="343" cy="154"/>
                  <a:chOff x="844" y="3337"/>
                  <a:chExt cx="343" cy="154"/>
                </a:xfrm>
              </p:grpSpPr>
              <p:sp>
                <p:nvSpPr>
                  <p:cNvPr id="124" name="Rectangle 67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25" name="Text Box 6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43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smtClean="0">
                        <a:solidFill>
                          <a:schemeClr val="bg1"/>
                        </a:solidFill>
                      </a:rPr>
                      <a:t>DHCP</a:t>
                    </a:r>
                  </a:p>
                </p:txBody>
              </p:sp>
            </p:grpSp>
            <p:grpSp>
              <p:nvGrpSpPr>
                <p:cNvPr id="121" name="Group 69"/>
                <p:cNvGrpSpPr>
                  <a:grpSpLocks/>
                </p:cNvGrpSpPr>
                <p:nvPr/>
              </p:nvGrpSpPr>
              <p:grpSpPr bwMode="auto">
                <a:xfrm>
                  <a:off x="836" y="3334"/>
                  <a:ext cx="354" cy="94"/>
                  <a:chOff x="836" y="3334"/>
                  <a:chExt cx="354" cy="94"/>
                </a:xfrm>
              </p:grpSpPr>
              <p:sp>
                <p:nvSpPr>
                  <p:cNvPr id="122" name="Rectangle 70"/>
                  <p:cNvSpPr>
                    <a:spLocks noChangeArrowheads="1"/>
                  </p:cNvSpPr>
                  <p:nvPr/>
                </p:nvSpPr>
                <p:spPr bwMode="auto">
                  <a:xfrm>
                    <a:off x="846" y="3340"/>
                    <a:ext cx="88" cy="8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23" name="Rectangle 71"/>
                  <p:cNvSpPr>
                    <a:spLocks noChangeArrowheads="1"/>
                  </p:cNvSpPr>
                  <p:nvPr/>
                </p:nvSpPr>
                <p:spPr bwMode="auto">
                  <a:xfrm>
                    <a:off x="836" y="3334"/>
                    <a:ext cx="354" cy="94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</p:grpSp>
          <p:grpSp>
            <p:nvGrpSpPr>
              <p:cNvPr id="103" name="Group 72"/>
              <p:cNvGrpSpPr>
                <a:grpSpLocks/>
              </p:cNvGrpSpPr>
              <p:nvPr/>
            </p:nvGrpSpPr>
            <p:grpSpPr bwMode="auto">
              <a:xfrm>
                <a:off x="165" y="1054"/>
                <a:ext cx="480" cy="112"/>
                <a:chOff x="627" y="3377"/>
                <a:chExt cx="480" cy="112"/>
              </a:xfrm>
            </p:grpSpPr>
            <p:sp>
              <p:nvSpPr>
                <p:cNvPr id="118" name="Rectangle 73"/>
                <p:cNvSpPr>
                  <a:spLocks noChangeArrowheads="1"/>
                </p:cNvSpPr>
                <p:nvPr/>
              </p:nvSpPr>
              <p:spPr bwMode="auto">
                <a:xfrm>
                  <a:off x="636" y="3388"/>
                  <a:ext cx="96" cy="9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19" name="Rectangle 74"/>
                <p:cNvSpPr>
                  <a:spLocks noChangeArrowheads="1"/>
                </p:cNvSpPr>
                <p:nvPr/>
              </p:nvSpPr>
              <p:spPr bwMode="auto">
                <a:xfrm>
                  <a:off x="627" y="3377"/>
                  <a:ext cx="480" cy="112"/>
                </a:xfrm>
                <a:prstGeom prst="rect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104" name="Group 75"/>
              <p:cNvGrpSpPr>
                <a:grpSpLocks/>
              </p:cNvGrpSpPr>
              <p:nvPr/>
            </p:nvGrpSpPr>
            <p:grpSpPr bwMode="auto">
              <a:xfrm>
                <a:off x="42" y="1200"/>
                <a:ext cx="681" cy="154"/>
                <a:chOff x="504" y="3523"/>
                <a:chExt cx="681" cy="154"/>
              </a:xfrm>
            </p:grpSpPr>
            <p:grpSp>
              <p:nvGrpSpPr>
                <p:cNvPr id="105" name="Group 76"/>
                <p:cNvGrpSpPr>
                  <a:grpSpLocks/>
                </p:cNvGrpSpPr>
                <p:nvPr/>
              </p:nvGrpSpPr>
              <p:grpSpPr bwMode="auto">
                <a:xfrm>
                  <a:off x="623" y="3523"/>
                  <a:ext cx="510" cy="154"/>
                  <a:chOff x="723" y="3453"/>
                  <a:chExt cx="510" cy="154"/>
                </a:xfrm>
              </p:grpSpPr>
              <p:grpSp>
                <p:nvGrpSpPr>
                  <p:cNvPr id="109" name="Group 77"/>
                  <p:cNvGrpSpPr>
                    <a:grpSpLocks/>
                  </p:cNvGrpSpPr>
                  <p:nvPr/>
                </p:nvGrpSpPr>
                <p:grpSpPr bwMode="auto">
                  <a:xfrm>
                    <a:off x="836" y="3453"/>
                    <a:ext cx="397" cy="154"/>
                    <a:chOff x="836" y="3305"/>
                    <a:chExt cx="397" cy="154"/>
                  </a:xfrm>
                </p:grpSpPr>
                <p:grpSp>
                  <p:nvGrpSpPr>
                    <p:cNvPr id="112" name="Group 7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90" y="3305"/>
                      <a:ext cx="343" cy="154"/>
                      <a:chOff x="844" y="3337"/>
                      <a:chExt cx="343" cy="154"/>
                    </a:xfrm>
                  </p:grpSpPr>
                  <p:sp>
                    <p:nvSpPr>
                      <p:cNvPr id="116" name="Rectangle 7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89" y="3370"/>
                        <a:ext cx="245" cy="86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>
                          <a:latin typeface="Arial" charset="0"/>
                          <a:ea typeface="ＭＳ Ｐゴシック" charset="0"/>
                        </a:endParaRPr>
                      </a:p>
                    </p:txBody>
                  </p:sp>
                  <p:sp>
                    <p:nvSpPr>
                      <p:cNvPr id="117" name="Text Box 80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844" y="3337"/>
                        <a:ext cx="343" cy="1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9pPr>
                      </a:lstStyle>
                      <a:p>
                        <a:pPr>
                          <a:defRPr/>
                        </a:pPr>
                        <a:r>
                          <a:rPr lang="en-US" sz="1000" smtClean="0">
                            <a:solidFill>
                              <a:schemeClr val="bg1"/>
                            </a:solidFill>
                          </a:rPr>
                          <a:t>DHCP</a:t>
                        </a:r>
                      </a:p>
                    </p:txBody>
                  </p:sp>
                </p:grpSp>
                <p:grpSp>
                  <p:nvGrpSpPr>
                    <p:cNvPr id="113" name="Group 8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36" y="3334"/>
                      <a:ext cx="354" cy="94"/>
                      <a:chOff x="836" y="3334"/>
                      <a:chExt cx="354" cy="94"/>
                    </a:xfrm>
                  </p:grpSpPr>
                  <p:sp>
                    <p:nvSpPr>
                      <p:cNvPr id="114" name="Rectangle 8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46" y="3340"/>
                        <a:ext cx="88" cy="8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>
                          <a:latin typeface="Arial" charset="0"/>
                          <a:ea typeface="ＭＳ Ｐゴシック" charset="0"/>
                        </a:endParaRPr>
                      </a:p>
                    </p:txBody>
                  </p:sp>
                  <p:sp>
                    <p:nvSpPr>
                      <p:cNvPr id="115" name="Rectangle 8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36" y="3334"/>
                        <a:ext cx="354" cy="94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>
                          <a:latin typeface="Arial" charset="0"/>
                          <a:ea typeface="ＭＳ Ｐゴシック" charset="0"/>
                        </a:endParaRPr>
                      </a:p>
                    </p:txBody>
                  </p:sp>
                </p:grpSp>
              </p:grpSp>
              <p:sp>
                <p:nvSpPr>
                  <p:cNvPr id="110" name="Rectangle 84"/>
                  <p:cNvSpPr>
                    <a:spLocks noChangeArrowheads="1"/>
                  </p:cNvSpPr>
                  <p:nvPr/>
                </p:nvSpPr>
                <p:spPr bwMode="auto">
                  <a:xfrm>
                    <a:off x="732" y="3484"/>
                    <a:ext cx="96" cy="93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11" name="Rectangle 85"/>
                  <p:cNvSpPr>
                    <a:spLocks noChangeArrowheads="1"/>
                  </p:cNvSpPr>
                  <p:nvPr/>
                </p:nvSpPr>
                <p:spPr bwMode="auto">
                  <a:xfrm>
                    <a:off x="723" y="3473"/>
                    <a:ext cx="480" cy="112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sp>
              <p:nvSpPr>
                <p:cNvPr id="106" name="Rectangle 86"/>
                <p:cNvSpPr>
                  <a:spLocks noChangeArrowheads="1"/>
                </p:cNvSpPr>
                <p:nvPr/>
              </p:nvSpPr>
              <p:spPr bwMode="auto">
                <a:xfrm>
                  <a:off x="517" y="3545"/>
                  <a:ext cx="94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07" name="Rectangle 87"/>
                <p:cNvSpPr>
                  <a:spLocks noChangeArrowheads="1"/>
                </p:cNvSpPr>
                <p:nvPr/>
              </p:nvSpPr>
              <p:spPr bwMode="auto">
                <a:xfrm>
                  <a:off x="1115" y="3544"/>
                  <a:ext cx="60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08" name="Rectangle 88"/>
                <p:cNvSpPr>
                  <a:spLocks noChangeArrowheads="1"/>
                </p:cNvSpPr>
                <p:nvPr/>
              </p:nvSpPr>
              <p:spPr bwMode="auto">
                <a:xfrm>
                  <a:off x="504" y="3529"/>
                  <a:ext cx="681" cy="13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</p:grpSp>
        <p:sp>
          <p:nvSpPr>
            <p:cNvPr id="100" name="AutoShape 89"/>
            <p:cNvSpPr>
              <a:spLocks noChangeArrowheads="1"/>
            </p:cNvSpPr>
            <p:nvPr/>
          </p:nvSpPr>
          <p:spPr bwMode="auto">
            <a:xfrm>
              <a:off x="384" y="744"/>
              <a:ext cx="240" cy="735"/>
            </a:xfrm>
            <a:prstGeom prst="downArrow">
              <a:avLst>
                <a:gd name="adj1" fmla="val 54167"/>
                <a:gd name="adj2" fmla="val 49170"/>
              </a:avLst>
            </a:prstGeom>
            <a:gradFill rotWithShape="1">
              <a:gsLst>
                <a:gs pos="0">
                  <a:srgbClr val="FF0000">
                    <a:alpha val="25000"/>
                  </a:srgbClr>
                </a:gs>
                <a:gs pos="100000">
                  <a:srgbClr val="FF0000">
                    <a:alpha val="25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31" name="Group 90"/>
          <p:cNvGrpSpPr>
            <a:grpSpLocks/>
          </p:cNvGrpSpPr>
          <p:nvPr/>
        </p:nvGrpSpPr>
        <p:grpSpPr bwMode="auto">
          <a:xfrm>
            <a:off x="650875" y="3017367"/>
            <a:ext cx="1081088" cy="244475"/>
            <a:chOff x="504" y="3523"/>
            <a:chExt cx="681" cy="154"/>
          </a:xfrm>
        </p:grpSpPr>
        <p:grpSp>
          <p:nvGrpSpPr>
            <p:cNvPr id="132" name="Group 91"/>
            <p:cNvGrpSpPr>
              <a:grpSpLocks/>
            </p:cNvGrpSpPr>
            <p:nvPr/>
          </p:nvGrpSpPr>
          <p:grpSpPr bwMode="auto">
            <a:xfrm>
              <a:off x="623" y="3523"/>
              <a:ext cx="510" cy="154"/>
              <a:chOff x="723" y="3453"/>
              <a:chExt cx="510" cy="154"/>
            </a:xfrm>
          </p:grpSpPr>
          <p:grpSp>
            <p:nvGrpSpPr>
              <p:cNvPr id="136" name="Group 92"/>
              <p:cNvGrpSpPr>
                <a:grpSpLocks/>
              </p:cNvGrpSpPr>
              <p:nvPr/>
            </p:nvGrpSpPr>
            <p:grpSpPr bwMode="auto">
              <a:xfrm>
                <a:off x="836" y="3453"/>
                <a:ext cx="397" cy="154"/>
                <a:chOff x="836" y="3305"/>
                <a:chExt cx="397" cy="154"/>
              </a:xfrm>
            </p:grpSpPr>
            <p:grpSp>
              <p:nvGrpSpPr>
                <p:cNvPr id="139" name="Group 93"/>
                <p:cNvGrpSpPr>
                  <a:grpSpLocks/>
                </p:cNvGrpSpPr>
                <p:nvPr/>
              </p:nvGrpSpPr>
              <p:grpSpPr bwMode="auto">
                <a:xfrm>
                  <a:off x="890" y="3305"/>
                  <a:ext cx="343" cy="154"/>
                  <a:chOff x="844" y="3337"/>
                  <a:chExt cx="343" cy="154"/>
                </a:xfrm>
              </p:grpSpPr>
              <p:sp>
                <p:nvSpPr>
                  <p:cNvPr id="143" name="Rectangle 94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4" name="Text Box 9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43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smtClean="0">
                        <a:solidFill>
                          <a:schemeClr val="bg1"/>
                        </a:solidFill>
                      </a:rPr>
                      <a:t>DHCP</a:t>
                    </a:r>
                  </a:p>
                </p:txBody>
              </p:sp>
            </p:grpSp>
            <p:grpSp>
              <p:nvGrpSpPr>
                <p:cNvPr id="140" name="Group 96"/>
                <p:cNvGrpSpPr>
                  <a:grpSpLocks/>
                </p:cNvGrpSpPr>
                <p:nvPr/>
              </p:nvGrpSpPr>
              <p:grpSpPr bwMode="auto">
                <a:xfrm>
                  <a:off x="836" y="3334"/>
                  <a:ext cx="354" cy="94"/>
                  <a:chOff x="836" y="3334"/>
                  <a:chExt cx="354" cy="94"/>
                </a:xfrm>
              </p:grpSpPr>
              <p:sp>
                <p:nvSpPr>
                  <p:cNvPr id="141" name="Rectangle 97"/>
                  <p:cNvSpPr>
                    <a:spLocks noChangeArrowheads="1"/>
                  </p:cNvSpPr>
                  <p:nvPr/>
                </p:nvSpPr>
                <p:spPr bwMode="auto">
                  <a:xfrm>
                    <a:off x="846" y="3340"/>
                    <a:ext cx="88" cy="8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42" name="Rectangle 98"/>
                  <p:cNvSpPr>
                    <a:spLocks noChangeArrowheads="1"/>
                  </p:cNvSpPr>
                  <p:nvPr/>
                </p:nvSpPr>
                <p:spPr bwMode="auto">
                  <a:xfrm>
                    <a:off x="836" y="3334"/>
                    <a:ext cx="354" cy="94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</p:grpSp>
          <p:sp>
            <p:nvSpPr>
              <p:cNvPr id="137" name="Rectangle 99"/>
              <p:cNvSpPr>
                <a:spLocks noChangeArrowheads="1"/>
              </p:cNvSpPr>
              <p:nvPr/>
            </p:nvSpPr>
            <p:spPr bwMode="auto">
              <a:xfrm>
                <a:off x="732" y="3484"/>
                <a:ext cx="96" cy="9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38" name="Rectangle 100"/>
              <p:cNvSpPr>
                <a:spLocks noChangeArrowheads="1"/>
              </p:cNvSpPr>
              <p:nvPr/>
            </p:nvSpPr>
            <p:spPr bwMode="auto">
              <a:xfrm>
                <a:off x="723" y="3473"/>
                <a:ext cx="480" cy="112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133" name="Rectangle 101"/>
            <p:cNvSpPr>
              <a:spLocks noChangeArrowheads="1"/>
            </p:cNvSpPr>
            <p:nvPr/>
          </p:nvSpPr>
          <p:spPr bwMode="auto">
            <a:xfrm>
              <a:off x="517" y="3545"/>
              <a:ext cx="94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34" name="Rectangle 102"/>
            <p:cNvSpPr>
              <a:spLocks noChangeArrowheads="1"/>
            </p:cNvSpPr>
            <p:nvPr/>
          </p:nvSpPr>
          <p:spPr bwMode="auto">
            <a:xfrm>
              <a:off x="1115" y="3544"/>
              <a:ext cx="60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35" name="Rectangle 103"/>
            <p:cNvSpPr>
              <a:spLocks noChangeArrowheads="1"/>
            </p:cNvSpPr>
            <p:nvPr/>
          </p:nvSpPr>
          <p:spPr bwMode="auto">
            <a:xfrm>
              <a:off x="504" y="3529"/>
              <a:ext cx="681" cy="13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45" name="Group 104"/>
          <p:cNvGrpSpPr>
            <a:grpSpLocks/>
          </p:cNvGrpSpPr>
          <p:nvPr/>
        </p:nvGrpSpPr>
        <p:grpSpPr bwMode="auto">
          <a:xfrm>
            <a:off x="1477963" y="3709517"/>
            <a:ext cx="1316037" cy="1314450"/>
            <a:chOff x="931" y="1941"/>
            <a:chExt cx="829" cy="828"/>
          </a:xfrm>
        </p:grpSpPr>
        <p:sp>
          <p:nvSpPr>
            <p:cNvPr id="146" name="Freeform 105"/>
            <p:cNvSpPr>
              <a:spLocks/>
            </p:cNvSpPr>
            <p:nvPr/>
          </p:nvSpPr>
          <p:spPr bwMode="auto">
            <a:xfrm>
              <a:off x="1424" y="1965"/>
              <a:ext cx="336" cy="801"/>
            </a:xfrm>
            <a:custGeom>
              <a:avLst/>
              <a:gdLst>
                <a:gd name="T0" fmla="*/ 1 w 551"/>
                <a:gd name="T1" fmla="*/ 0 h 801"/>
                <a:gd name="T2" fmla="*/ 46 w 551"/>
                <a:gd name="T3" fmla="*/ 402 h 801"/>
                <a:gd name="T4" fmla="*/ 1 w 551"/>
                <a:gd name="T5" fmla="*/ 801 h 801"/>
                <a:gd name="T6" fmla="*/ 1 w 551"/>
                <a:gd name="T7" fmla="*/ 535 h 801"/>
                <a:gd name="T8" fmla="*/ 0 w 551"/>
                <a:gd name="T9" fmla="*/ 371 h 801"/>
                <a:gd name="T10" fmla="*/ 1 w 551"/>
                <a:gd name="T11" fmla="*/ 0 h 8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1" h="801">
                  <a:moveTo>
                    <a:pt x="14" y="0"/>
                  </a:moveTo>
                  <a:lnTo>
                    <a:pt x="551" y="402"/>
                  </a:lnTo>
                  <a:lnTo>
                    <a:pt x="6" y="801"/>
                  </a:lnTo>
                  <a:lnTo>
                    <a:pt x="13" y="535"/>
                  </a:lnTo>
                  <a:lnTo>
                    <a:pt x="0" y="371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64998"/>
                  </a:schemeClr>
                </a:gs>
                <a:gs pos="100000">
                  <a:srgbClr val="000099">
                    <a:alpha val="64998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grpSp>
          <p:nvGrpSpPr>
            <p:cNvPr id="147" name="Group 106"/>
            <p:cNvGrpSpPr>
              <a:grpSpLocks/>
            </p:cNvGrpSpPr>
            <p:nvPr/>
          </p:nvGrpSpPr>
          <p:grpSpPr bwMode="auto">
            <a:xfrm>
              <a:off x="931" y="1941"/>
              <a:ext cx="501" cy="828"/>
              <a:chOff x="569" y="2954"/>
              <a:chExt cx="501" cy="828"/>
            </a:xfrm>
          </p:grpSpPr>
          <p:sp>
            <p:nvSpPr>
              <p:cNvPr id="148" name="Rectangle 107"/>
              <p:cNvSpPr>
                <a:spLocks noChangeArrowheads="1"/>
              </p:cNvSpPr>
              <p:nvPr/>
            </p:nvSpPr>
            <p:spPr bwMode="auto">
              <a:xfrm>
                <a:off x="576" y="2973"/>
                <a:ext cx="493" cy="79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9" name="Text Box 108"/>
              <p:cNvSpPr txBox="1">
                <a:spLocks noChangeArrowheads="1"/>
              </p:cNvSpPr>
              <p:nvPr/>
            </p:nvSpPr>
            <p:spPr bwMode="auto">
              <a:xfrm>
                <a:off x="593" y="2954"/>
                <a:ext cx="477" cy="8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600" dirty="0" smtClean="0"/>
                  <a:t>DHCP</a:t>
                </a:r>
              </a:p>
              <a:p>
                <a:pPr algn="ctr">
                  <a:defRPr/>
                </a:pPr>
                <a:r>
                  <a:rPr lang="en-US" sz="1600" dirty="0" smtClean="0"/>
                  <a:t>UDP</a:t>
                </a:r>
              </a:p>
              <a:p>
                <a:pPr algn="ctr">
                  <a:defRPr/>
                </a:pPr>
                <a:r>
                  <a:rPr lang="en-US" sz="1600" dirty="0" smtClean="0"/>
                  <a:t>IP</a:t>
                </a:r>
              </a:p>
              <a:p>
                <a:pPr algn="ctr">
                  <a:defRPr/>
                </a:pPr>
                <a:r>
                  <a:rPr lang="en-US" sz="1600" dirty="0" smtClean="0"/>
                  <a:t>Eth</a:t>
                </a:r>
              </a:p>
              <a:p>
                <a:pPr algn="ctr">
                  <a:defRPr/>
                </a:pPr>
                <a:r>
                  <a:rPr lang="en-US" sz="1600" dirty="0" err="1" smtClean="0"/>
                  <a:t>Física</a:t>
                </a:r>
                <a:endParaRPr lang="en-US" sz="1600" dirty="0" smtClean="0"/>
              </a:p>
            </p:txBody>
          </p:sp>
          <p:sp>
            <p:nvSpPr>
              <p:cNvPr id="150" name="Line 109"/>
              <p:cNvSpPr>
                <a:spLocks noChangeShapeType="1"/>
              </p:cNvSpPr>
              <p:nvPr/>
            </p:nvSpPr>
            <p:spPr bwMode="auto">
              <a:xfrm>
                <a:off x="578" y="3130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51" name="Line 110"/>
              <p:cNvSpPr>
                <a:spLocks noChangeShapeType="1"/>
              </p:cNvSpPr>
              <p:nvPr/>
            </p:nvSpPr>
            <p:spPr bwMode="auto">
              <a:xfrm>
                <a:off x="575" y="3289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52" name="Line 111"/>
              <p:cNvSpPr>
                <a:spLocks noChangeShapeType="1"/>
              </p:cNvSpPr>
              <p:nvPr/>
            </p:nvSpPr>
            <p:spPr bwMode="auto">
              <a:xfrm>
                <a:off x="572" y="3448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53" name="Line 112"/>
              <p:cNvSpPr>
                <a:spLocks noChangeShapeType="1"/>
              </p:cNvSpPr>
              <p:nvPr/>
            </p:nvSpPr>
            <p:spPr bwMode="auto">
              <a:xfrm>
                <a:off x="569" y="3607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</p:grpSp>
      <p:grpSp>
        <p:nvGrpSpPr>
          <p:cNvPr id="154" name="Group 113"/>
          <p:cNvGrpSpPr>
            <a:grpSpLocks/>
          </p:cNvGrpSpPr>
          <p:nvPr/>
        </p:nvGrpSpPr>
        <p:grpSpPr bwMode="auto">
          <a:xfrm>
            <a:off x="339725" y="3609504"/>
            <a:ext cx="1081088" cy="1217613"/>
            <a:chOff x="1404" y="3105"/>
            <a:chExt cx="681" cy="767"/>
          </a:xfrm>
        </p:grpSpPr>
        <p:grpSp>
          <p:nvGrpSpPr>
            <p:cNvPr id="155" name="Group 114"/>
            <p:cNvGrpSpPr>
              <a:grpSpLocks/>
            </p:cNvGrpSpPr>
            <p:nvPr/>
          </p:nvGrpSpPr>
          <p:grpSpPr bwMode="auto">
            <a:xfrm>
              <a:off x="1404" y="3355"/>
              <a:ext cx="681" cy="468"/>
              <a:chOff x="42" y="886"/>
              <a:chExt cx="681" cy="468"/>
            </a:xfrm>
          </p:grpSpPr>
          <p:grpSp>
            <p:nvGrpSpPr>
              <p:cNvPr id="160" name="Group 115"/>
              <p:cNvGrpSpPr>
                <a:grpSpLocks/>
              </p:cNvGrpSpPr>
              <p:nvPr/>
            </p:nvGrpSpPr>
            <p:grpSpPr bwMode="auto">
              <a:xfrm>
                <a:off x="278" y="886"/>
                <a:ext cx="397" cy="154"/>
                <a:chOff x="740" y="3209"/>
                <a:chExt cx="397" cy="154"/>
              </a:xfrm>
            </p:grpSpPr>
            <p:grpSp>
              <p:nvGrpSpPr>
                <p:cNvPr id="185" name="Group 116"/>
                <p:cNvGrpSpPr>
                  <a:grpSpLocks/>
                </p:cNvGrpSpPr>
                <p:nvPr/>
              </p:nvGrpSpPr>
              <p:grpSpPr bwMode="auto">
                <a:xfrm>
                  <a:off x="794" y="3209"/>
                  <a:ext cx="343" cy="154"/>
                  <a:chOff x="844" y="3337"/>
                  <a:chExt cx="343" cy="154"/>
                </a:xfrm>
              </p:grpSpPr>
              <p:sp>
                <p:nvSpPr>
                  <p:cNvPr id="188" name="Rectangle 117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89" name="Text Box 11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43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smtClean="0">
                        <a:solidFill>
                          <a:schemeClr val="bg1"/>
                        </a:solidFill>
                      </a:rPr>
                      <a:t>DHCP</a:t>
                    </a:r>
                  </a:p>
                </p:txBody>
              </p:sp>
            </p:grpSp>
            <p:sp>
              <p:nvSpPr>
                <p:cNvPr id="186" name="Rectangle 119"/>
                <p:cNvSpPr>
                  <a:spLocks noChangeArrowheads="1"/>
                </p:cNvSpPr>
                <p:nvPr/>
              </p:nvSpPr>
              <p:spPr bwMode="auto">
                <a:xfrm>
                  <a:off x="750" y="3244"/>
                  <a:ext cx="88" cy="8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87" name="Rectangle 120"/>
                <p:cNvSpPr>
                  <a:spLocks noChangeArrowheads="1"/>
                </p:cNvSpPr>
                <p:nvPr/>
              </p:nvSpPr>
              <p:spPr bwMode="auto">
                <a:xfrm>
                  <a:off x="740" y="3238"/>
                  <a:ext cx="354" cy="94"/>
                </a:xfrm>
                <a:prstGeom prst="rect">
                  <a:avLst/>
                </a:prstGeom>
                <a:noFill/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161" name="Group 121"/>
              <p:cNvGrpSpPr>
                <a:grpSpLocks/>
              </p:cNvGrpSpPr>
              <p:nvPr/>
            </p:nvGrpSpPr>
            <p:grpSpPr bwMode="auto">
              <a:xfrm>
                <a:off x="278" y="1034"/>
                <a:ext cx="397" cy="154"/>
                <a:chOff x="836" y="3305"/>
                <a:chExt cx="397" cy="154"/>
              </a:xfrm>
            </p:grpSpPr>
            <p:grpSp>
              <p:nvGrpSpPr>
                <p:cNvPr id="179" name="Group 122"/>
                <p:cNvGrpSpPr>
                  <a:grpSpLocks/>
                </p:cNvGrpSpPr>
                <p:nvPr/>
              </p:nvGrpSpPr>
              <p:grpSpPr bwMode="auto">
                <a:xfrm>
                  <a:off x="890" y="3305"/>
                  <a:ext cx="343" cy="154"/>
                  <a:chOff x="844" y="3337"/>
                  <a:chExt cx="343" cy="154"/>
                </a:xfrm>
              </p:grpSpPr>
              <p:sp>
                <p:nvSpPr>
                  <p:cNvPr id="183" name="Rectangle 123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84" name="Text Box 12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43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smtClean="0">
                        <a:solidFill>
                          <a:schemeClr val="bg1"/>
                        </a:solidFill>
                      </a:rPr>
                      <a:t>DHCP</a:t>
                    </a:r>
                  </a:p>
                </p:txBody>
              </p:sp>
            </p:grpSp>
            <p:grpSp>
              <p:nvGrpSpPr>
                <p:cNvPr id="180" name="Group 125"/>
                <p:cNvGrpSpPr>
                  <a:grpSpLocks/>
                </p:cNvGrpSpPr>
                <p:nvPr/>
              </p:nvGrpSpPr>
              <p:grpSpPr bwMode="auto">
                <a:xfrm>
                  <a:off x="836" y="3334"/>
                  <a:ext cx="354" cy="94"/>
                  <a:chOff x="836" y="3334"/>
                  <a:chExt cx="354" cy="94"/>
                </a:xfrm>
              </p:grpSpPr>
              <p:sp>
                <p:nvSpPr>
                  <p:cNvPr id="181" name="Rectangle 126"/>
                  <p:cNvSpPr>
                    <a:spLocks noChangeArrowheads="1"/>
                  </p:cNvSpPr>
                  <p:nvPr/>
                </p:nvSpPr>
                <p:spPr bwMode="auto">
                  <a:xfrm>
                    <a:off x="846" y="3340"/>
                    <a:ext cx="88" cy="8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82" name="Rectangle 127"/>
                  <p:cNvSpPr>
                    <a:spLocks noChangeArrowheads="1"/>
                  </p:cNvSpPr>
                  <p:nvPr/>
                </p:nvSpPr>
                <p:spPr bwMode="auto">
                  <a:xfrm>
                    <a:off x="836" y="3334"/>
                    <a:ext cx="354" cy="94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</p:grpSp>
          <p:grpSp>
            <p:nvGrpSpPr>
              <p:cNvPr id="162" name="Group 128"/>
              <p:cNvGrpSpPr>
                <a:grpSpLocks/>
              </p:cNvGrpSpPr>
              <p:nvPr/>
            </p:nvGrpSpPr>
            <p:grpSpPr bwMode="auto">
              <a:xfrm>
                <a:off x="165" y="1054"/>
                <a:ext cx="480" cy="112"/>
                <a:chOff x="627" y="3377"/>
                <a:chExt cx="480" cy="112"/>
              </a:xfrm>
            </p:grpSpPr>
            <p:sp>
              <p:nvSpPr>
                <p:cNvPr id="177" name="Rectangle 129"/>
                <p:cNvSpPr>
                  <a:spLocks noChangeArrowheads="1"/>
                </p:cNvSpPr>
                <p:nvPr/>
              </p:nvSpPr>
              <p:spPr bwMode="auto">
                <a:xfrm>
                  <a:off x="636" y="3388"/>
                  <a:ext cx="96" cy="9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78" name="Rectangle 130"/>
                <p:cNvSpPr>
                  <a:spLocks noChangeArrowheads="1"/>
                </p:cNvSpPr>
                <p:nvPr/>
              </p:nvSpPr>
              <p:spPr bwMode="auto">
                <a:xfrm>
                  <a:off x="627" y="3377"/>
                  <a:ext cx="480" cy="112"/>
                </a:xfrm>
                <a:prstGeom prst="rect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163" name="Group 131"/>
              <p:cNvGrpSpPr>
                <a:grpSpLocks/>
              </p:cNvGrpSpPr>
              <p:nvPr/>
            </p:nvGrpSpPr>
            <p:grpSpPr bwMode="auto">
              <a:xfrm>
                <a:off x="42" y="1200"/>
                <a:ext cx="681" cy="154"/>
                <a:chOff x="504" y="3523"/>
                <a:chExt cx="681" cy="154"/>
              </a:xfrm>
            </p:grpSpPr>
            <p:grpSp>
              <p:nvGrpSpPr>
                <p:cNvPr id="164" name="Group 132"/>
                <p:cNvGrpSpPr>
                  <a:grpSpLocks/>
                </p:cNvGrpSpPr>
                <p:nvPr/>
              </p:nvGrpSpPr>
              <p:grpSpPr bwMode="auto">
                <a:xfrm>
                  <a:off x="623" y="3523"/>
                  <a:ext cx="510" cy="154"/>
                  <a:chOff x="723" y="3453"/>
                  <a:chExt cx="510" cy="154"/>
                </a:xfrm>
              </p:grpSpPr>
              <p:grpSp>
                <p:nvGrpSpPr>
                  <p:cNvPr id="168" name="Group 133"/>
                  <p:cNvGrpSpPr>
                    <a:grpSpLocks/>
                  </p:cNvGrpSpPr>
                  <p:nvPr/>
                </p:nvGrpSpPr>
                <p:grpSpPr bwMode="auto">
                  <a:xfrm>
                    <a:off x="836" y="3453"/>
                    <a:ext cx="397" cy="154"/>
                    <a:chOff x="836" y="3305"/>
                    <a:chExt cx="397" cy="154"/>
                  </a:xfrm>
                </p:grpSpPr>
                <p:grpSp>
                  <p:nvGrpSpPr>
                    <p:cNvPr id="171" name="Group 13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90" y="3305"/>
                      <a:ext cx="343" cy="154"/>
                      <a:chOff x="844" y="3337"/>
                      <a:chExt cx="343" cy="154"/>
                    </a:xfrm>
                  </p:grpSpPr>
                  <p:sp>
                    <p:nvSpPr>
                      <p:cNvPr id="175" name="Rectangle 1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89" y="3370"/>
                        <a:ext cx="245" cy="86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>
                          <a:latin typeface="Arial" charset="0"/>
                          <a:ea typeface="ＭＳ Ｐゴシック" charset="0"/>
                        </a:endParaRPr>
                      </a:p>
                    </p:txBody>
                  </p:sp>
                  <p:sp>
                    <p:nvSpPr>
                      <p:cNvPr id="176" name="Text Box 13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844" y="3337"/>
                        <a:ext cx="343" cy="1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9pPr>
                      </a:lstStyle>
                      <a:p>
                        <a:pPr>
                          <a:defRPr/>
                        </a:pPr>
                        <a:r>
                          <a:rPr lang="en-US" sz="1000" smtClean="0">
                            <a:solidFill>
                              <a:schemeClr val="bg1"/>
                            </a:solidFill>
                          </a:rPr>
                          <a:t>DHCP</a:t>
                        </a:r>
                      </a:p>
                    </p:txBody>
                  </p:sp>
                </p:grpSp>
                <p:grpSp>
                  <p:nvGrpSpPr>
                    <p:cNvPr id="172" name="Group 13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36" y="3334"/>
                      <a:ext cx="354" cy="94"/>
                      <a:chOff x="836" y="3334"/>
                      <a:chExt cx="354" cy="94"/>
                    </a:xfrm>
                  </p:grpSpPr>
                  <p:sp>
                    <p:nvSpPr>
                      <p:cNvPr id="173" name="Rectangle 1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46" y="3340"/>
                        <a:ext cx="88" cy="8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>
                          <a:latin typeface="Arial" charset="0"/>
                          <a:ea typeface="ＭＳ Ｐゴシック" charset="0"/>
                        </a:endParaRPr>
                      </a:p>
                    </p:txBody>
                  </p:sp>
                  <p:sp>
                    <p:nvSpPr>
                      <p:cNvPr id="174" name="Rectangle 1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36" y="3334"/>
                        <a:ext cx="354" cy="94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>
                          <a:latin typeface="Arial" charset="0"/>
                          <a:ea typeface="ＭＳ Ｐゴシック" charset="0"/>
                        </a:endParaRPr>
                      </a:p>
                    </p:txBody>
                  </p:sp>
                </p:grpSp>
              </p:grpSp>
              <p:sp>
                <p:nvSpPr>
                  <p:cNvPr id="169" name="Rectangle 140"/>
                  <p:cNvSpPr>
                    <a:spLocks noChangeArrowheads="1"/>
                  </p:cNvSpPr>
                  <p:nvPr/>
                </p:nvSpPr>
                <p:spPr bwMode="auto">
                  <a:xfrm>
                    <a:off x="732" y="3484"/>
                    <a:ext cx="96" cy="93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70" name="Rectangle 141"/>
                  <p:cNvSpPr>
                    <a:spLocks noChangeArrowheads="1"/>
                  </p:cNvSpPr>
                  <p:nvPr/>
                </p:nvSpPr>
                <p:spPr bwMode="auto">
                  <a:xfrm>
                    <a:off x="723" y="3473"/>
                    <a:ext cx="480" cy="112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sp>
              <p:nvSpPr>
                <p:cNvPr id="165" name="Rectangle 142"/>
                <p:cNvSpPr>
                  <a:spLocks noChangeArrowheads="1"/>
                </p:cNvSpPr>
                <p:nvPr/>
              </p:nvSpPr>
              <p:spPr bwMode="auto">
                <a:xfrm>
                  <a:off x="517" y="3545"/>
                  <a:ext cx="94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66" name="Rectangle 143"/>
                <p:cNvSpPr>
                  <a:spLocks noChangeArrowheads="1"/>
                </p:cNvSpPr>
                <p:nvPr/>
              </p:nvSpPr>
              <p:spPr bwMode="auto">
                <a:xfrm>
                  <a:off x="1115" y="3544"/>
                  <a:ext cx="60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67" name="Rectangle 144"/>
                <p:cNvSpPr>
                  <a:spLocks noChangeArrowheads="1"/>
                </p:cNvSpPr>
                <p:nvPr/>
              </p:nvSpPr>
              <p:spPr bwMode="auto">
                <a:xfrm>
                  <a:off x="504" y="3529"/>
                  <a:ext cx="681" cy="13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</p:grpSp>
        <p:sp>
          <p:nvSpPr>
            <p:cNvPr id="156" name="AutoShape 145"/>
            <p:cNvSpPr>
              <a:spLocks noChangeArrowheads="1"/>
            </p:cNvSpPr>
            <p:nvPr/>
          </p:nvSpPr>
          <p:spPr bwMode="auto">
            <a:xfrm rot="10800000">
              <a:off x="1727" y="3105"/>
              <a:ext cx="240" cy="767"/>
            </a:xfrm>
            <a:prstGeom prst="downArrow">
              <a:avLst>
                <a:gd name="adj1" fmla="val 54167"/>
                <a:gd name="adj2" fmla="val 51311"/>
              </a:avLst>
            </a:prstGeom>
            <a:gradFill rotWithShape="1">
              <a:gsLst>
                <a:gs pos="0">
                  <a:srgbClr val="FF0000">
                    <a:alpha val="25000"/>
                  </a:srgbClr>
                </a:gs>
                <a:gs pos="100000">
                  <a:srgbClr val="FF0000">
                    <a:alpha val="25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157" name="Group 146"/>
            <p:cNvGrpSpPr>
              <a:grpSpLocks/>
            </p:cNvGrpSpPr>
            <p:nvPr/>
          </p:nvGrpSpPr>
          <p:grpSpPr bwMode="auto">
            <a:xfrm>
              <a:off x="1695" y="3227"/>
              <a:ext cx="343" cy="154"/>
              <a:chOff x="844" y="3337"/>
              <a:chExt cx="343" cy="154"/>
            </a:xfrm>
          </p:grpSpPr>
          <p:sp>
            <p:nvSpPr>
              <p:cNvPr id="158" name="Rectangle 147"/>
              <p:cNvSpPr>
                <a:spLocks noChangeArrowheads="1"/>
              </p:cNvSpPr>
              <p:nvPr/>
            </p:nvSpPr>
            <p:spPr bwMode="auto">
              <a:xfrm>
                <a:off x="889" y="3370"/>
                <a:ext cx="245" cy="86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59" name="Text Box 148"/>
              <p:cNvSpPr txBox="1">
                <a:spLocks noChangeArrowheads="1"/>
              </p:cNvSpPr>
              <p:nvPr/>
            </p:nvSpPr>
            <p:spPr bwMode="auto">
              <a:xfrm>
                <a:off x="844" y="3337"/>
                <a:ext cx="343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smtClean="0">
                    <a:solidFill>
                      <a:schemeClr val="bg1"/>
                    </a:solidFill>
                  </a:rPr>
                  <a:t>DHCP</a:t>
                </a:r>
              </a:p>
            </p:txBody>
          </p:sp>
        </p:grpSp>
      </p:grpSp>
      <p:grpSp>
        <p:nvGrpSpPr>
          <p:cNvPr id="190" name="Group 149"/>
          <p:cNvGrpSpPr>
            <a:grpSpLocks/>
          </p:cNvGrpSpPr>
          <p:nvPr/>
        </p:nvGrpSpPr>
        <p:grpSpPr bwMode="auto">
          <a:xfrm>
            <a:off x="803275" y="3806354"/>
            <a:ext cx="544513" cy="244475"/>
            <a:chOff x="844" y="3337"/>
            <a:chExt cx="343" cy="154"/>
          </a:xfrm>
        </p:grpSpPr>
        <p:sp>
          <p:nvSpPr>
            <p:cNvPr id="191" name="Rectangle 150"/>
            <p:cNvSpPr>
              <a:spLocks noChangeArrowheads="1"/>
            </p:cNvSpPr>
            <p:nvPr/>
          </p:nvSpPr>
          <p:spPr bwMode="auto">
            <a:xfrm>
              <a:off x="889" y="3370"/>
              <a:ext cx="245" cy="8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2" name="Text Box 151"/>
            <p:cNvSpPr txBox="1">
              <a:spLocks noChangeArrowheads="1"/>
            </p:cNvSpPr>
            <p:nvPr/>
          </p:nvSpPr>
          <p:spPr bwMode="auto">
            <a:xfrm>
              <a:off x="844" y="3337"/>
              <a:ext cx="343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000" smtClean="0">
                  <a:solidFill>
                    <a:schemeClr val="bg1"/>
                  </a:solidFill>
                </a:rPr>
                <a:t>DHCP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2185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81144E-6 L 0.26823 -0.00139 L 0.10833 0.27287 L -0.01806 0.27125 " pathEditMode="relative" rAng="0" ptsTypes="AAAA">
                                      <p:cBhvr>
                                        <p:cTn id="37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13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5" grpId="1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DHCP: exemplo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4247508" cy="4648200"/>
          </a:xfrm>
        </p:spPr>
        <p:txBody>
          <a:bodyPr/>
          <a:lstStyle/>
          <a:p>
            <a:r>
              <a:rPr lang="pt-BR" sz="2000" dirty="0" smtClean="0"/>
              <a:t>servidor DHCP prepara o ACK DHCP contendo o endereço IP do cliente, o endereço IP do primeiro roteador para o cliente, o nome e o endereço IP do servidor DNS</a:t>
            </a:r>
          </a:p>
          <a:p>
            <a:r>
              <a:rPr lang="pt-BR" sz="2000" dirty="0" smtClean="0"/>
              <a:t>encapsula a mensagem DHCP no servidor, quadro é repassado para o cliente, e é </a:t>
            </a:r>
            <a:r>
              <a:rPr lang="pt-BR" sz="2000" dirty="0" err="1" smtClean="0"/>
              <a:t>demultiplexado</a:t>
            </a:r>
            <a:r>
              <a:rPr lang="pt-BR" sz="2000" dirty="0" smtClean="0"/>
              <a:t> até o DHCP no cliente.</a:t>
            </a:r>
          </a:p>
          <a:p>
            <a:r>
              <a:rPr lang="pt-BR" sz="2000" dirty="0" smtClean="0"/>
              <a:t>cliente agora conhece o seu endereço IP, o nome e end. IP do servidor DNS, end. IP do seu primeiro roteador</a:t>
            </a:r>
            <a:endParaRPr lang="pt-BR" sz="200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4: Camada de Rede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4a-</a:t>
            </a:r>
            <a:fld id="{6E18FAB5-3A02-437B-B66F-127A12D00693}" type="slidenum">
              <a:rPr lang="pt-BR" smtClean="0"/>
              <a:pPr>
                <a:defRPr/>
              </a:pPr>
              <a:t>53</a:t>
            </a:fld>
            <a:endParaRPr lang="pt-BR"/>
          </a:p>
        </p:txBody>
      </p:sp>
      <p:sp>
        <p:nvSpPr>
          <p:cNvPr id="193" name="Freeform 3"/>
          <p:cNvSpPr>
            <a:spLocks/>
          </p:cNvSpPr>
          <p:nvPr/>
        </p:nvSpPr>
        <p:spPr bwMode="auto">
          <a:xfrm>
            <a:off x="773113" y="1778066"/>
            <a:ext cx="3554412" cy="2754313"/>
          </a:xfrm>
          <a:custGeom>
            <a:avLst/>
            <a:gdLst>
              <a:gd name="T0" fmla="*/ 2147483647 w 2406"/>
              <a:gd name="T1" fmla="*/ 2147483647 h 958"/>
              <a:gd name="T2" fmla="*/ 2147483647 w 2406"/>
              <a:gd name="T3" fmla="*/ 2147483647 h 958"/>
              <a:gd name="T4" fmla="*/ 2147483647 w 2406"/>
              <a:gd name="T5" fmla="*/ 2147483647 h 958"/>
              <a:gd name="T6" fmla="*/ 2147483647 w 2406"/>
              <a:gd name="T7" fmla="*/ 2147483647 h 958"/>
              <a:gd name="T8" fmla="*/ 2147483647 w 2406"/>
              <a:gd name="T9" fmla="*/ 2147483647 h 958"/>
              <a:gd name="T10" fmla="*/ 2147483647 w 2406"/>
              <a:gd name="T11" fmla="*/ 2147483647 h 958"/>
              <a:gd name="T12" fmla="*/ 2147483647 w 2406"/>
              <a:gd name="T13" fmla="*/ 2147483647 h 958"/>
              <a:gd name="T14" fmla="*/ 2147483647 w 2406"/>
              <a:gd name="T15" fmla="*/ 2147483647 h 958"/>
              <a:gd name="T16" fmla="*/ 2147483647 w 2406"/>
              <a:gd name="T17" fmla="*/ 2147483647 h 958"/>
              <a:gd name="T18" fmla="*/ 2147483647 w 2406"/>
              <a:gd name="T19" fmla="*/ 2147483647 h 958"/>
              <a:gd name="T20" fmla="*/ 2147483647 w 2406"/>
              <a:gd name="T21" fmla="*/ 2147483647 h 958"/>
              <a:gd name="T22" fmla="*/ 2147483647 w 2406"/>
              <a:gd name="T23" fmla="*/ 2147483647 h 958"/>
              <a:gd name="T24" fmla="*/ 2147483647 w 2406"/>
              <a:gd name="T25" fmla="*/ 2147483647 h 95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406"/>
              <a:gd name="T40" fmla="*/ 0 h 958"/>
              <a:gd name="T41" fmla="*/ 2406 w 2406"/>
              <a:gd name="T42" fmla="*/ 958 h 95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406" h="958">
                <a:moveTo>
                  <a:pt x="2192" y="274"/>
                </a:moveTo>
                <a:cubicBezTo>
                  <a:pt x="1978" y="94"/>
                  <a:pt x="1990" y="122"/>
                  <a:pt x="1857" y="77"/>
                </a:cubicBezTo>
                <a:cubicBezTo>
                  <a:pt x="1724" y="32"/>
                  <a:pt x="1584" y="0"/>
                  <a:pt x="1393" y="7"/>
                </a:cubicBezTo>
                <a:cubicBezTo>
                  <a:pt x="1202" y="14"/>
                  <a:pt x="898" y="84"/>
                  <a:pt x="713" y="122"/>
                </a:cubicBezTo>
                <a:cubicBezTo>
                  <a:pt x="528" y="160"/>
                  <a:pt x="395" y="168"/>
                  <a:pt x="280" y="234"/>
                </a:cubicBezTo>
                <a:cubicBezTo>
                  <a:pt x="166" y="301"/>
                  <a:pt x="52" y="432"/>
                  <a:pt x="26" y="522"/>
                </a:cubicBezTo>
                <a:cubicBezTo>
                  <a:pt x="0" y="612"/>
                  <a:pt x="81" y="711"/>
                  <a:pt x="122" y="773"/>
                </a:cubicBezTo>
                <a:cubicBezTo>
                  <a:pt x="163" y="835"/>
                  <a:pt x="99" y="877"/>
                  <a:pt x="273" y="894"/>
                </a:cubicBezTo>
                <a:cubicBezTo>
                  <a:pt x="447" y="911"/>
                  <a:pt x="938" y="866"/>
                  <a:pt x="1169" y="876"/>
                </a:cubicBezTo>
                <a:cubicBezTo>
                  <a:pt x="1400" y="886"/>
                  <a:pt x="1499" y="950"/>
                  <a:pt x="1659" y="954"/>
                </a:cubicBezTo>
                <a:cubicBezTo>
                  <a:pt x="1819" y="958"/>
                  <a:pt x="2014" y="958"/>
                  <a:pt x="2129" y="897"/>
                </a:cubicBezTo>
                <a:cubicBezTo>
                  <a:pt x="2244" y="836"/>
                  <a:pt x="2327" y="856"/>
                  <a:pt x="2350" y="591"/>
                </a:cubicBezTo>
                <a:cubicBezTo>
                  <a:pt x="2373" y="326"/>
                  <a:pt x="2406" y="454"/>
                  <a:pt x="2192" y="274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94" name="Line 36"/>
          <p:cNvSpPr>
            <a:spLocks noChangeShapeType="1"/>
          </p:cNvSpPr>
          <p:nvPr/>
        </p:nvSpPr>
        <p:spPr bwMode="auto">
          <a:xfrm flipV="1">
            <a:off x="3775075" y="2860741"/>
            <a:ext cx="155575" cy="1428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95" name="Line 43"/>
          <p:cNvSpPr>
            <a:spLocks noChangeShapeType="1"/>
          </p:cNvSpPr>
          <p:nvPr/>
        </p:nvSpPr>
        <p:spPr bwMode="auto">
          <a:xfrm flipV="1">
            <a:off x="2665413" y="3022666"/>
            <a:ext cx="6953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96" name="Line 44"/>
          <p:cNvSpPr>
            <a:spLocks noChangeShapeType="1"/>
          </p:cNvSpPr>
          <p:nvPr/>
        </p:nvSpPr>
        <p:spPr bwMode="auto">
          <a:xfrm flipV="1">
            <a:off x="3924300" y="2717866"/>
            <a:ext cx="138113" cy="1428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97" name="Line 48"/>
          <p:cNvSpPr>
            <a:spLocks noChangeShapeType="1"/>
          </p:cNvSpPr>
          <p:nvPr/>
        </p:nvSpPr>
        <p:spPr bwMode="auto">
          <a:xfrm flipV="1">
            <a:off x="3279775" y="3252854"/>
            <a:ext cx="512763" cy="612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198" name="Group 153"/>
          <p:cNvGrpSpPr>
            <a:grpSpLocks/>
          </p:cNvGrpSpPr>
          <p:nvPr/>
        </p:nvGrpSpPr>
        <p:grpSpPr bwMode="auto">
          <a:xfrm>
            <a:off x="1978025" y="2644841"/>
            <a:ext cx="850900" cy="615950"/>
            <a:chOff x="4420" y="878"/>
            <a:chExt cx="614" cy="458"/>
          </a:xfrm>
        </p:grpSpPr>
        <p:pic>
          <p:nvPicPr>
            <p:cNvPr id="199" name="Picture 154" descr="laptop_keyboar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4420" y="1108"/>
              <a:ext cx="527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0" name="Freeform 155"/>
            <p:cNvSpPr>
              <a:spLocks/>
            </p:cNvSpPr>
            <p:nvPr/>
          </p:nvSpPr>
          <p:spPr bwMode="auto">
            <a:xfrm>
              <a:off x="4595" y="888"/>
              <a:ext cx="424" cy="297"/>
            </a:xfrm>
            <a:custGeom>
              <a:avLst/>
              <a:gdLst>
                <a:gd name="T0" fmla="*/ 0 w 2982"/>
                <a:gd name="T1" fmla="*/ 0 h 2442"/>
                <a:gd name="T2" fmla="*/ 0 w 2982"/>
                <a:gd name="T3" fmla="*/ 0 h 2442"/>
                <a:gd name="T4" fmla="*/ 0 w 2982"/>
                <a:gd name="T5" fmla="*/ 0 h 2442"/>
                <a:gd name="T6" fmla="*/ 0 w 2982"/>
                <a:gd name="T7" fmla="*/ 0 h 2442"/>
                <a:gd name="T8" fmla="*/ 0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pic>
          <p:nvPicPr>
            <p:cNvPr id="201" name="Picture 156" descr="scree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6" y="895"/>
              <a:ext cx="385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2" name="Freeform 157"/>
            <p:cNvSpPr>
              <a:spLocks/>
            </p:cNvSpPr>
            <p:nvPr/>
          </p:nvSpPr>
          <p:spPr bwMode="auto">
            <a:xfrm>
              <a:off x="4672" y="879"/>
              <a:ext cx="359" cy="55"/>
            </a:xfrm>
            <a:custGeom>
              <a:avLst/>
              <a:gdLst>
                <a:gd name="T0" fmla="*/ 0 w 2528"/>
                <a:gd name="T1" fmla="*/ 0 h 455"/>
                <a:gd name="T2" fmla="*/ 0 w 2528"/>
                <a:gd name="T3" fmla="*/ 0 h 455"/>
                <a:gd name="T4" fmla="*/ 0 w 2528"/>
                <a:gd name="T5" fmla="*/ 0 h 455"/>
                <a:gd name="T6" fmla="*/ 0 w 2528"/>
                <a:gd name="T7" fmla="*/ 0 h 455"/>
                <a:gd name="T8" fmla="*/ 0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03" name="Freeform 158"/>
            <p:cNvSpPr>
              <a:spLocks/>
            </p:cNvSpPr>
            <p:nvPr/>
          </p:nvSpPr>
          <p:spPr bwMode="auto">
            <a:xfrm>
              <a:off x="4591" y="878"/>
              <a:ext cx="100" cy="230"/>
            </a:xfrm>
            <a:custGeom>
              <a:avLst/>
              <a:gdLst>
                <a:gd name="T0" fmla="*/ 0 w 702"/>
                <a:gd name="T1" fmla="*/ 0 h 1893"/>
                <a:gd name="T2" fmla="*/ 0 w 702"/>
                <a:gd name="T3" fmla="*/ 0 h 1893"/>
                <a:gd name="T4" fmla="*/ 0 w 702"/>
                <a:gd name="T5" fmla="*/ 0 h 1893"/>
                <a:gd name="T6" fmla="*/ 0 w 702"/>
                <a:gd name="T7" fmla="*/ 0 h 1893"/>
                <a:gd name="T8" fmla="*/ 0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04" name="Freeform 159"/>
            <p:cNvSpPr>
              <a:spLocks/>
            </p:cNvSpPr>
            <p:nvPr/>
          </p:nvSpPr>
          <p:spPr bwMode="auto">
            <a:xfrm>
              <a:off x="4921" y="920"/>
              <a:ext cx="108" cy="265"/>
            </a:xfrm>
            <a:custGeom>
              <a:avLst/>
              <a:gdLst>
                <a:gd name="T0" fmla="*/ 0 w 756"/>
                <a:gd name="T1" fmla="*/ 0 h 2184"/>
                <a:gd name="T2" fmla="*/ 0 w 756"/>
                <a:gd name="T3" fmla="*/ 0 h 2184"/>
                <a:gd name="T4" fmla="*/ 0 w 756"/>
                <a:gd name="T5" fmla="*/ 0 h 2184"/>
                <a:gd name="T6" fmla="*/ 0 w 756"/>
                <a:gd name="T7" fmla="*/ 0 h 2184"/>
                <a:gd name="T8" fmla="*/ 0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05" name="Freeform 160"/>
            <p:cNvSpPr>
              <a:spLocks/>
            </p:cNvSpPr>
            <p:nvPr/>
          </p:nvSpPr>
          <p:spPr bwMode="auto">
            <a:xfrm>
              <a:off x="4590" y="1097"/>
              <a:ext cx="394" cy="89"/>
            </a:xfrm>
            <a:custGeom>
              <a:avLst/>
              <a:gdLst>
                <a:gd name="T0" fmla="*/ 0 w 2773"/>
                <a:gd name="T1" fmla="*/ 0 h 738"/>
                <a:gd name="T2" fmla="*/ 0 w 2773"/>
                <a:gd name="T3" fmla="*/ 0 h 738"/>
                <a:gd name="T4" fmla="*/ 0 w 2773"/>
                <a:gd name="T5" fmla="*/ 0 h 738"/>
                <a:gd name="T6" fmla="*/ 0 w 2773"/>
                <a:gd name="T7" fmla="*/ 0 h 738"/>
                <a:gd name="T8" fmla="*/ 0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06" name="Freeform 161"/>
            <p:cNvSpPr>
              <a:spLocks/>
            </p:cNvSpPr>
            <p:nvPr/>
          </p:nvSpPr>
          <p:spPr bwMode="auto">
            <a:xfrm>
              <a:off x="4933" y="922"/>
              <a:ext cx="101" cy="266"/>
            </a:xfrm>
            <a:custGeom>
              <a:avLst/>
              <a:gdLst>
                <a:gd name="T0" fmla="*/ 0 w 637"/>
                <a:gd name="T1" fmla="*/ 0 h 1659"/>
                <a:gd name="T2" fmla="*/ 0 w 637"/>
                <a:gd name="T3" fmla="*/ 0 h 1659"/>
                <a:gd name="T4" fmla="*/ 0 w 637"/>
                <a:gd name="T5" fmla="*/ 0 h 1659"/>
                <a:gd name="T6" fmla="*/ 0 w 637"/>
                <a:gd name="T7" fmla="*/ 0 h 1659"/>
                <a:gd name="T8" fmla="*/ 0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07" name="Freeform 162"/>
            <p:cNvSpPr>
              <a:spLocks/>
            </p:cNvSpPr>
            <p:nvPr/>
          </p:nvSpPr>
          <p:spPr bwMode="auto">
            <a:xfrm>
              <a:off x="4590" y="1109"/>
              <a:ext cx="351" cy="88"/>
            </a:xfrm>
            <a:custGeom>
              <a:avLst/>
              <a:gdLst>
                <a:gd name="T0" fmla="*/ 0 w 2216"/>
                <a:gd name="T1" fmla="*/ 0 h 550"/>
                <a:gd name="T2" fmla="*/ 0 w 2216"/>
                <a:gd name="T3" fmla="*/ 0 h 550"/>
                <a:gd name="T4" fmla="*/ 0 w 2216"/>
                <a:gd name="T5" fmla="*/ 0 h 550"/>
                <a:gd name="T6" fmla="*/ 0 w 2216"/>
                <a:gd name="T7" fmla="*/ 0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208" name="Group 163"/>
            <p:cNvGrpSpPr>
              <a:grpSpLocks/>
            </p:cNvGrpSpPr>
            <p:nvPr/>
          </p:nvGrpSpPr>
          <p:grpSpPr bwMode="auto">
            <a:xfrm>
              <a:off x="4584" y="1203"/>
              <a:ext cx="119" cy="53"/>
              <a:chOff x="1740" y="2642"/>
              <a:chExt cx="752" cy="327"/>
            </a:xfrm>
          </p:grpSpPr>
          <p:sp>
            <p:nvSpPr>
              <p:cNvPr id="215" name="Freeform 164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6" name="Freeform 165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7" name="Freeform 166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8" name="Freeform 167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9" name="Freeform 168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0" name="Freeform 169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209" name="Freeform 170"/>
            <p:cNvSpPr>
              <a:spLocks/>
            </p:cNvSpPr>
            <p:nvPr/>
          </p:nvSpPr>
          <p:spPr bwMode="auto">
            <a:xfrm>
              <a:off x="4788" y="1211"/>
              <a:ext cx="144" cy="116"/>
            </a:xfrm>
            <a:custGeom>
              <a:avLst/>
              <a:gdLst>
                <a:gd name="T0" fmla="*/ 0 w 990"/>
                <a:gd name="T1" fmla="*/ 0 h 792"/>
                <a:gd name="T2" fmla="*/ 0 w 990"/>
                <a:gd name="T3" fmla="*/ 0 h 792"/>
                <a:gd name="T4" fmla="*/ 0 w 990"/>
                <a:gd name="T5" fmla="*/ 0 h 792"/>
                <a:gd name="T6" fmla="*/ 0 w 990"/>
                <a:gd name="T7" fmla="*/ 0 h 792"/>
                <a:gd name="T8" fmla="*/ 0 w 990"/>
                <a:gd name="T9" fmla="*/ 0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10" name="Freeform 171"/>
            <p:cNvSpPr>
              <a:spLocks/>
            </p:cNvSpPr>
            <p:nvPr/>
          </p:nvSpPr>
          <p:spPr bwMode="auto">
            <a:xfrm>
              <a:off x="4420" y="1220"/>
              <a:ext cx="369" cy="106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11" name="Freeform 172"/>
            <p:cNvSpPr>
              <a:spLocks/>
            </p:cNvSpPr>
            <p:nvPr/>
          </p:nvSpPr>
          <p:spPr bwMode="auto">
            <a:xfrm>
              <a:off x="4420" y="1201"/>
              <a:ext cx="4" cy="21"/>
            </a:xfrm>
            <a:custGeom>
              <a:avLst/>
              <a:gdLst>
                <a:gd name="T0" fmla="*/ 0 w 26"/>
                <a:gd name="T1" fmla="*/ 0 h 147"/>
                <a:gd name="T2" fmla="*/ 0 w 26"/>
                <a:gd name="T3" fmla="*/ 0 h 147"/>
                <a:gd name="T4" fmla="*/ 0 w 26"/>
                <a:gd name="T5" fmla="*/ 0 h 147"/>
                <a:gd name="T6" fmla="*/ 0 w 26"/>
                <a:gd name="T7" fmla="*/ 0 h 147"/>
                <a:gd name="T8" fmla="*/ 0 w 26"/>
                <a:gd name="T9" fmla="*/ 0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12" name="Freeform 173"/>
            <p:cNvSpPr>
              <a:spLocks/>
            </p:cNvSpPr>
            <p:nvPr/>
          </p:nvSpPr>
          <p:spPr bwMode="auto">
            <a:xfrm>
              <a:off x="4421" y="1114"/>
              <a:ext cx="171" cy="88"/>
            </a:xfrm>
            <a:custGeom>
              <a:avLst/>
              <a:gdLst>
                <a:gd name="T0" fmla="*/ 0 w 1176"/>
                <a:gd name="T1" fmla="*/ 0 h 606"/>
                <a:gd name="T2" fmla="*/ 0 w 1176"/>
                <a:gd name="T3" fmla="*/ 0 h 606"/>
                <a:gd name="T4" fmla="*/ 0 w 1176"/>
                <a:gd name="T5" fmla="*/ 0 h 606"/>
                <a:gd name="T6" fmla="*/ 0 w 1176"/>
                <a:gd name="T7" fmla="*/ 0 h 606"/>
                <a:gd name="T8" fmla="*/ 0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13" name="Freeform 174"/>
            <p:cNvSpPr>
              <a:spLocks/>
            </p:cNvSpPr>
            <p:nvPr/>
          </p:nvSpPr>
          <p:spPr bwMode="auto">
            <a:xfrm>
              <a:off x="4432" y="1205"/>
              <a:ext cx="350" cy="102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14" name="Freeform 175"/>
            <p:cNvSpPr>
              <a:spLocks/>
            </p:cNvSpPr>
            <p:nvPr/>
          </p:nvSpPr>
          <p:spPr bwMode="auto">
            <a:xfrm flipV="1">
              <a:off x="4782" y="1198"/>
              <a:ext cx="142" cy="105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21" name="Text Box 176"/>
          <p:cNvSpPr txBox="1">
            <a:spLocks noChangeArrowheads="1"/>
          </p:cNvSpPr>
          <p:nvPr/>
        </p:nvSpPr>
        <p:spPr bwMode="auto">
          <a:xfrm>
            <a:off x="2562226" y="4316478"/>
            <a:ext cx="150018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1" dirty="0" err="1" smtClean="0"/>
              <a:t>roteador</a:t>
            </a:r>
            <a:r>
              <a:rPr lang="en-US" i="1" dirty="0" smtClean="0"/>
              <a:t> com </a:t>
            </a:r>
            <a:r>
              <a:rPr lang="en-US" i="1" dirty="0" err="1" smtClean="0"/>
              <a:t>servidor</a:t>
            </a:r>
            <a:r>
              <a:rPr lang="en-US" i="1" dirty="0" smtClean="0"/>
              <a:t> DHCP </a:t>
            </a:r>
            <a:r>
              <a:rPr lang="en-US" i="1" dirty="0" err="1" smtClean="0"/>
              <a:t>embutido</a:t>
            </a:r>
            <a:endParaRPr lang="en-US" i="1" dirty="0" smtClean="0"/>
          </a:p>
        </p:txBody>
      </p:sp>
      <p:grpSp>
        <p:nvGrpSpPr>
          <p:cNvPr id="222" name="Group 177"/>
          <p:cNvGrpSpPr>
            <a:grpSpLocks/>
          </p:cNvGrpSpPr>
          <p:nvPr/>
        </p:nvGrpSpPr>
        <p:grpSpPr bwMode="auto">
          <a:xfrm>
            <a:off x="2674938" y="3875154"/>
            <a:ext cx="1066800" cy="406400"/>
            <a:chOff x="4396" y="1245"/>
            <a:chExt cx="672" cy="248"/>
          </a:xfrm>
        </p:grpSpPr>
        <p:sp>
          <p:nvSpPr>
            <p:cNvPr id="223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224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225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sz="240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226" name="Group 181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229" name="Freeform 182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30" name="Freeform 183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227" name="Line 184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28" name="Line 185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231" name="Group 186"/>
          <p:cNvGrpSpPr>
            <a:grpSpLocks/>
          </p:cNvGrpSpPr>
          <p:nvPr/>
        </p:nvGrpSpPr>
        <p:grpSpPr bwMode="auto">
          <a:xfrm>
            <a:off x="2706688" y="3679891"/>
            <a:ext cx="423862" cy="647700"/>
            <a:chOff x="4140" y="429"/>
            <a:chExt cx="1425" cy="2396"/>
          </a:xfrm>
        </p:grpSpPr>
        <p:sp>
          <p:nvSpPr>
            <p:cNvPr id="232" name="Freeform 187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1 w 354"/>
                <a:gd name="T1" fmla="*/ 0 h 2742"/>
                <a:gd name="T2" fmla="*/ 116 w 354"/>
                <a:gd name="T3" fmla="*/ 137 h 2742"/>
                <a:gd name="T4" fmla="*/ 114 w 354"/>
                <a:gd name="T5" fmla="*/ 1057 h 2742"/>
                <a:gd name="T6" fmla="*/ 0 w 354"/>
                <a:gd name="T7" fmla="*/ 1105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33" name="Rectangle 188"/>
            <p:cNvSpPr>
              <a:spLocks noChangeArrowheads="1"/>
            </p:cNvSpPr>
            <p:nvPr/>
          </p:nvSpPr>
          <p:spPr bwMode="auto">
            <a:xfrm>
              <a:off x="4204" y="429"/>
              <a:ext cx="1051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34" name="Freeform 189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0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35" name="Freeform 190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2 h 226"/>
                <a:gd name="T4" fmla="*/ 108 w 328"/>
                <a:gd name="T5" fmla="*/ 92 h 226"/>
                <a:gd name="T6" fmla="*/ 0 w 328"/>
                <a:gd name="T7" fmla="*/ 41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36" name="Rectangle 191"/>
            <p:cNvSpPr>
              <a:spLocks noChangeArrowheads="1"/>
            </p:cNvSpPr>
            <p:nvPr/>
          </p:nvSpPr>
          <p:spPr bwMode="auto">
            <a:xfrm>
              <a:off x="4209" y="693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237" name="Group 192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262" name="AutoShape 193"/>
              <p:cNvSpPr>
                <a:spLocks noChangeArrowheads="1"/>
              </p:cNvSpPr>
              <p:nvPr/>
            </p:nvSpPr>
            <p:spPr bwMode="auto">
              <a:xfrm>
                <a:off x="613" y="2570"/>
                <a:ext cx="726" cy="135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63" name="AutoShape 194"/>
              <p:cNvSpPr>
                <a:spLocks noChangeArrowheads="1"/>
              </p:cNvSpPr>
              <p:nvPr/>
            </p:nvSpPr>
            <p:spPr bwMode="auto">
              <a:xfrm>
                <a:off x="627" y="2587"/>
                <a:ext cx="693" cy="1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238" name="Rectangle 195"/>
            <p:cNvSpPr>
              <a:spLocks noChangeArrowheads="1"/>
            </p:cNvSpPr>
            <p:nvPr/>
          </p:nvSpPr>
          <p:spPr bwMode="auto">
            <a:xfrm>
              <a:off x="4225" y="1016"/>
              <a:ext cx="592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239" name="Group 196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260" name="AutoShape 197"/>
              <p:cNvSpPr>
                <a:spLocks noChangeArrowheads="1"/>
              </p:cNvSpPr>
              <p:nvPr/>
            </p:nvSpPr>
            <p:spPr bwMode="auto">
              <a:xfrm>
                <a:off x="616" y="2567"/>
                <a:ext cx="726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61" name="AutoShape 198"/>
              <p:cNvSpPr>
                <a:spLocks noChangeArrowheads="1"/>
              </p:cNvSpPr>
              <p:nvPr/>
            </p:nvSpPr>
            <p:spPr bwMode="auto">
              <a:xfrm>
                <a:off x="629" y="2585"/>
                <a:ext cx="693" cy="10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240" name="Rectangle 199"/>
            <p:cNvSpPr>
              <a:spLocks noChangeArrowheads="1"/>
            </p:cNvSpPr>
            <p:nvPr/>
          </p:nvSpPr>
          <p:spPr bwMode="auto">
            <a:xfrm>
              <a:off x="4215" y="1357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41" name="Rectangle 200"/>
            <p:cNvSpPr>
              <a:spLocks noChangeArrowheads="1"/>
            </p:cNvSpPr>
            <p:nvPr/>
          </p:nvSpPr>
          <p:spPr bwMode="auto">
            <a:xfrm>
              <a:off x="4225" y="1656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242" name="Group 201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258" name="AutoShape 202"/>
              <p:cNvSpPr>
                <a:spLocks noChangeArrowheads="1"/>
              </p:cNvSpPr>
              <p:nvPr/>
            </p:nvSpPr>
            <p:spPr bwMode="auto">
              <a:xfrm>
                <a:off x="611" y="2568"/>
                <a:ext cx="731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59" name="AutoShape 203"/>
              <p:cNvSpPr>
                <a:spLocks noChangeArrowheads="1"/>
              </p:cNvSpPr>
              <p:nvPr/>
            </p:nvSpPr>
            <p:spPr bwMode="auto">
              <a:xfrm>
                <a:off x="624" y="2584"/>
                <a:ext cx="698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243" name="Freeform 204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1 h 226"/>
                <a:gd name="T4" fmla="*/ 108 w 328"/>
                <a:gd name="T5" fmla="*/ 90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grpSp>
          <p:nvGrpSpPr>
            <p:cNvPr id="244" name="Group 205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256" name="AutoShape 206"/>
              <p:cNvSpPr>
                <a:spLocks noChangeArrowheads="1"/>
              </p:cNvSpPr>
              <p:nvPr/>
            </p:nvSpPr>
            <p:spPr bwMode="auto">
              <a:xfrm>
                <a:off x="612" y="2569"/>
                <a:ext cx="725" cy="14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57" name="AutoShape 207"/>
              <p:cNvSpPr>
                <a:spLocks noChangeArrowheads="1"/>
              </p:cNvSpPr>
              <p:nvPr/>
            </p:nvSpPr>
            <p:spPr bwMode="auto">
              <a:xfrm>
                <a:off x="626" y="2586"/>
                <a:ext cx="691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245" name="Rectangle 208"/>
            <p:cNvSpPr>
              <a:spLocks noChangeArrowheads="1"/>
            </p:cNvSpPr>
            <p:nvPr/>
          </p:nvSpPr>
          <p:spPr bwMode="auto">
            <a:xfrm>
              <a:off x="5250" y="429"/>
              <a:ext cx="69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46" name="Freeform 209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96 w 296"/>
                <a:gd name="T3" fmla="*/ 57 h 256"/>
                <a:gd name="T4" fmla="*/ 98 w 296"/>
                <a:gd name="T5" fmla="*/ 102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47" name="Freeform 210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01 w 304"/>
                <a:gd name="T3" fmla="*/ 66 h 288"/>
                <a:gd name="T4" fmla="*/ 95 w 304"/>
                <a:gd name="T5" fmla="*/ 116 h 288"/>
                <a:gd name="T6" fmla="*/ 2 w 304"/>
                <a:gd name="T7" fmla="*/ 5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48" name="Oval 211"/>
            <p:cNvSpPr>
              <a:spLocks noChangeArrowheads="1"/>
            </p:cNvSpPr>
            <p:nvPr/>
          </p:nvSpPr>
          <p:spPr bwMode="auto">
            <a:xfrm>
              <a:off x="5517" y="2614"/>
              <a:ext cx="48" cy="94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49" name="Freeform 212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101 w 306"/>
                <a:gd name="T5" fmla="*/ 44 h 240"/>
                <a:gd name="T6" fmla="*/ 98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50" name="AutoShape 213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51" name="AutoShape 214"/>
            <p:cNvSpPr>
              <a:spLocks noChangeArrowheads="1"/>
            </p:cNvSpPr>
            <p:nvPr/>
          </p:nvSpPr>
          <p:spPr bwMode="auto">
            <a:xfrm>
              <a:off x="4204" y="2713"/>
              <a:ext cx="1073" cy="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52" name="Oval 215"/>
            <p:cNvSpPr>
              <a:spLocks noChangeArrowheads="1"/>
            </p:cNvSpPr>
            <p:nvPr/>
          </p:nvSpPr>
          <p:spPr bwMode="auto">
            <a:xfrm>
              <a:off x="4305" y="2385"/>
              <a:ext cx="160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53" name="Oval 216"/>
            <p:cNvSpPr>
              <a:spLocks noChangeArrowheads="1"/>
            </p:cNvSpPr>
            <p:nvPr/>
          </p:nvSpPr>
          <p:spPr bwMode="auto">
            <a:xfrm>
              <a:off x="4487" y="2385"/>
              <a:ext cx="160" cy="141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254" name="Oval 217"/>
            <p:cNvSpPr>
              <a:spLocks noChangeArrowheads="1"/>
            </p:cNvSpPr>
            <p:nvPr/>
          </p:nvSpPr>
          <p:spPr bwMode="auto">
            <a:xfrm>
              <a:off x="4663" y="2379"/>
              <a:ext cx="155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55" name="Rectangle 218"/>
            <p:cNvSpPr>
              <a:spLocks noChangeArrowheads="1"/>
            </p:cNvSpPr>
            <p:nvPr/>
          </p:nvSpPr>
          <p:spPr bwMode="auto">
            <a:xfrm>
              <a:off x="5063" y="1833"/>
              <a:ext cx="85" cy="763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264" name="Line 36"/>
          <p:cNvSpPr>
            <a:spLocks noChangeShapeType="1"/>
          </p:cNvSpPr>
          <p:nvPr/>
        </p:nvSpPr>
        <p:spPr bwMode="auto">
          <a:xfrm flipV="1">
            <a:off x="3775075" y="2849629"/>
            <a:ext cx="155575" cy="1428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265" name="Group 220"/>
          <p:cNvGrpSpPr>
            <a:grpSpLocks/>
          </p:cNvGrpSpPr>
          <p:nvPr/>
        </p:nvGrpSpPr>
        <p:grpSpPr bwMode="auto">
          <a:xfrm>
            <a:off x="3140075" y="2948054"/>
            <a:ext cx="963613" cy="300037"/>
            <a:chOff x="4410" y="1365"/>
            <a:chExt cx="663" cy="224"/>
          </a:xfrm>
        </p:grpSpPr>
        <p:sp>
          <p:nvSpPr>
            <p:cNvPr id="266" name="Rectangle 221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rgbClr val="009999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67" name="AutoShape 222"/>
            <p:cNvSpPr>
              <a:spLocks noChangeArrowheads="1"/>
            </p:cNvSpPr>
            <p:nvPr/>
          </p:nvSpPr>
          <p:spPr bwMode="auto">
            <a:xfrm>
              <a:off x="4410" y="1369"/>
              <a:ext cx="663" cy="134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rgbClr val="009999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68" name="Freeform 223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rgbClr val="BBE0E3"/>
            </a:solidFill>
            <a:ln w="6350" cmpd="sng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69" name="Freeform 224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210 h 63"/>
                <a:gd name="T2" fmla="*/ 716 w 280"/>
                <a:gd name="T3" fmla="*/ 204 h 63"/>
                <a:gd name="T4" fmla="*/ 4225 w 280"/>
                <a:gd name="T5" fmla="*/ 0 h 63"/>
                <a:gd name="T6" fmla="*/ 5394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270" name="Freeform 225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271" name="Group 53"/>
          <p:cNvGrpSpPr>
            <a:grpSpLocks/>
          </p:cNvGrpSpPr>
          <p:nvPr/>
        </p:nvGrpSpPr>
        <p:grpSpPr bwMode="auto">
          <a:xfrm>
            <a:off x="352425" y="3668779"/>
            <a:ext cx="1081088" cy="1166812"/>
            <a:chOff x="42" y="744"/>
            <a:chExt cx="681" cy="735"/>
          </a:xfrm>
        </p:grpSpPr>
        <p:grpSp>
          <p:nvGrpSpPr>
            <p:cNvPr id="272" name="Group 54"/>
            <p:cNvGrpSpPr>
              <a:grpSpLocks/>
            </p:cNvGrpSpPr>
            <p:nvPr/>
          </p:nvGrpSpPr>
          <p:grpSpPr bwMode="auto">
            <a:xfrm>
              <a:off x="42" y="886"/>
              <a:ext cx="681" cy="468"/>
              <a:chOff x="42" y="886"/>
              <a:chExt cx="681" cy="468"/>
            </a:xfrm>
          </p:grpSpPr>
          <p:grpSp>
            <p:nvGrpSpPr>
              <p:cNvPr id="274" name="Group 55"/>
              <p:cNvGrpSpPr>
                <a:grpSpLocks/>
              </p:cNvGrpSpPr>
              <p:nvPr/>
            </p:nvGrpSpPr>
            <p:grpSpPr bwMode="auto">
              <a:xfrm>
                <a:off x="278" y="886"/>
                <a:ext cx="397" cy="154"/>
                <a:chOff x="740" y="3209"/>
                <a:chExt cx="397" cy="154"/>
              </a:xfrm>
            </p:grpSpPr>
            <p:grpSp>
              <p:nvGrpSpPr>
                <p:cNvPr id="299" name="Group 56"/>
                <p:cNvGrpSpPr>
                  <a:grpSpLocks/>
                </p:cNvGrpSpPr>
                <p:nvPr/>
              </p:nvGrpSpPr>
              <p:grpSpPr bwMode="auto">
                <a:xfrm>
                  <a:off x="794" y="3209"/>
                  <a:ext cx="343" cy="154"/>
                  <a:chOff x="844" y="3337"/>
                  <a:chExt cx="343" cy="154"/>
                </a:xfrm>
              </p:grpSpPr>
              <p:sp>
                <p:nvSpPr>
                  <p:cNvPr id="302" name="Rectangle 57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303" name="Text Box 5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43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smtClean="0">
                        <a:solidFill>
                          <a:schemeClr val="bg1"/>
                        </a:solidFill>
                      </a:rPr>
                      <a:t>DHCP</a:t>
                    </a:r>
                  </a:p>
                </p:txBody>
              </p:sp>
            </p:grpSp>
            <p:sp>
              <p:nvSpPr>
                <p:cNvPr id="300" name="Rectangle 59"/>
                <p:cNvSpPr>
                  <a:spLocks noChangeArrowheads="1"/>
                </p:cNvSpPr>
                <p:nvPr/>
              </p:nvSpPr>
              <p:spPr bwMode="auto">
                <a:xfrm>
                  <a:off x="750" y="3244"/>
                  <a:ext cx="88" cy="8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301" name="Rectangle 60"/>
                <p:cNvSpPr>
                  <a:spLocks noChangeArrowheads="1"/>
                </p:cNvSpPr>
                <p:nvPr/>
              </p:nvSpPr>
              <p:spPr bwMode="auto">
                <a:xfrm>
                  <a:off x="740" y="3238"/>
                  <a:ext cx="354" cy="94"/>
                </a:xfrm>
                <a:prstGeom prst="rect">
                  <a:avLst/>
                </a:prstGeom>
                <a:noFill/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275" name="Group 61"/>
              <p:cNvGrpSpPr>
                <a:grpSpLocks/>
              </p:cNvGrpSpPr>
              <p:nvPr/>
            </p:nvGrpSpPr>
            <p:grpSpPr bwMode="auto">
              <a:xfrm>
                <a:off x="278" y="1034"/>
                <a:ext cx="397" cy="154"/>
                <a:chOff x="836" y="3305"/>
                <a:chExt cx="397" cy="154"/>
              </a:xfrm>
            </p:grpSpPr>
            <p:grpSp>
              <p:nvGrpSpPr>
                <p:cNvPr id="293" name="Group 62"/>
                <p:cNvGrpSpPr>
                  <a:grpSpLocks/>
                </p:cNvGrpSpPr>
                <p:nvPr/>
              </p:nvGrpSpPr>
              <p:grpSpPr bwMode="auto">
                <a:xfrm>
                  <a:off x="890" y="3305"/>
                  <a:ext cx="343" cy="154"/>
                  <a:chOff x="844" y="3337"/>
                  <a:chExt cx="343" cy="154"/>
                </a:xfrm>
              </p:grpSpPr>
              <p:sp>
                <p:nvSpPr>
                  <p:cNvPr id="297" name="Rectangle 63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298" name="Text Box 6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43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smtClean="0">
                        <a:solidFill>
                          <a:schemeClr val="bg1"/>
                        </a:solidFill>
                      </a:rPr>
                      <a:t>DHCP</a:t>
                    </a:r>
                  </a:p>
                </p:txBody>
              </p:sp>
            </p:grpSp>
            <p:grpSp>
              <p:nvGrpSpPr>
                <p:cNvPr id="294" name="Group 65"/>
                <p:cNvGrpSpPr>
                  <a:grpSpLocks/>
                </p:cNvGrpSpPr>
                <p:nvPr/>
              </p:nvGrpSpPr>
              <p:grpSpPr bwMode="auto">
                <a:xfrm>
                  <a:off x="836" y="3334"/>
                  <a:ext cx="354" cy="94"/>
                  <a:chOff x="836" y="3334"/>
                  <a:chExt cx="354" cy="94"/>
                </a:xfrm>
              </p:grpSpPr>
              <p:sp>
                <p:nvSpPr>
                  <p:cNvPr id="295" name="Rectangle 66"/>
                  <p:cNvSpPr>
                    <a:spLocks noChangeArrowheads="1"/>
                  </p:cNvSpPr>
                  <p:nvPr/>
                </p:nvSpPr>
                <p:spPr bwMode="auto">
                  <a:xfrm>
                    <a:off x="846" y="3340"/>
                    <a:ext cx="88" cy="8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296" name="Rectangle 67"/>
                  <p:cNvSpPr>
                    <a:spLocks noChangeArrowheads="1"/>
                  </p:cNvSpPr>
                  <p:nvPr/>
                </p:nvSpPr>
                <p:spPr bwMode="auto">
                  <a:xfrm>
                    <a:off x="836" y="3334"/>
                    <a:ext cx="354" cy="94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</p:grpSp>
          <p:grpSp>
            <p:nvGrpSpPr>
              <p:cNvPr id="276" name="Group 68"/>
              <p:cNvGrpSpPr>
                <a:grpSpLocks/>
              </p:cNvGrpSpPr>
              <p:nvPr/>
            </p:nvGrpSpPr>
            <p:grpSpPr bwMode="auto">
              <a:xfrm>
                <a:off x="165" y="1054"/>
                <a:ext cx="480" cy="112"/>
                <a:chOff x="627" y="3377"/>
                <a:chExt cx="480" cy="112"/>
              </a:xfrm>
            </p:grpSpPr>
            <p:sp>
              <p:nvSpPr>
                <p:cNvPr id="291" name="Rectangle 69"/>
                <p:cNvSpPr>
                  <a:spLocks noChangeArrowheads="1"/>
                </p:cNvSpPr>
                <p:nvPr/>
              </p:nvSpPr>
              <p:spPr bwMode="auto">
                <a:xfrm>
                  <a:off x="636" y="3388"/>
                  <a:ext cx="96" cy="9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92" name="Rectangle 70"/>
                <p:cNvSpPr>
                  <a:spLocks noChangeArrowheads="1"/>
                </p:cNvSpPr>
                <p:nvPr/>
              </p:nvSpPr>
              <p:spPr bwMode="auto">
                <a:xfrm>
                  <a:off x="627" y="3377"/>
                  <a:ext cx="480" cy="112"/>
                </a:xfrm>
                <a:prstGeom prst="rect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277" name="Group 71"/>
              <p:cNvGrpSpPr>
                <a:grpSpLocks/>
              </p:cNvGrpSpPr>
              <p:nvPr/>
            </p:nvGrpSpPr>
            <p:grpSpPr bwMode="auto">
              <a:xfrm>
                <a:off x="42" y="1200"/>
                <a:ext cx="681" cy="154"/>
                <a:chOff x="504" y="3523"/>
                <a:chExt cx="681" cy="154"/>
              </a:xfrm>
            </p:grpSpPr>
            <p:grpSp>
              <p:nvGrpSpPr>
                <p:cNvPr id="278" name="Group 72"/>
                <p:cNvGrpSpPr>
                  <a:grpSpLocks/>
                </p:cNvGrpSpPr>
                <p:nvPr/>
              </p:nvGrpSpPr>
              <p:grpSpPr bwMode="auto">
                <a:xfrm>
                  <a:off x="623" y="3523"/>
                  <a:ext cx="510" cy="154"/>
                  <a:chOff x="723" y="3453"/>
                  <a:chExt cx="510" cy="154"/>
                </a:xfrm>
              </p:grpSpPr>
              <p:grpSp>
                <p:nvGrpSpPr>
                  <p:cNvPr id="282" name="Group 73"/>
                  <p:cNvGrpSpPr>
                    <a:grpSpLocks/>
                  </p:cNvGrpSpPr>
                  <p:nvPr/>
                </p:nvGrpSpPr>
                <p:grpSpPr bwMode="auto">
                  <a:xfrm>
                    <a:off x="836" y="3453"/>
                    <a:ext cx="397" cy="154"/>
                    <a:chOff x="836" y="3305"/>
                    <a:chExt cx="397" cy="154"/>
                  </a:xfrm>
                </p:grpSpPr>
                <p:grpSp>
                  <p:nvGrpSpPr>
                    <p:cNvPr id="285" name="Group 7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90" y="3305"/>
                      <a:ext cx="343" cy="154"/>
                      <a:chOff x="844" y="3337"/>
                      <a:chExt cx="343" cy="154"/>
                    </a:xfrm>
                  </p:grpSpPr>
                  <p:sp>
                    <p:nvSpPr>
                      <p:cNvPr id="289" name="Rectangle 7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89" y="3370"/>
                        <a:ext cx="245" cy="86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>
                          <a:latin typeface="Arial" charset="0"/>
                          <a:ea typeface="ＭＳ Ｐゴシック" charset="0"/>
                        </a:endParaRPr>
                      </a:p>
                    </p:txBody>
                  </p:sp>
                  <p:sp>
                    <p:nvSpPr>
                      <p:cNvPr id="290" name="Text Box 7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844" y="3337"/>
                        <a:ext cx="343" cy="1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9pPr>
                      </a:lstStyle>
                      <a:p>
                        <a:pPr>
                          <a:defRPr/>
                        </a:pPr>
                        <a:r>
                          <a:rPr lang="en-US" sz="1000" smtClean="0">
                            <a:solidFill>
                              <a:schemeClr val="bg1"/>
                            </a:solidFill>
                          </a:rPr>
                          <a:t>DHCP</a:t>
                        </a:r>
                      </a:p>
                    </p:txBody>
                  </p:sp>
                </p:grpSp>
                <p:grpSp>
                  <p:nvGrpSpPr>
                    <p:cNvPr id="286" name="Group 7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36" y="3334"/>
                      <a:ext cx="354" cy="94"/>
                      <a:chOff x="836" y="3334"/>
                      <a:chExt cx="354" cy="94"/>
                    </a:xfrm>
                  </p:grpSpPr>
                  <p:sp>
                    <p:nvSpPr>
                      <p:cNvPr id="287" name="Rectangle 7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46" y="3340"/>
                        <a:ext cx="88" cy="8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>
                          <a:latin typeface="Arial" charset="0"/>
                          <a:ea typeface="ＭＳ Ｐゴシック" charset="0"/>
                        </a:endParaRPr>
                      </a:p>
                    </p:txBody>
                  </p:sp>
                  <p:sp>
                    <p:nvSpPr>
                      <p:cNvPr id="288" name="Rectangle 7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36" y="3334"/>
                        <a:ext cx="354" cy="94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>
                          <a:latin typeface="Arial" charset="0"/>
                          <a:ea typeface="ＭＳ Ｐゴシック" charset="0"/>
                        </a:endParaRPr>
                      </a:p>
                    </p:txBody>
                  </p:sp>
                </p:grpSp>
              </p:grpSp>
              <p:sp>
                <p:nvSpPr>
                  <p:cNvPr id="283" name="Rectangle 80"/>
                  <p:cNvSpPr>
                    <a:spLocks noChangeArrowheads="1"/>
                  </p:cNvSpPr>
                  <p:nvPr/>
                </p:nvSpPr>
                <p:spPr bwMode="auto">
                  <a:xfrm>
                    <a:off x="732" y="3484"/>
                    <a:ext cx="96" cy="93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284" name="Rectangle 81"/>
                  <p:cNvSpPr>
                    <a:spLocks noChangeArrowheads="1"/>
                  </p:cNvSpPr>
                  <p:nvPr/>
                </p:nvSpPr>
                <p:spPr bwMode="auto">
                  <a:xfrm>
                    <a:off x="723" y="3473"/>
                    <a:ext cx="480" cy="112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sp>
              <p:nvSpPr>
                <p:cNvPr id="279" name="Rectangle 82"/>
                <p:cNvSpPr>
                  <a:spLocks noChangeArrowheads="1"/>
                </p:cNvSpPr>
                <p:nvPr/>
              </p:nvSpPr>
              <p:spPr bwMode="auto">
                <a:xfrm>
                  <a:off x="517" y="3545"/>
                  <a:ext cx="94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80" name="Rectangle 83"/>
                <p:cNvSpPr>
                  <a:spLocks noChangeArrowheads="1"/>
                </p:cNvSpPr>
                <p:nvPr/>
              </p:nvSpPr>
              <p:spPr bwMode="auto">
                <a:xfrm>
                  <a:off x="1115" y="3544"/>
                  <a:ext cx="60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81" name="Rectangle 84"/>
                <p:cNvSpPr>
                  <a:spLocks noChangeArrowheads="1"/>
                </p:cNvSpPr>
                <p:nvPr/>
              </p:nvSpPr>
              <p:spPr bwMode="auto">
                <a:xfrm>
                  <a:off x="504" y="3529"/>
                  <a:ext cx="681" cy="13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</p:grpSp>
        <p:sp>
          <p:nvSpPr>
            <p:cNvPr id="273" name="AutoShape 85"/>
            <p:cNvSpPr>
              <a:spLocks noChangeArrowheads="1"/>
            </p:cNvSpPr>
            <p:nvPr/>
          </p:nvSpPr>
          <p:spPr bwMode="auto">
            <a:xfrm>
              <a:off x="384" y="744"/>
              <a:ext cx="240" cy="735"/>
            </a:xfrm>
            <a:prstGeom prst="downArrow">
              <a:avLst>
                <a:gd name="adj1" fmla="val 54167"/>
                <a:gd name="adj2" fmla="val 49170"/>
              </a:avLst>
            </a:prstGeom>
            <a:gradFill rotWithShape="1">
              <a:gsLst>
                <a:gs pos="0">
                  <a:srgbClr val="FF0000">
                    <a:alpha val="25000"/>
                  </a:srgbClr>
                </a:gs>
                <a:gs pos="100000">
                  <a:srgbClr val="FF0000">
                    <a:alpha val="25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304" name="Group 86"/>
          <p:cNvGrpSpPr>
            <a:grpSpLocks/>
          </p:cNvGrpSpPr>
          <p:nvPr/>
        </p:nvGrpSpPr>
        <p:grpSpPr bwMode="auto">
          <a:xfrm>
            <a:off x="449263" y="4754629"/>
            <a:ext cx="1081087" cy="244475"/>
            <a:chOff x="504" y="3523"/>
            <a:chExt cx="681" cy="154"/>
          </a:xfrm>
        </p:grpSpPr>
        <p:grpSp>
          <p:nvGrpSpPr>
            <p:cNvPr id="305" name="Group 87"/>
            <p:cNvGrpSpPr>
              <a:grpSpLocks/>
            </p:cNvGrpSpPr>
            <p:nvPr/>
          </p:nvGrpSpPr>
          <p:grpSpPr bwMode="auto">
            <a:xfrm>
              <a:off x="623" y="3523"/>
              <a:ext cx="510" cy="154"/>
              <a:chOff x="723" y="3453"/>
              <a:chExt cx="510" cy="154"/>
            </a:xfrm>
          </p:grpSpPr>
          <p:grpSp>
            <p:nvGrpSpPr>
              <p:cNvPr id="309" name="Group 88"/>
              <p:cNvGrpSpPr>
                <a:grpSpLocks/>
              </p:cNvGrpSpPr>
              <p:nvPr/>
            </p:nvGrpSpPr>
            <p:grpSpPr bwMode="auto">
              <a:xfrm>
                <a:off x="836" y="3453"/>
                <a:ext cx="397" cy="154"/>
                <a:chOff x="836" y="3305"/>
                <a:chExt cx="397" cy="154"/>
              </a:xfrm>
            </p:grpSpPr>
            <p:grpSp>
              <p:nvGrpSpPr>
                <p:cNvPr id="312" name="Group 89"/>
                <p:cNvGrpSpPr>
                  <a:grpSpLocks/>
                </p:cNvGrpSpPr>
                <p:nvPr/>
              </p:nvGrpSpPr>
              <p:grpSpPr bwMode="auto">
                <a:xfrm>
                  <a:off x="890" y="3305"/>
                  <a:ext cx="343" cy="154"/>
                  <a:chOff x="844" y="3337"/>
                  <a:chExt cx="343" cy="154"/>
                </a:xfrm>
              </p:grpSpPr>
              <p:sp>
                <p:nvSpPr>
                  <p:cNvPr id="316" name="Rectangle 90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317" name="Text Box 9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43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smtClean="0">
                        <a:solidFill>
                          <a:schemeClr val="bg1"/>
                        </a:solidFill>
                      </a:rPr>
                      <a:t>DHCP</a:t>
                    </a:r>
                  </a:p>
                </p:txBody>
              </p:sp>
            </p:grpSp>
            <p:grpSp>
              <p:nvGrpSpPr>
                <p:cNvPr id="313" name="Group 92"/>
                <p:cNvGrpSpPr>
                  <a:grpSpLocks/>
                </p:cNvGrpSpPr>
                <p:nvPr/>
              </p:nvGrpSpPr>
              <p:grpSpPr bwMode="auto">
                <a:xfrm>
                  <a:off x="836" y="3334"/>
                  <a:ext cx="354" cy="94"/>
                  <a:chOff x="836" y="3334"/>
                  <a:chExt cx="354" cy="94"/>
                </a:xfrm>
              </p:grpSpPr>
              <p:sp>
                <p:nvSpPr>
                  <p:cNvPr id="314" name="Rectangle 93"/>
                  <p:cNvSpPr>
                    <a:spLocks noChangeArrowheads="1"/>
                  </p:cNvSpPr>
                  <p:nvPr/>
                </p:nvSpPr>
                <p:spPr bwMode="auto">
                  <a:xfrm>
                    <a:off x="846" y="3340"/>
                    <a:ext cx="88" cy="8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315" name="Rectangle 94"/>
                  <p:cNvSpPr>
                    <a:spLocks noChangeArrowheads="1"/>
                  </p:cNvSpPr>
                  <p:nvPr/>
                </p:nvSpPr>
                <p:spPr bwMode="auto">
                  <a:xfrm>
                    <a:off x="836" y="3334"/>
                    <a:ext cx="354" cy="94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</p:grpSp>
          <p:sp>
            <p:nvSpPr>
              <p:cNvPr id="310" name="Rectangle 95"/>
              <p:cNvSpPr>
                <a:spLocks noChangeArrowheads="1"/>
              </p:cNvSpPr>
              <p:nvPr/>
            </p:nvSpPr>
            <p:spPr bwMode="auto">
              <a:xfrm>
                <a:off x="732" y="3484"/>
                <a:ext cx="96" cy="9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11" name="Rectangle 96"/>
              <p:cNvSpPr>
                <a:spLocks noChangeArrowheads="1"/>
              </p:cNvSpPr>
              <p:nvPr/>
            </p:nvSpPr>
            <p:spPr bwMode="auto">
              <a:xfrm>
                <a:off x="723" y="3473"/>
                <a:ext cx="480" cy="112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306" name="Rectangle 97"/>
            <p:cNvSpPr>
              <a:spLocks noChangeArrowheads="1"/>
            </p:cNvSpPr>
            <p:nvPr/>
          </p:nvSpPr>
          <p:spPr bwMode="auto">
            <a:xfrm>
              <a:off x="517" y="3545"/>
              <a:ext cx="94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07" name="Rectangle 98"/>
            <p:cNvSpPr>
              <a:spLocks noChangeArrowheads="1"/>
            </p:cNvSpPr>
            <p:nvPr/>
          </p:nvSpPr>
          <p:spPr bwMode="auto">
            <a:xfrm>
              <a:off x="1115" y="3544"/>
              <a:ext cx="60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08" name="Rectangle 99"/>
            <p:cNvSpPr>
              <a:spLocks noChangeArrowheads="1"/>
            </p:cNvSpPr>
            <p:nvPr/>
          </p:nvSpPr>
          <p:spPr bwMode="auto">
            <a:xfrm>
              <a:off x="504" y="3529"/>
              <a:ext cx="681" cy="13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318" name="Group 100"/>
          <p:cNvGrpSpPr>
            <a:grpSpLocks/>
          </p:cNvGrpSpPr>
          <p:nvPr/>
        </p:nvGrpSpPr>
        <p:grpSpPr bwMode="auto">
          <a:xfrm>
            <a:off x="1477963" y="3586229"/>
            <a:ext cx="1316037" cy="1314450"/>
            <a:chOff x="931" y="1941"/>
            <a:chExt cx="829" cy="828"/>
          </a:xfrm>
        </p:grpSpPr>
        <p:sp>
          <p:nvSpPr>
            <p:cNvPr id="319" name="Freeform 101"/>
            <p:cNvSpPr>
              <a:spLocks/>
            </p:cNvSpPr>
            <p:nvPr/>
          </p:nvSpPr>
          <p:spPr bwMode="auto">
            <a:xfrm>
              <a:off x="1424" y="1965"/>
              <a:ext cx="336" cy="801"/>
            </a:xfrm>
            <a:custGeom>
              <a:avLst/>
              <a:gdLst>
                <a:gd name="T0" fmla="*/ 1 w 551"/>
                <a:gd name="T1" fmla="*/ 0 h 801"/>
                <a:gd name="T2" fmla="*/ 46 w 551"/>
                <a:gd name="T3" fmla="*/ 402 h 801"/>
                <a:gd name="T4" fmla="*/ 1 w 551"/>
                <a:gd name="T5" fmla="*/ 801 h 801"/>
                <a:gd name="T6" fmla="*/ 1 w 551"/>
                <a:gd name="T7" fmla="*/ 535 h 801"/>
                <a:gd name="T8" fmla="*/ 0 w 551"/>
                <a:gd name="T9" fmla="*/ 371 h 801"/>
                <a:gd name="T10" fmla="*/ 1 w 551"/>
                <a:gd name="T11" fmla="*/ 0 h 8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1" h="801">
                  <a:moveTo>
                    <a:pt x="14" y="0"/>
                  </a:moveTo>
                  <a:lnTo>
                    <a:pt x="551" y="402"/>
                  </a:lnTo>
                  <a:lnTo>
                    <a:pt x="6" y="801"/>
                  </a:lnTo>
                  <a:lnTo>
                    <a:pt x="13" y="535"/>
                  </a:lnTo>
                  <a:lnTo>
                    <a:pt x="0" y="371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65999"/>
                  </a:schemeClr>
                </a:gs>
                <a:gs pos="100000">
                  <a:srgbClr val="000099">
                    <a:alpha val="65999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grpSp>
          <p:nvGrpSpPr>
            <p:cNvPr id="320" name="Group 102"/>
            <p:cNvGrpSpPr>
              <a:grpSpLocks/>
            </p:cNvGrpSpPr>
            <p:nvPr/>
          </p:nvGrpSpPr>
          <p:grpSpPr bwMode="auto">
            <a:xfrm>
              <a:off x="931" y="1941"/>
              <a:ext cx="501" cy="828"/>
              <a:chOff x="569" y="2954"/>
              <a:chExt cx="501" cy="828"/>
            </a:xfrm>
          </p:grpSpPr>
          <p:sp>
            <p:nvSpPr>
              <p:cNvPr id="321" name="Rectangle 103"/>
              <p:cNvSpPr>
                <a:spLocks noChangeArrowheads="1"/>
              </p:cNvSpPr>
              <p:nvPr/>
            </p:nvSpPr>
            <p:spPr bwMode="auto">
              <a:xfrm>
                <a:off x="576" y="2973"/>
                <a:ext cx="493" cy="79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22" name="Text Box 104"/>
              <p:cNvSpPr txBox="1">
                <a:spLocks noChangeArrowheads="1"/>
              </p:cNvSpPr>
              <p:nvPr/>
            </p:nvSpPr>
            <p:spPr bwMode="auto">
              <a:xfrm>
                <a:off x="593" y="2954"/>
                <a:ext cx="477" cy="8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600" smtClean="0"/>
                  <a:t>DHCP</a:t>
                </a:r>
              </a:p>
              <a:p>
                <a:pPr algn="ctr">
                  <a:defRPr/>
                </a:pPr>
                <a:r>
                  <a:rPr lang="en-US" sz="1600" smtClean="0"/>
                  <a:t>UDP</a:t>
                </a:r>
              </a:p>
              <a:p>
                <a:pPr algn="ctr">
                  <a:defRPr/>
                </a:pPr>
                <a:r>
                  <a:rPr lang="en-US" sz="1600" smtClean="0"/>
                  <a:t>IP</a:t>
                </a:r>
              </a:p>
              <a:p>
                <a:pPr algn="ctr">
                  <a:defRPr/>
                </a:pPr>
                <a:r>
                  <a:rPr lang="en-US" sz="1600" smtClean="0"/>
                  <a:t>Eth</a:t>
                </a:r>
              </a:p>
              <a:p>
                <a:pPr algn="ctr">
                  <a:defRPr/>
                </a:pPr>
                <a:r>
                  <a:rPr lang="en-US" sz="1600" smtClean="0"/>
                  <a:t>Phy</a:t>
                </a:r>
              </a:p>
            </p:txBody>
          </p:sp>
          <p:sp>
            <p:nvSpPr>
              <p:cNvPr id="323" name="Line 105"/>
              <p:cNvSpPr>
                <a:spLocks noChangeShapeType="1"/>
              </p:cNvSpPr>
              <p:nvPr/>
            </p:nvSpPr>
            <p:spPr bwMode="auto">
              <a:xfrm>
                <a:off x="578" y="3130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24" name="Line 106"/>
              <p:cNvSpPr>
                <a:spLocks noChangeShapeType="1"/>
              </p:cNvSpPr>
              <p:nvPr/>
            </p:nvSpPr>
            <p:spPr bwMode="auto">
              <a:xfrm>
                <a:off x="575" y="3289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25" name="Line 107"/>
              <p:cNvSpPr>
                <a:spLocks noChangeShapeType="1"/>
              </p:cNvSpPr>
              <p:nvPr/>
            </p:nvSpPr>
            <p:spPr bwMode="auto">
              <a:xfrm>
                <a:off x="572" y="3448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26" name="Line 108"/>
              <p:cNvSpPr>
                <a:spLocks noChangeShapeType="1"/>
              </p:cNvSpPr>
              <p:nvPr/>
            </p:nvSpPr>
            <p:spPr bwMode="auto">
              <a:xfrm>
                <a:off x="569" y="3607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</p:grpSp>
      <p:grpSp>
        <p:nvGrpSpPr>
          <p:cNvPr id="327" name="Group 145"/>
          <p:cNvGrpSpPr>
            <a:grpSpLocks/>
          </p:cNvGrpSpPr>
          <p:nvPr/>
        </p:nvGrpSpPr>
        <p:grpSpPr bwMode="auto">
          <a:xfrm>
            <a:off x="803275" y="3694179"/>
            <a:ext cx="544513" cy="244475"/>
            <a:chOff x="844" y="3337"/>
            <a:chExt cx="343" cy="154"/>
          </a:xfrm>
        </p:grpSpPr>
        <p:sp>
          <p:nvSpPr>
            <p:cNvPr id="328" name="Rectangle 146"/>
            <p:cNvSpPr>
              <a:spLocks noChangeArrowheads="1"/>
            </p:cNvSpPr>
            <p:nvPr/>
          </p:nvSpPr>
          <p:spPr bwMode="auto">
            <a:xfrm>
              <a:off x="889" y="3370"/>
              <a:ext cx="245" cy="8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29" name="Text Box 147"/>
            <p:cNvSpPr txBox="1">
              <a:spLocks noChangeArrowheads="1"/>
            </p:cNvSpPr>
            <p:nvPr/>
          </p:nvSpPr>
          <p:spPr bwMode="auto">
            <a:xfrm>
              <a:off x="844" y="3337"/>
              <a:ext cx="343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000" smtClean="0">
                  <a:solidFill>
                    <a:schemeClr val="bg1"/>
                  </a:solidFill>
                </a:rPr>
                <a:t>DHCP</a:t>
              </a:r>
            </a:p>
          </p:txBody>
        </p:sp>
      </p:grpSp>
      <p:grpSp>
        <p:nvGrpSpPr>
          <p:cNvPr id="330" name="Group 44"/>
          <p:cNvGrpSpPr>
            <a:grpSpLocks/>
          </p:cNvGrpSpPr>
          <p:nvPr/>
        </p:nvGrpSpPr>
        <p:grpSpPr bwMode="auto">
          <a:xfrm>
            <a:off x="1195388" y="1597091"/>
            <a:ext cx="976312" cy="1460500"/>
            <a:chOff x="651" y="681"/>
            <a:chExt cx="615" cy="920"/>
          </a:xfrm>
        </p:grpSpPr>
        <p:sp>
          <p:nvSpPr>
            <p:cNvPr id="331" name="Freeform 45"/>
            <p:cNvSpPr>
              <a:spLocks/>
            </p:cNvSpPr>
            <p:nvPr/>
          </p:nvSpPr>
          <p:spPr bwMode="auto">
            <a:xfrm>
              <a:off x="662" y="698"/>
              <a:ext cx="604" cy="903"/>
            </a:xfrm>
            <a:custGeom>
              <a:avLst/>
              <a:gdLst>
                <a:gd name="T0" fmla="*/ 496 w 604"/>
                <a:gd name="T1" fmla="*/ 0 h 903"/>
                <a:gd name="T2" fmla="*/ 604 w 604"/>
                <a:gd name="T3" fmla="*/ 903 h 903"/>
                <a:gd name="T4" fmla="*/ 0 w 604"/>
                <a:gd name="T5" fmla="*/ 788 h 903"/>
                <a:gd name="T6" fmla="*/ 456 w 604"/>
                <a:gd name="T7" fmla="*/ 750 h 903"/>
                <a:gd name="T8" fmla="*/ 496 w 604"/>
                <a:gd name="T9" fmla="*/ 0 h 9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4" h="903">
                  <a:moveTo>
                    <a:pt x="496" y="0"/>
                  </a:moveTo>
                  <a:lnTo>
                    <a:pt x="604" y="903"/>
                  </a:lnTo>
                  <a:lnTo>
                    <a:pt x="0" y="788"/>
                  </a:lnTo>
                  <a:lnTo>
                    <a:pt x="456" y="750"/>
                  </a:lnTo>
                  <a:lnTo>
                    <a:pt x="496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65999"/>
                  </a:schemeClr>
                </a:gs>
                <a:gs pos="100000">
                  <a:srgbClr val="000099">
                    <a:alpha val="65999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pt-BR"/>
            </a:p>
          </p:txBody>
        </p:sp>
        <p:grpSp>
          <p:nvGrpSpPr>
            <p:cNvPr id="332" name="Group 46"/>
            <p:cNvGrpSpPr>
              <a:grpSpLocks/>
            </p:cNvGrpSpPr>
            <p:nvPr/>
          </p:nvGrpSpPr>
          <p:grpSpPr bwMode="auto">
            <a:xfrm>
              <a:off x="651" y="681"/>
              <a:ext cx="501" cy="828"/>
              <a:chOff x="569" y="2954"/>
              <a:chExt cx="501" cy="828"/>
            </a:xfrm>
          </p:grpSpPr>
          <p:sp>
            <p:nvSpPr>
              <p:cNvPr id="333" name="Rectangle 47"/>
              <p:cNvSpPr>
                <a:spLocks noChangeArrowheads="1"/>
              </p:cNvSpPr>
              <p:nvPr/>
            </p:nvSpPr>
            <p:spPr bwMode="auto">
              <a:xfrm>
                <a:off x="576" y="2973"/>
                <a:ext cx="493" cy="79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34" name="Text Box 48"/>
              <p:cNvSpPr txBox="1">
                <a:spLocks noChangeArrowheads="1"/>
              </p:cNvSpPr>
              <p:nvPr/>
            </p:nvSpPr>
            <p:spPr bwMode="auto">
              <a:xfrm>
                <a:off x="593" y="2954"/>
                <a:ext cx="477" cy="8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600" dirty="0" smtClean="0"/>
                  <a:t>DHCP</a:t>
                </a:r>
              </a:p>
              <a:p>
                <a:pPr algn="ctr">
                  <a:defRPr/>
                </a:pPr>
                <a:r>
                  <a:rPr lang="en-US" sz="1600" dirty="0" smtClean="0"/>
                  <a:t>UDP</a:t>
                </a:r>
              </a:p>
              <a:p>
                <a:pPr algn="ctr">
                  <a:defRPr/>
                </a:pPr>
                <a:r>
                  <a:rPr lang="en-US" sz="1600" dirty="0" smtClean="0"/>
                  <a:t>IP</a:t>
                </a:r>
              </a:p>
              <a:p>
                <a:pPr algn="ctr">
                  <a:defRPr/>
                </a:pPr>
                <a:r>
                  <a:rPr lang="en-US" sz="1600" dirty="0" smtClean="0"/>
                  <a:t>Eth</a:t>
                </a:r>
              </a:p>
              <a:p>
                <a:pPr algn="ctr">
                  <a:defRPr/>
                </a:pPr>
                <a:r>
                  <a:rPr lang="en-US" sz="1600" dirty="0" err="1" smtClean="0"/>
                  <a:t>Phy</a:t>
                </a:r>
                <a:endParaRPr lang="en-US" sz="1600" dirty="0" smtClean="0"/>
              </a:p>
            </p:txBody>
          </p:sp>
          <p:sp>
            <p:nvSpPr>
              <p:cNvPr id="335" name="Line 49"/>
              <p:cNvSpPr>
                <a:spLocks noChangeShapeType="1"/>
              </p:cNvSpPr>
              <p:nvPr/>
            </p:nvSpPr>
            <p:spPr bwMode="auto">
              <a:xfrm>
                <a:off x="578" y="3130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36" name="Line 50"/>
              <p:cNvSpPr>
                <a:spLocks noChangeShapeType="1"/>
              </p:cNvSpPr>
              <p:nvPr/>
            </p:nvSpPr>
            <p:spPr bwMode="auto">
              <a:xfrm>
                <a:off x="575" y="3289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37" name="Line 51"/>
              <p:cNvSpPr>
                <a:spLocks noChangeShapeType="1"/>
              </p:cNvSpPr>
              <p:nvPr/>
            </p:nvSpPr>
            <p:spPr bwMode="auto">
              <a:xfrm>
                <a:off x="572" y="3448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38" name="Line 52"/>
              <p:cNvSpPr>
                <a:spLocks noChangeShapeType="1"/>
              </p:cNvSpPr>
              <p:nvPr/>
            </p:nvSpPr>
            <p:spPr bwMode="auto">
              <a:xfrm>
                <a:off x="569" y="3607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</p:grpSp>
      </p:grpSp>
      <p:grpSp>
        <p:nvGrpSpPr>
          <p:cNvPr id="339" name="Group 109"/>
          <p:cNvGrpSpPr>
            <a:grpSpLocks/>
          </p:cNvGrpSpPr>
          <p:nvPr/>
        </p:nvGrpSpPr>
        <p:grpSpPr bwMode="auto">
          <a:xfrm>
            <a:off x="71438" y="1485966"/>
            <a:ext cx="1081087" cy="1217613"/>
            <a:chOff x="1404" y="3105"/>
            <a:chExt cx="681" cy="767"/>
          </a:xfrm>
        </p:grpSpPr>
        <p:grpSp>
          <p:nvGrpSpPr>
            <p:cNvPr id="340" name="Group 110"/>
            <p:cNvGrpSpPr>
              <a:grpSpLocks/>
            </p:cNvGrpSpPr>
            <p:nvPr/>
          </p:nvGrpSpPr>
          <p:grpSpPr bwMode="auto">
            <a:xfrm>
              <a:off x="1404" y="3355"/>
              <a:ext cx="681" cy="468"/>
              <a:chOff x="42" y="886"/>
              <a:chExt cx="681" cy="468"/>
            </a:xfrm>
          </p:grpSpPr>
          <p:grpSp>
            <p:nvGrpSpPr>
              <p:cNvPr id="345" name="Group 111"/>
              <p:cNvGrpSpPr>
                <a:grpSpLocks/>
              </p:cNvGrpSpPr>
              <p:nvPr/>
            </p:nvGrpSpPr>
            <p:grpSpPr bwMode="auto">
              <a:xfrm>
                <a:off x="278" y="886"/>
                <a:ext cx="397" cy="154"/>
                <a:chOff x="740" y="3209"/>
                <a:chExt cx="397" cy="154"/>
              </a:xfrm>
            </p:grpSpPr>
            <p:grpSp>
              <p:nvGrpSpPr>
                <p:cNvPr id="370" name="Group 112"/>
                <p:cNvGrpSpPr>
                  <a:grpSpLocks/>
                </p:cNvGrpSpPr>
                <p:nvPr/>
              </p:nvGrpSpPr>
              <p:grpSpPr bwMode="auto">
                <a:xfrm>
                  <a:off x="794" y="3209"/>
                  <a:ext cx="343" cy="154"/>
                  <a:chOff x="844" y="3337"/>
                  <a:chExt cx="343" cy="154"/>
                </a:xfrm>
              </p:grpSpPr>
              <p:sp>
                <p:nvSpPr>
                  <p:cNvPr id="373" name="Rectangle 113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374" name="Text Box 1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43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smtClean="0">
                        <a:solidFill>
                          <a:schemeClr val="bg1"/>
                        </a:solidFill>
                      </a:rPr>
                      <a:t>DHCP</a:t>
                    </a:r>
                  </a:p>
                </p:txBody>
              </p:sp>
            </p:grpSp>
            <p:sp>
              <p:nvSpPr>
                <p:cNvPr id="371" name="Rectangle 115"/>
                <p:cNvSpPr>
                  <a:spLocks noChangeArrowheads="1"/>
                </p:cNvSpPr>
                <p:nvPr/>
              </p:nvSpPr>
              <p:spPr bwMode="auto">
                <a:xfrm>
                  <a:off x="750" y="3244"/>
                  <a:ext cx="88" cy="8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372" name="Rectangle 116"/>
                <p:cNvSpPr>
                  <a:spLocks noChangeArrowheads="1"/>
                </p:cNvSpPr>
                <p:nvPr/>
              </p:nvSpPr>
              <p:spPr bwMode="auto">
                <a:xfrm>
                  <a:off x="740" y="3238"/>
                  <a:ext cx="354" cy="94"/>
                </a:xfrm>
                <a:prstGeom prst="rect">
                  <a:avLst/>
                </a:prstGeom>
                <a:noFill/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346" name="Group 117"/>
              <p:cNvGrpSpPr>
                <a:grpSpLocks/>
              </p:cNvGrpSpPr>
              <p:nvPr/>
            </p:nvGrpSpPr>
            <p:grpSpPr bwMode="auto">
              <a:xfrm>
                <a:off x="278" y="1034"/>
                <a:ext cx="397" cy="154"/>
                <a:chOff x="836" y="3305"/>
                <a:chExt cx="397" cy="154"/>
              </a:xfrm>
            </p:grpSpPr>
            <p:grpSp>
              <p:nvGrpSpPr>
                <p:cNvPr id="364" name="Group 118"/>
                <p:cNvGrpSpPr>
                  <a:grpSpLocks/>
                </p:cNvGrpSpPr>
                <p:nvPr/>
              </p:nvGrpSpPr>
              <p:grpSpPr bwMode="auto">
                <a:xfrm>
                  <a:off x="890" y="3305"/>
                  <a:ext cx="343" cy="154"/>
                  <a:chOff x="844" y="3337"/>
                  <a:chExt cx="343" cy="154"/>
                </a:xfrm>
              </p:grpSpPr>
              <p:sp>
                <p:nvSpPr>
                  <p:cNvPr id="368" name="Rectangle 119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369" name="Text Box 1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43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smtClean="0">
                        <a:solidFill>
                          <a:schemeClr val="bg1"/>
                        </a:solidFill>
                      </a:rPr>
                      <a:t>DHCP</a:t>
                    </a:r>
                  </a:p>
                </p:txBody>
              </p:sp>
            </p:grpSp>
            <p:grpSp>
              <p:nvGrpSpPr>
                <p:cNvPr id="365" name="Group 121"/>
                <p:cNvGrpSpPr>
                  <a:grpSpLocks/>
                </p:cNvGrpSpPr>
                <p:nvPr/>
              </p:nvGrpSpPr>
              <p:grpSpPr bwMode="auto">
                <a:xfrm>
                  <a:off x="836" y="3334"/>
                  <a:ext cx="354" cy="94"/>
                  <a:chOff x="836" y="3334"/>
                  <a:chExt cx="354" cy="94"/>
                </a:xfrm>
              </p:grpSpPr>
              <p:sp>
                <p:nvSpPr>
                  <p:cNvPr id="366" name="Rectangle 122"/>
                  <p:cNvSpPr>
                    <a:spLocks noChangeArrowheads="1"/>
                  </p:cNvSpPr>
                  <p:nvPr/>
                </p:nvSpPr>
                <p:spPr bwMode="auto">
                  <a:xfrm>
                    <a:off x="846" y="3340"/>
                    <a:ext cx="88" cy="8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367" name="Rectangle 123"/>
                  <p:cNvSpPr>
                    <a:spLocks noChangeArrowheads="1"/>
                  </p:cNvSpPr>
                  <p:nvPr/>
                </p:nvSpPr>
                <p:spPr bwMode="auto">
                  <a:xfrm>
                    <a:off x="836" y="3334"/>
                    <a:ext cx="354" cy="94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</p:grpSp>
          <p:grpSp>
            <p:nvGrpSpPr>
              <p:cNvPr id="347" name="Group 124"/>
              <p:cNvGrpSpPr>
                <a:grpSpLocks/>
              </p:cNvGrpSpPr>
              <p:nvPr/>
            </p:nvGrpSpPr>
            <p:grpSpPr bwMode="auto">
              <a:xfrm>
                <a:off x="165" y="1054"/>
                <a:ext cx="480" cy="112"/>
                <a:chOff x="627" y="3377"/>
                <a:chExt cx="480" cy="112"/>
              </a:xfrm>
            </p:grpSpPr>
            <p:sp>
              <p:nvSpPr>
                <p:cNvPr id="362" name="Rectangle 125"/>
                <p:cNvSpPr>
                  <a:spLocks noChangeArrowheads="1"/>
                </p:cNvSpPr>
                <p:nvPr/>
              </p:nvSpPr>
              <p:spPr bwMode="auto">
                <a:xfrm>
                  <a:off x="636" y="3388"/>
                  <a:ext cx="96" cy="9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363" name="Rectangle 126"/>
                <p:cNvSpPr>
                  <a:spLocks noChangeArrowheads="1"/>
                </p:cNvSpPr>
                <p:nvPr/>
              </p:nvSpPr>
              <p:spPr bwMode="auto">
                <a:xfrm>
                  <a:off x="627" y="3377"/>
                  <a:ext cx="480" cy="112"/>
                </a:xfrm>
                <a:prstGeom prst="rect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348" name="Group 127"/>
              <p:cNvGrpSpPr>
                <a:grpSpLocks/>
              </p:cNvGrpSpPr>
              <p:nvPr/>
            </p:nvGrpSpPr>
            <p:grpSpPr bwMode="auto">
              <a:xfrm>
                <a:off x="42" y="1200"/>
                <a:ext cx="681" cy="154"/>
                <a:chOff x="504" y="3523"/>
                <a:chExt cx="681" cy="154"/>
              </a:xfrm>
            </p:grpSpPr>
            <p:grpSp>
              <p:nvGrpSpPr>
                <p:cNvPr id="349" name="Group 128"/>
                <p:cNvGrpSpPr>
                  <a:grpSpLocks/>
                </p:cNvGrpSpPr>
                <p:nvPr/>
              </p:nvGrpSpPr>
              <p:grpSpPr bwMode="auto">
                <a:xfrm>
                  <a:off x="623" y="3523"/>
                  <a:ext cx="510" cy="154"/>
                  <a:chOff x="723" y="3453"/>
                  <a:chExt cx="510" cy="154"/>
                </a:xfrm>
              </p:grpSpPr>
              <p:grpSp>
                <p:nvGrpSpPr>
                  <p:cNvPr id="353" name="Group 129"/>
                  <p:cNvGrpSpPr>
                    <a:grpSpLocks/>
                  </p:cNvGrpSpPr>
                  <p:nvPr/>
                </p:nvGrpSpPr>
                <p:grpSpPr bwMode="auto">
                  <a:xfrm>
                    <a:off x="836" y="3453"/>
                    <a:ext cx="397" cy="154"/>
                    <a:chOff x="836" y="3305"/>
                    <a:chExt cx="397" cy="154"/>
                  </a:xfrm>
                </p:grpSpPr>
                <p:grpSp>
                  <p:nvGrpSpPr>
                    <p:cNvPr id="356" name="Group 13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90" y="3305"/>
                      <a:ext cx="343" cy="154"/>
                      <a:chOff x="844" y="3337"/>
                      <a:chExt cx="343" cy="154"/>
                    </a:xfrm>
                  </p:grpSpPr>
                  <p:sp>
                    <p:nvSpPr>
                      <p:cNvPr id="360" name="Rectangle 1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89" y="3370"/>
                        <a:ext cx="245" cy="86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>
                          <a:latin typeface="Arial" charset="0"/>
                          <a:ea typeface="ＭＳ Ｐゴシック" charset="0"/>
                        </a:endParaRPr>
                      </a:p>
                    </p:txBody>
                  </p:sp>
                  <p:sp>
                    <p:nvSpPr>
                      <p:cNvPr id="361" name="Text Box 13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844" y="3337"/>
                        <a:ext cx="343" cy="1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9pPr>
                      </a:lstStyle>
                      <a:p>
                        <a:pPr>
                          <a:defRPr/>
                        </a:pPr>
                        <a:r>
                          <a:rPr lang="en-US" sz="1000" smtClean="0">
                            <a:solidFill>
                              <a:schemeClr val="bg1"/>
                            </a:solidFill>
                          </a:rPr>
                          <a:t>DHCP</a:t>
                        </a:r>
                      </a:p>
                    </p:txBody>
                  </p:sp>
                </p:grpSp>
                <p:grpSp>
                  <p:nvGrpSpPr>
                    <p:cNvPr id="357" name="Group 13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36" y="3334"/>
                      <a:ext cx="354" cy="94"/>
                      <a:chOff x="836" y="3334"/>
                      <a:chExt cx="354" cy="94"/>
                    </a:xfrm>
                  </p:grpSpPr>
                  <p:sp>
                    <p:nvSpPr>
                      <p:cNvPr id="358" name="Rectangle 13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46" y="3340"/>
                        <a:ext cx="88" cy="8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>
                          <a:latin typeface="Arial" charset="0"/>
                          <a:ea typeface="ＭＳ Ｐゴシック" charset="0"/>
                        </a:endParaRPr>
                      </a:p>
                    </p:txBody>
                  </p:sp>
                  <p:sp>
                    <p:nvSpPr>
                      <p:cNvPr id="359" name="Rectangle 1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36" y="3334"/>
                        <a:ext cx="354" cy="94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>
                          <a:latin typeface="Arial" charset="0"/>
                          <a:ea typeface="ＭＳ Ｐゴシック" charset="0"/>
                        </a:endParaRPr>
                      </a:p>
                    </p:txBody>
                  </p:sp>
                </p:grpSp>
              </p:grpSp>
              <p:sp>
                <p:nvSpPr>
                  <p:cNvPr id="354" name="Rectangle 136"/>
                  <p:cNvSpPr>
                    <a:spLocks noChangeArrowheads="1"/>
                  </p:cNvSpPr>
                  <p:nvPr/>
                </p:nvSpPr>
                <p:spPr bwMode="auto">
                  <a:xfrm>
                    <a:off x="732" y="3484"/>
                    <a:ext cx="96" cy="93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355" name="Rectangle 137"/>
                  <p:cNvSpPr>
                    <a:spLocks noChangeArrowheads="1"/>
                  </p:cNvSpPr>
                  <p:nvPr/>
                </p:nvSpPr>
                <p:spPr bwMode="auto">
                  <a:xfrm>
                    <a:off x="723" y="3473"/>
                    <a:ext cx="480" cy="112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sp>
              <p:nvSpPr>
                <p:cNvPr id="350" name="Rectangle 138"/>
                <p:cNvSpPr>
                  <a:spLocks noChangeArrowheads="1"/>
                </p:cNvSpPr>
                <p:nvPr/>
              </p:nvSpPr>
              <p:spPr bwMode="auto">
                <a:xfrm>
                  <a:off x="517" y="3545"/>
                  <a:ext cx="94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351" name="Rectangle 139"/>
                <p:cNvSpPr>
                  <a:spLocks noChangeArrowheads="1"/>
                </p:cNvSpPr>
                <p:nvPr/>
              </p:nvSpPr>
              <p:spPr bwMode="auto">
                <a:xfrm>
                  <a:off x="1115" y="3544"/>
                  <a:ext cx="60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352" name="Rectangle 140"/>
                <p:cNvSpPr>
                  <a:spLocks noChangeArrowheads="1"/>
                </p:cNvSpPr>
                <p:nvPr/>
              </p:nvSpPr>
              <p:spPr bwMode="auto">
                <a:xfrm>
                  <a:off x="504" y="3529"/>
                  <a:ext cx="681" cy="13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0"/>
                  </a:endParaRPr>
                </a:p>
              </p:txBody>
            </p:sp>
          </p:grpSp>
        </p:grpSp>
        <p:sp>
          <p:nvSpPr>
            <p:cNvPr id="341" name="AutoShape 141"/>
            <p:cNvSpPr>
              <a:spLocks noChangeArrowheads="1"/>
            </p:cNvSpPr>
            <p:nvPr/>
          </p:nvSpPr>
          <p:spPr bwMode="auto">
            <a:xfrm rot="10800000">
              <a:off x="1727" y="3105"/>
              <a:ext cx="240" cy="767"/>
            </a:xfrm>
            <a:prstGeom prst="downArrow">
              <a:avLst>
                <a:gd name="adj1" fmla="val 54167"/>
                <a:gd name="adj2" fmla="val 51311"/>
              </a:avLst>
            </a:prstGeom>
            <a:gradFill rotWithShape="1">
              <a:gsLst>
                <a:gs pos="0">
                  <a:srgbClr val="FF0000">
                    <a:alpha val="25000"/>
                  </a:srgbClr>
                </a:gs>
                <a:gs pos="100000">
                  <a:srgbClr val="FF0000">
                    <a:alpha val="25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342" name="Group 142"/>
            <p:cNvGrpSpPr>
              <a:grpSpLocks/>
            </p:cNvGrpSpPr>
            <p:nvPr/>
          </p:nvGrpSpPr>
          <p:grpSpPr bwMode="auto">
            <a:xfrm>
              <a:off x="1695" y="3227"/>
              <a:ext cx="343" cy="154"/>
              <a:chOff x="844" y="3337"/>
              <a:chExt cx="343" cy="154"/>
            </a:xfrm>
          </p:grpSpPr>
          <p:sp>
            <p:nvSpPr>
              <p:cNvPr id="343" name="Rectangle 143"/>
              <p:cNvSpPr>
                <a:spLocks noChangeArrowheads="1"/>
              </p:cNvSpPr>
              <p:nvPr/>
            </p:nvSpPr>
            <p:spPr bwMode="auto">
              <a:xfrm>
                <a:off x="889" y="3370"/>
                <a:ext cx="245" cy="86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44" name="Text Box 144"/>
              <p:cNvSpPr txBox="1">
                <a:spLocks noChangeArrowheads="1"/>
              </p:cNvSpPr>
              <p:nvPr/>
            </p:nvSpPr>
            <p:spPr bwMode="auto">
              <a:xfrm>
                <a:off x="844" y="3337"/>
                <a:ext cx="343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smtClean="0">
                    <a:solidFill>
                      <a:schemeClr val="bg1"/>
                    </a:solidFill>
                  </a:rPr>
                  <a:t>DHCP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27136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569 0.03081 L 0.1533 0.0322 L 0.34896 -0.28446 L -0.04115 -0.28886 " pathEditMode="relative" rAng="0" ptsTypes="AAAA">
                                      <p:cBhvr>
                                        <p:cTn id="17" dur="2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51" y="-159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DHCP: saída do </a:t>
            </a:r>
            <a:r>
              <a:rPr lang="pt-BR" dirty="0" err="1" smtClean="0"/>
              <a:t>Wireshark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4: Camada de Rede</a:t>
            </a:r>
            <a:endParaRPr lang="pt-BR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4a-</a:t>
            </a:r>
            <a:fld id="{6E18FAB5-3A02-437B-B66F-127A12D00693}" type="slidenum">
              <a:rPr lang="pt-BR" smtClean="0"/>
              <a:pPr>
                <a:defRPr/>
              </a:pPr>
              <a:t>54</a:t>
            </a:fld>
            <a:endParaRPr lang="pt-BR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4522788" y="1366463"/>
            <a:ext cx="9525" cy="5208962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57163" y="1506538"/>
            <a:ext cx="4394200" cy="471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1200" dirty="0"/>
              <a:t>Message type: </a:t>
            </a:r>
            <a:r>
              <a:rPr lang="en-US" sz="1200" b="1" u="sng" dirty="0">
                <a:solidFill>
                  <a:srgbClr val="FF0000"/>
                </a:solidFill>
              </a:rPr>
              <a:t>Boot Request (1)</a:t>
            </a:r>
          </a:p>
          <a:p>
            <a:pPr>
              <a:lnSpc>
                <a:spcPct val="90000"/>
              </a:lnSpc>
            </a:pPr>
            <a:r>
              <a:rPr lang="en-US" sz="1200" dirty="0"/>
              <a:t>Hardware type: Ethernet</a:t>
            </a:r>
          </a:p>
          <a:p>
            <a:pPr>
              <a:lnSpc>
                <a:spcPct val="90000"/>
              </a:lnSpc>
            </a:pPr>
            <a:r>
              <a:rPr lang="en-US" sz="1200" dirty="0"/>
              <a:t>Hardware address length: 6</a:t>
            </a:r>
          </a:p>
          <a:p>
            <a:pPr>
              <a:lnSpc>
                <a:spcPct val="90000"/>
              </a:lnSpc>
            </a:pPr>
            <a:r>
              <a:rPr lang="en-US" sz="1200" dirty="0"/>
              <a:t>Hops: 0</a:t>
            </a:r>
          </a:p>
          <a:p>
            <a:pPr>
              <a:lnSpc>
                <a:spcPct val="90000"/>
              </a:lnSpc>
            </a:pPr>
            <a:r>
              <a:rPr lang="en-US" sz="1200" b="1" dirty="0">
                <a:solidFill>
                  <a:srgbClr val="FF0000"/>
                </a:solidFill>
              </a:rPr>
              <a:t>Transaction ID: 0x6b3a11b7</a:t>
            </a:r>
          </a:p>
          <a:p>
            <a:pPr>
              <a:lnSpc>
                <a:spcPct val="90000"/>
              </a:lnSpc>
            </a:pPr>
            <a:r>
              <a:rPr lang="en-US" sz="1200" dirty="0"/>
              <a:t>Seconds elapsed: 0</a:t>
            </a:r>
          </a:p>
          <a:p>
            <a:pPr>
              <a:lnSpc>
                <a:spcPct val="90000"/>
              </a:lnSpc>
            </a:pPr>
            <a:r>
              <a:rPr lang="en-US" sz="1200" dirty="0" err="1"/>
              <a:t>Bootp</a:t>
            </a:r>
            <a:r>
              <a:rPr lang="en-US" sz="1200" dirty="0"/>
              <a:t> flags: 0x0000 (Unicast)</a:t>
            </a:r>
          </a:p>
          <a:p>
            <a:pPr>
              <a:lnSpc>
                <a:spcPct val="90000"/>
              </a:lnSpc>
            </a:pPr>
            <a:r>
              <a:rPr lang="en-US" sz="1200" dirty="0"/>
              <a:t>Client IP address: 0.0.0.0 (0.0.0.0)</a:t>
            </a:r>
          </a:p>
          <a:p>
            <a:pPr>
              <a:lnSpc>
                <a:spcPct val="90000"/>
              </a:lnSpc>
            </a:pPr>
            <a:r>
              <a:rPr lang="en-US" sz="1200" dirty="0"/>
              <a:t>Your (client) IP address: 0.0.0.0 (0.0.0.0)</a:t>
            </a:r>
          </a:p>
          <a:p>
            <a:pPr>
              <a:lnSpc>
                <a:spcPct val="90000"/>
              </a:lnSpc>
            </a:pPr>
            <a:r>
              <a:rPr lang="en-US" sz="1200" dirty="0"/>
              <a:t>Next server IP address: 0.0.0.0 (0.0.0.0)</a:t>
            </a:r>
          </a:p>
          <a:p>
            <a:pPr>
              <a:lnSpc>
                <a:spcPct val="90000"/>
              </a:lnSpc>
            </a:pPr>
            <a:r>
              <a:rPr lang="en-US" sz="1200" dirty="0"/>
              <a:t>Relay agent IP address: 0.0.0.0 (0.0.0.0)</a:t>
            </a:r>
          </a:p>
          <a:p>
            <a:pPr>
              <a:lnSpc>
                <a:spcPct val="90000"/>
              </a:lnSpc>
            </a:pPr>
            <a:r>
              <a:rPr lang="en-US" sz="1200" b="1" dirty="0">
                <a:solidFill>
                  <a:srgbClr val="FF0000"/>
                </a:solidFill>
              </a:rPr>
              <a:t>Client MAC address: Wistron_23:68:8a (00:16:d3:23:68:8a)</a:t>
            </a:r>
          </a:p>
          <a:p>
            <a:pPr>
              <a:lnSpc>
                <a:spcPct val="90000"/>
              </a:lnSpc>
            </a:pPr>
            <a:r>
              <a:rPr lang="en-US" sz="1200" dirty="0"/>
              <a:t>Server host name not given</a:t>
            </a:r>
          </a:p>
          <a:p>
            <a:pPr>
              <a:lnSpc>
                <a:spcPct val="90000"/>
              </a:lnSpc>
            </a:pPr>
            <a:r>
              <a:rPr lang="en-US" sz="1200" dirty="0"/>
              <a:t>Boot file name not given</a:t>
            </a:r>
          </a:p>
          <a:p>
            <a:pPr>
              <a:lnSpc>
                <a:spcPct val="90000"/>
              </a:lnSpc>
            </a:pPr>
            <a:r>
              <a:rPr lang="en-US" sz="1200" dirty="0"/>
              <a:t>Magic cookie: (OK)</a:t>
            </a:r>
          </a:p>
          <a:p>
            <a:pPr>
              <a:lnSpc>
                <a:spcPct val="90000"/>
              </a:lnSpc>
            </a:pPr>
            <a:r>
              <a:rPr lang="en-US" sz="1200" dirty="0"/>
              <a:t>Option: (t=53,l=1) </a:t>
            </a:r>
            <a:r>
              <a:rPr lang="en-US" sz="1200" b="1" dirty="0">
                <a:solidFill>
                  <a:srgbClr val="FF0000"/>
                </a:solidFill>
              </a:rPr>
              <a:t>DHCP Message Type = DHCP Request</a:t>
            </a:r>
          </a:p>
          <a:p>
            <a:pPr>
              <a:lnSpc>
                <a:spcPct val="90000"/>
              </a:lnSpc>
            </a:pPr>
            <a:r>
              <a:rPr lang="en-US" sz="1200" dirty="0"/>
              <a:t>Option: (61) Client identifier</a:t>
            </a:r>
          </a:p>
          <a:p>
            <a:pPr>
              <a:lnSpc>
                <a:spcPct val="90000"/>
              </a:lnSpc>
            </a:pPr>
            <a:r>
              <a:rPr lang="en-US" sz="1200" dirty="0"/>
              <a:t>     Length: 7; Value: 010016D323688A; </a:t>
            </a:r>
          </a:p>
          <a:p>
            <a:pPr>
              <a:lnSpc>
                <a:spcPct val="90000"/>
              </a:lnSpc>
            </a:pPr>
            <a:r>
              <a:rPr lang="en-US" sz="1200" dirty="0"/>
              <a:t>     Hardware type: Ethernet</a:t>
            </a:r>
          </a:p>
          <a:p>
            <a:pPr>
              <a:lnSpc>
                <a:spcPct val="90000"/>
              </a:lnSpc>
            </a:pPr>
            <a:r>
              <a:rPr lang="en-US" sz="1200" dirty="0"/>
              <a:t>     Client MAC address: Wistron_23:68:8a (00:16:d3:23:68:8a)</a:t>
            </a:r>
          </a:p>
          <a:p>
            <a:pPr>
              <a:lnSpc>
                <a:spcPct val="90000"/>
              </a:lnSpc>
            </a:pPr>
            <a:r>
              <a:rPr lang="en-US" sz="1200" dirty="0"/>
              <a:t>Option: (t=50,l=4) Requested IP Address = 192.168.1.101</a:t>
            </a:r>
          </a:p>
          <a:p>
            <a:pPr>
              <a:lnSpc>
                <a:spcPct val="90000"/>
              </a:lnSpc>
            </a:pPr>
            <a:r>
              <a:rPr lang="en-US" sz="1200" dirty="0"/>
              <a:t>Option: (t=12,l=5) Host Name = "nomad"</a:t>
            </a:r>
          </a:p>
          <a:p>
            <a:pPr>
              <a:lnSpc>
                <a:spcPct val="90000"/>
              </a:lnSpc>
            </a:pPr>
            <a:r>
              <a:rPr lang="en-US" sz="1200" b="1" dirty="0">
                <a:solidFill>
                  <a:srgbClr val="FF0000"/>
                </a:solidFill>
              </a:rPr>
              <a:t>Option: (55) Parameter Request List</a:t>
            </a:r>
          </a:p>
          <a:p>
            <a:pPr>
              <a:lnSpc>
                <a:spcPct val="90000"/>
              </a:lnSpc>
            </a:pPr>
            <a:r>
              <a:rPr lang="en-US" sz="1200" dirty="0"/>
              <a:t>     Length: 11; Value: 010F03062C2E2F1F21F92B</a:t>
            </a:r>
          </a:p>
          <a:p>
            <a:pPr>
              <a:lnSpc>
                <a:spcPct val="90000"/>
              </a:lnSpc>
            </a:pPr>
            <a:r>
              <a:rPr lang="en-US" sz="1200" dirty="0"/>
              <a:t>     </a:t>
            </a:r>
            <a:r>
              <a:rPr lang="en-US" sz="1200" b="1" dirty="0">
                <a:solidFill>
                  <a:srgbClr val="FF0000"/>
                </a:solidFill>
              </a:rPr>
              <a:t>1 = Subnet Mask; 15 = Domain Name</a:t>
            </a:r>
          </a:p>
          <a:p>
            <a:pPr>
              <a:lnSpc>
                <a:spcPct val="90000"/>
              </a:lnSpc>
            </a:pPr>
            <a:r>
              <a:rPr lang="en-US" sz="1200" b="1" dirty="0">
                <a:solidFill>
                  <a:srgbClr val="FF0000"/>
                </a:solidFill>
              </a:rPr>
              <a:t>     3 = Router; 6 = Domain Name Server</a:t>
            </a:r>
          </a:p>
          <a:p>
            <a:pPr>
              <a:lnSpc>
                <a:spcPct val="90000"/>
              </a:lnSpc>
            </a:pPr>
            <a:r>
              <a:rPr lang="en-US" sz="1200" dirty="0"/>
              <a:t>     44 = NetBIOS over TCP/IP Name Server</a:t>
            </a:r>
          </a:p>
          <a:p>
            <a:pPr>
              <a:lnSpc>
                <a:spcPct val="90000"/>
              </a:lnSpc>
            </a:pPr>
            <a:r>
              <a:rPr lang="en-US" sz="1200" dirty="0"/>
              <a:t>     ……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2613025" y="1885950"/>
            <a:ext cx="111120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 err="1" smtClean="0">
                <a:solidFill>
                  <a:srgbClr val="CC0000"/>
                </a:solidFill>
              </a:rPr>
              <a:t>pedido</a:t>
            </a:r>
            <a:endParaRPr lang="en-US" sz="2400" dirty="0" smtClean="0">
              <a:solidFill>
                <a:srgbClr val="CC0000"/>
              </a:solidFill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4570413" y="1537737"/>
            <a:ext cx="4492625" cy="435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sz="1200" dirty="0" smtClean="0"/>
              <a:t>Message type: </a:t>
            </a:r>
            <a:r>
              <a:rPr lang="en-US" sz="1200" b="1" dirty="0" smtClean="0">
                <a:solidFill>
                  <a:srgbClr val="FF0000"/>
                </a:solidFill>
              </a:rPr>
              <a:t>Boot Reply (2)</a:t>
            </a:r>
          </a:p>
          <a:p>
            <a:pPr>
              <a:lnSpc>
                <a:spcPct val="90000"/>
              </a:lnSpc>
              <a:defRPr/>
            </a:pPr>
            <a:r>
              <a:rPr lang="en-US" sz="1200" dirty="0" smtClean="0"/>
              <a:t>Hardware type: Ethernet</a:t>
            </a:r>
          </a:p>
          <a:p>
            <a:pPr>
              <a:lnSpc>
                <a:spcPct val="90000"/>
              </a:lnSpc>
              <a:defRPr/>
            </a:pPr>
            <a:r>
              <a:rPr lang="en-US" sz="1200" dirty="0" smtClean="0"/>
              <a:t>Hardware address length: 6</a:t>
            </a:r>
          </a:p>
          <a:p>
            <a:pPr>
              <a:lnSpc>
                <a:spcPct val="90000"/>
              </a:lnSpc>
              <a:defRPr/>
            </a:pPr>
            <a:r>
              <a:rPr lang="en-US" sz="1200" dirty="0" smtClean="0"/>
              <a:t>Hops: 0</a:t>
            </a:r>
          </a:p>
          <a:p>
            <a:pPr>
              <a:lnSpc>
                <a:spcPct val="90000"/>
              </a:lnSpc>
              <a:defRPr/>
            </a:pPr>
            <a:r>
              <a:rPr lang="en-US" sz="1200" b="1" dirty="0" smtClean="0">
                <a:solidFill>
                  <a:srgbClr val="FF0000"/>
                </a:solidFill>
              </a:rPr>
              <a:t>Transaction ID: 0x6b3a11b7</a:t>
            </a:r>
          </a:p>
          <a:p>
            <a:pPr>
              <a:lnSpc>
                <a:spcPct val="90000"/>
              </a:lnSpc>
              <a:defRPr/>
            </a:pPr>
            <a:r>
              <a:rPr lang="en-US" sz="1200" dirty="0" smtClean="0"/>
              <a:t>Seconds elapsed: 0</a:t>
            </a:r>
          </a:p>
          <a:p>
            <a:pPr>
              <a:lnSpc>
                <a:spcPct val="90000"/>
              </a:lnSpc>
              <a:defRPr/>
            </a:pPr>
            <a:r>
              <a:rPr lang="en-US" sz="1200" dirty="0" err="1" smtClean="0"/>
              <a:t>Bootp</a:t>
            </a:r>
            <a:r>
              <a:rPr lang="en-US" sz="1200" dirty="0" smtClean="0"/>
              <a:t> flags: 0x0000 (Unicast)</a:t>
            </a:r>
          </a:p>
          <a:p>
            <a:pPr>
              <a:lnSpc>
                <a:spcPct val="90000"/>
              </a:lnSpc>
              <a:defRPr/>
            </a:pPr>
            <a:r>
              <a:rPr lang="en-US" sz="1200" b="1" dirty="0" smtClean="0">
                <a:solidFill>
                  <a:srgbClr val="FF0000"/>
                </a:solidFill>
              </a:rPr>
              <a:t>Client IP address: 192.168.1.101 (192.168.1.101)</a:t>
            </a:r>
          </a:p>
          <a:p>
            <a:pPr>
              <a:lnSpc>
                <a:spcPct val="90000"/>
              </a:lnSpc>
              <a:defRPr/>
            </a:pPr>
            <a:r>
              <a:rPr lang="en-US" sz="1200" dirty="0" smtClean="0"/>
              <a:t>Your (client) IP address: 0.0.0.0 (0.0.0.0)</a:t>
            </a:r>
          </a:p>
          <a:p>
            <a:pPr>
              <a:lnSpc>
                <a:spcPct val="90000"/>
              </a:lnSpc>
              <a:defRPr/>
            </a:pPr>
            <a:r>
              <a:rPr lang="en-US" sz="1200" b="1" dirty="0" smtClean="0">
                <a:solidFill>
                  <a:srgbClr val="FF0000"/>
                </a:solidFill>
              </a:rPr>
              <a:t>Next server IP address: 192.168.1.1 (192.168.1.1)</a:t>
            </a:r>
          </a:p>
          <a:p>
            <a:pPr>
              <a:lnSpc>
                <a:spcPct val="90000"/>
              </a:lnSpc>
              <a:defRPr/>
            </a:pPr>
            <a:r>
              <a:rPr lang="en-US" sz="1200" dirty="0" smtClean="0"/>
              <a:t>Relay agent IP address: 0.0.0.0 (0.0.0.0)</a:t>
            </a:r>
          </a:p>
          <a:p>
            <a:pPr>
              <a:lnSpc>
                <a:spcPct val="90000"/>
              </a:lnSpc>
              <a:defRPr/>
            </a:pPr>
            <a:r>
              <a:rPr lang="en-US" sz="1200" dirty="0" smtClean="0"/>
              <a:t>Client MAC address: Wistron_23:68:8a (00:16:d3:23:68:8a)</a:t>
            </a:r>
          </a:p>
          <a:p>
            <a:pPr>
              <a:lnSpc>
                <a:spcPct val="90000"/>
              </a:lnSpc>
              <a:defRPr/>
            </a:pPr>
            <a:r>
              <a:rPr lang="en-US" sz="1200" dirty="0" smtClean="0"/>
              <a:t>Server host name not given</a:t>
            </a:r>
          </a:p>
          <a:p>
            <a:pPr>
              <a:lnSpc>
                <a:spcPct val="90000"/>
              </a:lnSpc>
              <a:defRPr/>
            </a:pPr>
            <a:r>
              <a:rPr lang="en-US" sz="1200" dirty="0" smtClean="0"/>
              <a:t>Boot file name not given</a:t>
            </a:r>
          </a:p>
          <a:p>
            <a:pPr>
              <a:lnSpc>
                <a:spcPct val="90000"/>
              </a:lnSpc>
              <a:defRPr/>
            </a:pPr>
            <a:r>
              <a:rPr lang="en-US" sz="1200" dirty="0" smtClean="0"/>
              <a:t>Magic cookie: (OK)</a:t>
            </a:r>
          </a:p>
          <a:p>
            <a:pPr>
              <a:lnSpc>
                <a:spcPct val="90000"/>
              </a:lnSpc>
              <a:defRPr/>
            </a:pPr>
            <a:r>
              <a:rPr lang="en-US" sz="1200" b="1" dirty="0" smtClean="0">
                <a:solidFill>
                  <a:srgbClr val="FF0000"/>
                </a:solidFill>
              </a:rPr>
              <a:t>Option: (t=53,l=1) DHCP Message Type = DHCP ACK</a:t>
            </a:r>
          </a:p>
          <a:p>
            <a:pPr>
              <a:lnSpc>
                <a:spcPct val="90000"/>
              </a:lnSpc>
              <a:defRPr/>
            </a:pPr>
            <a:r>
              <a:rPr lang="en-US" sz="1200" b="1" dirty="0" smtClean="0">
                <a:solidFill>
                  <a:srgbClr val="FF0000"/>
                </a:solidFill>
              </a:rPr>
              <a:t>Option: (t=54,l=4) Server Identifier = 192.168.1.1</a:t>
            </a:r>
          </a:p>
          <a:p>
            <a:pPr>
              <a:lnSpc>
                <a:spcPct val="90000"/>
              </a:lnSpc>
              <a:defRPr/>
            </a:pPr>
            <a:r>
              <a:rPr lang="en-US" sz="1200" b="1" dirty="0" smtClean="0">
                <a:solidFill>
                  <a:srgbClr val="FF0000"/>
                </a:solidFill>
              </a:rPr>
              <a:t>Option: (t=1,l=4) Subnet Mask = 255.255.255.0</a:t>
            </a:r>
          </a:p>
          <a:p>
            <a:pPr>
              <a:lnSpc>
                <a:spcPct val="90000"/>
              </a:lnSpc>
              <a:defRPr/>
            </a:pPr>
            <a:r>
              <a:rPr lang="en-US" sz="1200" b="1" dirty="0" smtClean="0">
                <a:solidFill>
                  <a:srgbClr val="FF0000"/>
                </a:solidFill>
              </a:rPr>
              <a:t>Option: (t=3,l=4) Router = 192.168.1.1</a:t>
            </a:r>
          </a:p>
          <a:p>
            <a:pPr>
              <a:lnSpc>
                <a:spcPct val="90000"/>
              </a:lnSpc>
              <a:defRPr/>
            </a:pPr>
            <a:r>
              <a:rPr lang="en-US" sz="1200" b="1" dirty="0" smtClean="0">
                <a:solidFill>
                  <a:srgbClr val="FF0000"/>
                </a:solidFill>
              </a:rPr>
              <a:t>Option: (6) Domain Name Server</a:t>
            </a:r>
          </a:p>
          <a:p>
            <a:pPr>
              <a:lnSpc>
                <a:spcPct val="90000"/>
              </a:lnSpc>
              <a:defRPr/>
            </a:pPr>
            <a:r>
              <a:rPr lang="en-US" sz="1200" b="1" dirty="0" smtClean="0">
                <a:solidFill>
                  <a:srgbClr val="FF0000"/>
                </a:solidFill>
              </a:rPr>
              <a:t>     Length: 12; Value: 445747E2445749F244574092; </a:t>
            </a:r>
          </a:p>
          <a:p>
            <a:pPr>
              <a:lnSpc>
                <a:spcPct val="90000"/>
              </a:lnSpc>
              <a:defRPr/>
            </a:pPr>
            <a:r>
              <a:rPr lang="en-US" sz="1200" b="1" dirty="0" smtClean="0">
                <a:solidFill>
                  <a:srgbClr val="FF0000"/>
                </a:solidFill>
              </a:rPr>
              <a:t>      IP Address: 68.87.71.226;</a:t>
            </a:r>
          </a:p>
          <a:p>
            <a:pPr>
              <a:lnSpc>
                <a:spcPct val="90000"/>
              </a:lnSpc>
              <a:defRPr/>
            </a:pPr>
            <a:r>
              <a:rPr lang="en-US" sz="1200" b="1" dirty="0" smtClean="0">
                <a:solidFill>
                  <a:srgbClr val="FF0000"/>
                </a:solidFill>
              </a:rPr>
              <a:t>      IP Address: 68.87.73.242; </a:t>
            </a:r>
          </a:p>
          <a:p>
            <a:pPr>
              <a:lnSpc>
                <a:spcPct val="90000"/>
              </a:lnSpc>
              <a:defRPr/>
            </a:pPr>
            <a:r>
              <a:rPr lang="en-US" sz="1200" b="1" dirty="0" smtClean="0">
                <a:solidFill>
                  <a:srgbClr val="FF0000"/>
                </a:solidFill>
              </a:rPr>
              <a:t>      IP Address: 68.87.64.146</a:t>
            </a:r>
          </a:p>
          <a:p>
            <a:pPr>
              <a:lnSpc>
                <a:spcPct val="90000"/>
              </a:lnSpc>
              <a:defRPr/>
            </a:pPr>
            <a:r>
              <a:rPr lang="en-US" sz="1200" b="1" dirty="0" smtClean="0">
                <a:solidFill>
                  <a:srgbClr val="FF0000"/>
                </a:solidFill>
              </a:rPr>
              <a:t>Option: (t=15,l=20) Domain Name = "hsd1.ma.comcast.net."</a:t>
            </a:r>
          </a:p>
          <a:p>
            <a:pPr>
              <a:lnSpc>
                <a:spcPct val="90000"/>
              </a:lnSpc>
              <a:defRPr/>
            </a:pPr>
            <a:endParaRPr lang="en-US" sz="1000" dirty="0" smtClean="0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7480178" y="1523449"/>
            <a:ext cx="136608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 err="1" smtClean="0">
                <a:solidFill>
                  <a:srgbClr val="CC0000"/>
                </a:solidFill>
              </a:rPr>
              <a:t>resposta</a:t>
            </a:r>
            <a:endParaRPr lang="en-US" sz="2400" dirty="0" smtClean="0">
              <a:solidFill>
                <a:srgbClr val="CC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7941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56323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0D1E48E7-6E78-4A8E-930A-F9747260A21B}" type="slidenum">
              <a:rPr lang="pt-BR" smtClean="0"/>
              <a:pPr/>
              <a:t>55</a:t>
            </a:fld>
            <a:endParaRPr lang="pt-BR" smtClean="0"/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Endereços IP: como conseguir um?</a:t>
            </a:r>
          </a:p>
        </p:txBody>
      </p:sp>
      <p:sp>
        <p:nvSpPr>
          <p:cNvPr id="56325" name="Text Box 4"/>
          <p:cNvSpPr txBox="1">
            <a:spLocks noChangeArrowheads="1"/>
          </p:cNvSpPr>
          <p:nvPr/>
        </p:nvSpPr>
        <p:spPr bwMode="auto">
          <a:xfrm>
            <a:off x="0" y="3209925"/>
            <a:ext cx="9144000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dirty="0">
                <a:solidFill>
                  <a:schemeClr val="accent2"/>
                </a:solidFill>
                <a:latin typeface="Arial" pitchFamily="34" charset="0"/>
              </a:rPr>
              <a:t>Bloco do 	</a:t>
            </a:r>
            <a:r>
              <a:rPr lang="pt-BR" u="sng" dirty="0" smtClean="0">
                <a:solidFill>
                  <a:schemeClr val="accent2"/>
                </a:solidFill>
                <a:latin typeface="Arial" pitchFamily="34" charset="0"/>
              </a:rPr>
              <a:t>11001000  </a:t>
            </a:r>
            <a:r>
              <a:rPr lang="pt-BR" u="sng" dirty="0">
                <a:solidFill>
                  <a:schemeClr val="accent2"/>
                </a:solidFill>
                <a:latin typeface="Arial" pitchFamily="34" charset="0"/>
              </a:rPr>
              <a:t>00010111  0001</a:t>
            </a:r>
            <a:r>
              <a:rPr lang="pt-BR" dirty="0">
                <a:solidFill>
                  <a:schemeClr val="accent2"/>
                </a:solidFill>
                <a:latin typeface="Arial" pitchFamily="34" charset="0"/>
              </a:rPr>
              <a:t>0000  00000000    200.23.16.0/20</a:t>
            </a:r>
            <a:br>
              <a:rPr lang="pt-BR" dirty="0">
                <a:solidFill>
                  <a:schemeClr val="accent2"/>
                </a:solidFill>
                <a:latin typeface="Arial" pitchFamily="34" charset="0"/>
              </a:rPr>
            </a:br>
            <a:r>
              <a:rPr lang="pt-BR" dirty="0">
                <a:solidFill>
                  <a:schemeClr val="accent2"/>
                </a:solidFill>
                <a:latin typeface="Arial" pitchFamily="34" charset="0"/>
              </a:rPr>
              <a:t> provedor</a:t>
            </a:r>
          </a:p>
          <a:p>
            <a:r>
              <a:rPr lang="pt-BR" dirty="0">
                <a:latin typeface="Arial" pitchFamily="34" charset="0"/>
              </a:rPr>
              <a:t>Organização </a:t>
            </a:r>
            <a:r>
              <a:rPr lang="pt-BR" dirty="0" smtClean="0">
                <a:latin typeface="Arial" pitchFamily="34" charset="0"/>
              </a:rPr>
              <a:t>0	</a:t>
            </a:r>
            <a:r>
              <a:rPr lang="pt-BR" u="sng" dirty="0" smtClean="0">
                <a:latin typeface="Arial" pitchFamily="34" charset="0"/>
              </a:rPr>
              <a:t>11001000  </a:t>
            </a:r>
            <a:r>
              <a:rPr lang="pt-BR" u="sng" dirty="0">
                <a:latin typeface="Arial" pitchFamily="34" charset="0"/>
              </a:rPr>
              <a:t>00010111  0001000</a:t>
            </a:r>
            <a:r>
              <a:rPr lang="pt-BR" dirty="0">
                <a:latin typeface="Arial" pitchFamily="34" charset="0"/>
              </a:rPr>
              <a:t>0  00000000    200.23.16.0/23 </a:t>
            </a:r>
          </a:p>
          <a:p>
            <a:endParaRPr lang="pt-BR" dirty="0">
              <a:latin typeface="Arial" pitchFamily="34" charset="0"/>
            </a:endParaRPr>
          </a:p>
          <a:p>
            <a:r>
              <a:rPr lang="pt-BR" dirty="0">
                <a:latin typeface="Arial" pitchFamily="34" charset="0"/>
              </a:rPr>
              <a:t>Organização </a:t>
            </a:r>
            <a:r>
              <a:rPr lang="pt-BR" dirty="0" smtClean="0">
                <a:latin typeface="Arial" pitchFamily="34" charset="0"/>
              </a:rPr>
              <a:t>1	</a:t>
            </a:r>
            <a:r>
              <a:rPr lang="pt-BR" u="sng" dirty="0" smtClean="0">
                <a:latin typeface="Arial" pitchFamily="34" charset="0"/>
              </a:rPr>
              <a:t>11001000  </a:t>
            </a:r>
            <a:r>
              <a:rPr lang="pt-BR" u="sng" dirty="0">
                <a:latin typeface="Arial" pitchFamily="34" charset="0"/>
              </a:rPr>
              <a:t>00010111  0001001</a:t>
            </a:r>
            <a:r>
              <a:rPr lang="pt-BR" dirty="0">
                <a:latin typeface="Arial" pitchFamily="34" charset="0"/>
              </a:rPr>
              <a:t>0  00000000    200.23.18.0/23 </a:t>
            </a:r>
          </a:p>
          <a:p>
            <a:endParaRPr lang="pt-BR" dirty="0">
              <a:latin typeface="Arial" pitchFamily="34" charset="0"/>
            </a:endParaRPr>
          </a:p>
          <a:p>
            <a:r>
              <a:rPr lang="pt-BR" dirty="0">
                <a:latin typeface="Arial" pitchFamily="34" charset="0"/>
              </a:rPr>
              <a:t>Organização </a:t>
            </a:r>
            <a:r>
              <a:rPr lang="pt-BR" dirty="0" smtClean="0">
                <a:latin typeface="Arial" pitchFamily="34" charset="0"/>
              </a:rPr>
              <a:t>2	</a:t>
            </a:r>
            <a:r>
              <a:rPr lang="pt-BR" u="sng" dirty="0" smtClean="0">
                <a:latin typeface="Arial" pitchFamily="34" charset="0"/>
              </a:rPr>
              <a:t>11001000  </a:t>
            </a:r>
            <a:r>
              <a:rPr lang="pt-BR" u="sng" dirty="0">
                <a:latin typeface="Arial" pitchFamily="34" charset="0"/>
              </a:rPr>
              <a:t>00010111  0001010</a:t>
            </a:r>
            <a:r>
              <a:rPr lang="pt-BR" dirty="0">
                <a:latin typeface="Arial" pitchFamily="34" charset="0"/>
              </a:rPr>
              <a:t>0  00000000    200.23.20.0/23 </a:t>
            </a:r>
          </a:p>
          <a:p>
            <a:r>
              <a:rPr lang="pt-BR" dirty="0">
                <a:latin typeface="Arial" pitchFamily="34" charset="0"/>
              </a:rPr>
              <a:t>    ...                                          …..                                   ….                ….</a:t>
            </a:r>
          </a:p>
          <a:p>
            <a:endParaRPr lang="pt-BR" dirty="0">
              <a:latin typeface="Arial" pitchFamily="34" charset="0"/>
            </a:endParaRPr>
          </a:p>
          <a:p>
            <a:r>
              <a:rPr lang="pt-BR" dirty="0">
                <a:latin typeface="Arial" pitchFamily="34" charset="0"/>
              </a:rPr>
              <a:t>Organização </a:t>
            </a:r>
            <a:r>
              <a:rPr lang="pt-BR" dirty="0" smtClean="0">
                <a:latin typeface="Arial" pitchFamily="34" charset="0"/>
              </a:rPr>
              <a:t>7	</a:t>
            </a:r>
            <a:r>
              <a:rPr lang="pt-BR" u="sng" dirty="0" smtClean="0">
                <a:latin typeface="Arial" pitchFamily="34" charset="0"/>
              </a:rPr>
              <a:t>11001000  </a:t>
            </a:r>
            <a:r>
              <a:rPr lang="pt-BR" u="sng" dirty="0">
                <a:latin typeface="Arial" pitchFamily="34" charset="0"/>
              </a:rPr>
              <a:t>00010111  0001111</a:t>
            </a:r>
            <a:r>
              <a:rPr lang="pt-BR" dirty="0">
                <a:latin typeface="Arial" pitchFamily="34" charset="0"/>
              </a:rPr>
              <a:t>0  00000000    200.23.30.0/23</a:t>
            </a:r>
            <a:r>
              <a:rPr lang="pt-BR" sz="2000" dirty="0">
                <a:latin typeface="Times New Roman" pitchFamily="18" charset="0"/>
              </a:rPr>
              <a:t> </a:t>
            </a:r>
          </a:p>
          <a:p>
            <a:endParaRPr lang="pt-BR" dirty="0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87363" y="1343025"/>
            <a:ext cx="8077200" cy="1809750"/>
          </a:xfrm>
          <a:noFill/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u="sng" dirty="0" smtClean="0">
                <a:solidFill>
                  <a:srgbClr val="FF0000"/>
                </a:solidFill>
              </a:rPr>
              <a:t>P:</a:t>
            </a:r>
            <a:r>
              <a:rPr lang="pt-BR" sz="2400" dirty="0" smtClean="0"/>
              <a:t> Como a rede obtém a parte de rede do endereço IP?</a:t>
            </a:r>
          </a:p>
          <a:p>
            <a:pPr>
              <a:buFont typeface="ZapfDingbats" pitchFamily="82" charset="0"/>
              <a:buNone/>
            </a:pPr>
            <a:r>
              <a:rPr lang="pt-BR" sz="2400" u="sng" dirty="0" smtClean="0">
                <a:solidFill>
                  <a:srgbClr val="FF0000"/>
                </a:solidFill>
              </a:rPr>
              <a:t>R:</a:t>
            </a:r>
            <a:r>
              <a:rPr lang="pt-BR" sz="2400" dirty="0" smtClean="0"/>
              <a:t> Recebe uma porção do espaço de endereços do seu ISP (provedor)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Espaço Reservado para Rodapé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57347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2828A1F3-DCD6-49A2-AEF5-7186EDC825A0}" type="slidenum">
              <a:rPr lang="pt-BR" smtClean="0"/>
              <a:pPr/>
              <a:t>56</a:t>
            </a:fld>
            <a:endParaRPr lang="pt-BR" smtClean="0"/>
          </a:p>
        </p:txBody>
      </p:sp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16913" cy="1143000"/>
          </a:xfrm>
        </p:spPr>
        <p:txBody>
          <a:bodyPr/>
          <a:lstStyle/>
          <a:p>
            <a:r>
              <a:rPr lang="pt-BR" sz="3600" smtClean="0"/>
              <a:t>Endereçamento hierárquico: agregação de rotas</a:t>
            </a:r>
            <a:endParaRPr lang="pt-BR" sz="4400" smtClean="0"/>
          </a:p>
        </p:txBody>
      </p:sp>
      <p:sp>
        <p:nvSpPr>
          <p:cNvPr id="57349" name="Freeform 3"/>
          <p:cNvSpPr>
            <a:spLocks/>
          </p:cNvSpPr>
          <p:nvPr/>
        </p:nvSpPr>
        <p:spPr bwMode="auto">
          <a:xfrm>
            <a:off x="5175250" y="4121150"/>
            <a:ext cx="2019300" cy="295275"/>
          </a:xfrm>
          <a:custGeom>
            <a:avLst/>
            <a:gdLst>
              <a:gd name="T0" fmla="*/ 0 w 1272"/>
              <a:gd name="T1" fmla="*/ 0 h 186"/>
              <a:gd name="T2" fmla="*/ 2147483647 w 1272"/>
              <a:gd name="T3" fmla="*/ 2147483647 h 186"/>
              <a:gd name="T4" fmla="*/ 0 60000 65536"/>
              <a:gd name="T5" fmla="*/ 0 60000 65536"/>
              <a:gd name="T6" fmla="*/ 0 w 1272"/>
              <a:gd name="T7" fmla="*/ 0 h 186"/>
              <a:gd name="T8" fmla="*/ 1272 w 127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72" h="186">
                <a:moveTo>
                  <a:pt x="0" y="0"/>
                </a:moveTo>
                <a:lnTo>
                  <a:pt x="1272" y="186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7350" name="Line 4"/>
          <p:cNvSpPr>
            <a:spLocks noChangeShapeType="1"/>
          </p:cNvSpPr>
          <p:nvPr/>
        </p:nvSpPr>
        <p:spPr bwMode="auto">
          <a:xfrm flipV="1">
            <a:off x="2832100" y="4397375"/>
            <a:ext cx="89535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7351" name="Line 5"/>
          <p:cNvSpPr>
            <a:spLocks noChangeShapeType="1"/>
          </p:cNvSpPr>
          <p:nvPr/>
        </p:nvSpPr>
        <p:spPr bwMode="auto">
          <a:xfrm>
            <a:off x="2860675" y="3768725"/>
            <a:ext cx="752475" cy="1714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7352" name="Line 6"/>
          <p:cNvSpPr>
            <a:spLocks noChangeShapeType="1"/>
          </p:cNvSpPr>
          <p:nvPr/>
        </p:nvSpPr>
        <p:spPr bwMode="auto">
          <a:xfrm>
            <a:off x="2927350" y="2987675"/>
            <a:ext cx="847725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7353" name="Freeform 7"/>
          <p:cNvSpPr>
            <a:spLocks/>
          </p:cNvSpPr>
          <p:nvPr/>
        </p:nvSpPr>
        <p:spPr bwMode="auto">
          <a:xfrm>
            <a:off x="3592513" y="3567113"/>
            <a:ext cx="1773237" cy="979487"/>
          </a:xfrm>
          <a:custGeom>
            <a:avLst/>
            <a:gdLst>
              <a:gd name="T0" fmla="*/ 2147483647 w 1117"/>
              <a:gd name="T1" fmla="*/ 2147483647 h 617"/>
              <a:gd name="T2" fmla="*/ 2147483647 w 1117"/>
              <a:gd name="T3" fmla="*/ 2147483647 h 617"/>
              <a:gd name="T4" fmla="*/ 2147483647 w 1117"/>
              <a:gd name="T5" fmla="*/ 2147483647 h 617"/>
              <a:gd name="T6" fmla="*/ 2147483647 w 1117"/>
              <a:gd name="T7" fmla="*/ 2147483647 h 617"/>
              <a:gd name="T8" fmla="*/ 2147483647 w 1117"/>
              <a:gd name="T9" fmla="*/ 2147483647 h 617"/>
              <a:gd name="T10" fmla="*/ 2147483647 w 1117"/>
              <a:gd name="T11" fmla="*/ 2147483647 h 617"/>
              <a:gd name="T12" fmla="*/ 2147483647 w 1117"/>
              <a:gd name="T13" fmla="*/ 2147483647 h 617"/>
              <a:gd name="T14" fmla="*/ 2147483647 w 1117"/>
              <a:gd name="T15" fmla="*/ 2147483647 h 617"/>
              <a:gd name="T16" fmla="*/ 2147483647 w 1117"/>
              <a:gd name="T17" fmla="*/ 2147483647 h 617"/>
              <a:gd name="T18" fmla="*/ 2147483647 w 1117"/>
              <a:gd name="T19" fmla="*/ 2147483647 h 617"/>
              <a:gd name="T20" fmla="*/ 2147483647 w 1117"/>
              <a:gd name="T21" fmla="*/ 2147483647 h 617"/>
              <a:gd name="T22" fmla="*/ 2147483647 w 1117"/>
              <a:gd name="T23" fmla="*/ 2147483647 h 61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117"/>
              <a:gd name="T37" fmla="*/ 0 h 617"/>
              <a:gd name="T38" fmla="*/ 1117 w 1117"/>
              <a:gd name="T39" fmla="*/ 617 h 61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117" h="617">
                <a:moveTo>
                  <a:pt x="439" y="97"/>
                </a:moveTo>
                <a:cubicBezTo>
                  <a:pt x="358" y="85"/>
                  <a:pt x="269" y="23"/>
                  <a:pt x="205" y="19"/>
                </a:cubicBezTo>
                <a:cubicBezTo>
                  <a:pt x="141" y="15"/>
                  <a:pt x="89" y="0"/>
                  <a:pt x="55" y="73"/>
                </a:cubicBezTo>
                <a:cubicBezTo>
                  <a:pt x="21" y="146"/>
                  <a:pt x="0" y="371"/>
                  <a:pt x="4" y="456"/>
                </a:cubicBezTo>
                <a:cubicBezTo>
                  <a:pt x="8" y="541"/>
                  <a:pt x="3" y="560"/>
                  <a:pt x="77" y="582"/>
                </a:cubicBezTo>
                <a:cubicBezTo>
                  <a:pt x="152" y="604"/>
                  <a:pt x="350" y="582"/>
                  <a:pt x="451" y="587"/>
                </a:cubicBezTo>
                <a:cubicBezTo>
                  <a:pt x="552" y="592"/>
                  <a:pt x="606" y="617"/>
                  <a:pt x="685" y="613"/>
                </a:cubicBezTo>
                <a:cubicBezTo>
                  <a:pt x="764" y="609"/>
                  <a:pt x="856" y="612"/>
                  <a:pt x="925" y="565"/>
                </a:cubicBezTo>
                <a:cubicBezTo>
                  <a:pt x="994" y="518"/>
                  <a:pt x="1081" y="401"/>
                  <a:pt x="1099" y="330"/>
                </a:cubicBezTo>
                <a:cubicBezTo>
                  <a:pt x="1117" y="259"/>
                  <a:pt x="1104" y="178"/>
                  <a:pt x="1036" y="138"/>
                </a:cubicBezTo>
                <a:cubicBezTo>
                  <a:pt x="968" y="98"/>
                  <a:pt x="790" y="98"/>
                  <a:pt x="691" y="91"/>
                </a:cubicBezTo>
                <a:cubicBezTo>
                  <a:pt x="592" y="84"/>
                  <a:pt x="520" y="109"/>
                  <a:pt x="439" y="97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7354" name="Text Box 8"/>
          <p:cNvSpPr txBox="1">
            <a:spLocks noChangeArrowheads="1"/>
          </p:cNvSpPr>
          <p:nvPr/>
        </p:nvSpPr>
        <p:spPr bwMode="auto">
          <a:xfrm>
            <a:off x="5407025" y="3297238"/>
            <a:ext cx="178911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400"/>
              <a:t>“mande-me qq coisa</a:t>
            </a:r>
            <a:br>
              <a:rPr lang="pt-BR" sz="1400"/>
            </a:br>
            <a:r>
              <a:rPr lang="pt-BR" sz="1400"/>
              <a:t>com endereços que</a:t>
            </a:r>
            <a:br>
              <a:rPr lang="pt-BR" sz="1400"/>
            </a:br>
            <a:r>
              <a:rPr lang="pt-BR" sz="1400"/>
              <a:t>começam com </a:t>
            </a:r>
            <a:br>
              <a:rPr lang="pt-BR" sz="1400"/>
            </a:br>
            <a:r>
              <a:rPr lang="pt-BR" sz="1400"/>
              <a:t>200.23.16.0/20”</a:t>
            </a:r>
          </a:p>
        </p:txBody>
      </p:sp>
      <p:grpSp>
        <p:nvGrpSpPr>
          <p:cNvPr id="57355" name="Group 9"/>
          <p:cNvGrpSpPr>
            <a:grpSpLocks/>
          </p:cNvGrpSpPr>
          <p:nvPr/>
        </p:nvGrpSpPr>
        <p:grpSpPr bwMode="auto">
          <a:xfrm>
            <a:off x="758825" y="2760663"/>
            <a:ext cx="2338388" cy="404812"/>
            <a:chOff x="1004" y="1639"/>
            <a:chExt cx="1473" cy="255"/>
          </a:xfrm>
        </p:grpSpPr>
        <p:sp>
          <p:nvSpPr>
            <p:cNvPr id="57388" name="Freeform 10"/>
            <p:cNvSpPr>
              <a:spLocks/>
            </p:cNvSpPr>
            <p:nvPr/>
          </p:nvSpPr>
          <p:spPr bwMode="auto">
            <a:xfrm>
              <a:off x="1004" y="1639"/>
              <a:ext cx="1473" cy="255"/>
            </a:xfrm>
            <a:custGeom>
              <a:avLst/>
              <a:gdLst>
                <a:gd name="T0" fmla="*/ 172 w 1473"/>
                <a:gd name="T1" fmla="*/ 11 h 255"/>
                <a:gd name="T2" fmla="*/ 73 w 1473"/>
                <a:gd name="T3" fmla="*/ 94 h 255"/>
                <a:gd name="T4" fmla="*/ 146 w 1473"/>
                <a:gd name="T5" fmla="*/ 220 h 255"/>
                <a:gd name="T6" fmla="*/ 520 w 1473"/>
                <a:gd name="T7" fmla="*/ 225 h 255"/>
                <a:gd name="T8" fmla="*/ 754 w 1473"/>
                <a:gd name="T9" fmla="*/ 251 h 255"/>
                <a:gd name="T10" fmla="*/ 1306 w 1473"/>
                <a:gd name="T11" fmla="*/ 203 h 255"/>
                <a:gd name="T12" fmla="*/ 1360 w 1473"/>
                <a:gd name="T13" fmla="*/ 29 h 255"/>
                <a:gd name="T14" fmla="*/ 628 w 1473"/>
                <a:gd name="T15" fmla="*/ 29 h 255"/>
                <a:gd name="T16" fmla="*/ 172 w 1473"/>
                <a:gd name="T17" fmla="*/ 11 h 2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3"/>
                <a:gd name="T28" fmla="*/ 0 h 255"/>
                <a:gd name="T29" fmla="*/ 1473 w 1473"/>
                <a:gd name="T30" fmla="*/ 255 h 25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3" h="255">
                  <a:moveTo>
                    <a:pt x="172" y="11"/>
                  </a:moveTo>
                  <a:cubicBezTo>
                    <a:pt x="0" y="64"/>
                    <a:pt x="77" y="59"/>
                    <a:pt x="73" y="94"/>
                  </a:cubicBezTo>
                  <a:cubicBezTo>
                    <a:pt x="69" y="129"/>
                    <a:pt x="72" y="198"/>
                    <a:pt x="146" y="220"/>
                  </a:cubicBezTo>
                  <a:cubicBezTo>
                    <a:pt x="221" y="242"/>
                    <a:pt x="419" y="220"/>
                    <a:pt x="520" y="225"/>
                  </a:cubicBezTo>
                  <a:cubicBezTo>
                    <a:pt x="621" y="230"/>
                    <a:pt x="623" y="255"/>
                    <a:pt x="754" y="251"/>
                  </a:cubicBezTo>
                  <a:cubicBezTo>
                    <a:pt x="885" y="247"/>
                    <a:pt x="1205" y="240"/>
                    <a:pt x="1306" y="203"/>
                  </a:cubicBezTo>
                  <a:cubicBezTo>
                    <a:pt x="1407" y="166"/>
                    <a:pt x="1473" y="58"/>
                    <a:pt x="1360" y="29"/>
                  </a:cubicBezTo>
                  <a:cubicBezTo>
                    <a:pt x="1247" y="0"/>
                    <a:pt x="826" y="32"/>
                    <a:pt x="628" y="29"/>
                  </a:cubicBezTo>
                  <a:cubicBezTo>
                    <a:pt x="430" y="26"/>
                    <a:pt x="267" y="15"/>
                    <a:pt x="172" y="11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89" name="Text Box 11"/>
            <p:cNvSpPr txBox="1">
              <a:spLocks noChangeArrowheads="1"/>
            </p:cNvSpPr>
            <p:nvPr/>
          </p:nvSpPr>
          <p:spPr bwMode="auto">
            <a:xfrm>
              <a:off x="1226" y="1667"/>
              <a:ext cx="103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1600"/>
                <a:t>200.23.16.0/23</a:t>
              </a:r>
              <a:endParaRPr lang="pt-BR"/>
            </a:p>
          </p:txBody>
        </p:sp>
      </p:grpSp>
      <p:grpSp>
        <p:nvGrpSpPr>
          <p:cNvPr id="57356" name="Group 12"/>
          <p:cNvGrpSpPr>
            <a:grpSpLocks/>
          </p:cNvGrpSpPr>
          <p:nvPr/>
        </p:nvGrpSpPr>
        <p:grpSpPr bwMode="auto">
          <a:xfrm>
            <a:off x="787400" y="3351213"/>
            <a:ext cx="2338388" cy="404812"/>
            <a:chOff x="1004" y="1639"/>
            <a:chExt cx="1473" cy="255"/>
          </a:xfrm>
        </p:grpSpPr>
        <p:sp>
          <p:nvSpPr>
            <p:cNvPr id="57386" name="Freeform 13"/>
            <p:cNvSpPr>
              <a:spLocks/>
            </p:cNvSpPr>
            <p:nvPr/>
          </p:nvSpPr>
          <p:spPr bwMode="auto">
            <a:xfrm>
              <a:off x="1004" y="1639"/>
              <a:ext cx="1473" cy="255"/>
            </a:xfrm>
            <a:custGeom>
              <a:avLst/>
              <a:gdLst>
                <a:gd name="T0" fmla="*/ 172 w 1473"/>
                <a:gd name="T1" fmla="*/ 11 h 255"/>
                <a:gd name="T2" fmla="*/ 73 w 1473"/>
                <a:gd name="T3" fmla="*/ 94 h 255"/>
                <a:gd name="T4" fmla="*/ 146 w 1473"/>
                <a:gd name="T5" fmla="*/ 220 h 255"/>
                <a:gd name="T6" fmla="*/ 520 w 1473"/>
                <a:gd name="T7" fmla="*/ 225 h 255"/>
                <a:gd name="T8" fmla="*/ 754 w 1473"/>
                <a:gd name="T9" fmla="*/ 251 h 255"/>
                <a:gd name="T10" fmla="*/ 1306 w 1473"/>
                <a:gd name="T11" fmla="*/ 203 h 255"/>
                <a:gd name="T12" fmla="*/ 1360 w 1473"/>
                <a:gd name="T13" fmla="*/ 29 h 255"/>
                <a:gd name="T14" fmla="*/ 628 w 1473"/>
                <a:gd name="T15" fmla="*/ 29 h 255"/>
                <a:gd name="T16" fmla="*/ 172 w 1473"/>
                <a:gd name="T17" fmla="*/ 11 h 2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3"/>
                <a:gd name="T28" fmla="*/ 0 h 255"/>
                <a:gd name="T29" fmla="*/ 1473 w 1473"/>
                <a:gd name="T30" fmla="*/ 255 h 25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3" h="255">
                  <a:moveTo>
                    <a:pt x="172" y="11"/>
                  </a:moveTo>
                  <a:cubicBezTo>
                    <a:pt x="0" y="64"/>
                    <a:pt x="77" y="59"/>
                    <a:pt x="73" y="94"/>
                  </a:cubicBezTo>
                  <a:cubicBezTo>
                    <a:pt x="69" y="129"/>
                    <a:pt x="72" y="198"/>
                    <a:pt x="146" y="220"/>
                  </a:cubicBezTo>
                  <a:cubicBezTo>
                    <a:pt x="221" y="242"/>
                    <a:pt x="419" y="220"/>
                    <a:pt x="520" y="225"/>
                  </a:cubicBezTo>
                  <a:cubicBezTo>
                    <a:pt x="621" y="230"/>
                    <a:pt x="623" y="255"/>
                    <a:pt x="754" y="251"/>
                  </a:cubicBezTo>
                  <a:cubicBezTo>
                    <a:pt x="885" y="247"/>
                    <a:pt x="1205" y="240"/>
                    <a:pt x="1306" y="203"/>
                  </a:cubicBezTo>
                  <a:cubicBezTo>
                    <a:pt x="1407" y="166"/>
                    <a:pt x="1473" y="58"/>
                    <a:pt x="1360" y="29"/>
                  </a:cubicBezTo>
                  <a:cubicBezTo>
                    <a:pt x="1247" y="0"/>
                    <a:pt x="826" y="32"/>
                    <a:pt x="628" y="29"/>
                  </a:cubicBezTo>
                  <a:cubicBezTo>
                    <a:pt x="430" y="26"/>
                    <a:pt x="267" y="15"/>
                    <a:pt x="172" y="11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87" name="Text Box 14"/>
            <p:cNvSpPr txBox="1">
              <a:spLocks noChangeArrowheads="1"/>
            </p:cNvSpPr>
            <p:nvPr/>
          </p:nvSpPr>
          <p:spPr bwMode="auto">
            <a:xfrm>
              <a:off x="1226" y="1667"/>
              <a:ext cx="103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1600"/>
                <a:t>200.23.18.0/23</a:t>
              </a:r>
              <a:endParaRPr lang="pt-BR"/>
            </a:p>
          </p:txBody>
        </p:sp>
      </p:grpSp>
      <p:grpSp>
        <p:nvGrpSpPr>
          <p:cNvPr id="57357" name="Group 15"/>
          <p:cNvGrpSpPr>
            <a:grpSpLocks/>
          </p:cNvGrpSpPr>
          <p:nvPr/>
        </p:nvGrpSpPr>
        <p:grpSpPr bwMode="auto">
          <a:xfrm>
            <a:off x="701675" y="4770438"/>
            <a:ext cx="2338388" cy="404812"/>
            <a:chOff x="1004" y="1639"/>
            <a:chExt cx="1473" cy="255"/>
          </a:xfrm>
        </p:grpSpPr>
        <p:sp>
          <p:nvSpPr>
            <p:cNvPr id="57384" name="Freeform 16"/>
            <p:cNvSpPr>
              <a:spLocks/>
            </p:cNvSpPr>
            <p:nvPr/>
          </p:nvSpPr>
          <p:spPr bwMode="auto">
            <a:xfrm>
              <a:off x="1004" y="1639"/>
              <a:ext cx="1473" cy="255"/>
            </a:xfrm>
            <a:custGeom>
              <a:avLst/>
              <a:gdLst>
                <a:gd name="T0" fmla="*/ 172 w 1473"/>
                <a:gd name="T1" fmla="*/ 11 h 255"/>
                <a:gd name="T2" fmla="*/ 73 w 1473"/>
                <a:gd name="T3" fmla="*/ 94 h 255"/>
                <a:gd name="T4" fmla="*/ 146 w 1473"/>
                <a:gd name="T5" fmla="*/ 220 h 255"/>
                <a:gd name="T6" fmla="*/ 520 w 1473"/>
                <a:gd name="T7" fmla="*/ 225 h 255"/>
                <a:gd name="T8" fmla="*/ 754 w 1473"/>
                <a:gd name="T9" fmla="*/ 251 h 255"/>
                <a:gd name="T10" fmla="*/ 1306 w 1473"/>
                <a:gd name="T11" fmla="*/ 203 h 255"/>
                <a:gd name="T12" fmla="*/ 1360 w 1473"/>
                <a:gd name="T13" fmla="*/ 29 h 255"/>
                <a:gd name="T14" fmla="*/ 628 w 1473"/>
                <a:gd name="T15" fmla="*/ 29 h 255"/>
                <a:gd name="T16" fmla="*/ 172 w 1473"/>
                <a:gd name="T17" fmla="*/ 11 h 2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3"/>
                <a:gd name="T28" fmla="*/ 0 h 255"/>
                <a:gd name="T29" fmla="*/ 1473 w 1473"/>
                <a:gd name="T30" fmla="*/ 255 h 25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3" h="255">
                  <a:moveTo>
                    <a:pt x="172" y="11"/>
                  </a:moveTo>
                  <a:cubicBezTo>
                    <a:pt x="0" y="64"/>
                    <a:pt x="77" y="59"/>
                    <a:pt x="73" y="94"/>
                  </a:cubicBezTo>
                  <a:cubicBezTo>
                    <a:pt x="69" y="129"/>
                    <a:pt x="72" y="198"/>
                    <a:pt x="146" y="220"/>
                  </a:cubicBezTo>
                  <a:cubicBezTo>
                    <a:pt x="221" y="242"/>
                    <a:pt x="419" y="220"/>
                    <a:pt x="520" y="225"/>
                  </a:cubicBezTo>
                  <a:cubicBezTo>
                    <a:pt x="621" y="230"/>
                    <a:pt x="623" y="255"/>
                    <a:pt x="754" y="251"/>
                  </a:cubicBezTo>
                  <a:cubicBezTo>
                    <a:pt x="885" y="247"/>
                    <a:pt x="1205" y="240"/>
                    <a:pt x="1306" y="203"/>
                  </a:cubicBezTo>
                  <a:cubicBezTo>
                    <a:pt x="1407" y="166"/>
                    <a:pt x="1473" y="58"/>
                    <a:pt x="1360" y="29"/>
                  </a:cubicBezTo>
                  <a:cubicBezTo>
                    <a:pt x="1247" y="0"/>
                    <a:pt x="826" y="32"/>
                    <a:pt x="628" y="29"/>
                  </a:cubicBezTo>
                  <a:cubicBezTo>
                    <a:pt x="430" y="26"/>
                    <a:pt x="267" y="15"/>
                    <a:pt x="172" y="11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85" name="Text Box 17"/>
            <p:cNvSpPr txBox="1">
              <a:spLocks noChangeArrowheads="1"/>
            </p:cNvSpPr>
            <p:nvPr/>
          </p:nvSpPr>
          <p:spPr bwMode="auto">
            <a:xfrm>
              <a:off x="1226" y="1667"/>
              <a:ext cx="105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1600"/>
                <a:t>200.23.30.0/23</a:t>
              </a:r>
              <a:endParaRPr lang="pt-BR"/>
            </a:p>
          </p:txBody>
        </p:sp>
      </p:grpSp>
      <p:sp>
        <p:nvSpPr>
          <p:cNvPr id="57358" name="Text Box 18"/>
          <p:cNvSpPr txBox="1">
            <a:spLocks noChangeArrowheads="1"/>
          </p:cNvSpPr>
          <p:nvPr/>
        </p:nvSpPr>
        <p:spPr bwMode="auto">
          <a:xfrm>
            <a:off x="3606800" y="4002088"/>
            <a:ext cx="11049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400"/>
              <a:t>Provedor A</a:t>
            </a:r>
            <a:endParaRPr lang="pt-BR"/>
          </a:p>
        </p:txBody>
      </p:sp>
      <p:sp>
        <p:nvSpPr>
          <p:cNvPr id="57359" name="Freeform 19"/>
          <p:cNvSpPr>
            <a:spLocks/>
          </p:cNvSpPr>
          <p:nvPr/>
        </p:nvSpPr>
        <p:spPr bwMode="auto">
          <a:xfrm>
            <a:off x="7169150" y="3184525"/>
            <a:ext cx="730250" cy="2535238"/>
          </a:xfrm>
          <a:custGeom>
            <a:avLst/>
            <a:gdLst>
              <a:gd name="T0" fmla="*/ 2147483647 w 460"/>
              <a:gd name="T1" fmla="*/ 2147483647 h 1597"/>
              <a:gd name="T2" fmla="*/ 2147483647 w 460"/>
              <a:gd name="T3" fmla="*/ 2147483647 h 1597"/>
              <a:gd name="T4" fmla="*/ 2147483647 w 460"/>
              <a:gd name="T5" fmla="*/ 2147483647 h 1597"/>
              <a:gd name="T6" fmla="*/ 2147483647 w 460"/>
              <a:gd name="T7" fmla="*/ 2147483647 h 1597"/>
              <a:gd name="T8" fmla="*/ 2147483647 w 460"/>
              <a:gd name="T9" fmla="*/ 2147483647 h 1597"/>
              <a:gd name="T10" fmla="*/ 2147483647 w 460"/>
              <a:gd name="T11" fmla="*/ 2147483647 h 1597"/>
              <a:gd name="T12" fmla="*/ 2147483647 w 460"/>
              <a:gd name="T13" fmla="*/ 2147483647 h 1597"/>
              <a:gd name="T14" fmla="*/ 2147483647 w 460"/>
              <a:gd name="T15" fmla="*/ 2147483647 h 1597"/>
              <a:gd name="T16" fmla="*/ 2147483647 w 460"/>
              <a:gd name="T17" fmla="*/ 2147483647 h 1597"/>
              <a:gd name="T18" fmla="*/ 2147483647 w 460"/>
              <a:gd name="T19" fmla="*/ 2147483647 h 1597"/>
              <a:gd name="T20" fmla="*/ 2147483647 w 460"/>
              <a:gd name="T21" fmla="*/ 2147483647 h 1597"/>
              <a:gd name="T22" fmla="*/ 2147483647 w 460"/>
              <a:gd name="T23" fmla="*/ 2147483647 h 159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60"/>
              <a:gd name="T37" fmla="*/ 0 h 1597"/>
              <a:gd name="T38" fmla="*/ 460 w 460"/>
              <a:gd name="T39" fmla="*/ 1597 h 159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60" h="1597">
                <a:moveTo>
                  <a:pt x="328" y="56"/>
                </a:moveTo>
                <a:cubicBezTo>
                  <a:pt x="247" y="0"/>
                  <a:pt x="253" y="138"/>
                  <a:pt x="208" y="218"/>
                </a:cubicBezTo>
                <a:cubicBezTo>
                  <a:pt x="163" y="298"/>
                  <a:pt x="91" y="419"/>
                  <a:pt x="58" y="536"/>
                </a:cubicBezTo>
                <a:cubicBezTo>
                  <a:pt x="25" y="653"/>
                  <a:pt x="0" y="822"/>
                  <a:pt x="7" y="919"/>
                </a:cubicBezTo>
                <a:cubicBezTo>
                  <a:pt x="14" y="1016"/>
                  <a:pt x="64" y="1046"/>
                  <a:pt x="100" y="1118"/>
                </a:cubicBezTo>
                <a:cubicBezTo>
                  <a:pt x="136" y="1190"/>
                  <a:pt x="166" y="1278"/>
                  <a:pt x="220" y="1352"/>
                </a:cubicBezTo>
                <a:cubicBezTo>
                  <a:pt x="274" y="1426"/>
                  <a:pt x="388" y="1597"/>
                  <a:pt x="424" y="1562"/>
                </a:cubicBezTo>
                <a:cubicBezTo>
                  <a:pt x="460" y="1527"/>
                  <a:pt x="436" y="1228"/>
                  <a:pt x="436" y="1142"/>
                </a:cubicBezTo>
                <a:cubicBezTo>
                  <a:pt x="436" y="1056"/>
                  <a:pt x="439" y="1094"/>
                  <a:pt x="424" y="1046"/>
                </a:cubicBezTo>
                <a:cubicBezTo>
                  <a:pt x="409" y="998"/>
                  <a:pt x="365" y="928"/>
                  <a:pt x="346" y="854"/>
                </a:cubicBezTo>
                <a:cubicBezTo>
                  <a:pt x="327" y="780"/>
                  <a:pt x="313" y="735"/>
                  <a:pt x="310" y="602"/>
                </a:cubicBezTo>
                <a:cubicBezTo>
                  <a:pt x="307" y="469"/>
                  <a:pt x="324" y="170"/>
                  <a:pt x="328" y="56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7360" name="Text Box 20"/>
          <p:cNvSpPr txBox="1">
            <a:spLocks noChangeArrowheads="1"/>
          </p:cNvSpPr>
          <p:nvPr/>
        </p:nvSpPr>
        <p:spPr bwMode="auto">
          <a:xfrm>
            <a:off x="758825" y="2506663"/>
            <a:ext cx="13604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400"/>
              <a:t>Organização 0</a:t>
            </a:r>
          </a:p>
        </p:txBody>
      </p:sp>
      <p:sp>
        <p:nvSpPr>
          <p:cNvPr id="57361" name="Text Box 21"/>
          <p:cNvSpPr txBox="1">
            <a:spLocks noChangeArrowheads="1"/>
          </p:cNvSpPr>
          <p:nvPr/>
        </p:nvSpPr>
        <p:spPr bwMode="auto">
          <a:xfrm>
            <a:off x="787400" y="4516438"/>
            <a:ext cx="13604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400"/>
              <a:t>Organização 7</a:t>
            </a:r>
          </a:p>
        </p:txBody>
      </p:sp>
      <p:sp>
        <p:nvSpPr>
          <p:cNvPr id="57362" name="Text Box 22"/>
          <p:cNvSpPr txBox="1">
            <a:spLocks noChangeArrowheads="1"/>
          </p:cNvSpPr>
          <p:nvPr/>
        </p:nvSpPr>
        <p:spPr bwMode="auto">
          <a:xfrm>
            <a:off x="7407275" y="4325938"/>
            <a:ext cx="9159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400"/>
              <a:t>Internet</a:t>
            </a:r>
          </a:p>
        </p:txBody>
      </p:sp>
      <p:sp>
        <p:nvSpPr>
          <p:cNvPr id="57363" name="Text Box 23"/>
          <p:cNvSpPr txBox="1">
            <a:spLocks noChangeArrowheads="1"/>
          </p:cNvSpPr>
          <p:nvPr/>
        </p:nvSpPr>
        <p:spPr bwMode="auto">
          <a:xfrm>
            <a:off x="768350" y="3154363"/>
            <a:ext cx="14779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400"/>
              <a:t>Organização n 1</a:t>
            </a:r>
          </a:p>
        </p:txBody>
      </p:sp>
      <p:sp>
        <p:nvSpPr>
          <p:cNvPr id="57364" name="Freeform 24"/>
          <p:cNvSpPr>
            <a:spLocks/>
          </p:cNvSpPr>
          <p:nvPr/>
        </p:nvSpPr>
        <p:spPr bwMode="auto">
          <a:xfrm>
            <a:off x="3516313" y="4881563"/>
            <a:ext cx="1773237" cy="979487"/>
          </a:xfrm>
          <a:custGeom>
            <a:avLst/>
            <a:gdLst>
              <a:gd name="T0" fmla="*/ 2147483647 w 1117"/>
              <a:gd name="T1" fmla="*/ 2147483647 h 617"/>
              <a:gd name="T2" fmla="*/ 2147483647 w 1117"/>
              <a:gd name="T3" fmla="*/ 2147483647 h 617"/>
              <a:gd name="T4" fmla="*/ 2147483647 w 1117"/>
              <a:gd name="T5" fmla="*/ 2147483647 h 617"/>
              <a:gd name="T6" fmla="*/ 2147483647 w 1117"/>
              <a:gd name="T7" fmla="*/ 2147483647 h 617"/>
              <a:gd name="T8" fmla="*/ 2147483647 w 1117"/>
              <a:gd name="T9" fmla="*/ 2147483647 h 617"/>
              <a:gd name="T10" fmla="*/ 2147483647 w 1117"/>
              <a:gd name="T11" fmla="*/ 2147483647 h 617"/>
              <a:gd name="T12" fmla="*/ 2147483647 w 1117"/>
              <a:gd name="T13" fmla="*/ 2147483647 h 617"/>
              <a:gd name="T14" fmla="*/ 2147483647 w 1117"/>
              <a:gd name="T15" fmla="*/ 2147483647 h 617"/>
              <a:gd name="T16" fmla="*/ 2147483647 w 1117"/>
              <a:gd name="T17" fmla="*/ 2147483647 h 617"/>
              <a:gd name="T18" fmla="*/ 2147483647 w 1117"/>
              <a:gd name="T19" fmla="*/ 2147483647 h 617"/>
              <a:gd name="T20" fmla="*/ 2147483647 w 1117"/>
              <a:gd name="T21" fmla="*/ 2147483647 h 617"/>
              <a:gd name="T22" fmla="*/ 2147483647 w 1117"/>
              <a:gd name="T23" fmla="*/ 2147483647 h 61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117"/>
              <a:gd name="T37" fmla="*/ 0 h 617"/>
              <a:gd name="T38" fmla="*/ 1117 w 1117"/>
              <a:gd name="T39" fmla="*/ 617 h 61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117" h="617">
                <a:moveTo>
                  <a:pt x="439" y="97"/>
                </a:moveTo>
                <a:cubicBezTo>
                  <a:pt x="358" y="85"/>
                  <a:pt x="269" y="23"/>
                  <a:pt x="205" y="19"/>
                </a:cubicBezTo>
                <a:cubicBezTo>
                  <a:pt x="141" y="15"/>
                  <a:pt x="89" y="0"/>
                  <a:pt x="55" y="73"/>
                </a:cubicBezTo>
                <a:cubicBezTo>
                  <a:pt x="21" y="146"/>
                  <a:pt x="0" y="371"/>
                  <a:pt x="4" y="456"/>
                </a:cubicBezTo>
                <a:cubicBezTo>
                  <a:pt x="8" y="541"/>
                  <a:pt x="3" y="560"/>
                  <a:pt x="77" y="582"/>
                </a:cubicBezTo>
                <a:cubicBezTo>
                  <a:pt x="152" y="604"/>
                  <a:pt x="350" y="582"/>
                  <a:pt x="451" y="587"/>
                </a:cubicBezTo>
                <a:cubicBezTo>
                  <a:pt x="552" y="592"/>
                  <a:pt x="606" y="617"/>
                  <a:pt x="685" y="613"/>
                </a:cubicBezTo>
                <a:cubicBezTo>
                  <a:pt x="764" y="609"/>
                  <a:pt x="856" y="612"/>
                  <a:pt x="925" y="565"/>
                </a:cubicBezTo>
                <a:cubicBezTo>
                  <a:pt x="994" y="518"/>
                  <a:pt x="1081" y="401"/>
                  <a:pt x="1099" y="330"/>
                </a:cubicBezTo>
                <a:cubicBezTo>
                  <a:pt x="1117" y="259"/>
                  <a:pt x="1104" y="178"/>
                  <a:pt x="1036" y="138"/>
                </a:cubicBezTo>
                <a:cubicBezTo>
                  <a:pt x="968" y="98"/>
                  <a:pt x="790" y="98"/>
                  <a:pt x="691" y="91"/>
                </a:cubicBezTo>
                <a:cubicBezTo>
                  <a:pt x="592" y="84"/>
                  <a:pt x="520" y="109"/>
                  <a:pt x="439" y="97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7365" name="Text Box 25"/>
          <p:cNvSpPr txBox="1">
            <a:spLocks noChangeArrowheads="1"/>
          </p:cNvSpPr>
          <p:nvPr/>
        </p:nvSpPr>
        <p:spPr bwMode="auto">
          <a:xfrm>
            <a:off x="3816350" y="5259388"/>
            <a:ext cx="1087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400"/>
              <a:t>Provedor B</a:t>
            </a:r>
            <a:endParaRPr lang="pt-BR"/>
          </a:p>
        </p:txBody>
      </p:sp>
      <p:sp>
        <p:nvSpPr>
          <p:cNvPr id="57366" name="Freeform 26"/>
          <p:cNvSpPr>
            <a:spLocks/>
          </p:cNvSpPr>
          <p:nvPr/>
        </p:nvSpPr>
        <p:spPr bwMode="auto">
          <a:xfrm flipV="1">
            <a:off x="5241925" y="4902200"/>
            <a:ext cx="2019300" cy="295275"/>
          </a:xfrm>
          <a:custGeom>
            <a:avLst/>
            <a:gdLst>
              <a:gd name="T0" fmla="*/ 0 w 1272"/>
              <a:gd name="T1" fmla="*/ 0 h 186"/>
              <a:gd name="T2" fmla="*/ 2147483647 w 1272"/>
              <a:gd name="T3" fmla="*/ 2147483647 h 186"/>
              <a:gd name="T4" fmla="*/ 0 60000 65536"/>
              <a:gd name="T5" fmla="*/ 0 60000 65536"/>
              <a:gd name="T6" fmla="*/ 0 w 1272"/>
              <a:gd name="T7" fmla="*/ 0 h 186"/>
              <a:gd name="T8" fmla="*/ 1272 w 127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72" h="186">
                <a:moveTo>
                  <a:pt x="0" y="0"/>
                </a:moveTo>
                <a:lnTo>
                  <a:pt x="1272" y="186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7367" name="Line 27"/>
          <p:cNvSpPr>
            <a:spLocks noChangeShapeType="1"/>
          </p:cNvSpPr>
          <p:nvPr/>
        </p:nvSpPr>
        <p:spPr bwMode="auto">
          <a:xfrm>
            <a:off x="3032125" y="5445125"/>
            <a:ext cx="485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7368" name="Line 28"/>
          <p:cNvSpPr>
            <a:spLocks noChangeShapeType="1"/>
          </p:cNvSpPr>
          <p:nvPr/>
        </p:nvSpPr>
        <p:spPr bwMode="auto">
          <a:xfrm flipV="1">
            <a:off x="2879725" y="5511800"/>
            <a:ext cx="638175" cy="1714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7369" name="Line 29"/>
          <p:cNvSpPr>
            <a:spLocks noChangeShapeType="1"/>
          </p:cNvSpPr>
          <p:nvPr/>
        </p:nvSpPr>
        <p:spPr bwMode="auto">
          <a:xfrm flipV="1">
            <a:off x="3317875" y="5759450"/>
            <a:ext cx="247650" cy="4095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7370" name="Text Box 30"/>
          <p:cNvSpPr txBox="1">
            <a:spLocks noChangeArrowheads="1"/>
          </p:cNvSpPr>
          <p:nvPr/>
        </p:nvSpPr>
        <p:spPr bwMode="auto">
          <a:xfrm>
            <a:off x="5530850" y="5154613"/>
            <a:ext cx="178911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400"/>
              <a:t>“mande-me qq coisa</a:t>
            </a:r>
          </a:p>
          <a:p>
            <a:r>
              <a:rPr lang="pt-BR" sz="1400"/>
              <a:t>com endereços que</a:t>
            </a:r>
          </a:p>
          <a:p>
            <a:r>
              <a:rPr lang="pt-BR" sz="1400"/>
              <a:t>começam com</a:t>
            </a:r>
          </a:p>
          <a:p>
            <a:r>
              <a:rPr lang="pt-BR" sz="1400"/>
              <a:t>199.31.0.0/16”</a:t>
            </a:r>
          </a:p>
        </p:txBody>
      </p:sp>
      <p:grpSp>
        <p:nvGrpSpPr>
          <p:cNvPr id="57371" name="Group 31"/>
          <p:cNvGrpSpPr>
            <a:grpSpLocks/>
          </p:cNvGrpSpPr>
          <p:nvPr/>
        </p:nvGrpSpPr>
        <p:grpSpPr bwMode="auto">
          <a:xfrm>
            <a:off x="806450" y="3941763"/>
            <a:ext cx="2338388" cy="404812"/>
            <a:chOff x="1004" y="1639"/>
            <a:chExt cx="1473" cy="255"/>
          </a:xfrm>
        </p:grpSpPr>
        <p:sp>
          <p:nvSpPr>
            <p:cNvPr id="57382" name="Freeform 32"/>
            <p:cNvSpPr>
              <a:spLocks/>
            </p:cNvSpPr>
            <p:nvPr/>
          </p:nvSpPr>
          <p:spPr bwMode="auto">
            <a:xfrm>
              <a:off x="1004" y="1639"/>
              <a:ext cx="1473" cy="255"/>
            </a:xfrm>
            <a:custGeom>
              <a:avLst/>
              <a:gdLst>
                <a:gd name="T0" fmla="*/ 172 w 1473"/>
                <a:gd name="T1" fmla="*/ 11 h 255"/>
                <a:gd name="T2" fmla="*/ 73 w 1473"/>
                <a:gd name="T3" fmla="*/ 94 h 255"/>
                <a:gd name="T4" fmla="*/ 146 w 1473"/>
                <a:gd name="T5" fmla="*/ 220 h 255"/>
                <a:gd name="T6" fmla="*/ 520 w 1473"/>
                <a:gd name="T7" fmla="*/ 225 h 255"/>
                <a:gd name="T8" fmla="*/ 754 w 1473"/>
                <a:gd name="T9" fmla="*/ 251 h 255"/>
                <a:gd name="T10" fmla="*/ 1306 w 1473"/>
                <a:gd name="T11" fmla="*/ 203 h 255"/>
                <a:gd name="T12" fmla="*/ 1360 w 1473"/>
                <a:gd name="T13" fmla="*/ 29 h 255"/>
                <a:gd name="T14" fmla="*/ 628 w 1473"/>
                <a:gd name="T15" fmla="*/ 29 h 255"/>
                <a:gd name="T16" fmla="*/ 172 w 1473"/>
                <a:gd name="T17" fmla="*/ 11 h 2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3"/>
                <a:gd name="T28" fmla="*/ 0 h 255"/>
                <a:gd name="T29" fmla="*/ 1473 w 1473"/>
                <a:gd name="T30" fmla="*/ 255 h 25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3" h="255">
                  <a:moveTo>
                    <a:pt x="172" y="11"/>
                  </a:moveTo>
                  <a:cubicBezTo>
                    <a:pt x="0" y="64"/>
                    <a:pt x="77" y="59"/>
                    <a:pt x="73" y="94"/>
                  </a:cubicBezTo>
                  <a:cubicBezTo>
                    <a:pt x="69" y="129"/>
                    <a:pt x="72" y="198"/>
                    <a:pt x="146" y="220"/>
                  </a:cubicBezTo>
                  <a:cubicBezTo>
                    <a:pt x="221" y="242"/>
                    <a:pt x="419" y="220"/>
                    <a:pt x="520" y="225"/>
                  </a:cubicBezTo>
                  <a:cubicBezTo>
                    <a:pt x="621" y="230"/>
                    <a:pt x="623" y="255"/>
                    <a:pt x="754" y="251"/>
                  </a:cubicBezTo>
                  <a:cubicBezTo>
                    <a:pt x="885" y="247"/>
                    <a:pt x="1205" y="240"/>
                    <a:pt x="1306" y="203"/>
                  </a:cubicBezTo>
                  <a:cubicBezTo>
                    <a:pt x="1407" y="166"/>
                    <a:pt x="1473" y="58"/>
                    <a:pt x="1360" y="29"/>
                  </a:cubicBezTo>
                  <a:cubicBezTo>
                    <a:pt x="1247" y="0"/>
                    <a:pt x="826" y="32"/>
                    <a:pt x="628" y="29"/>
                  </a:cubicBezTo>
                  <a:cubicBezTo>
                    <a:pt x="430" y="26"/>
                    <a:pt x="267" y="15"/>
                    <a:pt x="172" y="11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83" name="Text Box 33"/>
            <p:cNvSpPr txBox="1">
              <a:spLocks noChangeArrowheads="1"/>
            </p:cNvSpPr>
            <p:nvPr/>
          </p:nvSpPr>
          <p:spPr bwMode="auto">
            <a:xfrm>
              <a:off x="1226" y="1667"/>
              <a:ext cx="105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1600"/>
                <a:t>200.23.20.0/23</a:t>
              </a:r>
              <a:endParaRPr lang="pt-BR"/>
            </a:p>
          </p:txBody>
        </p:sp>
      </p:grpSp>
      <p:sp>
        <p:nvSpPr>
          <p:cNvPr id="57372" name="Text Box 34"/>
          <p:cNvSpPr txBox="1">
            <a:spLocks noChangeArrowheads="1"/>
          </p:cNvSpPr>
          <p:nvPr/>
        </p:nvSpPr>
        <p:spPr bwMode="auto">
          <a:xfrm>
            <a:off x="787400" y="3744913"/>
            <a:ext cx="13604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400"/>
              <a:t>Organização 2</a:t>
            </a:r>
          </a:p>
        </p:txBody>
      </p:sp>
      <p:grpSp>
        <p:nvGrpSpPr>
          <p:cNvPr id="57373" name="Group 35"/>
          <p:cNvGrpSpPr>
            <a:grpSpLocks/>
          </p:cNvGrpSpPr>
          <p:nvPr/>
        </p:nvGrpSpPr>
        <p:grpSpPr bwMode="auto">
          <a:xfrm>
            <a:off x="2155825" y="4205288"/>
            <a:ext cx="296863" cy="663575"/>
            <a:chOff x="870" y="2945"/>
            <a:chExt cx="187" cy="418"/>
          </a:xfrm>
        </p:grpSpPr>
        <p:sp>
          <p:nvSpPr>
            <p:cNvPr id="57379" name="Text Box 36"/>
            <p:cNvSpPr txBox="1">
              <a:spLocks noChangeArrowheads="1"/>
            </p:cNvSpPr>
            <p:nvPr/>
          </p:nvSpPr>
          <p:spPr bwMode="auto">
            <a:xfrm>
              <a:off x="872" y="2945"/>
              <a:ext cx="18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2000" b="1"/>
                <a:t>.</a:t>
              </a:r>
              <a:endParaRPr lang="pt-BR" sz="2000"/>
            </a:p>
          </p:txBody>
        </p:sp>
        <p:sp>
          <p:nvSpPr>
            <p:cNvPr id="57380" name="Text Box 37"/>
            <p:cNvSpPr txBox="1">
              <a:spLocks noChangeArrowheads="1"/>
            </p:cNvSpPr>
            <p:nvPr/>
          </p:nvSpPr>
          <p:spPr bwMode="auto">
            <a:xfrm>
              <a:off x="870" y="3030"/>
              <a:ext cx="18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2000" b="1"/>
                <a:t>.</a:t>
              </a:r>
              <a:endParaRPr lang="pt-BR" sz="2000"/>
            </a:p>
          </p:txBody>
        </p:sp>
        <p:sp>
          <p:nvSpPr>
            <p:cNvPr id="57381" name="Text Box 38"/>
            <p:cNvSpPr txBox="1">
              <a:spLocks noChangeArrowheads="1"/>
            </p:cNvSpPr>
            <p:nvPr/>
          </p:nvSpPr>
          <p:spPr bwMode="auto">
            <a:xfrm>
              <a:off x="871" y="3113"/>
              <a:ext cx="18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2000" b="1"/>
                <a:t>.</a:t>
              </a:r>
              <a:endParaRPr lang="pt-BR" sz="2000"/>
            </a:p>
          </p:txBody>
        </p:sp>
      </p:grpSp>
      <p:grpSp>
        <p:nvGrpSpPr>
          <p:cNvPr id="57374" name="Group 39"/>
          <p:cNvGrpSpPr>
            <a:grpSpLocks/>
          </p:cNvGrpSpPr>
          <p:nvPr/>
        </p:nvGrpSpPr>
        <p:grpSpPr bwMode="auto">
          <a:xfrm>
            <a:off x="3184525" y="3910013"/>
            <a:ext cx="296863" cy="663575"/>
            <a:chOff x="870" y="2945"/>
            <a:chExt cx="187" cy="418"/>
          </a:xfrm>
        </p:grpSpPr>
        <p:sp>
          <p:nvSpPr>
            <p:cNvPr id="57376" name="Text Box 40"/>
            <p:cNvSpPr txBox="1">
              <a:spLocks noChangeArrowheads="1"/>
            </p:cNvSpPr>
            <p:nvPr/>
          </p:nvSpPr>
          <p:spPr bwMode="auto">
            <a:xfrm>
              <a:off x="872" y="2945"/>
              <a:ext cx="18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2000" b="1"/>
                <a:t>.</a:t>
              </a:r>
              <a:endParaRPr lang="pt-BR" sz="2000"/>
            </a:p>
          </p:txBody>
        </p:sp>
        <p:sp>
          <p:nvSpPr>
            <p:cNvPr id="57377" name="Text Box 41"/>
            <p:cNvSpPr txBox="1">
              <a:spLocks noChangeArrowheads="1"/>
            </p:cNvSpPr>
            <p:nvPr/>
          </p:nvSpPr>
          <p:spPr bwMode="auto">
            <a:xfrm>
              <a:off x="870" y="3030"/>
              <a:ext cx="18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2000" b="1"/>
                <a:t>.</a:t>
              </a:r>
              <a:endParaRPr lang="pt-BR" sz="2000"/>
            </a:p>
          </p:txBody>
        </p:sp>
        <p:sp>
          <p:nvSpPr>
            <p:cNvPr id="57378" name="Text Box 42"/>
            <p:cNvSpPr txBox="1">
              <a:spLocks noChangeArrowheads="1"/>
            </p:cNvSpPr>
            <p:nvPr/>
          </p:nvSpPr>
          <p:spPr bwMode="auto">
            <a:xfrm>
              <a:off x="871" y="3113"/>
              <a:ext cx="18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2000" b="1"/>
                <a:t>.</a:t>
              </a:r>
              <a:endParaRPr lang="pt-BR" sz="2000"/>
            </a:p>
          </p:txBody>
        </p:sp>
      </p:grpSp>
      <p:sp>
        <p:nvSpPr>
          <p:cNvPr id="57375" name="Text Box 43"/>
          <p:cNvSpPr txBox="1">
            <a:spLocks noChangeArrowheads="1"/>
          </p:cNvSpPr>
          <p:nvPr/>
        </p:nvSpPr>
        <p:spPr bwMode="auto">
          <a:xfrm>
            <a:off x="933450" y="1462088"/>
            <a:ext cx="66198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400"/>
              <a:t>Endereçamento hierárquico permite anunciar </a:t>
            </a:r>
            <a:br>
              <a:rPr lang="pt-BR" sz="2400"/>
            </a:br>
            <a:r>
              <a:rPr lang="pt-BR" sz="2400"/>
              <a:t>eficientemente informação sobre rotas: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Espaço Reservado para Rodapé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58371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119F0B3B-ECF6-48EE-8B90-59C96BF2A634}" type="slidenum">
              <a:rPr lang="pt-BR" smtClean="0"/>
              <a:pPr/>
              <a:t>57</a:t>
            </a:fld>
            <a:endParaRPr lang="pt-BR" smtClean="0"/>
          </a:p>
        </p:txBody>
      </p:sp>
      <p:sp>
        <p:nvSpPr>
          <p:cNvPr id="58372" name="Rectangle 2"/>
          <p:cNvSpPr>
            <a:spLocks noGrp="1" noChangeArrowheads="1"/>
          </p:cNvSpPr>
          <p:nvPr>
            <p:ph type="title"/>
          </p:nvPr>
        </p:nvSpPr>
        <p:spPr>
          <a:xfrm>
            <a:off x="490538" y="374650"/>
            <a:ext cx="8316912" cy="1143000"/>
          </a:xfrm>
        </p:spPr>
        <p:txBody>
          <a:bodyPr/>
          <a:lstStyle/>
          <a:p>
            <a:r>
              <a:rPr lang="pt-BR" sz="3600" smtClean="0"/>
              <a:t>Endereçamento hierárquico: rotas mais específicas</a:t>
            </a:r>
          </a:p>
        </p:txBody>
      </p:sp>
      <p:sp>
        <p:nvSpPr>
          <p:cNvPr id="58373" name="Text Box 3"/>
          <p:cNvSpPr txBox="1">
            <a:spLocks noChangeArrowheads="1"/>
          </p:cNvSpPr>
          <p:nvPr/>
        </p:nvSpPr>
        <p:spPr bwMode="auto">
          <a:xfrm>
            <a:off x="660400" y="1716088"/>
            <a:ext cx="7524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000"/>
              <a:t>Provedor B tem uma rota mais específica para a Organização 1</a:t>
            </a:r>
          </a:p>
        </p:txBody>
      </p:sp>
      <p:sp>
        <p:nvSpPr>
          <p:cNvPr id="58374" name="Freeform 4"/>
          <p:cNvSpPr>
            <a:spLocks/>
          </p:cNvSpPr>
          <p:nvPr/>
        </p:nvSpPr>
        <p:spPr bwMode="auto">
          <a:xfrm>
            <a:off x="5164138" y="3836988"/>
            <a:ext cx="2019300" cy="295275"/>
          </a:xfrm>
          <a:custGeom>
            <a:avLst/>
            <a:gdLst>
              <a:gd name="T0" fmla="*/ 0 w 1272"/>
              <a:gd name="T1" fmla="*/ 0 h 186"/>
              <a:gd name="T2" fmla="*/ 2147483647 w 1272"/>
              <a:gd name="T3" fmla="*/ 2147483647 h 186"/>
              <a:gd name="T4" fmla="*/ 0 60000 65536"/>
              <a:gd name="T5" fmla="*/ 0 60000 65536"/>
              <a:gd name="T6" fmla="*/ 0 w 1272"/>
              <a:gd name="T7" fmla="*/ 0 h 186"/>
              <a:gd name="T8" fmla="*/ 1272 w 127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72" h="186">
                <a:moveTo>
                  <a:pt x="0" y="0"/>
                </a:moveTo>
                <a:lnTo>
                  <a:pt x="1272" y="186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8375" name="Line 5"/>
          <p:cNvSpPr>
            <a:spLocks noChangeShapeType="1"/>
          </p:cNvSpPr>
          <p:nvPr/>
        </p:nvSpPr>
        <p:spPr bwMode="auto">
          <a:xfrm flipV="1">
            <a:off x="2820988" y="4113213"/>
            <a:ext cx="89535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8376" name="Line 6"/>
          <p:cNvSpPr>
            <a:spLocks noChangeShapeType="1"/>
          </p:cNvSpPr>
          <p:nvPr/>
        </p:nvSpPr>
        <p:spPr bwMode="auto">
          <a:xfrm flipV="1">
            <a:off x="3182938" y="5389563"/>
            <a:ext cx="333375" cy="247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8377" name="Line 7"/>
          <p:cNvSpPr>
            <a:spLocks noChangeShapeType="1"/>
          </p:cNvSpPr>
          <p:nvPr/>
        </p:nvSpPr>
        <p:spPr bwMode="auto">
          <a:xfrm>
            <a:off x="2916238" y="2703513"/>
            <a:ext cx="847725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8378" name="Freeform 8"/>
          <p:cNvSpPr>
            <a:spLocks/>
          </p:cNvSpPr>
          <p:nvPr/>
        </p:nvSpPr>
        <p:spPr bwMode="auto">
          <a:xfrm>
            <a:off x="3562350" y="3282950"/>
            <a:ext cx="1773238" cy="979488"/>
          </a:xfrm>
          <a:custGeom>
            <a:avLst/>
            <a:gdLst>
              <a:gd name="T0" fmla="*/ 2147483647 w 1117"/>
              <a:gd name="T1" fmla="*/ 2147483647 h 617"/>
              <a:gd name="T2" fmla="*/ 2147483647 w 1117"/>
              <a:gd name="T3" fmla="*/ 2147483647 h 617"/>
              <a:gd name="T4" fmla="*/ 2147483647 w 1117"/>
              <a:gd name="T5" fmla="*/ 2147483647 h 617"/>
              <a:gd name="T6" fmla="*/ 2147483647 w 1117"/>
              <a:gd name="T7" fmla="*/ 2147483647 h 617"/>
              <a:gd name="T8" fmla="*/ 2147483647 w 1117"/>
              <a:gd name="T9" fmla="*/ 2147483647 h 617"/>
              <a:gd name="T10" fmla="*/ 2147483647 w 1117"/>
              <a:gd name="T11" fmla="*/ 2147483647 h 617"/>
              <a:gd name="T12" fmla="*/ 2147483647 w 1117"/>
              <a:gd name="T13" fmla="*/ 2147483647 h 617"/>
              <a:gd name="T14" fmla="*/ 2147483647 w 1117"/>
              <a:gd name="T15" fmla="*/ 2147483647 h 617"/>
              <a:gd name="T16" fmla="*/ 2147483647 w 1117"/>
              <a:gd name="T17" fmla="*/ 2147483647 h 617"/>
              <a:gd name="T18" fmla="*/ 2147483647 w 1117"/>
              <a:gd name="T19" fmla="*/ 2147483647 h 617"/>
              <a:gd name="T20" fmla="*/ 2147483647 w 1117"/>
              <a:gd name="T21" fmla="*/ 2147483647 h 617"/>
              <a:gd name="T22" fmla="*/ 2147483647 w 1117"/>
              <a:gd name="T23" fmla="*/ 2147483647 h 61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117"/>
              <a:gd name="T37" fmla="*/ 0 h 617"/>
              <a:gd name="T38" fmla="*/ 1117 w 1117"/>
              <a:gd name="T39" fmla="*/ 617 h 61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117" h="617">
                <a:moveTo>
                  <a:pt x="439" y="97"/>
                </a:moveTo>
                <a:cubicBezTo>
                  <a:pt x="358" y="85"/>
                  <a:pt x="269" y="23"/>
                  <a:pt x="205" y="19"/>
                </a:cubicBezTo>
                <a:cubicBezTo>
                  <a:pt x="141" y="15"/>
                  <a:pt x="89" y="0"/>
                  <a:pt x="55" y="73"/>
                </a:cubicBezTo>
                <a:cubicBezTo>
                  <a:pt x="21" y="146"/>
                  <a:pt x="0" y="371"/>
                  <a:pt x="4" y="456"/>
                </a:cubicBezTo>
                <a:cubicBezTo>
                  <a:pt x="8" y="541"/>
                  <a:pt x="3" y="560"/>
                  <a:pt x="77" y="582"/>
                </a:cubicBezTo>
                <a:cubicBezTo>
                  <a:pt x="152" y="604"/>
                  <a:pt x="350" y="582"/>
                  <a:pt x="451" y="587"/>
                </a:cubicBezTo>
                <a:cubicBezTo>
                  <a:pt x="552" y="592"/>
                  <a:pt x="606" y="617"/>
                  <a:pt x="685" y="613"/>
                </a:cubicBezTo>
                <a:cubicBezTo>
                  <a:pt x="764" y="609"/>
                  <a:pt x="856" y="612"/>
                  <a:pt x="925" y="565"/>
                </a:cubicBezTo>
                <a:cubicBezTo>
                  <a:pt x="994" y="518"/>
                  <a:pt x="1081" y="401"/>
                  <a:pt x="1099" y="330"/>
                </a:cubicBezTo>
                <a:cubicBezTo>
                  <a:pt x="1117" y="259"/>
                  <a:pt x="1104" y="178"/>
                  <a:pt x="1036" y="138"/>
                </a:cubicBezTo>
                <a:cubicBezTo>
                  <a:pt x="968" y="98"/>
                  <a:pt x="790" y="98"/>
                  <a:pt x="691" y="91"/>
                </a:cubicBezTo>
                <a:cubicBezTo>
                  <a:pt x="592" y="84"/>
                  <a:pt x="520" y="109"/>
                  <a:pt x="439" y="97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8379" name="Text Box 9"/>
          <p:cNvSpPr txBox="1">
            <a:spLocks noChangeArrowheads="1"/>
          </p:cNvSpPr>
          <p:nvPr/>
        </p:nvSpPr>
        <p:spPr bwMode="auto">
          <a:xfrm>
            <a:off x="5395913" y="3013075"/>
            <a:ext cx="1789112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400"/>
              <a:t>“mande-me qq coisa</a:t>
            </a:r>
            <a:br>
              <a:rPr lang="pt-BR" sz="1400"/>
            </a:br>
            <a:r>
              <a:rPr lang="pt-BR" sz="1400"/>
              <a:t>com endereços que</a:t>
            </a:r>
            <a:br>
              <a:rPr lang="pt-BR" sz="1400"/>
            </a:br>
            <a:r>
              <a:rPr lang="pt-BR" sz="1400"/>
              <a:t>começam com </a:t>
            </a:r>
            <a:br>
              <a:rPr lang="pt-BR" sz="1400"/>
            </a:br>
            <a:r>
              <a:rPr lang="pt-BR" sz="1400"/>
              <a:t>200.23.16.0/20”</a:t>
            </a:r>
          </a:p>
        </p:txBody>
      </p:sp>
      <p:grpSp>
        <p:nvGrpSpPr>
          <p:cNvPr id="58380" name="Group 10"/>
          <p:cNvGrpSpPr>
            <a:grpSpLocks/>
          </p:cNvGrpSpPr>
          <p:nvPr/>
        </p:nvGrpSpPr>
        <p:grpSpPr bwMode="auto">
          <a:xfrm>
            <a:off x="747713" y="2476500"/>
            <a:ext cx="2338387" cy="404813"/>
            <a:chOff x="1004" y="1639"/>
            <a:chExt cx="1473" cy="255"/>
          </a:xfrm>
        </p:grpSpPr>
        <p:sp>
          <p:nvSpPr>
            <p:cNvPr id="58412" name="Freeform 11"/>
            <p:cNvSpPr>
              <a:spLocks/>
            </p:cNvSpPr>
            <p:nvPr/>
          </p:nvSpPr>
          <p:spPr bwMode="auto">
            <a:xfrm>
              <a:off x="1004" y="1639"/>
              <a:ext cx="1473" cy="255"/>
            </a:xfrm>
            <a:custGeom>
              <a:avLst/>
              <a:gdLst>
                <a:gd name="T0" fmla="*/ 172 w 1473"/>
                <a:gd name="T1" fmla="*/ 11 h 255"/>
                <a:gd name="T2" fmla="*/ 73 w 1473"/>
                <a:gd name="T3" fmla="*/ 94 h 255"/>
                <a:gd name="T4" fmla="*/ 146 w 1473"/>
                <a:gd name="T5" fmla="*/ 220 h 255"/>
                <a:gd name="T6" fmla="*/ 520 w 1473"/>
                <a:gd name="T7" fmla="*/ 225 h 255"/>
                <a:gd name="T8" fmla="*/ 754 w 1473"/>
                <a:gd name="T9" fmla="*/ 251 h 255"/>
                <a:gd name="T10" fmla="*/ 1306 w 1473"/>
                <a:gd name="T11" fmla="*/ 203 h 255"/>
                <a:gd name="T12" fmla="*/ 1360 w 1473"/>
                <a:gd name="T13" fmla="*/ 29 h 255"/>
                <a:gd name="T14" fmla="*/ 628 w 1473"/>
                <a:gd name="T15" fmla="*/ 29 h 255"/>
                <a:gd name="T16" fmla="*/ 172 w 1473"/>
                <a:gd name="T17" fmla="*/ 11 h 2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3"/>
                <a:gd name="T28" fmla="*/ 0 h 255"/>
                <a:gd name="T29" fmla="*/ 1473 w 1473"/>
                <a:gd name="T30" fmla="*/ 255 h 25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3" h="255">
                  <a:moveTo>
                    <a:pt x="172" y="11"/>
                  </a:moveTo>
                  <a:cubicBezTo>
                    <a:pt x="0" y="64"/>
                    <a:pt x="77" y="59"/>
                    <a:pt x="73" y="94"/>
                  </a:cubicBezTo>
                  <a:cubicBezTo>
                    <a:pt x="69" y="129"/>
                    <a:pt x="72" y="198"/>
                    <a:pt x="146" y="220"/>
                  </a:cubicBezTo>
                  <a:cubicBezTo>
                    <a:pt x="221" y="242"/>
                    <a:pt x="419" y="220"/>
                    <a:pt x="520" y="225"/>
                  </a:cubicBezTo>
                  <a:cubicBezTo>
                    <a:pt x="621" y="230"/>
                    <a:pt x="623" y="255"/>
                    <a:pt x="754" y="251"/>
                  </a:cubicBezTo>
                  <a:cubicBezTo>
                    <a:pt x="885" y="247"/>
                    <a:pt x="1205" y="240"/>
                    <a:pt x="1306" y="203"/>
                  </a:cubicBezTo>
                  <a:cubicBezTo>
                    <a:pt x="1407" y="166"/>
                    <a:pt x="1473" y="58"/>
                    <a:pt x="1360" y="29"/>
                  </a:cubicBezTo>
                  <a:cubicBezTo>
                    <a:pt x="1247" y="0"/>
                    <a:pt x="826" y="32"/>
                    <a:pt x="628" y="29"/>
                  </a:cubicBezTo>
                  <a:cubicBezTo>
                    <a:pt x="430" y="26"/>
                    <a:pt x="267" y="15"/>
                    <a:pt x="172" y="11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8413" name="Text Box 12"/>
            <p:cNvSpPr txBox="1">
              <a:spLocks noChangeArrowheads="1"/>
            </p:cNvSpPr>
            <p:nvPr/>
          </p:nvSpPr>
          <p:spPr bwMode="auto">
            <a:xfrm>
              <a:off x="1226" y="1667"/>
              <a:ext cx="103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1600"/>
                <a:t>200.23.16.0/23</a:t>
              </a:r>
              <a:endParaRPr lang="pt-BR"/>
            </a:p>
          </p:txBody>
        </p:sp>
      </p:grpSp>
      <p:grpSp>
        <p:nvGrpSpPr>
          <p:cNvPr id="58381" name="Group 13"/>
          <p:cNvGrpSpPr>
            <a:grpSpLocks/>
          </p:cNvGrpSpPr>
          <p:nvPr/>
        </p:nvGrpSpPr>
        <p:grpSpPr bwMode="auto">
          <a:xfrm>
            <a:off x="957263" y="5553075"/>
            <a:ext cx="2338387" cy="404813"/>
            <a:chOff x="1004" y="1639"/>
            <a:chExt cx="1473" cy="255"/>
          </a:xfrm>
        </p:grpSpPr>
        <p:sp>
          <p:nvSpPr>
            <p:cNvPr id="58410" name="Freeform 14"/>
            <p:cNvSpPr>
              <a:spLocks/>
            </p:cNvSpPr>
            <p:nvPr/>
          </p:nvSpPr>
          <p:spPr bwMode="auto">
            <a:xfrm>
              <a:off x="1004" y="1639"/>
              <a:ext cx="1473" cy="255"/>
            </a:xfrm>
            <a:custGeom>
              <a:avLst/>
              <a:gdLst>
                <a:gd name="T0" fmla="*/ 172 w 1473"/>
                <a:gd name="T1" fmla="*/ 11 h 255"/>
                <a:gd name="T2" fmla="*/ 73 w 1473"/>
                <a:gd name="T3" fmla="*/ 94 h 255"/>
                <a:gd name="T4" fmla="*/ 146 w 1473"/>
                <a:gd name="T5" fmla="*/ 220 h 255"/>
                <a:gd name="T6" fmla="*/ 520 w 1473"/>
                <a:gd name="T7" fmla="*/ 225 h 255"/>
                <a:gd name="T8" fmla="*/ 754 w 1473"/>
                <a:gd name="T9" fmla="*/ 251 h 255"/>
                <a:gd name="T10" fmla="*/ 1306 w 1473"/>
                <a:gd name="T11" fmla="*/ 203 h 255"/>
                <a:gd name="T12" fmla="*/ 1360 w 1473"/>
                <a:gd name="T13" fmla="*/ 29 h 255"/>
                <a:gd name="T14" fmla="*/ 628 w 1473"/>
                <a:gd name="T15" fmla="*/ 29 h 255"/>
                <a:gd name="T16" fmla="*/ 172 w 1473"/>
                <a:gd name="T17" fmla="*/ 11 h 2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3"/>
                <a:gd name="T28" fmla="*/ 0 h 255"/>
                <a:gd name="T29" fmla="*/ 1473 w 1473"/>
                <a:gd name="T30" fmla="*/ 255 h 25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3" h="255">
                  <a:moveTo>
                    <a:pt x="172" y="11"/>
                  </a:moveTo>
                  <a:cubicBezTo>
                    <a:pt x="0" y="64"/>
                    <a:pt x="77" y="59"/>
                    <a:pt x="73" y="94"/>
                  </a:cubicBezTo>
                  <a:cubicBezTo>
                    <a:pt x="69" y="129"/>
                    <a:pt x="72" y="198"/>
                    <a:pt x="146" y="220"/>
                  </a:cubicBezTo>
                  <a:cubicBezTo>
                    <a:pt x="221" y="242"/>
                    <a:pt x="419" y="220"/>
                    <a:pt x="520" y="225"/>
                  </a:cubicBezTo>
                  <a:cubicBezTo>
                    <a:pt x="621" y="230"/>
                    <a:pt x="623" y="255"/>
                    <a:pt x="754" y="251"/>
                  </a:cubicBezTo>
                  <a:cubicBezTo>
                    <a:pt x="885" y="247"/>
                    <a:pt x="1205" y="240"/>
                    <a:pt x="1306" y="203"/>
                  </a:cubicBezTo>
                  <a:cubicBezTo>
                    <a:pt x="1407" y="166"/>
                    <a:pt x="1473" y="58"/>
                    <a:pt x="1360" y="29"/>
                  </a:cubicBezTo>
                  <a:cubicBezTo>
                    <a:pt x="1247" y="0"/>
                    <a:pt x="826" y="32"/>
                    <a:pt x="628" y="29"/>
                  </a:cubicBezTo>
                  <a:cubicBezTo>
                    <a:pt x="430" y="26"/>
                    <a:pt x="267" y="15"/>
                    <a:pt x="172" y="11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8411" name="Text Box 15"/>
            <p:cNvSpPr txBox="1">
              <a:spLocks noChangeArrowheads="1"/>
            </p:cNvSpPr>
            <p:nvPr/>
          </p:nvSpPr>
          <p:spPr bwMode="auto">
            <a:xfrm>
              <a:off x="1226" y="1667"/>
              <a:ext cx="103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1600"/>
                <a:t>200.23.18.0/23</a:t>
              </a:r>
              <a:endParaRPr lang="pt-BR"/>
            </a:p>
          </p:txBody>
        </p:sp>
      </p:grpSp>
      <p:grpSp>
        <p:nvGrpSpPr>
          <p:cNvPr id="58382" name="Group 16"/>
          <p:cNvGrpSpPr>
            <a:grpSpLocks/>
          </p:cNvGrpSpPr>
          <p:nvPr/>
        </p:nvGrpSpPr>
        <p:grpSpPr bwMode="auto">
          <a:xfrm>
            <a:off x="690563" y="4486275"/>
            <a:ext cx="2338387" cy="404813"/>
            <a:chOff x="1004" y="1639"/>
            <a:chExt cx="1473" cy="255"/>
          </a:xfrm>
        </p:grpSpPr>
        <p:sp>
          <p:nvSpPr>
            <p:cNvPr id="58408" name="Freeform 17"/>
            <p:cNvSpPr>
              <a:spLocks/>
            </p:cNvSpPr>
            <p:nvPr/>
          </p:nvSpPr>
          <p:spPr bwMode="auto">
            <a:xfrm>
              <a:off x="1004" y="1639"/>
              <a:ext cx="1473" cy="255"/>
            </a:xfrm>
            <a:custGeom>
              <a:avLst/>
              <a:gdLst>
                <a:gd name="T0" fmla="*/ 172 w 1473"/>
                <a:gd name="T1" fmla="*/ 11 h 255"/>
                <a:gd name="T2" fmla="*/ 73 w 1473"/>
                <a:gd name="T3" fmla="*/ 94 h 255"/>
                <a:gd name="T4" fmla="*/ 146 w 1473"/>
                <a:gd name="T5" fmla="*/ 220 h 255"/>
                <a:gd name="T6" fmla="*/ 520 w 1473"/>
                <a:gd name="T7" fmla="*/ 225 h 255"/>
                <a:gd name="T8" fmla="*/ 754 w 1473"/>
                <a:gd name="T9" fmla="*/ 251 h 255"/>
                <a:gd name="T10" fmla="*/ 1306 w 1473"/>
                <a:gd name="T11" fmla="*/ 203 h 255"/>
                <a:gd name="T12" fmla="*/ 1360 w 1473"/>
                <a:gd name="T13" fmla="*/ 29 h 255"/>
                <a:gd name="T14" fmla="*/ 628 w 1473"/>
                <a:gd name="T15" fmla="*/ 29 h 255"/>
                <a:gd name="T16" fmla="*/ 172 w 1473"/>
                <a:gd name="T17" fmla="*/ 11 h 2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3"/>
                <a:gd name="T28" fmla="*/ 0 h 255"/>
                <a:gd name="T29" fmla="*/ 1473 w 1473"/>
                <a:gd name="T30" fmla="*/ 255 h 25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3" h="255">
                  <a:moveTo>
                    <a:pt x="172" y="11"/>
                  </a:moveTo>
                  <a:cubicBezTo>
                    <a:pt x="0" y="64"/>
                    <a:pt x="77" y="59"/>
                    <a:pt x="73" y="94"/>
                  </a:cubicBezTo>
                  <a:cubicBezTo>
                    <a:pt x="69" y="129"/>
                    <a:pt x="72" y="198"/>
                    <a:pt x="146" y="220"/>
                  </a:cubicBezTo>
                  <a:cubicBezTo>
                    <a:pt x="221" y="242"/>
                    <a:pt x="419" y="220"/>
                    <a:pt x="520" y="225"/>
                  </a:cubicBezTo>
                  <a:cubicBezTo>
                    <a:pt x="621" y="230"/>
                    <a:pt x="623" y="255"/>
                    <a:pt x="754" y="251"/>
                  </a:cubicBezTo>
                  <a:cubicBezTo>
                    <a:pt x="885" y="247"/>
                    <a:pt x="1205" y="240"/>
                    <a:pt x="1306" y="203"/>
                  </a:cubicBezTo>
                  <a:cubicBezTo>
                    <a:pt x="1407" y="166"/>
                    <a:pt x="1473" y="58"/>
                    <a:pt x="1360" y="29"/>
                  </a:cubicBezTo>
                  <a:cubicBezTo>
                    <a:pt x="1247" y="0"/>
                    <a:pt x="826" y="32"/>
                    <a:pt x="628" y="29"/>
                  </a:cubicBezTo>
                  <a:cubicBezTo>
                    <a:pt x="430" y="26"/>
                    <a:pt x="267" y="15"/>
                    <a:pt x="172" y="11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8409" name="Text Box 18"/>
            <p:cNvSpPr txBox="1">
              <a:spLocks noChangeArrowheads="1"/>
            </p:cNvSpPr>
            <p:nvPr/>
          </p:nvSpPr>
          <p:spPr bwMode="auto">
            <a:xfrm>
              <a:off x="1226" y="1667"/>
              <a:ext cx="105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1600"/>
                <a:t>200.23.30.0/23</a:t>
              </a:r>
              <a:endParaRPr lang="pt-BR"/>
            </a:p>
          </p:txBody>
        </p:sp>
      </p:grpSp>
      <p:sp>
        <p:nvSpPr>
          <p:cNvPr id="58383" name="Text Box 19"/>
          <p:cNvSpPr txBox="1">
            <a:spLocks noChangeArrowheads="1"/>
          </p:cNvSpPr>
          <p:nvPr/>
        </p:nvSpPr>
        <p:spPr bwMode="auto">
          <a:xfrm>
            <a:off x="3595688" y="3717925"/>
            <a:ext cx="11049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400"/>
              <a:t>Provedor A</a:t>
            </a:r>
            <a:endParaRPr lang="pt-BR"/>
          </a:p>
        </p:txBody>
      </p:sp>
      <p:sp>
        <p:nvSpPr>
          <p:cNvPr id="58384" name="Freeform 20"/>
          <p:cNvSpPr>
            <a:spLocks/>
          </p:cNvSpPr>
          <p:nvPr/>
        </p:nvSpPr>
        <p:spPr bwMode="auto">
          <a:xfrm>
            <a:off x="7158038" y="2900363"/>
            <a:ext cx="730250" cy="2535237"/>
          </a:xfrm>
          <a:custGeom>
            <a:avLst/>
            <a:gdLst>
              <a:gd name="T0" fmla="*/ 2147483647 w 460"/>
              <a:gd name="T1" fmla="*/ 2147483647 h 1597"/>
              <a:gd name="T2" fmla="*/ 2147483647 w 460"/>
              <a:gd name="T3" fmla="*/ 2147483647 h 1597"/>
              <a:gd name="T4" fmla="*/ 2147483647 w 460"/>
              <a:gd name="T5" fmla="*/ 2147483647 h 1597"/>
              <a:gd name="T6" fmla="*/ 2147483647 w 460"/>
              <a:gd name="T7" fmla="*/ 2147483647 h 1597"/>
              <a:gd name="T8" fmla="*/ 2147483647 w 460"/>
              <a:gd name="T9" fmla="*/ 2147483647 h 1597"/>
              <a:gd name="T10" fmla="*/ 2147483647 w 460"/>
              <a:gd name="T11" fmla="*/ 2147483647 h 1597"/>
              <a:gd name="T12" fmla="*/ 2147483647 w 460"/>
              <a:gd name="T13" fmla="*/ 2147483647 h 1597"/>
              <a:gd name="T14" fmla="*/ 2147483647 w 460"/>
              <a:gd name="T15" fmla="*/ 2147483647 h 1597"/>
              <a:gd name="T16" fmla="*/ 2147483647 w 460"/>
              <a:gd name="T17" fmla="*/ 2147483647 h 1597"/>
              <a:gd name="T18" fmla="*/ 2147483647 w 460"/>
              <a:gd name="T19" fmla="*/ 2147483647 h 1597"/>
              <a:gd name="T20" fmla="*/ 2147483647 w 460"/>
              <a:gd name="T21" fmla="*/ 2147483647 h 1597"/>
              <a:gd name="T22" fmla="*/ 2147483647 w 460"/>
              <a:gd name="T23" fmla="*/ 2147483647 h 159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60"/>
              <a:gd name="T37" fmla="*/ 0 h 1597"/>
              <a:gd name="T38" fmla="*/ 460 w 460"/>
              <a:gd name="T39" fmla="*/ 1597 h 159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60" h="1597">
                <a:moveTo>
                  <a:pt x="328" y="56"/>
                </a:moveTo>
                <a:cubicBezTo>
                  <a:pt x="247" y="0"/>
                  <a:pt x="253" y="138"/>
                  <a:pt x="208" y="218"/>
                </a:cubicBezTo>
                <a:cubicBezTo>
                  <a:pt x="163" y="298"/>
                  <a:pt x="91" y="419"/>
                  <a:pt x="58" y="536"/>
                </a:cubicBezTo>
                <a:cubicBezTo>
                  <a:pt x="25" y="653"/>
                  <a:pt x="0" y="822"/>
                  <a:pt x="7" y="919"/>
                </a:cubicBezTo>
                <a:cubicBezTo>
                  <a:pt x="14" y="1016"/>
                  <a:pt x="64" y="1046"/>
                  <a:pt x="100" y="1118"/>
                </a:cubicBezTo>
                <a:cubicBezTo>
                  <a:pt x="136" y="1190"/>
                  <a:pt x="166" y="1278"/>
                  <a:pt x="220" y="1352"/>
                </a:cubicBezTo>
                <a:cubicBezTo>
                  <a:pt x="274" y="1426"/>
                  <a:pt x="388" y="1597"/>
                  <a:pt x="424" y="1562"/>
                </a:cubicBezTo>
                <a:cubicBezTo>
                  <a:pt x="460" y="1527"/>
                  <a:pt x="436" y="1228"/>
                  <a:pt x="436" y="1142"/>
                </a:cubicBezTo>
                <a:cubicBezTo>
                  <a:pt x="436" y="1056"/>
                  <a:pt x="439" y="1094"/>
                  <a:pt x="424" y="1046"/>
                </a:cubicBezTo>
                <a:cubicBezTo>
                  <a:pt x="409" y="998"/>
                  <a:pt x="365" y="928"/>
                  <a:pt x="346" y="854"/>
                </a:cubicBezTo>
                <a:cubicBezTo>
                  <a:pt x="327" y="780"/>
                  <a:pt x="313" y="735"/>
                  <a:pt x="310" y="602"/>
                </a:cubicBezTo>
                <a:cubicBezTo>
                  <a:pt x="307" y="469"/>
                  <a:pt x="324" y="170"/>
                  <a:pt x="328" y="56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8385" name="Text Box 21"/>
          <p:cNvSpPr txBox="1">
            <a:spLocks noChangeArrowheads="1"/>
          </p:cNvSpPr>
          <p:nvPr/>
        </p:nvSpPr>
        <p:spPr bwMode="auto">
          <a:xfrm>
            <a:off x="747713" y="2222500"/>
            <a:ext cx="13604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400"/>
              <a:t>Organização 0</a:t>
            </a:r>
          </a:p>
        </p:txBody>
      </p:sp>
      <p:sp>
        <p:nvSpPr>
          <p:cNvPr id="58386" name="Text Box 22"/>
          <p:cNvSpPr txBox="1">
            <a:spLocks noChangeArrowheads="1"/>
          </p:cNvSpPr>
          <p:nvPr/>
        </p:nvSpPr>
        <p:spPr bwMode="auto">
          <a:xfrm>
            <a:off x="776288" y="4232275"/>
            <a:ext cx="13604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400"/>
              <a:t>Organização 7</a:t>
            </a:r>
          </a:p>
        </p:txBody>
      </p:sp>
      <p:sp>
        <p:nvSpPr>
          <p:cNvPr id="58387" name="Text Box 23"/>
          <p:cNvSpPr txBox="1">
            <a:spLocks noChangeArrowheads="1"/>
          </p:cNvSpPr>
          <p:nvPr/>
        </p:nvSpPr>
        <p:spPr bwMode="auto">
          <a:xfrm>
            <a:off x="7396163" y="4041775"/>
            <a:ext cx="9159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400"/>
              <a:t>Internet</a:t>
            </a:r>
          </a:p>
        </p:txBody>
      </p:sp>
      <p:sp>
        <p:nvSpPr>
          <p:cNvPr id="58388" name="Text Box 24"/>
          <p:cNvSpPr txBox="1">
            <a:spLocks noChangeArrowheads="1"/>
          </p:cNvSpPr>
          <p:nvPr/>
        </p:nvSpPr>
        <p:spPr bwMode="auto">
          <a:xfrm>
            <a:off x="938213" y="5356225"/>
            <a:ext cx="13319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400"/>
              <a:t>Organização 1</a:t>
            </a:r>
          </a:p>
        </p:txBody>
      </p:sp>
      <p:sp>
        <p:nvSpPr>
          <p:cNvPr id="58389" name="Freeform 25"/>
          <p:cNvSpPr>
            <a:spLocks/>
          </p:cNvSpPr>
          <p:nvPr/>
        </p:nvSpPr>
        <p:spPr bwMode="auto">
          <a:xfrm>
            <a:off x="3505200" y="4597400"/>
            <a:ext cx="1773238" cy="979488"/>
          </a:xfrm>
          <a:custGeom>
            <a:avLst/>
            <a:gdLst>
              <a:gd name="T0" fmla="*/ 2147483647 w 1117"/>
              <a:gd name="T1" fmla="*/ 2147483647 h 617"/>
              <a:gd name="T2" fmla="*/ 2147483647 w 1117"/>
              <a:gd name="T3" fmla="*/ 2147483647 h 617"/>
              <a:gd name="T4" fmla="*/ 2147483647 w 1117"/>
              <a:gd name="T5" fmla="*/ 2147483647 h 617"/>
              <a:gd name="T6" fmla="*/ 2147483647 w 1117"/>
              <a:gd name="T7" fmla="*/ 2147483647 h 617"/>
              <a:gd name="T8" fmla="*/ 2147483647 w 1117"/>
              <a:gd name="T9" fmla="*/ 2147483647 h 617"/>
              <a:gd name="T10" fmla="*/ 2147483647 w 1117"/>
              <a:gd name="T11" fmla="*/ 2147483647 h 617"/>
              <a:gd name="T12" fmla="*/ 2147483647 w 1117"/>
              <a:gd name="T13" fmla="*/ 2147483647 h 617"/>
              <a:gd name="T14" fmla="*/ 2147483647 w 1117"/>
              <a:gd name="T15" fmla="*/ 2147483647 h 617"/>
              <a:gd name="T16" fmla="*/ 2147483647 w 1117"/>
              <a:gd name="T17" fmla="*/ 2147483647 h 617"/>
              <a:gd name="T18" fmla="*/ 2147483647 w 1117"/>
              <a:gd name="T19" fmla="*/ 2147483647 h 617"/>
              <a:gd name="T20" fmla="*/ 2147483647 w 1117"/>
              <a:gd name="T21" fmla="*/ 2147483647 h 617"/>
              <a:gd name="T22" fmla="*/ 2147483647 w 1117"/>
              <a:gd name="T23" fmla="*/ 2147483647 h 61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117"/>
              <a:gd name="T37" fmla="*/ 0 h 617"/>
              <a:gd name="T38" fmla="*/ 1117 w 1117"/>
              <a:gd name="T39" fmla="*/ 617 h 61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117" h="617">
                <a:moveTo>
                  <a:pt x="439" y="97"/>
                </a:moveTo>
                <a:cubicBezTo>
                  <a:pt x="358" y="85"/>
                  <a:pt x="269" y="23"/>
                  <a:pt x="205" y="19"/>
                </a:cubicBezTo>
                <a:cubicBezTo>
                  <a:pt x="141" y="15"/>
                  <a:pt x="89" y="0"/>
                  <a:pt x="55" y="73"/>
                </a:cubicBezTo>
                <a:cubicBezTo>
                  <a:pt x="21" y="146"/>
                  <a:pt x="0" y="371"/>
                  <a:pt x="4" y="456"/>
                </a:cubicBezTo>
                <a:cubicBezTo>
                  <a:pt x="8" y="541"/>
                  <a:pt x="3" y="560"/>
                  <a:pt x="77" y="582"/>
                </a:cubicBezTo>
                <a:cubicBezTo>
                  <a:pt x="152" y="604"/>
                  <a:pt x="350" y="582"/>
                  <a:pt x="451" y="587"/>
                </a:cubicBezTo>
                <a:cubicBezTo>
                  <a:pt x="552" y="592"/>
                  <a:pt x="606" y="617"/>
                  <a:pt x="685" y="613"/>
                </a:cubicBezTo>
                <a:cubicBezTo>
                  <a:pt x="764" y="609"/>
                  <a:pt x="856" y="612"/>
                  <a:pt x="925" y="565"/>
                </a:cubicBezTo>
                <a:cubicBezTo>
                  <a:pt x="994" y="518"/>
                  <a:pt x="1081" y="401"/>
                  <a:pt x="1099" y="330"/>
                </a:cubicBezTo>
                <a:cubicBezTo>
                  <a:pt x="1117" y="259"/>
                  <a:pt x="1104" y="178"/>
                  <a:pt x="1036" y="138"/>
                </a:cubicBezTo>
                <a:cubicBezTo>
                  <a:pt x="968" y="98"/>
                  <a:pt x="790" y="98"/>
                  <a:pt x="691" y="91"/>
                </a:cubicBezTo>
                <a:cubicBezTo>
                  <a:pt x="592" y="84"/>
                  <a:pt x="520" y="109"/>
                  <a:pt x="439" y="97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8390" name="Text Box 26"/>
          <p:cNvSpPr txBox="1">
            <a:spLocks noChangeArrowheads="1"/>
          </p:cNvSpPr>
          <p:nvPr/>
        </p:nvSpPr>
        <p:spPr bwMode="auto">
          <a:xfrm>
            <a:off x="3805238" y="4975225"/>
            <a:ext cx="10874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400"/>
              <a:t>Provedor B</a:t>
            </a:r>
            <a:endParaRPr lang="pt-BR"/>
          </a:p>
        </p:txBody>
      </p:sp>
      <p:sp>
        <p:nvSpPr>
          <p:cNvPr id="58391" name="Freeform 27"/>
          <p:cNvSpPr>
            <a:spLocks/>
          </p:cNvSpPr>
          <p:nvPr/>
        </p:nvSpPr>
        <p:spPr bwMode="auto">
          <a:xfrm flipV="1">
            <a:off x="5230813" y="4618038"/>
            <a:ext cx="2019300" cy="295275"/>
          </a:xfrm>
          <a:custGeom>
            <a:avLst/>
            <a:gdLst>
              <a:gd name="T0" fmla="*/ 0 w 1272"/>
              <a:gd name="T1" fmla="*/ 0 h 186"/>
              <a:gd name="T2" fmla="*/ 2147483647 w 1272"/>
              <a:gd name="T3" fmla="*/ 2147483647 h 186"/>
              <a:gd name="T4" fmla="*/ 0 60000 65536"/>
              <a:gd name="T5" fmla="*/ 0 60000 65536"/>
              <a:gd name="T6" fmla="*/ 0 w 1272"/>
              <a:gd name="T7" fmla="*/ 0 h 186"/>
              <a:gd name="T8" fmla="*/ 1272 w 127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72" h="186">
                <a:moveTo>
                  <a:pt x="0" y="0"/>
                </a:moveTo>
                <a:lnTo>
                  <a:pt x="1272" y="186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8392" name="Line 28"/>
          <p:cNvSpPr>
            <a:spLocks noChangeShapeType="1"/>
          </p:cNvSpPr>
          <p:nvPr/>
        </p:nvSpPr>
        <p:spPr bwMode="auto">
          <a:xfrm>
            <a:off x="3021013" y="5160963"/>
            <a:ext cx="485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8393" name="Line 29"/>
          <p:cNvSpPr>
            <a:spLocks noChangeShapeType="1"/>
          </p:cNvSpPr>
          <p:nvPr/>
        </p:nvSpPr>
        <p:spPr bwMode="auto">
          <a:xfrm flipV="1">
            <a:off x="2868613" y="5227638"/>
            <a:ext cx="638175" cy="1714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8394" name="Line 30"/>
          <p:cNvSpPr>
            <a:spLocks noChangeShapeType="1"/>
          </p:cNvSpPr>
          <p:nvPr/>
        </p:nvSpPr>
        <p:spPr bwMode="auto">
          <a:xfrm flipV="1">
            <a:off x="3306763" y="5475288"/>
            <a:ext cx="247650" cy="4095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8395" name="Text Box 31"/>
          <p:cNvSpPr txBox="1">
            <a:spLocks noChangeArrowheads="1"/>
          </p:cNvSpPr>
          <p:nvPr/>
        </p:nvSpPr>
        <p:spPr bwMode="auto">
          <a:xfrm>
            <a:off x="5519738" y="4870450"/>
            <a:ext cx="24638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400"/>
              <a:t>“mande-me qq coisa</a:t>
            </a:r>
            <a:br>
              <a:rPr lang="pt-BR" sz="1400"/>
            </a:br>
            <a:r>
              <a:rPr lang="pt-BR" sz="1400"/>
              <a:t>com endereços que</a:t>
            </a:r>
            <a:br>
              <a:rPr lang="pt-BR" sz="1400"/>
            </a:br>
            <a:r>
              <a:rPr lang="pt-BR" sz="1400"/>
              <a:t>começam com 199.31.0.0/16</a:t>
            </a:r>
          </a:p>
          <a:p>
            <a:r>
              <a:rPr lang="pt-BR" sz="1400"/>
              <a:t>ou 200.23.18.0/23”</a:t>
            </a:r>
          </a:p>
        </p:txBody>
      </p:sp>
      <p:grpSp>
        <p:nvGrpSpPr>
          <p:cNvPr id="58396" name="Group 32"/>
          <p:cNvGrpSpPr>
            <a:grpSpLocks/>
          </p:cNvGrpSpPr>
          <p:nvPr/>
        </p:nvGrpSpPr>
        <p:grpSpPr bwMode="auto">
          <a:xfrm>
            <a:off x="795338" y="3657600"/>
            <a:ext cx="2338387" cy="404813"/>
            <a:chOff x="1004" y="1639"/>
            <a:chExt cx="1473" cy="255"/>
          </a:xfrm>
        </p:grpSpPr>
        <p:sp>
          <p:nvSpPr>
            <p:cNvPr id="58406" name="Freeform 33"/>
            <p:cNvSpPr>
              <a:spLocks/>
            </p:cNvSpPr>
            <p:nvPr/>
          </p:nvSpPr>
          <p:spPr bwMode="auto">
            <a:xfrm>
              <a:off x="1004" y="1639"/>
              <a:ext cx="1473" cy="255"/>
            </a:xfrm>
            <a:custGeom>
              <a:avLst/>
              <a:gdLst>
                <a:gd name="T0" fmla="*/ 172 w 1473"/>
                <a:gd name="T1" fmla="*/ 11 h 255"/>
                <a:gd name="T2" fmla="*/ 73 w 1473"/>
                <a:gd name="T3" fmla="*/ 94 h 255"/>
                <a:gd name="T4" fmla="*/ 146 w 1473"/>
                <a:gd name="T5" fmla="*/ 220 h 255"/>
                <a:gd name="T6" fmla="*/ 520 w 1473"/>
                <a:gd name="T7" fmla="*/ 225 h 255"/>
                <a:gd name="T8" fmla="*/ 754 w 1473"/>
                <a:gd name="T9" fmla="*/ 251 h 255"/>
                <a:gd name="T10" fmla="*/ 1306 w 1473"/>
                <a:gd name="T11" fmla="*/ 203 h 255"/>
                <a:gd name="T12" fmla="*/ 1360 w 1473"/>
                <a:gd name="T13" fmla="*/ 29 h 255"/>
                <a:gd name="T14" fmla="*/ 628 w 1473"/>
                <a:gd name="T15" fmla="*/ 29 h 255"/>
                <a:gd name="T16" fmla="*/ 172 w 1473"/>
                <a:gd name="T17" fmla="*/ 11 h 2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3"/>
                <a:gd name="T28" fmla="*/ 0 h 255"/>
                <a:gd name="T29" fmla="*/ 1473 w 1473"/>
                <a:gd name="T30" fmla="*/ 255 h 25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3" h="255">
                  <a:moveTo>
                    <a:pt x="172" y="11"/>
                  </a:moveTo>
                  <a:cubicBezTo>
                    <a:pt x="0" y="64"/>
                    <a:pt x="77" y="59"/>
                    <a:pt x="73" y="94"/>
                  </a:cubicBezTo>
                  <a:cubicBezTo>
                    <a:pt x="69" y="129"/>
                    <a:pt x="72" y="198"/>
                    <a:pt x="146" y="220"/>
                  </a:cubicBezTo>
                  <a:cubicBezTo>
                    <a:pt x="221" y="242"/>
                    <a:pt x="419" y="220"/>
                    <a:pt x="520" y="225"/>
                  </a:cubicBezTo>
                  <a:cubicBezTo>
                    <a:pt x="621" y="230"/>
                    <a:pt x="623" y="255"/>
                    <a:pt x="754" y="251"/>
                  </a:cubicBezTo>
                  <a:cubicBezTo>
                    <a:pt x="885" y="247"/>
                    <a:pt x="1205" y="240"/>
                    <a:pt x="1306" y="203"/>
                  </a:cubicBezTo>
                  <a:cubicBezTo>
                    <a:pt x="1407" y="166"/>
                    <a:pt x="1473" y="58"/>
                    <a:pt x="1360" y="29"/>
                  </a:cubicBezTo>
                  <a:cubicBezTo>
                    <a:pt x="1247" y="0"/>
                    <a:pt x="826" y="32"/>
                    <a:pt x="628" y="29"/>
                  </a:cubicBezTo>
                  <a:cubicBezTo>
                    <a:pt x="430" y="26"/>
                    <a:pt x="267" y="15"/>
                    <a:pt x="172" y="11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8407" name="Text Box 34"/>
            <p:cNvSpPr txBox="1">
              <a:spLocks noChangeArrowheads="1"/>
            </p:cNvSpPr>
            <p:nvPr/>
          </p:nvSpPr>
          <p:spPr bwMode="auto">
            <a:xfrm>
              <a:off x="1226" y="1667"/>
              <a:ext cx="105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1600"/>
                <a:t>200.23.20.0/23</a:t>
              </a:r>
              <a:endParaRPr lang="pt-BR"/>
            </a:p>
          </p:txBody>
        </p:sp>
      </p:grpSp>
      <p:sp>
        <p:nvSpPr>
          <p:cNvPr id="58397" name="Text Box 35"/>
          <p:cNvSpPr txBox="1">
            <a:spLocks noChangeArrowheads="1"/>
          </p:cNvSpPr>
          <p:nvPr/>
        </p:nvSpPr>
        <p:spPr bwMode="auto">
          <a:xfrm>
            <a:off x="776288" y="3460750"/>
            <a:ext cx="13604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400"/>
              <a:t>Organização 2</a:t>
            </a:r>
          </a:p>
        </p:txBody>
      </p:sp>
      <p:grpSp>
        <p:nvGrpSpPr>
          <p:cNvPr id="58398" name="Group 36"/>
          <p:cNvGrpSpPr>
            <a:grpSpLocks/>
          </p:cNvGrpSpPr>
          <p:nvPr/>
        </p:nvGrpSpPr>
        <p:grpSpPr bwMode="auto">
          <a:xfrm>
            <a:off x="2144713" y="3921125"/>
            <a:ext cx="296862" cy="663575"/>
            <a:chOff x="870" y="2945"/>
            <a:chExt cx="187" cy="418"/>
          </a:xfrm>
        </p:grpSpPr>
        <p:sp>
          <p:nvSpPr>
            <p:cNvPr id="58403" name="Text Box 37"/>
            <p:cNvSpPr txBox="1">
              <a:spLocks noChangeArrowheads="1"/>
            </p:cNvSpPr>
            <p:nvPr/>
          </p:nvSpPr>
          <p:spPr bwMode="auto">
            <a:xfrm>
              <a:off x="872" y="2945"/>
              <a:ext cx="18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2000" b="1"/>
                <a:t>.</a:t>
              </a:r>
              <a:endParaRPr lang="pt-BR" sz="2000"/>
            </a:p>
          </p:txBody>
        </p:sp>
        <p:sp>
          <p:nvSpPr>
            <p:cNvPr id="58404" name="Text Box 38"/>
            <p:cNvSpPr txBox="1">
              <a:spLocks noChangeArrowheads="1"/>
            </p:cNvSpPr>
            <p:nvPr/>
          </p:nvSpPr>
          <p:spPr bwMode="auto">
            <a:xfrm>
              <a:off x="870" y="3030"/>
              <a:ext cx="18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2000" b="1"/>
                <a:t>.</a:t>
              </a:r>
              <a:endParaRPr lang="pt-BR" sz="2000"/>
            </a:p>
          </p:txBody>
        </p:sp>
        <p:sp>
          <p:nvSpPr>
            <p:cNvPr id="58405" name="Text Box 39"/>
            <p:cNvSpPr txBox="1">
              <a:spLocks noChangeArrowheads="1"/>
            </p:cNvSpPr>
            <p:nvPr/>
          </p:nvSpPr>
          <p:spPr bwMode="auto">
            <a:xfrm>
              <a:off x="871" y="3113"/>
              <a:ext cx="18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2000" b="1"/>
                <a:t>.</a:t>
              </a:r>
              <a:endParaRPr lang="pt-BR" sz="2000"/>
            </a:p>
          </p:txBody>
        </p:sp>
      </p:grpSp>
      <p:grpSp>
        <p:nvGrpSpPr>
          <p:cNvPr id="58399" name="Group 40"/>
          <p:cNvGrpSpPr>
            <a:grpSpLocks/>
          </p:cNvGrpSpPr>
          <p:nvPr/>
        </p:nvGrpSpPr>
        <p:grpSpPr bwMode="auto">
          <a:xfrm>
            <a:off x="3173413" y="3625850"/>
            <a:ext cx="296862" cy="663575"/>
            <a:chOff x="870" y="2945"/>
            <a:chExt cx="187" cy="418"/>
          </a:xfrm>
        </p:grpSpPr>
        <p:sp>
          <p:nvSpPr>
            <p:cNvPr id="58400" name="Text Box 41"/>
            <p:cNvSpPr txBox="1">
              <a:spLocks noChangeArrowheads="1"/>
            </p:cNvSpPr>
            <p:nvPr/>
          </p:nvSpPr>
          <p:spPr bwMode="auto">
            <a:xfrm>
              <a:off x="872" y="2945"/>
              <a:ext cx="18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2000" b="1"/>
                <a:t>.</a:t>
              </a:r>
              <a:endParaRPr lang="pt-BR" sz="2000"/>
            </a:p>
          </p:txBody>
        </p:sp>
        <p:sp>
          <p:nvSpPr>
            <p:cNvPr id="58401" name="Text Box 42"/>
            <p:cNvSpPr txBox="1">
              <a:spLocks noChangeArrowheads="1"/>
            </p:cNvSpPr>
            <p:nvPr/>
          </p:nvSpPr>
          <p:spPr bwMode="auto">
            <a:xfrm>
              <a:off x="870" y="3030"/>
              <a:ext cx="18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2000" b="1"/>
                <a:t>.</a:t>
              </a:r>
              <a:endParaRPr lang="pt-BR" sz="2000"/>
            </a:p>
          </p:txBody>
        </p:sp>
        <p:sp>
          <p:nvSpPr>
            <p:cNvPr id="58402" name="Text Box 43"/>
            <p:cNvSpPr txBox="1">
              <a:spLocks noChangeArrowheads="1"/>
            </p:cNvSpPr>
            <p:nvPr/>
          </p:nvSpPr>
          <p:spPr bwMode="auto">
            <a:xfrm>
              <a:off x="871" y="3113"/>
              <a:ext cx="18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2000" b="1"/>
                <a:t>.</a:t>
              </a:r>
              <a:endParaRPr lang="pt-BR" sz="20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59395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6E101060-9DC6-40A0-9CBD-F7A6D3695850}" type="slidenum">
              <a:rPr lang="pt-BR" smtClean="0"/>
              <a:pPr/>
              <a:t>58</a:t>
            </a:fld>
            <a:endParaRPr lang="pt-BR" smtClean="0"/>
          </a:p>
        </p:txBody>
      </p:sp>
      <p:sp>
        <p:nvSpPr>
          <p:cNvPr id="593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smtClean="0"/>
              <a:t>Endereçamento IP: a última palavra...</a:t>
            </a:r>
            <a:endParaRPr lang="pt-BR" smtClean="0"/>
          </a:p>
        </p:txBody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u="sng" smtClean="0">
                <a:solidFill>
                  <a:schemeClr val="accent2"/>
                </a:solidFill>
              </a:rPr>
              <a:t>P:</a:t>
            </a:r>
            <a:r>
              <a:rPr lang="pt-BR" smtClean="0"/>
              <a:t> Como um provedor IP consegue um bloco de endereços?</a:t>
            </a:r>
          </a:p>
          <a:p>
            <a:pPr>
              <a:buFont typeface="ZapfDingbats" pitchFamily="82" charset="0"/>
              <a:buNone/>
            </a:pPr>
            <a:r>
              <a:rPr lang="pt-BR" u="sng" smtClean="0">
                <a:solidFill>
                  <a:schemeClr val="accent2"/>
                </a:solidFill>
              </a:rPr>
              <a:t>R:</a:t>
            </a:r>
            <a:r>
              <a:rPr lang="pt-BR" sz="2400" smtClean="0">
                <a:solidFill>
                  <a:srgbClr val="FF0000"/>
                </a:solidFill>
              </a:rPr>
              <a:t> ICANN</a:t>
            </a:r>
            <a:r>
              <a:rPr lang="pt-BR" sz="2400" smtClean="0"/>
              <a:t>: </a:t>
            </a:r>
            <a:r>
              <a:rPr lang="pt-BR" sz="2400" smtClean="0">
                <a:solidFill>
                  <a:srgbClr val="FF0000"/>
                </a:solidFill>
              </a:rPr>
              <a:t>I</a:t>
            </a:r>
            <a:r>
              <a:rPr lang="pt-BR" sz="2400" smtClean="0"/>
              <a:t>nternet </a:t>
            </a:r>
            <a:r>
              <a:rPr lang="pt-BR" sz="2400" smtClean="0">
                <a:solidFill>
                  <a:srgbClr val="FF0000"/>
                </a:solidFill>
              </a:rPr>
              <a:t>C</a:t>
            </a:r>
            <a:r>
              <a:rPr lang="pt-BR" sz="2400" smtClean="0"/>
              <a:t>orporation for </a:t>
            </a:r>
            <a:r>
              <a:rPr lang="pt-BR" sz="2400" smtClean="0">
                <a:solidFill>
                  <a:srgbClr val="FF0000"/>
                </a:solidFill>
              </a:rPr>
              <a:t>A</a:t>
            </a:r>
            <a:r>
              <a:rPr lang="pt-BR" sz="2400" smtClean="0"/>
              <a:t>ssigned </a:t>
            </a:r>
          </a:p>
          <a:p>
            <a:pPr>
              <a:buFont typeface="ZapfDingbats" pitchFamily="82" charset="0"/>
              <a:buNone/>
            </a:pPr>
            <a:r>
              <a:rPr lang="pt-BR" sz="2400" smtClean="0"/>
              <a:t>     </a:t>
            </a:r>
            <a:r>
              <a:rPr lang="pt-BR" sz="2400" smtClean="0">
                <a:solidFill>
                  <a:srgbClr val="FF0000"/>
                </a:solidFill>
              </a:rPr>
              <a:t>N</a:t>
            </a:r>
            <a:r>
              <a:rPr lang="pt-BR" sz="2400" smtClean="0"/>
              <a:t>ames and </a:t>
            </a:r>
            <a:r>
              <a:rPr lang="pt-BR" sz="2400" smtClean="0">
                <a:solidFill>
                  <a:srgbClr val="FF0000"/>
                </a:solidFill>
              </a:rPr>
              <a:t>N</a:t>
            </a:r>
            <a:r>
              <a:rPr lang="pt-BR" sz="2400" smtClean="0"/>
              <a:t>umbers (www.icann.org.br)</a:t>
            </a:r>
          </a:p>
          <a:p>
            <a:pPr lvl="1"/>
            <a:r>
              <a:rPr lang="pt-BR" smtClean="0"/>
              <a:t>aloca endereços</a:t>
            </a:r>
          </a:p>
          <a:p>
            <a:pPr lvl="1"/>
            <a:r>
              <a:rPr lang="pt-BR" smtClean="0"/>
              <a:t>gerencia DNS</a:t>
            </a:r>
          </a:p>
          <a:p>
            <a:pPr lvl="1"/>
            <a:r>
              <a:rPr lang="pt-BR" smtClean="0"/>
              <a:t>aloca nomes de domínio, resolve disputas</a:t>
            </a:r>
          </a:p>
          <a:p>
            <a:pPr lvl="1"/>
            <a:endParaRPr lang="pt-BR" smtClean="0"/>
          </a:p>
          <a:p>
            <a:pPr lvl="1">
              <a:buFont typeface="ZapfDingbats" pitchFamily="82" charset="0"/>
              <a:buNone/>
            </a:pPr>
            <a:r>
              <a:rPr lang="pt-BR" smtClean="0"/>
              <a:t>Através da IANA </a:t>
            </a:r>
            <a:r>
              <a:rPr lang="pt-BR" i="1" smtClean="0"/>
              <a:t>(Internet Assigned Numbers Authority)</a:t>
            </a:r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13318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212ADE33-85A3-4508-A27C-2D5C04DD9260}" type="slidenum">
              <a:rPr lang="pt-BR" smtClean="0"/>
              <a:pPr/>
              <a:t>59</a:t>
            </a:fld>
            <a:endParaRPr lang="pt-BR" smtClean="0"/>
          </a:p>
        </p:txBody>
      </p:sp>
      <p:sp>
        <p:nvSpPr>
          <p:cNvPr id="13319" name="Freeform 2"/>
          <p:cNvSpPr>
            <a:spLocks/>
          </p:cNvSpPr>
          <p:nvPr/>
        </p:nvSpPr>
        <p:spPr bwMode="auto">
          <a:xfrm>
            <a:off x="4152900" y="1871663"/>
            <a:ext cx="3738563" cy="2697162"/>
          </a:xfrm>
          <a:custGeom>
            <a:avLst/>
            <a:gdLst>
              <a:gd name="T0" fmla="*/ 2147483647 w 2355"/>
              <a:gd name="T1" fmla="*/ 2147483647 h 1699"/>
              <a:gd name="T2" fmla="*/ 2147483647 w 2355"/>
              <a:gd name="T3" fmla="*/ 2147483647 h 1699"/>
              <a:gd name="T4" fmla="*/ 2147483647 w 2355"/>
              <a:gd name="T5" fmla="*/ 2147483647 h 1699"/>
              <a:gd name="T6" fmla="*/ 2147483647 w 2355"/>
              <a:gd name="T7" fmla="*/ 2147483647 h 1699"/>
              <a:gd name="T8" fmla="*/ 2147483647 w 2355"/>
              <a:gd name="T9" fmla="*/ 2147483647 h 1699"/>
              <a:gd name="T10" fmla="*/ 2147483647 w 2355"/>
              <a:gd name="T11" fmla="*/ 2147483647 h 1699"/>
              <a:gd name="T12" fmla="*/ 2147483647 w 2355"/>
              <a:gd name="T13" fmla="*/ 2147483647 h 1699"/>
              <a:gd name="T14" fmla="*/ 2147483647 w 2355"/>
              <a:gd name="T15" fmla="*/ 2147483647 h 1699"/>
              <a:gd name="T16" fmla="*/ 2147483647 w 2355"/>
              <a:gd name="T17" fmla="*/ 2147483647 h 1699"/>
              <a:gd name="T18" fmla="*/ 2147483647 w 2355"/>
              <a:gd name="T19" fmla="*/ 2147483647 h 1699"/>
              <a:gd name="T20" fmla="*/ 2147483647 w 2355"/>
              <a:gd name="T21" fmla="*/ 2147483647 h 169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355"/>
              <a:gd name="T34" fmla="*/ 0 h 1699"/>
              <a:gd name="T35" fmla="*/ 2355 w 2355"/>
              <a:gd name="T36" fmla="*/ 1699 h 169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355" h="1699">
                <a:moveTo>
                  <a:pt x="349" y="761"/>
                </a:moveTo>
                <a:cubicBezTo>
                  <a:pt x="587" y="729"/>
                  <a:pt x="1414" y="820"/>
                  <a:pt x="1651" y="732"/>
                </a:cubicBezTo>
                <a:cubicBezTo>
                  <a:pt x="1888" y="644"/>
                  <a:pt x="1710" y="351"/>
                  <a:pt x="1773" y="230"/>
                </a:cubicBezTo>
                <a:cubicBezTo>
                  <a:pt x="1836" y="109"/>
                  <a:pt x="1947" y="16"/>
                  <a:pt x="2029" y="8"/>
                </a:cubicBezTo>
                <a:cubicBezTo>
                  <a:pt x="2111" y="0"/>
                  <a:pt x="2213" y="27"/>
                  <a:pt x="2267" y="183"/>
                </a:cubicBezTo>
                <a:cubicBezTo>
                  <a:pt x="2321" y="339"/>
                  <a:pt x="2355" y="707"/>
                  <a:pt x="2355" y="942"/>
                </a:cubicBezTo>
                <a:cubicBezTo>
                  <a:pt x="2355" y="1177"/>
                  <a:pt x="2353" y="1485"/>
                  <a:pt x="2267" y="1592"/>
                </a:cubicBezTo>
                <a:cubicBezTo>
                  <a:pt x="2181" y="1699"/>
                  <a:pt x="1939" y="1680"/>
                  <a:pt x="1840" y="1586"/>
                </a:cubicBezTo>
                <a:cubicBezTo>
                  <a:pt x="1741" y="1492"/>
                  <a:pt x="1940" y="1135"/>
                  <a:pt x="1670" y="1025"/>
                </a:cubicBezTo>
                <a:cubicBezTo>
                  <a:pt x="1400" y="915"/>
                  <a:pt x="440" y="967"/>
                  <a:pt x="220" y="923"/>
                </a:cubicBezTo>
                <a:cubicBezTo>
                  <a:pt x="0" y="879"/>
                  <a:pt x="127" y="795"/>
                  <a:pt x="349" y="761"/>
                </a:cubicBezTo>
                <a:close/>
              </a:path>
            </a:pathLst>
          </a:custGeom>
          <a:solidFill>
            <a:srgbClr val="66CC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3320" name="Rectangle 3"/>
          <p:cNvSpPr>
            <a:spLocks noGrp="1" noChangeArrowheads="1"/>
          </p:cNvSpPr>
          <p:nvPr>
            <p:ph type="title"/>
          </p:nvPr>
        </p:nvSpPr>
        <p:spPr>
          <a:xfrm>
            <a:off x="325438" y="228600"/>
            <a:ext cx="8475662" cy="1143000"/>
          </a:xfrm>
        </p:spPr>
        <p:txBody>
          <a:bodyPr/>
          <a:lstStyle/>
          <a:p>
            <a:r>
              <a:rPr lang="pt-BR" sz="3600" smtClean="0"/>
              <a:t>Tradução de endereços na rede (NAT)</a:t>
            </a:r>
          </a:p>
        </p:txBody>
      </p:sp>
      <p:sp>
        <p:nvSpPr>
          <p:cNvPr id="13321" name="Freeform 4"/>
          <p:cNvSpPr>
            <a:spLocks/>
          </p:cNvSpPr>
          <p:nvPr/>
        </p:nvSpPr>
        <p:spPr bwMode="auto">
          <a:xfrm>
            <a:off x="0" y="2638425"/>
            <a:ext cx="3825875" cy="1355725"/>
          </a:xfrm>
          <a:custGeom>
            <a:avLst/>
            <a:gdLst>
              <a:gd name="T0" fmla="*/ 2147483647 w 2269"/>
              <a:gd name="T1" fmla="*/ 2147483647 h 854"/>
              <a:gd name="T2" fmla="*/ 2147483647 w 2269"/>
              <a:gd name="T3" fmla="*/ 2147483647 h 854"/>
              <a:gd name="T4" fmla="*/ 2147483647 w 2269"/>
              <a:gd name="T5" fmla="*/ 2147483647 h 854"/>
              <a:gd name="T6" fmla="*/ 2147483647 w 2269"/>
              <a:gd name="T7" fmla="*/ 2147483647 h 854"/>
              <a:gd name="T8" fmla="*/ 2147483647 w 2269"/>
              <a:gd name="T9" fmla="*/ 2147483647 h 854"/>
              <a:gd name="T10" fmla="*/ 2147483647 w 2269"/>
              <a:gd name="T11" fmla="*/ 2147483647 h 854"/>
              <a:gd name="T12" fmla="*/ 2147483647 w 2269"/>
              <a:gd name="T13" fmla="*/ 2147483647 h 85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269"/>
              <a:gd name="T22" fmla="*/ 0 h 854"/>
              <a:gd name="T23" fmla="*/ 2269 w 2269"/>
              <a:gd name="T24" fmla="*/ 854 h 85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269" h="854">
                <a:moveTo>
                  <a:pt x="1888" y="285"/>
                </a:moveTo>
                <a:cubicBezTo>
                  <a:pt x="1622" y="258"/>
                  <a:pt x="723" y="317"/>
                  <a:pt x="418" y="283"/>
                </a:cubicBezTo>
                <a:cubicBezTo>
                  <a:pt x="113" y="249"/>
                  <a:pt x="120" y="0"/>
                  <a:pt x="60" y="83"/>
                </a:cubicBezTo>
                <a:cubicBezTo>
                  <a:pt x="0" y="166"/>
                  <a:pt x="8" y="708"/>
                  <a:pt x="60" y="781"/>
                </a:cubicBezTo>
                <a:cubicBezTo>
                  <a:pt x="112" y="854"/>
                  <a:pt x="48" y="575"/>
                  <a:pt x="374" y="519"/>
                </a:cubicBezTo>
                <a:cubicBezTo>
                  <a:pt x="700" y="463"/>
                  <a:pt x="1765" y="486"/>
                  <a:pt x="2017" y="447"/>
                </a:cubicBezTo>
                <a:cubicBezTo>
                  <a:pt x="2269" y="408"/>
                  <a:pt x="2110" y="319"/>
                  <a:pt x="1888" y="285"/>
                </a:cubicBezTo>
                <a:close/>
              </a:path>
            </a:pathLst>
          </a:custGeom>
          <a:gradFill rotWithShape="1">
            <a:gsLst>
              <a:gs pos="0">
                <a:srgbClr val="FFFFFF">
                  <a:alpha val="98000"/>
                </a:srgbClr>
              </a:gs>
              <a:gs pos="100000">
                <a:srgbClr val="66CCFF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13314" name="Object 5"/>
          <p:cNvGraphicFramePr>
            <a:graphicFrameLocks noChangeAspect="1"/>
          </p:cNvGraphicFramePr>
          <p:nvPr/>
        </p:nvGraphicFramePr>
        <p:xfrm>
          <a:off x="7181850" y="2182813"/>
          <a:ext cx="555625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6" name="Clip" r:id="rId4" imgW="1305000" imgH="1085760" progId="MS_ClipArt_Gallery.2">
                  <p:embed/>
                </p:oleObj>
              </mc:Choice>
              <mc:Fallback>
                <p:oleObj name="Clip" r:id="rId4" imgW="1305000" imgH="1085760" progId="MS_ClipArt_Gallery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1850" y="2182813"/>
                        <a:ext cx="555625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6"/>
          <p:cNvGraphicFramePr>
            <a:graphicFrameLocks noChangeAspect="1"/>
          </p:cNvGraphicFramePr>
          <p:nvPr/>
        </p:nvGraphicFramePr>
        <p:xfrm>
          <a:off x="7231063" y="2971800"/>
          <a:ext cx="579437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7" name="Clip" r:id="rId6" imgW="1305000" imgH="1085760" progId="MS_ClipArt_Gallery.2">
                  <p:embed/>
                </p:oleObj>
              </mc:Choice>
              <mc:Fallback>
                <p:oleObj name="Clip" r:id="rId6" imgW="1305000" imgH="1085760" progId="MS_ClipArt_Gallery.2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1063" y="2971800"/>
                        <a:ext cx="579437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7"/>
          <p:cNvGraphicFramePr>
            <a:graphicFrameLocks noChangeAspect="1"/>
          </p:cNvGraphicFramePr>
          <p:nvPr/>
        </p:nvGraphicFramePr>
        <p:xfrm>
          <a:off x="7202488" y="3736975"/>
          <a:ext cx="563562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8" name="Clip" r:id="rId7" imgW="1305000" imgH="1085760" progId="MS_ClipArt_Gallery.2">
                  <p:embed/>
                </p:oleObj>
              </mc:Choice>
              <mc:Fallback>
                <p:oleObj name="Clip" r:id="rId7" imgW="1305000" imgH="1085760" progId="MS_ClipArt_Gallery.2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2488" y="3736975"/>
                        <a:ext cx="563562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2" name="Line 8"/>
          <p:cNvSpPr>
            <a:spLocks noChangeShapeType="1"/>
          </p:cNvSpPr>
          <p:nvPr/>
        </p:nvSpPr>
        <p:spPr bwMode="auto">
          <a:xfrm>
            <a:off x="4267200" y="3194050"/>
            <a:ext cx="3025775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3323" name="Line 9"/>
          <p:cNvSpPr>
            <a:spLocks noChangeShapeType="1"/>
          </p:cNvSpPr>
          <p:nvPr/>
        </p:nvSpPr>
        <p:spPr bwMode="auto">
          <a:xfrm flipH="1">
            <a:off x="7102475" y="2451100"/>
            <a:ext cx="9525" cy="1492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3324" name="Line 10"/>
          <p:cNvSpPr>
            <a:spLocks noChangeShapeType="1"/>
          </p:cNvSpPr>
          <p:nvPr/>
        </p:nvSpPr>
        <p:spPr bwMode="auto">
          <a:xfrm>
            <a:off x="7107238" y="2446338"/>
            <a:ext cx="1333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3325" name="Line 11"/>
          <p:cNvSpPr>
            <a:spLocks noChangeShapeType="1"/>
          </p:cNvSpPr>
          <p:nvPr/>
        </p:nvSpPr>
        <p:spPr bwMode="auto">
          <a:xfrm flipV="1">
            <a:off x="7113588" y="3951288"/>
            <a:ext cx="1714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3326" name="Text Box 12"/>
          <p:cNvSpPr txBox="1">
            <a:spLocks noChangeArrowheads="1"/>
          </p:cNvSpPr>
          <p:nvPr/>
        </p:nvSpPr>
        <p:spPr bwMode="auto">
          <a:xfrm>
            <a:off x="7732713" y="2181225"/>
            <a:ext cx="892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/>
              <a:t>10.0.0.1</a:t>
            </a:r>
          </a:p>
        </p:txBody>
      </p:sp>
      <p:sp>
        <p:nvSpPr>
          <p:cNvPr id="13327" name="Text Box 13"/>
          <p:cNvSpPr txBox="1">
            <a:spLocks noChangeArrowheads="1"/>
          </p:cNvSpPr>
          <p:nvPr/>
        </p:nvSpPr>
        <p:spPr bwMode="auto">
          <a:xfrm>
            <a:off x="7859713" y="2949575"/>
            <a:ext cx="923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/>
              <a:t>10.0.0.2</a:t>
            </a:r>
          </a:p>
        </p:txBody>
      </p:sp>
      <p:sp>
        <p:nvSpPr>
          <p:cNvPr id="13328" name="Text Box 14"/>
          <p:cNvSpPr txBox="1">
            <a:spLocks noChangeArrowheads="1"/>
          </p:cNvSpPr>
          <p:nvPr/>
        </p:nvSpPr>
        <p:spPr bwMode="auto">
          <a:xfrm>
            <a:off x="7821613" y="3844925"/>
            <a:ext cx="923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/>
              <a:t>10.0.0.3</a:t>
            </a:r>
          </a:p>
        </p:txBody>
      </p:sp>
      <p:sp>
        <p:nvSpPr>
          <p:cNvPr id="13329" name="Text Box 15"/>
          <p:cNvSpPr txBox="1">
            <a:spLocks noChangeArrowheads="1"/>
          </p:cNvSpPr>
          <p:nvPr/>
        </p:nvSpPr>
        <p:spPr bwMode="auto">
          <a:xfrm>
            <a:off x="4217988" y="2771775"/>
            <a:ext cx="923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/>
              <a:t>10.0.0.4</a:t>
            </a:r>
          </a:p>
        </p:txBody>
      </p:sp>
      <p:sp>
        <p:nvSpPr>
          <p:cNvPr id="13330" name="Line 16"/>
          <p:cNvSpPr>
            <a:spLocks noChangeShapeType="1"/>
          </p:cNvSpPr>
          <p:nvPr/>
        </p:nvSpPr>
        <p:spPr bwMode="auto">
          <a:xfrm flipH="1">
            <a:off x="4341813" y="3022600"/>
            <a:ext cx="85725" cy="128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3331" name="Text Box 17"/>
          <p:cNvSpPr txBox="1">
            <a:spLocks noChangeArrowheads="1"/>
          </p:cNvSpPr>
          <p:nvPr/>
        </p:nvSpPr>
        <p:spPr bwMode="auto">
          <a:xfrm>
            <a:off x="2379663" y="3328988"/>
            <a:ext cx="1295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/>
              <a:t>138.76.29.7</a:t>
            </a:r>
          </a:p>
        </p:txBody>
      </p:sp>
      <p:sp>
        <p:nvSpPr>
          <p:cNvPr id="13332" name="Line 18"/>
          <p:cNvSpPr>
            <a:spLocks noChangeShapeType="1"/>
          </p:cNvSpPr>
          <p:nvPr/>
        </p:nvSpPr>
        <p:spPr bwMode="auto">
          <a:xfrm flipH="1">
            <a:off x="3602038" y="3260725"/>
            <a:ext cx="85725" cy="128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/>
          <a:lstStyle/>
          <a:p>
            <a:endParaRPr lang="pt-BR"/>
          </a:p>
        </p:txBody>
      </p:sp>
      <p:grpSp>
        <p:nvGrpSpPr>
          <p:cNvPr id="13333" name="Group 19"/>
          <p:cNvGrpSpPr>
            <a:grpSpLocks/>
          </p:cNvGrpSpPr>
          <p:nvPr/>
        </p:nvGrpSpPr>
        <p:grpSpPr bwMode="auto">
          <a:xfrm>
            <a:off x="3746500" y="3054350"/>
            <a:ext cx="555625" cy="307975"/>
            <a:chOff x="3600" y="219"/>
            <a:chExt cx="360" cy="175"/>
          </a:xfrm>
        </p:grpSpPr>
        <p:sp>
          <p:nvSpPr>
            <p:cNvPr id="13346" name="Oval 20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7" name="Line 21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8" name="Line 22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9" name="Rectangle 23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13350" name="Oval 24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3351" name="Group 25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3356" name="Line 2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357" name="Line 2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358" name="Line 2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352" name="Group 29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3353" name="Line 3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354" name="Line 3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355" name="Line 3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3334" name="Line 33"/>
          <p:cNvSpPr>
            <a:spLocks noChangeShapeType="1"/>
          </p:cNvSpPr>
          <p:nvPr/>
        </p:nvSpPr>
        <p:spPr bwMode="auto">
          <a:xfrm>
            <a:off x="706438" y="3222625"/>
            <a:ext cx="3025775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3335" name="Text Box 34"/>
          <p:cNvSpPr txBox="1">
            <a:spLocks noChangeArrowheads="1"/>
          </p:cNvSpPr>
          <p:nvPr/>
        </p:nvSpPr>
        <p:spPr bwMode="auto">
          <a:xfrm>
            <a:off x="4768850" y="1679575"/>
            <a:ext cx="2184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/>
              <a:t>rede local</a:t>
            </a:r>
          </a:p>
          <a:p>
            <a:pPr algn="ctr"/>
            <a:r>
              <a:rPr lang="pt-BR"/>
              <a:t>(e.x., rede caseira)</a:t>
            </a:r>
          </a:p>
          <a:p>
            <a:pPr algn="ctr"/>
            <a:r>
              <a:rPr lang="pt-BR"/>
              <a:t>10.0.0/24</a:t>
            </a:r>
          </a:p>
        </p:txBody>
      </p:sp>
      <p:sp>
        <p:nvSpPr>
          <p:cNvPr id="13336" name="Line 35"/>
          <p:cNvSpPr>
            <a:spLocks noChangeShapeType="1"/>
          </p:cNvSpPr>
          <p:nvPr/>
        </p:nvSpPr>
        <p:spPr bwMode="auto">
          <a:xfrm>
            <a:off x="6985000" y="1900238"/>
            <a:ext cx="13858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3337" name="Line 36"/>
          <p:cNvSpPr>
            <a:spLocks noChangeShapeType="1"/>
          </p:cNvSpPr>
          <p:nvPr/>
        </p:nvSpPr>
        <p:spPr bwMode="auto">
          <a:xfrm>
            <a:off x="4033838" y="1760538"/>
            <a:ext cx="0" cy="1081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3338" name="Line 37"/>
          <p:cNvSpPr>
            <a:spLocks noChangeShapeType="1"/>
          </p:cNvSpPr>
          <p:nvPr/>
        </p:nvSpPr>
        <p:spPr bwMode="auto">
          <a:xfrm flipH="1" flipV="1">
            <a:off x="4173538" y="1887538"/>
            <a:ext cx="898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3339" name="Line 38"/>
          <p:cNvSpPr>
            <a:spLocks noChangeShapeType="1"/>
          </p:cNvSpPr>
          <p:nvPr/>
        </p:nvSpPr>
        <p:spPr bwMode="auto">
          <a:xfrm>
            <a:off x="2578100" y="1900238"/>
            <a:ext cx="13858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3340" name="Line 39"/>
          <p:cNvSpPr>
            <a:spLocks noChangeShapeType="1"/>
          </p:cNvSpPr>
          <p:nvPr/>
        </p:nvSpPr>
        <p:spPr bwMode="auto">
          <a:xfrm flipH="1" flipV="1">
            <a:off x="766763" y="1887538"/>
            <a:ext cx="898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3341" name="Text Box 40"/>
          <p:cNvSpPr txBox="1">
            <a:spLocks noChangeArrowheads="1"/>
          </p:cNvSpPr>
          <p:nvPr/>
        </p:nvSpPr>
        <p:spPr bwMode="auto">
          <a:xfrm>
            <a:off x="1571625" y="1666875"/>
            <a:ext cx="1123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/>
              <a:t>resto da</a:t>
            </a:r>
          </a:p>
          <a:p>
            <a:pPr algn="ctr"/>
            <a:r>
              <a:rPr lang="pt-BR"/>
              <a:t>Internet</a:t>
            </a:r>
          </a:p>
        </p:txBody>
      </p:sp>
      <p:sp>
        <p:nvSpPr>
          <p:cNvPr id="13342" name="Line 41"/>
          <p:cNvSpPr>
            <a:spLocks noChangeShapeType="1"/>
          </p:cNvSpPr>
          <p:nvPr/>
        </p:nvSpPr>
        <p:spPr bwMode="auto">
          <a:xfrm flipH="1" flipV="1">
            <a:off x="2819400" y="3644900"/>
            <a:ext cx="11113" cy="788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3343" name="Text Box 42"/>
          <p:cNvSpPr txBox="1">
            <a:spLocks noChangeArrowheads="1"/>
          </p:cNvSpPr>
          <p:nvPr/>
        </p:nvSpPr>
        <p:spPr bwMode="auto">
          <a:xfrm>
            <a:off x="4291013" y="4414838"/>
            <a:ext cx="39338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000"/>
              <a:t>Datagramas com origem ou</a:t>
            </a:r>
          </a:p>
          <a:p>
            <a:pPr algn="ctr"/>
            <a:r>
              <a:rPr lang="pt-BR" sz="2000"/>
              <a:t>destino nesta rede usam endereços 10.0.0/24 para origem e destino (como usual)</a:t>
            </a:r>
          </a:p>
        </p:txBody>
      </p:sp>
      <p:sp>
        <p:nvSpPr>
          <p:cNvPr id="13344" name="Line 43"/>
          <p:cNvSpPr>
            <a:spLocks noChangeShapeType="1"/>
          </p:cNvSpPr>
          <p:nvPr/>
        </p:nvSpPr>
        <p:spPr bwMode="auto">
          <a:xfrm flipH="1" flipV="1">
            <a:off x="5838825" y="3451225"/>
            <a:ext cx="11113" cy="996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3345" name="Text Box 44"/>
          <p:cNvSpPr txBox="1">
            <a:spLocks noChangeArrowheads="1"/>
          </p:cNvSpPr>
          <p:nvPr/>
        </p:nvSpPr>
        <p:spPr bwMode="auto">
          <a:xfrm>
            <a:off x="0" y="4424363"/>
            <a:ext cx="4237038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000" i="1">
                <a:solidFill>
                  <a:srgbClr val="FF0000"/>
                </a:solidFill>
              </a:rPr>
              <a:t>Todos</a:t>
            </a:r>
            <a:r>
              <a:rPr lang="pt-BR" sz="2000"/>
              <a:t> os datagramas </a:t>
            </a:r>
            <a:r>
              <a:rPr lang="pt-BR" sz="2000" i="1">
                <a:solidFill>
                  <a:srgbClr val="FF0000"/>
                </a:solidFill>
              </a:rPr>
              <a:t>deixando</a:t>
            </a:r>
            <a:r>
              <a:rPr lang="pt-BR" sz="2000"/>
              <a:t> a rede local têm o </a:t>
            </a:r>
            <a:r>
              <a:rPr lang="pt-BR" sz="2000">
                <a:solidFill>
                  <a:srgbClr val="FF0000"/>
                </a:solidFill>
              </a:rPr>
              <a:t>mesmo</a:t>
            </a:r>
            <a:r>
              <a:rPr lang="pt-BR" sz="2000"/>
              <a:t> único endereço IP NAT origem: 138.76.29.7, e diferentes números de porta origem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6246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B24CE5A8-7A6D-4653-A51D-87E18A5322E3}" type="slidenum">
              <a:rPr lang="pt-BR" smtClean="0"/>
              <a:pPr/>
              <a:t>60</a:t>
            </a:fld>
            <a:endParaRPr lang="pt-BR" smtClean="0"/>
          </a:p>
        </p:txBody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575675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400" smtClean="0">
                <a:solidFill>
                  <a:srgbClr val="FF0000"/>
                </a:solidFill>
              </a:rPr>
              <a:t>Motivação:</a:t>
            </a:r>
            <a:r>
              <a:rPr lang="pt-BR" sz="2400" smtClean="0"/>
              <a:t> a rede local usa apenas um endereço IP, no que concerne ao mundo exterior:</a:t>
            </a:r>
          </a:p>
          <a:p>
            <a:pPr lvl="1">
              <a:lnSpc>
                <a:spcPct val="90000"/>
              </a:lnSpc>
            </a:pPr>
            <a:r>
              <a:rPr lang="pt-BR" smtClean="0"/>
              <a:t>não há necessidade de alocar faixas de endereços do ISP: </a:t>
            </a:r>
          </a:p>
          <a:p>
            <a:pPr lvl="2">
              <a:lnSpc>
                <a:spcPct val="90000"/>
              </a:lnSpc>
            </a:pPr>
            <a:r>
              <a:rPr lang="pt-BR" smtClean="0"/>
              <a:t>apenas um endereço IP é usado para todos os dispositivos</a:t>
            </a:r>
          </a:p>
          <a:p>
            <a:pPr lvl="1">
              <a:lnSpc>
                <a:spcPct val="90000"/>
              </a:lnSpc>
            </a:pPr>
            <a:r>
              <a:rPr lang="pt-BR" smtClean="0"/>
              <a:t>pode modificar endereços de dispositivos na rede local sem notificar o mundo exterior</a:t>
            </a:r>
          </a:p>
          <a:p>
            <a:pPr lvl="1">
              <a:lnSpc>
                <a:spcPct val="90000"/>
              </a:lnSpc>
            </a:pPr>
            <a:r>
              <a:rPr lang="pt-BR" smtClean="0"/>
              <a:t>pode trocar de ISP sem mudar os endereços dos dispositivos na rede local</a:t>
            </a:r>
          </a:p>
          <a:p>
            <a:pPr lvl="1">
              <a:lnSpc>
                <a:spcPct val="90000"/>
              </a:lnSpc>
            </a:pPr>
            <a:r>
              <a:rPr lang="pt-BR" smtClean="0"/>
              <a:t>dispositivos dentro da rede local não são explicitamente endereçáveis, i.e., visíveis do mundo exterior (um incremento de segurança)</a:t>
            </a:r>
          </a:p>
          <a:p>
            <a:pPr>
              <a:lnSpc>
                <a:spcPct val="90000"/>
              </a:lnSpc>
              <a:buFont typeface="ZapfDingbats" pitchFamily="82" charset="0"/>
              <a:buNone/>
            </a:pPr>
            <a:endParaRPr lang="pt-BR" smtClean="0"/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title"/>
          </p:nvPr>
        </p:nvSpPr>
        <p:spPr>
          <a:xfrm>
            <a:off x="293688" y="228600"/>
            <a:ext cx="8545512" cy="1143000"/>
          </a:xfrm>
          <a:noFill/>
        </p:spPr>
        <p:txBody>
          <a:bodyPr/>
          <a:lstStyle/>
          <a:p>
            <a:r>
              <a:rPr lang="pt-BR" sz="3600" smtClean="0"/>
              <a:t>Tradução de endereços na rede (NAT)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63491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744965C8-C853-4DCD-A6B7-AE0F4F16E52D}" type="slidenum">
              <a:rPr lang="pt-BR" smtClean="0"/>
              <a:pPr/>
              <a:t>61</a:t>
            </a:fld>
            <a:endParaRPr lang="pt-BR" smtClean="0"/>
          </a:p>
        </p:txBody>
      </p:sp>
      <p:sp>
        <p:nvSpPr>
          <p:cNvPr id="63492" name="Rectangle 2"/>
          <p:cNvSpPr>
            <a:spLocks noGrp="1" noChangeArrowheads="1"/>
          </p:cNvSpPr>
          <p:nvPr>
            <p:ph type="title"/>
          </p:nvPr>
        </p:nvSpPr>
        <p:spPr>
          <a:xfrm>
            <a:off x="325438" y="228600"/>
            <a:ext cx="8399462" cy="1143000"/>
          </a:xfrm>
        </p:spPr>
        <p:txBody>
          <a:bodyPr/>
          <a:lstStyle/>
          <a:p>
            <a:r>
              <a:rPr lang="pt-BR" sz="3600" smtClean="0"/>
              <a:t>Tradução de endereços na rede (NAT)</a:t>
            </a:r>
          </a:p>
        </p:txBody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282700"/>
            <a:ext cx="8691562" cy="4648200"/>
          </a:xfrm>
        </p:spPr>
        <p:txBody>
          <a:bodyPr/>
          <a:lstStyle/>
          <a:p>
            <a:pPr>
              <a:buFont typeface="ZapfDingbats" pitchFamily="82" charset="0"/>
              <a:buNone/>
            </a:pPr>
            <a:r>
              <a:rPr lang="pt-BR" sz="2400" smtClean="0">
                <a:solidFill>
                  <a:srgbClr val="FF0000"/>
                </a:solidFill>
              </a:rPr>
              <a:t>Implementação:</a:t>
            </a:r>
            <a:r>
              <a:rPr lang="pt-BR" sz="2400" smtClean="0"/>
              <a:t> um roteador NAT deve:</a:t>
            </a:r>
            <a:br>
              <a:rPr lang="pt-BR" sz="2400" smtClean="0"/>
            </a:br>
            <a:endParaRPr lang="pt-BR" sz="2400" smtClean="0"/>
          </a:p>
          <a:p>
            <a:pPr lvl="1"/>
            <a:r>
              <a:rPr lang="pt-BR" i="1" smtClean="0">
                <a:solidFill>
                  <a:schemeClr val="accent2"/>
                </a:solidFill>
              </a:rPr>
              <a:t>datagramas saindo:</a:t>
            </a:r>
            <a:r>
              <a:rPr lang="pt-BR" smtClean="0">
                <a:solidFill>
                  <a:schemeClr val="accent2"/>
                </a:solidFill>
              </a:rPr>
              <a:t> </a:t>
            </a:r>
            <a:r>
              <a:rPr lang="pt-BR" i="1" smtClean="0">
                <a:solidFill>
                  <a:schemeClr val="accent2"/>
                </a:solidFill>
              </a:rPr>
              <a:t>trocar</a:t>
            </a:r>
            <a:r>
              <a:rPr lang="pt-BR" smtClean="0"/>
              <a:t> (IP origem, # porta ) de cada datagrama saindo para (IP NAT, novo # porta)</a:t>
            </a:r>
          </a:p>
          <a:p>
            <a:pPr lvl="2">
              <a:buFontTx/>
              <a:buNone/>
            </a:pPr>
            <a:r>
              <a:rPr lang="pt-BR" sz="2400" smtClean="0"/>
              <a:t>. . . clientes/servidores remotos vão responder usando </a:t>
            </a:r>
            <a:r>
              <a:rPr lang="pt-BR" smtClean="0"/>
              <a:t>(IP NAT, novo # porta)</a:t>
            </a:r>
            <a:r>
              <a:rPr lang="pt-BR" sz="2400" smtClean="0"/>
              <a:t> como endereço destino.</a:t>
            </a:r>
          </a:p>
          <a:p>
            <a:pPr lvl="1"/>
            <a:r>
              <a:rPr lang="pt-BR" i="1" smtClean="0">
                <a:solidFill>
                  <a:schemeClr val="accent2"/>
                </a:solidFill>
              </a:rPr>
              <a:t>lembrar (na tabela de tradução NAT) </a:t>
            </a:r>
            <a:r>
              <a:rPr lang="pt-BR" smtClean="0"/>
              <a:t>cada par de tradução (IP origem, # porta ) para (IP NAT, novo # porta)</a:t>
            </a:r>
          </a:p>
          <a:p>
            <a:pPr lvl="1"/>
            <a:r>
              <a:rPr lang="pt-BR" i="1" smtClean="0">
                <a:solidFill>
                  <a:schemeClr val="accent2"/>
                </a:solidFill>
              </a:rPr>
              <a:t>datagramas entrando:</a:t>
            </a:r>
            <a:r>
              <a:rPr lang="pt-BR" smtClean="0">
                <a:solidFill>
                  <a:schemeClr val="accent2"/>
                </a:solidFill>
              </a:rPr>
              <a:t> </a:t>
            </a:r>
            <a:r>
              <a:rPr lang="pt-BR" i="1" smtClean="0">
                <a:solidFill>
                  <a:schemeClr val="accent2"/>
                </a:solidFill>
              </a:rPr>
              <a:t>trocar</a:t>
            </a:r>
            <a:r>
              <a:rPr lang="pt-BR" smtClean="0"/>
              <a:t> (IP NAT, novo # porta) nos campos de destino de cada datagrama entrando para o (IP origem, # porta) correspondente armazenado na tabela NAT</a:t>
            </a:r>
          </a:p>
          <a:p>
            <a:pPr lvl="1"/>
            <a:endParaRPr lang="pt-BR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14342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6242A2F2-251F-41F1-B12E-C095D255D447}" type="slidenum">
              <a:rPr lang="pt-BR" smtClean="0"/>
              <a:pPr/>
              <a:t>62</a:t>
            </a:fld>
            <a:endParaRPr lang="pt-BR" smtClean="0"/>
          </a:p>
        </p:txBody>
      </p:sp>
      <p:sp>
        <p:nvSpPr>
          <p:cNvPr id="14343" name="Freeform 2"/>
          <p:cNvSpPr>
            <a:spLocks/>
          </p:cNvSpPr>
          <p:nvPr/>
        </p:nvSpPr>
        <p:spPr bwMode="auto">
          <a:xfrm>
            <a:off x="179388" y="3651250"/>
            <a:ext cx="4089400" cy="1355725"/>
          </a:xfrm>
          <a:custGeom>
            <a:avLst/>
            <a:gdLst>
              <a:gd name="T0" fmla="*/ 2147483647 w 2269"/>
              <a:gd name="T1" fmla="*/ 2147483647 h 854"/>
              <a:gd name="T2" fmla="*/ 2147483647 w 2269"/>
              <a:gd name="T3" fmla="*/ 2147483647 h 854"/>
              <a:gd name="T4" fmla="*/ 2147483647 w 2269"/>
              <a:gd name="T5" fmla="*/ 2147483647 h 854"/>
              <a:gd name="T6" fmla="*/ 2147483647 w 2269"/>
              <a:gd name="T7" fmla="*/ 2147483647 h 854"/>
              <a:gd name="T8" fmla="*/ 2147483647 w 2269"/>
              <a:gd name="T9" fmla="*/ 2147483647 h 854"/>
              <a:gd name="T10" fmla="*/ 2147483647 w 2269"/>
              <a:gd name="T11" fmla="*/ 2147483647 h 854"/>
              <a:gd name="T12" fmla="*/ 2147483647 w 2269"/>
              <a:gd name="T13" fmla="*/ 2147483647 h 85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269"/>
              <a:gd name="T22" fmla="*/ 0 h 854"/>
              <a:gd name="T23" fmla="*/ 2269 w 2269"/>
              <a:gd name="T24" fmla="*/ 854 h 85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269" h="854">
                <a:moveTo>
                  <a:pt x="1888" y="285"/>
                </a:moveTo>
                <a:cubicBezTo>
                  <a:pt x="1622" y="258"/>
                  <a:pt x="723" y="317"/>
                  <a:pt x="418" y="283"/>
                </a:cubicBezTo>
                <a:cubicBezTo>
                  <a:pt x="113" y="249"/>
                  <a:pt x="120" y="0"/>
                  <a:pt x="60" y="83"/>
                </a:cubicBezTo>
                <a:cubicBezTo>
                  <a:pt x="0" y="166"/>
                  <a:pt x="8" y="708"/>
                  <a:pt x="60" y="781"/>
                </a:cubicBezTo>
                <a:cubicBezTo>
                  <a:pt x="112" y="854"/>
                  <a:pt x="48" y="575"/>
                  <a:pt x="374" y="519"/>
                </a:cubicBezTo>
                <a:cubicBezTo>
                  <a:pt x="700" y="463"/>
                  <a:pt x="1765" y="486"/>
                  <a:pt x="2017" y="447"/>
                </a:cubicBezTo>
                <a:cubicBezTo>
                  <a:pt x="2269" y="408"/>
                  <a:pt x="2110" y="319"/>
                  <a:pt x="1888" y="285"/>
                </a:cubicBezTo>
                <a:close/>
              </a:path>
            </a:pathLst>
          </a:custGeom>
          <a:gradFill rotWithShape="1">
            <a:gsLst>
              <a:gs pos="0">
                <a:srgbClr val="FFFFFF">
                  <a:alpha val="98000"/>
                </a:srgbClr>
              </a:gs>
              <a:gs pos="100000">
                <a:srgbClr val="66CCFF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4344" name="Rectangle 3"/>
          <p:cNvSpPr>
            <a:spLocks noGrp="1" noChangeArrowheads="1"/>
          </p:cNvSpPr>
          <p:nvPr>
            <p:ph type="title"/>
          </p:nvPr>
        </p:nvSpPr>
        <p:spPr>
          <a:xfrm>
            <a:off x="276225" y="228600"/>
            <a:ext cx="8604250" cy="1143000"/>
          </a:xfrm>
        </p:spPr>
        <p:txBody>
          <a:bodyPr/>
          <a:lstStyle/>
          <a:p>
            <a:r>
              <a:rPr lang="pt-BR" sz="3600" smtClean="0"/>
              <a:t>Tradução de endereços na rede (NAT)</a:t>
            </a:r>
          </a:p>
        </p:txBody>
      </p:sp>
      <p:sp>
        <p:nvSpPr>
          <p:cNvPr id="14345" name="Freeform 4"/>
          <p:cNvSpPr>
            <a:spLocks/>
          </p:cNvSpPr>
          <p:nvPr/>
        </p:nvSpPr>
        <p:spPr bwMode="auto">
          <a:xfrm>
            <a:off x="4468813" y="2922588"/>
            <a:ext cx="3738562" cy="2697162"/>
          </a:xfrm>
          <a:custGeom>
            <a:avLst/>
            <a:gdLst>
              <a:gd name="T0" fmla="*/ 2147483647 w 2355"/>
              <a:gd name="T1" fmla="*/ 2147483647 h 1699"/>
              <a:gd name="T2" fmla="*/ 2147483647 w 2355"/>
              <a:gd name="T3" fmla="*/ 2147483647 h 1699"/>
              <a:gd name="T4" fmla="*/ 2147483647 w 2355"/>
              <a:gd name="T5" fmla="*/ 2147483647 h 1699"/>
              <a:gd name="T6" fmla="*/ 2147483647 w 2355"/>
              <a:gd name="T7" fmla="*/ 2147483647 h 1699"/>
              <a:gd name="T8" fmla="*/ 2147483647 w 2355"/>
              <a:gd name="T9" fmla="*/ 2147483647 h 1699"/>
              <a:gd name="T10" fmla="*/ 2147483647 w 2355"/>
              <a:gd name="T11" fmla="*/ 2147483647 h 1699"/>
              <a:gd name="T12" fmla="*/ 2147483647 w 2355"/>
              <a:gd name="T13" fmla="*/ 2147483647 h 1699"/>
              <a:gd name="T14" fmla="*/ 2147483647 w 2355"/>
              <a:gd name="T15" fmla="*/ 2147483647 h 1699"/>
              <a:gd name="T16" fmla="*/ 2147483647 w 2355"/>
              <a:gd name="T17" fmla="*/ 2147483647 h 1699"/>
              <a:gd name="T18" fmla="*/ 2147483647 w 2355"/>
              <a:gd name="T19" fmla="*/ 2147483647 h 1699"/>
              <a:gd name="T20" fmla="*/ 2147483647 w 2355"/>
              <a:gd name="T21" fmla="*/ 2147483647 h 169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355"/>
              <a:gd name="T34" fmla="*/ 0 h 1699"/>
              <a:gd name="T35" fmla="*/ 2355 w 2355"/>
              <a:gd name="T36" fmla="*/ 1699 h 169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355" h="1699">
                <a:moveTo>
                  <a:pt x="349" y="761"/>
                </a:moveTo>
                <a:cubicBezTo>
                  <a:pt x="587" y="729"/>
                  <a:pt x="1414" y="820"/>
                  <a:pt x="1651" y="732"/>
                </a:cubicBezTo>
                <a:cubicBezTo>
                  <a:pt x="1888" y="644"/>
                  <a:pt x="1710" y="351"/>
                  <a:pt x="1773" y="230"/>
                </a:cubicBezTo>
                <a:cubicBezTo>
                  <a:pt x="1836" y="109"/>
                  <a:pt x="1947" y="16"/>
                  <a:pt x="2029" y="8"/>
                </a:cubicBezTo>
                <a:cubicBezTo>
                  <a:pt x="2111" y="0"/>
                  <a:pt x="2213" y="27"/>
                  <a:pt x="2267" y="183"/>
                </a:cubicBezTo>
                <a:cubicBezTo>
                  <a:pt x="2321" y="339"/>
                  <a:pt x="2355" y="707"/>
                  <a:pt x="2355" y="942"/>
                </a:cubicBezTo>
                <a:cubicBezTo>
                  <a:pt x="2355" y="1177"/>
                  <a:pt x="2353" y="1485"/>
                  <a:pt x="2267" y="1592"/>
                </a:cubicBezTo>
                <a:cubicBezTo>
                  <a:pt x="2181" y="1699"/>
                  <a:pt x="1939" y="1680"/>
                  <a:pt x="1840" y="1586"/>
                </a:cubicBezTo>
                <a:cubicBezTo>
                  <a:pt x="1741" y="1492"/>
                  <a:pt x="1940" y="1135"/>
                  <a:pt x="1670" y="1025"/>
                </a:cubicBezTo>
                <a:cubicBezTo>
                  <a:pt x="1400" y="915"/>
                  <a:pt x="440" y="967"/>
                  <a:pt x="220" y="923"/>
                </a:cubicBezTo>
                <a:cubicBezTo>
                  <a:pt x="0" y="879"/>
                  <a:pt x="127" y="795"/>
                  <a:pt x="349" y="761"/>
                </a:cubicBezTo>
                <a:close/>
              </a:path>
            </a:pathLst>
          </a:custGeom>
          <a:solidFill>
            <a:srgbClr val="66CC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14338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7497763" y="3233738"/>
          <a:ext cx="555625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0" name="Clip" r:id="rId4" imgW="1305000" imgH="1085760" progId="MS_ClipArt_Gallery.2">
                  <p:embed/>
                </p:oleObj>
              </mc:Choice>
              <mc:Fallback>
                <p:oleObj name="Clip" r:id="rId4" imgW="1305000" imgH="1085760" progId="MS_ClipArt_Gallery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7763" y="3233738"/>
                        <a:ext cx="555625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Object 6"/>
          <p:cNvGraphicFramePr>
            <a:graphicFrameLocks noChangeAspect="1"/>
          </p:cNvGraphicFramePr>
          <p:nvPr/>
        </p:nvGraphicFramePr>
        <p:xfrm>
          <a:off x="7546975" y="4022725"/>
          <a:ext cx="579438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1" name="Clip" r:id="rId6" imgW="1305000" imgH="1085760" progId="MS_ClipArt_Gallery.2">
                  <p:embed/>
                </p:oleObj>
              </mc:Choice>
              <mc:Fallback>
                <p:oleObj name="Clip" r:id="rId6" imgW="1305000" imgH="1085760" progId="MS_ClipArt_Gallery.2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6975" y="4022725"/>
                        <a:ext cx="579438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0" name="Object 7"/>
          <p:cNvGraphicFramePr>
            <a:graphicFrameLocks noChangeAspect="1"/>
          </p:cNvGraphicFramePr>
          <p:nvPr/>
        </p:nvGraphicFramePr>
        <p:xfrm>
          <a:off x="7518400" y="4787900"/>
          <a:ext cx="56356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2" name="Clip" r:id="rId7" imgW="1305000" imgH="1085760" progId="MS_ClipArt_Gallery.2">
                  <p:embed/>
                </p:oleObj>
              </mc:Choice>
              <mc:Fallback>
                <p:oleObj name="Clip" r:id="rId7" imgW="1305000" imgH="1085760" progId="MS_ClipArt_Gallery.2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18400" y="4787900"/>
                        <a:ext cx="563563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6" name="Line 8"/>
          <p:cNvSpPr>
            <a:spLocks noChangeShapeType="1"/>
          </p:cNvSpPr>
          <p:nvPr/>
        </p:nvSpPr>
        <p:spPr bwMode="auto">
          <a:xfrm>
            <a:off x="4583113" y="4244975"/>
            <a:ext cx="3025775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4347" name="Line 9"/>
          <p:cNvSpPr>
            <a:spLocks noChangeShapeType="1"/>
          </p:cNvSpPr>
          <p:nvPr/>
        </p:nvSpPr>
        <p:spPr bwMode="auto">
          <a:xfrm flipH="1">
            <a:off x="7418388" y="3502025"/>
            <a:ext cx="9525" cy="1492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4348" name="Line 10"/>
          <p:cNvSpPr>
            <a:spLocks noChangeShapeType="1"/>
          </p:cNvSpPr>
          <p:nvPr/>
        </p:nvSpPr>
        <p:spPr bwMode="auto">
          <a:xfrm>
            <a:off x="7423150" y="3497263"/>
            <a:ext cx="1333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4349" name="Line 11"/>
          <p:cNvSpPr>
            <a:spLocks noChangeShapeType="1"/>
          </p:cNvSpPr>
          <p:nvPr/>
        </p:nvSpPr>
        <p:spPr bwMode="auto">
          <a:xfrm flipV="1">
            <a:off x="7429500" y="5002213"/>
            <a:ext cx="1714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4350" name="Text Box 12"/>
          <p:cNvSpPr txBox="1">
            <a:spLocks noChangeArrowheads="1"/>
          </p:cNvSpPr>
          <p:nvPr/>
        </p:nvSpPr>
        <p:spPr bwMode="auto">
          <a:xfrm>
            <a:off x="8048625" y="3232150"/>
            <a:ext cx="892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/>
              <a:t>10.0.0.1</a:t>
            </a:r>
          </a:p>
        </p:txBody>
      </p:sp>
      <p:sp>
        <p:nvSpPr>
          <p:cNvPr id="14351" name="Text Box 13"/>
          <p:cNvSpPr txBox="1">
            <a:spLocks noChangeArrowheads="1"/>
          </p:cNvSpPr>
          <p:nvPr/>
        </p:nvSpPr>
        <p:spPr bwMode="auto">
          <a:xfrm>
            <a:off x="8175625" y="4000500"/>
            <a:ext cx="923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/>
              <a:t>10.0.0.2</a:t>
            </a:r>
          </a:p>
        </p:txBody>
      </p:sp>
      <p:sp>
        <p:nvSpPr>
          <p:cNvPr id="14352" name="Text Box 14"/>
          <p:cNvSpPr txBox="1">
            <a:spLocks noChangeArrowheads="1"/>
          </p:cNvSpPr>
          <p:nvPr/>
        </p:nvSpPr>
        <p:spPr bwMode="auto">
          <a:xfrm>
            <a:off x="8137525" y="4895850"/>
            <a:ext cx="923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/>
              <a:t>10.0.0.3</a:t>
            </a: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5635625" y="2860675"/>
            <a:ext cx="1871663" cy="1033463"/>
            <a:chOff x="3550" y="2055"/>
            <a:chExt cx="1179" cy="651"/>
          </a:xfrm>
        </p:grpSpPr>
        <p:grpSp>
          <p:nvGrpSpPr>
            <p:cNvPr id="14436" name="Group 16"/>
            <p:cNvGrpSpPr>
              <a:grpSpLocks/>
            </p:cNvGrpSpPr>
            <p:nvPr/>
          </p:nvGrpSpPr>
          <p:grpSpPr bwMode="auto">
            <a:xfrm>
              <a:off x="3550" y="2055"/>
              <a:ext cx="1179" cy="357"/>
              <a:chOff x="4381" y="786"/>
              <a:chExt cx="1108" cy="357"/>
            </a:xfrm>
          </p:grpSpPr>
          <p:sp>
            <p:nvSpPr>
              <p:cNvPr id="14441" name="Rectangle 17"/>
              <p:cNvSpPr>
                <a:spLocks noChangeArrowheads="1"/>
              </p:cNvSpPr>
              <p:nvPr/>
            </p:nvSpPr>
            <p:spPr bwMode="auto">
              <a:xfrm>
                <a:off x="4385" y="830"/>
                <a:ext cx="1104" cy="25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442" name="Text Box 18"/>
              <p:cNvSpPr txBox="1">
                <a:spLocks noChangeArrowheads="1"/>
              </p:cNvSpPr>
              <p:nvPr/>
            </p:nvSpPr>
            <p:spPr bwMode="auto">
              <a:xfrm>
                <a:off x="4381" y="813"/>
                <a:ext cx="104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pt-BR" sz="1200"/>
                  <a:t>O: 10.0.0.1, 3345</a:t>
                </a:r>
              </a:p>
              <a:p>
                <a:r>
                  <a:rPr lang="pt-BR" sz="1200"/>
                  <a:t>D: 128.119.40.186, 80</a:t>
                </a:r>
              </a:p>
            </p:txBody>
          </p:sp>
          <p:grpSp>
            <p:nvGrpSpPr>
              <p:cNvPr id="14443" name="Group 19"/>
              <p:cNvGrpSpPr>
                <a:grpSpLocks/>
              </p:cNvGrpSpPr>
              <p:nvPr/>
            </p:nvGrpSpPr>
            <p:grpSpPr bwMode="auto">
              <a:xfrm>
                <a:off x="5394" y="786"/>
                <a:ext cx="48" cy="99"/>
                <a:chOff x="5508" y="1599"/>
                <a:chExt cx="48" cy="99"/>
              </a:xfrm>
            </p:grpSpPr>
            <p:sp>
              <p:nvSpPr>
                <p:cNvPr id="14448" name="Freeform 20"/>
                <p:cNvSpPr>
                  <a:spLocks/>
                </p:cNvSpPr>
                <p:nvPr/>
              </p:nvSpPr>
              <p:spPr bwMode="auto">
                <a:xfrm>
                  <a:off x="5508" y="1599"/>
                  <a:ext cx="48" cy="99"/>
                </a:xfrm>
                <a:custGeom>
                  <a:avLst/>
                  <a:gdLst>
                    <a:gd name="T0" fmla="*/ 21 w 48"/>
                    <a:gd name="T1" fmla="*/ 0 h 99"/>
                    <a:gd name="T2" fmla="*/ 0 w 48"/>
                    <a:gd name="T3" fmla="*/ 72 h 99"/>
                    <a:gd name="T4" fmla="*/ 27 w 48"/>
                    <a:gd name="T5" fmla="*/ 99 h 99"/>
                    <a:gd name="T6" fmla="*/ 48 w 48"/>
                    <a:gd name="T7" fmla="*/ 21 h 99"/>
                    <a:gd name="T8" fmla="*/ 21 w 48"/>
                    <a:gd name="T9" fmla="*/ 0 h 9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99"/>
                    <a:gd name="T17" fmla="*/ 48 w 48"/>
                    <a:gd name="T18" fmla="*/ 99 h 9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99">
                      <a:moveTo>
                        <a:pt x="21" y="0"/>
                      </a:moveTo>
                      <a:lnTo>
                        <a:pt x="0" y="72"/>
                      </a:lnTo>
                      <a:lnTo>
                        <a:pt x="27" y="99"/>
                      </a:lnTo>
                      <a:lnTo>
                        <a:pt x="48" y="21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14449" name="Line 21"/>
                <p:cNvSpPr>
                  <a:spLocks noChangeShapeType="1"/>
                </p:cNvSpPr>
                <p:nvPr/>
              </p:nvSpPr>
              <p:spPr bwMode="auto">
                <a:xfrm flipH="1">
                  <a:off x="5512" y="1608"/>
                  <a:ext cx="20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14450" name="Line 22"/>
                <p:cNvSpPr>
                  <a:spLocks noChangeShapeType="1"/>
                </p:cNvSpPr>
                <p:nvPr/>
              </p:nvSpPr>
              <p:spPr bwMode="auto">
                <a:xfrm flipH="1">
                  <a:off x="5536" y="1620"/>
                  <a:ext cx="20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pt-BR"/>
                </a:p>
              </p:txBody>
            </p:sp>
          </p:grpSp>
          <p:grpSp>
            <p:nvGrpSpPr>
              <p:cNvPr id="14444" name="Group 23"/>
              <p:cNvGrpSpPr>
                <a:grpSpLocks/>
              </p:cNvGrpSpPr>
              <p:nvPr/>
            </p:nvGrpSpPr>
            <p:grpSpPr bwMode="auto">
              <a:xfrm>
                <a:off x="5382" y="1044"/>
                <a:ext cx="48" cy="99"/>
                <a:chOff x="5508" y="1599"/>
                <a:chExt cx="48" cy="99"/>
              </a:xfrm>
            </p:grpSpPr>
            <p:sp>
              <p:nvSpPr>
                <p:cNvPr id="14445" name="Freeform 24"/>
                <p:cNvSpPr>
                  <a:spLocks/>
                </p:cNvSpPr>
                <p:nvPr/>
              </p:nvSpPr>
              <p:spPr bwMode="auto">
                <a:xfrm>
                  <a:off x="5508" y="1599"/>
                  <a:ext cx="48" cy="99"/>
                </a:xfrm>
                <a:custGeom>
                  <a:avLst/>
                  <a:gdLst>
                    <a:gd name="T0" fmla="*/ 21 w 48"/>
                    <a:gd name="T1" fmla="*/ 0 h 99"/>
                    <a:gd name="T2" fmla="*/ 0 w 48"/>
                    <a:gd name="T3" fmla="*/ 72 h 99"/>
                    <a:gd name="T4" fmla="*/ 27 w 48"/>
                    <a:gd name="T5" fmla="*/ 99 h 99"/>
                    <a:gd name="T6" fmla="*/ 48 w 48"/>
                    <a:gd name="T7" fmla="*/ 21 h 99"/>
                    <a:gd name="T8" fmla="*/ 21 w 48"/>
                    <a:gd name="T9" fmla="*/ 0 h 9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99"/>
                    <a:gd name="T17" fmla="*/ 48 w 48"/>
                    <a:gd name="T18" fmla="*/ 99 h 9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99">
                      <a:moveTo>
                        <a:pt x="21" y="0"/>
                      </a:moveTo>
                      <a:lnTo>
                        <a:pt x="0" y="72"/>
                      </a:lnTo>
                      <a:lnTo>
                        <a:pt x="27" y="99"/>
                      </a:lnTo>
                      <a:lnTo>
                        <a:pt x="48" y="21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14446" name="Line 25"/>
                <p:cNvSpPr>
                  <a:spLocks noChangeShapeType="1"/>
                </p:cNvSpPr>
                <p:nvPr/>
              </p:nvSpPr>
              <p:spPr bwMode="auto">
                <a:xfrm flipH="1">
                  <a:off x="5512" y="1608"/>
                  <a:ext cx="20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14447" name="Line 26"/>
                <p:cNvSpPr>
                  <a:spLocks noChangeShapeType="1"/>
                </p:cNvSpPr>
                <p:nvPr/>
              </p:nvSpPr>
              <p:spPr bwMode="auto">
                <a:xfrm flipH="1">
                  <a:off x="5536" y="1620"/>
                  <a:ext cx="20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pt-BR"/>
                </a:p>
              </p:txBody>
            </p:sp>
          </p:grpSp>
        </p:grpSp>
        <p:sp>
          <p:nvSpPr>
            <p:cNvPr id="14437" name="Freeform 27"/>
            <p:cNvSpPr>
              <a:spLocks/>
            </p:cNvSpPr>
            <p:nvPr/>
          </p:nvSpPr>
          <p:spPr bwMode="auto">
            <a:xfrm>
              <a:off x="3573" y="2364"/>
              <a:ext cx="564" cy="342"/>
            </a:xfrm>
            <a:custGeom>
              <a:avLst/>
              <a:gdLst>
                <a:gd name="T0" fmla="*/ 0 w 417"/>
                <a:gd name="T1" fmla="*/ 2096 h 264"/>
                <a:gd name="T2" fmla="*/ 4672 w 417"/>
                <a:gd name="T3" fmla="*/ 2096 h 264"/>
                <a:gd name="T4" fmla="*/ 4672 w 417"/>
                <a:gd name="T5" fmla="*/ 0 h 264"/>
                <a:gd name="T6" fmla="*/ 0 60000 65536"/>
                <a:gd name="T7" fmla="*/ 0 60000 65536"/>
                <a:gd name="T8" fmla="*/ 0 60000 65536"/>
                <a:gd name="T9" fmla="*/ 0 w 417"/>
                <a:gd name="T10" fmla="*/ 0 h 264"/>
                <a:gd name="T11" fmla="*/ 417 w 417"/>
                <a:gd name="T12" fmla="*/ 264 h 26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17" h="264">
                  <a:moveTo>
                    <a:pt x="0" y="264"/>
                  </a:moveTo>
                  <a:lnTo>
                    <a:pt x="417" y="264"/>
                  </a:lnTo>
                  <a:lnTo>
                    <a:pt x="417" y="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grpSp>
          <p:nvGrpSpPr>
            <p:cNvPr id="14438" name="Group 28"/>
            <p:cNvGrpSpPr>
              <a:grpSpLocks/>
            </p:cNvGrpSpPr>
            <p:nvPr/>
          </p:nvGrpSpPr>
          <p:grpSpPr bwMode="auto">
            <a:xfrm>
              <a:off x="4032" y="2419"/>
              <a:ext cx="218" cy="231"/>
              <a:chOff x="5140" y="403"/>
              <a:chExt cx="218" cy="231"/>
            </a:xfrm>
          </p:grpSpPr>
          <p:sp>
            <p:nvSpPr>
              <p:cNvPr id="14439" name="Oval 29"/>
              <p:cNvSpPr>
                <a:spLocks noChangeArrowheads="1"/>
              </p:cNvSpPr>
              <p:nvPr/>
            </p:nvSpPr>
            <p:spPr bwMode="auto">
              <a:xfrm>
                <a:off x="5140" y="410"/>
                <a:ext cx="218" cy="21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440" name="Text Box 30"/>
              <p:cNvSpPr txBox="1">
                <a:spLocks noChangeArrowheads="1"/>
              </p:cNvSpPr>
              <p:nvPr/>
            </p:nvSpPr>
            <p:spPr bwMode="auto">
              <a:xfrm>
                <a:off x="5154" y="403"/>
                <a:ext cx="181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pt-BR">
                    <a:solidFill>
                      <a:srgbClr val="FF0000"/>
                    </a:solidFill>
                  </a:rPr>
                  <a:t>1</a:t>
                </a:r>
              </a:p>
            </p:txBody>
          </p:sp>
        </p:grpSp>
      </p:grpSp>
      <p:sp>
        <p:nvSpPr>
          <p:cNvPr id="14354" name="Text Box 31"/>
          <p:cNvSpPr txBox="1">
            <a:spLocks noChangeArrowheads="1"/>
          </p:cNvSpPr>
          <p:nvPr/>
        </p:nvSpPr>
        <p:spPr bwMode="auto">
          <a:xfrm>
            <a:off x="4533900" y="3822700"/>
            <a:ext cx="923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/>
              <a:t>10.0.0.4</a:t>
            </a:r>
          </a:p>
        </p:txBody>
      </p:sp>
      <p:sp>
        <p:nvSpPr>
          <p:cNvPr id="14355" name="Line 32"/>
          <p:cNvSpPr>
            <a:spLocks noChangeShapeType="1"/>
          </p:cNvSpPr>
          <p:nvPr/>
        </p:nvSpPr>
        <p:spPr bwMode="auto">
          <a:xfrm flipH="1">
            <a:off x="4657725" y="4073525"/>
            <a:ext cx="85725" cy="128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4356" name="Text Box 33"/>
          <p:cNvSpPr txBox="1">
            <a:spLocks noChangeArrowheads="1"/>
          </p:cNvSpPr>
          <p:nvPr/>
        </p:nvSpPr>
        <p:spPr bwMode="auto">
          <a:xfrm>
            <a:off x="2695575" y="4379913"/>
            <a:ext cx="1295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/>
              <a:t>138.76.29.7</a:t>
            </a:r>
          </a:p>
        </p:txBody>
      </p:sp>
      <p:sp>
        <p:nvSpPr>
          <p:cNvPr id="14357" name="Line 34"/>
          <p:cNvSpPr>
            <a:spLocks noChangeShapeType="1"/>
          </p:cNvSpPr>
          <p:nvPr/>
        </p:nvSpPr>
        <p:spPr bwMode="auto">
          <a:xfrm flipH="1">
            <a:off x="3917950" y="4311650"/>
            <a:ext cx="85725" cy="128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/>
          <a:lstStyle/>
          <a:p>
            <a:endParaRPr lang="pt-BR"/>
          </a:p>
        </p:txBody>
      </p:sp>
      <p:grpSp>
        <p:nvGrpSpPr>
          <p:cNvPr id="7" name="Group 35"/>
          <p:cNvGrpSpPr>
            <a:grpSpLocks/>
          </p:cNvGrpSpPr>
          <p:nvPr/>
        </p:nvGrpSpPr>
        <p:grpSpPr bwMode="auto">
          <a:xfrm>
            <a:off x="6469063" y="1541463"/>
            <a:ext cx="2566987" cy="1417637"/>
            <a:chOff x="3944" y="971"/>
            <a:chExt cx="1617" cy="893"/>
          </a:xfrm>
        </p:grpSpPr>
        <p:sp>
          <p:nvSpPr>
            <p:cNvPr id="14434" name="Text Box 36"/>
            <p:cNvSpPr txBox="1">
              <a:spLocks noChangeArrowheads="1"/>
            </p:cNvSpPr>
            <p:nvPr/>
          </p:nvSpPr>
          <p:spPr bwMode="auto">
            <a:xfrm>
              <a:off x="4121" y="971"/>
              <a:ext cx="1440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u="sng">
                  <a:solidFill>
                    <a:srgbClr val="FF0000"/>
                  </a:solidFill>
                </a:rPr>
                <a:t>1:</a:t>
              </a:r>
              <a:r>
                <a:rPr lang="pt-BR">
                  <a:solidFill>
                    <a:srgbClr val="FF0000"/>
                  </a:solidFill>
                </a:rPr>
                <a:t> host 10.0.0.1 </a:t>
              </a:r>
            </a:p>
            <a:p>
              <a:r>
                <a:rPr lang="pt-BR">
                  <a:solidFill>
                    <a:srgbClr val="FF0000"/>
                  </a:solidFill>
                </a:rPr>
                <a:t>envia datagrama p/ </a:t>
              </a:r>
            </a:p>
            <a:p>
              <a:r>
                <a:rPr lang="pt-BR">
                  <a:solidFill>
                    <a:srgbClr val="FF0000"/>
                  </a:solidFill>
                </a:rPr>
                <a:t>128.119.40.186, 80</a:t>
              </a:r>
            </a:p>
          </p:txBody>
        </p:sp>
        <p:sp>
          <p:nvSpPr>
            <p:cNvPr id="14435" name="Line 37"/>
            <p:cNvSpPr>
              <a:spLocks noChangeShapeType="1"/>
            </p:cNvSpPr>
            <p:nvPr/>
          </p:nvSpPr>
          <p:spPr bwMode="auto">
            <a:xfrm flipH="1">
              <a:off x="3944" y="1105"/>
              <a:ext cx="197" cy="759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pt-BR"/>
            </a:p>
          </p:txBody>
        </p:sp>
      </p:grpSp>
      <p:sp>
        <p:nvSpPr>
          <p:cNvPr id="14359" name="Freeform 38"/>
          <p:cNvSpPr>
            <a:spLocks/>
          </p:cNvSpPr>
          <p:nvPr/>
        </p:nvSpPr>
        <p:spPr bwMode="auto">
          <a:xfrm>
            <a:off x="2344738" y="2627313"/>
            <a:ext cx="3862387" cy="1531937"/>
          </a:xfrm>
          <a:custGeom>
            <a:avLst/>
            <a:gdLst>
              <a:gd name="T0" fmla="*/ 0 w 2433"/>
              <a:gd name="T1" fmla="*/ 2147483647 h 965"/>
              <a:gd name="T2" fmla="*/ 2147483647 w 2433"/>
              <a:gd name="T3" fmla="*/ 2147483647 h 965"/>
              <a:gd name="T4" fmla="*/ 2147483647 w 2433"/>
              <a:gd name="T5" fmla="*/ 2147483647 h 965"/>
              <a:gd name="T6" fmla="*/ 2147483647 w 2433"/>
              <a:gd name="T7" fmla="*/ 2147483647 h 965"/>
              <a:gd name="T8" fmla="*/ 2147483647 w 2433"/>
              <a:gd name="T9" fmla="*/ 2147483647 h 965"/>
              <a:gd name="T10" fmla="*/ 2147483647 w 2433"/>
              <a:gd name="T11" fmla="*/ 2147483647 h 965"/>
              <a:gd name="T12" fmla="*/ 0 w 2433"/>
              <a:gd name="T13" fmla="*/ 2147483647 h 9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33"/>
              <a:gd name="T22" fmla="*/ 0 h 965"/>
              <a:gd name="T23" fmla="*/ 2433 w 2433"/>
              <a:gd name="T24" fmla="*/ 965 h 9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33" h="965">
                <a:moveTo>
                  <a:pt x="0" y="64"/>
                </a:moveTo>
                <a:cubicBezTo>
                  <a:pt x="0" y="64"/>
                  <a:pt x="2079" y="0"/>
                  <a:pt x="2352" y="64"/>
                </a:cubicBezTo>
                <a:cubicBezTo>
                  <a:pt x="2433" y="57"/>
                  <a:pt x="1814" y="309"/>
                  <a:pt x="1640" y="450"/>
                </a:cubicBezTo>
                <a:cubicBezTo>
                  <a:pt x="1466" y="591"/>
                  <a:pt x="1383" y="888"/>
                  <a:pt x="1308" y="965"/>
                </a:cubicBezTo>
                <a:lnTo>
                  <a:pt x="1159" y="965"/>
                </a:lnTo>
                <a:cubicBezTo>
                  <a:pt x="1078" y="870"/>
                  <a:pt x="1013" y="546"/>
                  <a:pt x="820" y="396"/>
                </a:cubicBezTo>
                <a:cubicBezTo>
                  <a:pt x="583" y="207"/>
                  <a:pt x="189" y="142"/>
                  <a:pt x="0" y="64"/>
                </a:cubicBez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bg1"/>
              </a:gs>
            </a:gsLst>
            <a:lin ang="5400000" scaled="1"/>
          </a:gradFill>
          <a:ln w="3175">
            <a:solidFill>
              <a:schemeClr val="hlink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4360" name="Rectangle 39"/>
          <p:cNvSpPr>
            <a:spLocks noChangeArrowheads="1"/>
          </p:cNvSpPr>
          <p:nvPr/>
        </p:nvSpPr>
        <p:spPr bwMode="auto">
          <a:xfrm>
            <a:off x="2344738" y="1374775"/>
            <a:ext cx="3784600" cy="1354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4361" name="Text Box 40"/>
          <p:cNvSpPr txBox="1">
            <a:spLocks noChangeArrowheads="1"/>
          </p:cNvSpPr>
          <p:nvPr/>
        </p:nvSpPr>
        <p:spPr bwMode="auto">
          <a:xfrm>
            <a:off x="2306638" y="1423988"/>
            <a:ext cx="3876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/>
              <a:t>Tabela de tradução NAT</a:t>
            </a:r>
          </a:p>
          <a:p>
            <a:pPr algn="ctr"/>
            <a:r>
              <a:rPr lang="pt-BR"/>
              <a:t>end. lado WAN        end. lado LAN </a:t>
            </a:r>
          </a:p>
        </p:txBody>
      </p:sp>
      <p:sp>
        <p:nvSpPr>
          <p:cNvPr id="14362" name="Line 41"/>
          <p:cNvSpPr>
            <a:spLocks noChangeShapeType="1"/>
          </p:cNvSpPr>
          <p:nvPr/>
        </p:nvSpPr>
        <p:spPr bwMode="auto">
          <a:xfrm flipV="1">
            <a:off x="2344738" y="1747838"/>
            <a:ext cx="3790950" cy="11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4363" name="Line 42"/>
          <p:cNvSpPr>
            <a:spLocks noChangeShapeType="1"/>
          </p:cNvSpPr>
          <p:nvPr/>
        </p:nvSpPr>
        <p:spPr bwMode="auto">
          <a:xfrm flipV="1">
            <a:off x="2359025" y="2025650"/>
            <a:ext cx="3749675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4364" name="Line 43"/>
          <p:cNvSpPr>
            <a:spLocks noChangeShapeType="1"/>
          </p:cNvSpPr>
          <p:nvPr/>
        </p:nvSpPr>
        <p:spPr bwMode="auto">
          <a:xfrm>
            <a:off x="4468813" y="1770063"/>
            <a:ext cx="3175" cy="955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grpSp>
        <p:nvGrpSpPr>
          <p:cNvPr id="14365" name="Group 44"/>
          <p:cNvGrpSpPr>
            <a:grpSpLocks/>
          </p:cNvGrpSpPr>
          <p:nvPr/>
        </p:nvGrpSpPr>
        <p:grpSpPr bwMode="auto">
          <a:xfrm>
            <a:off x="4062413" y="4105275"/>
            <a:ext cx="555625" cy="307975"/>
            <a:chOff x="3600" y="219"/>
            <a:chExt cx="360" cy="175"/>
          </a:xfrm>
        </p:grpSpPr>
        <p:sp>
          <p:nvSpPr>
            <p:cNvPr id="14421" name="Oval 45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422" name="Line 46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423" name="Line 47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424" name="Rectangle 48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14425" name="Oval 49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4426" name="Group 5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4431" name="Line 5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432" name="Line 5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433" name="Line 5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4427" name="Group 5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4428" name="Line 5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429" name="Line 5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430" name="Line 5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205882" name="Text Box 58"/>
          <p:cNvSpPr txBox="1">
            <a:spLocks noChangeArrowheads="1"/>
          </p:cNvSpPr>
          <p:nvPr/>
        </p:nvSpPr>
        <p:spPr bwMode="auto">
          <a:xfrm>
            <a:off x="2362200" y="2049463"/>
            <a:ext cx="37830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>
                <a:solidFill>
                  <a:srgbClr val="FF0000"/>
                </a:solidFill>
              </a:rPr>
              <a:t>138.76.29.7, 5001   10.0.0.1, 3345</a:t>
            </a:r>
          </a:p>
          <a:p>
            <a:pPr algn="ctr"/>
            <a:r>
              <a:rPr lang="pt-BR"/>
              <a:t>……                                         ……</a:t>
            </a:r>
          </a:p>
        </p:txBody>
      </p:sp>
      <p:grpSp>
        <p:nvGrpSpPr>
          <p:cNvPr id="11" name="Group 59"/>
          <p:cNvGrpSpPr>
            <a:grpSpLocks/>
          </p:cNvGrpSpPr>
          <p:nvPr/>
        </p:nvGrpSpPr>
        <p:grpSpPr bwMode="auto">
          <a:xfrm>
            <a:off x="4765675" y="3435350"/>
            <a:ext cx="2784475" cy="1631950"/>
            <a:chOff x="3002" y="2417"/>
            <a:chExt cx="1754" cy="1028"/>
          </a:xfrm>
        </p:grpSpPr>
        <p:sp>
          <p:nvSpPr>
            <p:cNvPr id="14407" name="Rectangle 60"/>
            <p:cNvSpPr>
              <a:spLocks noChangeArrowheads="1"/>
            </p:cNvSpPr>
            <p:nvPr/>
          </p:nvSpPr>
          <p:spPr bwMode="auto">
            <a:xfrm>
              <a:off x="3002" y="3051"/>
              <a:ext cx="1175" cy="2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408" name="Text Box 61"/>
            <p:cNvSpPr txBox="1">
              <a:spLocks noChangeArrowheads="1"/>
            </p:cNvSpPr>
            <p:nvPr/>
          </p:nvSpPr>
          <p:spPr bwMode="auto">
            <a:xfrm>
              <a:off x="3104" y="3042"/>
              <a:ext cx="1112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BR" sz="1200"/>
                <a:t>O: 128.119.40.186, 80 </a:t>
              </a:r>
            </a:p>
            <a:p>
              <a:r>
                <a:rPr lang="pt-BR" sz="1200"/>
                <a:t>D: 10.0.0.1, 3345</a:t>
              </a:r>
            </a:p>
            <a:p>
              <a:endParaRPr lang="pt-BR" sz="1200"/>
            </a:p>
          </p:txBody>
        </p:sp>
        <p:grpSp>
          <p:nvGrpSpPr>
            <p:cNvPr id="14409" name="Group 62"/>
            <p:cNvGrpSpPr>
              <a:grpSpLocks/>
            </p:cNvGrpSpPr>
            <p:nvPr/>
          </p:nvGrpSpPr>
          <p:grpSpPr bwMode="auto">
            <a:xfrm>
              <a:off x="3054" y="3007"/>
              <a:ext cx="51" cy="99"/>
              <a:chOff x="5508" y="1599"/>
              <a:chExt cx="48" cy="99"/>
            </a:xfrm>
          </p:grpSpPr>
          <p:sp>
            <p:nvSpPr>
              <p:cNvPr id="14418" name="Freeform 63"/>
              <p:cNvSpPr>
                <a:spLocks/>
              </p:cNvSpPr>
              <p:nvPr/>
            </p:nvSpPr>
            <p:spPr bwMode="auto">
              <a:xfrm>
                <a:off x="5508" y="1599"/>
                <a:ext cx="48" cy="99"/>
              </a:xfrm>
              <a:custGeom>
                <a:avLst/>
                <a:gdLst>
                  <a:gd name="T0" fmla="*/ 21 w 48"/>
                  <a:gd name="T1" fmla="*/ 0 h 99"/>
                  <a:gd name="T2" fmla="*/ 0 w 48"/>
                  <a:gd name="T3" fmla="*/ 72 h 99"/>
                  <a:gd name="T4" fmla="*/ 27 w 48"/>
                  <a:gd name="T5" fmla="*/ 99 h 99"/>
                  <a:gd name="T6" fmla="*/ 48 w 48"/>
                  <a:gd name="T7" fmla="*/ 21 h 99"/>
                  <a:gd name="T8" fmla="*/ 21 w 48"/>
                  <a:gd name="T9" fmla="*/ 0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99"/>
                  <a:gd name="T17" fmla="*/ 48 w 48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99">
                    <a:moveTo>
                      <a:pt x="21" y="0"/>
                    </a:moveTo>
                    <a:lnTo>
                      <a:pt x="0" y="72"/>
                    </a:lnTo>
                    <a:lnTo>
                      <a:pt x="27" y="99"/>
                    </a:lnTo>
                    <a:lnTo>
                      <a:pt x="48" y="2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14419" name="Line 64"/>
              <p:cNvSpPr>
                <a:spLocks noChangeShapeType="1"/>
              </p:cNvSpPr>
              <p:nvPr/>
            </p:nvSpPr>
            <p:spPr bwMode="auto">
              <a:xfrm flipH="1">
                <a:off x="5512" y="1608"/>
                <a:ext cx="2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14420" name="Line 65"/>
              <p:cNvSpPr>
                <a:spLocks noChangeShapeType="1"/>
              </p:cNvSpPr>
              <p:nvPr/>
            </p:nvSpPr>
            <p:spPr bwMode="auto">
              <a:xfrm flipH="1">
                <a:off x="5536" y="1620"/>
                <a:ext cx="2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14410" name="Group 66"/>
            <p:cNvGrpSpPr>
              <a:grpSpLocks/>
            </p:cNvGrpSpPr>
            <p:nvPr/>
          </p:nvGrpSpPr>
          <p:grpSpPr bwMode="auto">
            <a:xfrm>
              <a:off x="3059" y="3248"/>
              <a:ext cx="51" cy="99"/>
              <a:chOff x="5508" y="1599"/>
              <a:chExt cx="48" cy="99"/>
            </a:xfrm>
          </p:grpSpPr>
          <p:sp>
            <p:nvSpPr>
              <p:cNvPr id="14415" name="Freeform 67"/>
              <p:cNvSpPr>
                <a:spLocks/>
              </p:cNvSpPr>
              <p:nvPr/>
            </p:nvSpPr>
            <p:spPr bwMode="auto">
              <a:xfrm>
                <a:off x="5508" y="1599"/>
                <a:ext cx="48" cy="99"/>
              </a:xfrm>
              <a:custGeom>
                <a:avLst/>
                <a:gdLst>
                  <a:gd name="T0" fmla="*/ 21 w 48"/>
                  <a:gd name="T1" fmla="*/ 0 h 99"/>
                  <a:gd name="T2" fmla="*/ 0 w 48"/>
                  <a:gd name="T3" fmla="*/ 72 h 99"/>
                  <a:gd name="T4" fmla="*/ 27 w 48"/>
                  <a:gd name="T5" fmla="*/ 99 h 99"/>
                  <a:gd name="T6" fmla="*/ 48 w 48"/>
                  <a:gd name="T7" fmla="*/ 21 h 99"/>
                  <a:gd name="T8" fmla="*/ 21 w 48"/>
                  <a:gd name="T9" fmla="*/ 0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99"/>
                  <a:gd name="T17" fmla="*/ 48 w 48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99">
                    <a:moveTo>
                      <a:pt x="21" y="0"/>
                    </a:moveTo>
                    <a:lnTo>
                      <a:pt x="0" y="72"/>
                    </a:lnTo>
                    <a:lnTo>
                      <a:pt x="27" y="99"/>
                    </a:lnTo>
                    <a:lnTo>
                      <a:pt x="48" y="2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14416" name="Line 68"/>
              <p:cNvSpPr>
                <a:spLocks noChangeShapeType="1"/>
              </p:cNvSpPr>
              <p:nvPr/>
            </p:nvSpPr>
            <p:spPr bwMode="auto">
              <a:xfrm flipH="1">
                <a:off x="5512" y="1608"/>
                <a:ext cx="2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14417" name="Line 69"/>
              <p:cNvSpPr>
                <a:spLocks noChangeShapeType="1"/>
              </p:cNvSpPr>
              <p:nvPr/>
            </p:nvSpPr>
            <p:spPr bwMode="auto">
              <a:xfrm flipH="1">
                <a:off x="5536" y="1620"/>
                <a:ext cx="2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</p:grpSp>
        <p:sp>
          <p:nvSpPr>
            <p:cNvPr id="14411" name="Freeform 70"/>
            <p:cNvSpPr>
              <a:spLocks/>
            </p:cNvSpPr>
            <p:nvPr/>
          </p:nvSpPr>
          <p:spPr bwMode="auto">
            <a:xfrm>
              <a:off x="4179" y="2417"/>
              <a:ext cx="577" cy="768"/>
            </a:xfrm>
            <a:custGeom>
              <a:avLst/>
              <a:gdLst>
                <a:gd name="T0" fmla="*/ 577 w 577"/>
                <a:gd name="T1" fmla="*/ 0 h 768"/>
                <a:gd name="T2" fmla="*/ 342 w 577"/>
                <a:gd name="T3" fmla="*/ 0 h 768"/>
                <a:gd name="T4" fmla="*/ 342 w 577"/>
                <a:gd name="T5" fmla="*/ 768 h 768"/>
                <a:gd name="T6" fmla="*/ 0 w 577"/>
                <a:gd name="T7" fmla="*/ 760 h 76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7"/>
                <a:gd name="T13" fmla="*/ 0 h 768"/>
                <a:gd name="T14" fmla="*/ 577 w 577"/>
                <a:gd name="T15" fmla="*/ 768 h 76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7" h="768">
                  <a:moveTo>
                    <a:pt x="577" y="0"/>
                  </a:moveTo>
                  <a:lnTo>
                    <a:pt x="342" y="0"/>
                  </a:lnTo>
                  <a:lnTo>
                    <a:pt x="342" y="768"/>
                  </a:lnTo>
                  <a:lnTo>
                    <a:pt x="0" y="76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grpSp>
          <p:nvGrpSpPr>
            <p:cNvPr id="14412" name="Group 71"/>
            <p:cNvGrpSpPr>
              <a:grpSpLocks/>
            </p:cNvGrpSpPr>
            <p:nvPr/>
          </p:nvGrpSpPr>
          <p:grpSpPr bwMode="auto">
            <a:xfrm>
              <a:off x="4240" y="3064"/>
              <a:ext cx="218" cy="231"/>
              <a:chOff x="5140" y="403"/>
              <a:chExt cx="218" cy="231"/>
            </a:xfrm>
          </p:grpSpPr>
          <p:sp>
            <p:nvSpPr>
              <p:cNvPr id="14413" name="Oval 72"/>
              <p:cNvSpPr>
                <a:spLocks noChangeArrowheads="1"/>
              </p:cNvSpPr>
              <p:nvPr/>
            </p:nvSpPr>
            <p:spPr bwMode="auto">
              <a:xfrm>
                <a:off x="5140" y="410"/>
                <a:ext cx="218" cy="21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414" name="Text Box 73"/>
              <p:cNvSpPr txBox="1">
                <a:spLocks noChangeArrowheads="1"/>
              </p:cNvSpPr>
              <p:nvPr/>
            </p:nvSpPr>
            <p:spPr bwMode="auto">
              <a:xfrm>
                <a:off x="5154" y="403"/>
                <a:ext cx="20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pt-BR">
                    <a:solidFill>
                      <a:srgbClr val="FF0000"/>
                    </a:solidFill>
                  </a:rPr>
                  <a:t>4</a:t>
                </a:r>
              </a:p>
            </p:txBody>
          </p:sp>
        </p:grpSp>
      </p:grpSp>
      <p:grpSp>
        <p:nvGrpSpPr>
          <p:cNvPr id="15" name="Group 74"/>
          <p:cNvGrpSpPr>
            <a:grpSpLocks/>
          </p:cNvGrpSpPr>
          <p:nvPr/>
        </p:nvGrpSpPr>
        <p:grpSpPr bwMode="auto">
          <a:xfrm>
            <a:off x="1531938" y="3641725"/>
            <a:ext cx="2497137" cy="566738"/>
            <a:chOff x="1026" y="3559"/>
            <a:chExt cx="1573" cy="357"/>
          </a:xfrm>
        </p:grpSpPr>
        <p:grpSp>
          <p:nvGrpSpPr>
            <p:cNvPr id="14392" name="Group 75"/>
            <p:cNvGrpSpPr>
              <a:grpSpLocks/>
            </p:cNvGrpSpPr>
            <p:nvPr/>
          </p:nvGrpSpPr>
          <p:grpSpPr bwMode="auto">
            <a:xfrm>
              <a:off x="1412" y="3559"/>
              <a:ext cx="1187" cy="357"/>
              <a:chOff x="4381" y="786"/>
              <a:chExt cx="1108" cy="357"/>
            </a:xfrm>
          </p:grpSpPr>
          <p:sp>
            <p:nvSpPr>
              <p:cNvPr id="14397" name="Rectangle 76"/>
              <p:cNvSpPr>
                <a:spLocks noChangeArrowheads="1"/>
              </p:cNvSpPr>
              <p:nvPr/>
            </p:nvSpPr>
            <p:spPr bwMode="auto">
              <a:xfrm>
                <a:off x="4385" y="830"/>
                <a:ext cx="1104" cy="25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398" name="Text Box 77"/>
              <p:cNvSpPr txBox="1">
                <a:spLocks noChangeArrowheads="1"/>
              </p:cNvSpPr>
              <p:nvPr/>
            </p:nvSpPr>
            <p:spPr bwMode="auto">
              <a:xfrm>
                <a:off x="4381" y="813"/>
                <a:ext cx="104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pt-BR" sz="1200"/>
                  <a:t>O: 138.76.29.7, 5001</a:t>
                </a:r>
              </a:p>
              <a:p>
                <a:r>
                  <a:rPr lang="pt-BR" sz="1200"/>
                  <a:t>D: 128.119.40.186, 80</a:t>
                </a:r>
              </a:p>
            </p:txBody>
          </p:sp>
          <p:grpSp>
            <p:nvGrpSpPr>
              <p:cNvPr id="14399" name="Group 78"/>
              <p:cNvGrpSpPr>
                <a:grpSpLocks/>
              </p:cNvGrpSpPr>
              <p:nvPr/>
            </p:nvGrpSpPr>
            <p:grpSpPr bwMode="auto">
              <a:xfrm>
                <a:off x="5394" y="786"/>
                <a:ext cx="48" cy="99"/>
                <a:chOff x="5508" y="1599"/>
                <a:chExt cx="48" cy="99"/>
              </a:xfrm>
            </p:grpSpPr>
            <p:sp>
              <p:nvSpPr>
                <p:cNvPr id="14404" name="Freeform 79"/>
                <p:cNvSpPr>
                  <a:spLocks/>
                </p:cNvSpPr>
                <p:nvPr/>
              </p:nvSpPr>
              <p:spPr bwMode="auto">
                <a:xfrm>
                  <a:off x="5508" y="1599"/>
                  <a:ext cx="48" cy="99"/>
                </a:xfrm>
                <a:custGeom>
                  <a:avLst/>
                  <a:gdLst>
                    <a:gd name="T0" fmla="*/ 21 w 48"/>
                    <a:gd name="T1" fmla="*/ 0 h 99"/>
                    <a:gd name="T2" fmla="*/ 0 w 48"/>
                    <a:gd name="T3" fmla="*/ 72 h 99"/>
                    <a:gd name="T4" fmla="*/ 27 w 48"/>
                    <a:gd name="T5" fmla="*/ 99 h 99"/>
                    <a:gd name="T6" fmla="*/ 48 w 48"/>
                    <a:gd name="T7" fmla="*/ 21 h 99"/>
                    <a:gd name="T8" fmla="*/ 21 w 48"/>
                    <a:gd name="T9" fmla="*/ 0 h 9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99"/>
                    <a:gd name="T17" fmla="*/ 48 w 48"/>
                    <a:gd name="T18" fmla="*/ 99 h 9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99">
                      <a:moveTo>
                        <a:pt x="21" y="0"/>
                      </a:moveTo>
                      <a:lnTo>
                        <a:pt x="0" y="72"/>
                      </a:lnTo>
                      <a:lnTo>
                        <a:pt x="27" y="99"/>
                      </a:lnTo>
                      <a:lnTo>
                        <a:pt x="48" y="21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14405" name="Line 80"/>
                <p:cNvSpPr>
                  <a:spLocks noChangeShapeType="1"/>
                </p:cNvSpPr>
                <p:nvPr/>
              </p:nvSpPr>
              <p:spPr bwMode="auto">
                <a:xfrm flipH="1">
                  <a:off x="5512" y="1608"/>
                  <a:ext cx="20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14406" name="Line 81"/>
                <p:cNvSpPr>
                  <a:spLocks noChangeShapeType="1"/>
                </p:cNvSpPr>
                <p:nvPr/>
              </p:nvSpPr>
              <p:spPr bwMode="auto">
                <a:xfrm flipH="1">
                  <a:off x="5536" y="1620"/>
                  <a:ext cx="20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pt-BR"/>
                </a:p>
              </p:txBody>
            </p:sp>
          </p:grpSp>
          <p:grpSp>
            <p:nvGrpSpPr>
              <p:cNvPr id="14400" name="Group 82"/>
              <p:cNvGrpSpPr>
                <a:grpSpLocks/>
              </p:cNvGrpSpPr>
              <p:nvPr/>
            </p:nvGrpSpPr>
            <p:grpSpPr bwMode="auto">
              <a:xfrm>
                <a:off x="5382" y="1044"/>
                <a:ext cx="48" cy="99"/>
                <a:chOff x="5508" y="1599"/>
                <a:chExt cx="48" cy="99"/>
              </a:xfrm>
            </p:grpSpPr>
            <p:sp>
              <p:nvSpPr>
                <p:cNvPr id="14401" name="Freeform 83"/>
                <p:cNvSpPr>
                  <a:spLocks/>
                </p:cNvSpPr>
                <p:nvPr/>
              </p:nvSpPr>
              <p:spPr bwMode="auto">
                <a:xfrm>
                  <a:off x="5508" y="1599"/>
                  <a:ext cx="48" cy="99"/>
                </a:xfrm>
                <a:custGeom>
                  <a:avLst/>
                  <a:gdLst>
                    <a:gd name="T0" fmla="*/ 21 w 48"/>
                    <a:gd name="T1" fmla="*/ 0 h 99"/>
                    <a:gd name="T2" fmla="*/ 0 w 48"/>
                    <a:gd name="T3" fmla="*/ 72 h 99"/>
                    <a:gd name="T4" fmla="*/ 27 w 48"/>
                    <a:gd name="T5" fmla="*/ 99 h 99"/>
                    <a:gd name="T6" fmla="*/ 48 w 48"/>
                    <a:gd name="T7" fmla="*/ 21 h 99"/>
                    <a:gd name="T8" fmla="*/ 21 w 48"/>
                    <a:gd name="T9" fmla="*/ 0 h 9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99"/>
                    <a:gd name="T17" fmla="*/ 48 w 48"/>
                    <a:gd name="T18" fmla="*/ 99 h 9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99">
                      <a:moveTo>
                        <a:pt x="21" y="0"/>
                      </a:moveTo>
                      <a:lnTo>
                        <a:pt x="0" y="72"/>
                      </a:lnTo>
                      <a:lnTo>
                        <a:pt x="27" y="99"/>
                      </a:lnTo>
                      <a:lnTo>
                        <a:pt x="48" y="21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14402" name="Line 84"/>
                <p:cNvSpPr>
                  <a:spLocks noChangeShapeType="1"/>
                </p:cNvSpPr>
                <p:nvPr/>
              </p:nvSpPr>
              <p:spPr bwMode="auto">
                <a:xfrm flipH="1">
                  <a:off x="5512" y="1608"/>
                  <a:ext cx="20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pt-BR"/>
                </a:p>
              </p:txBody>
            </p:sp>
            <p:sp>
              <p:nvSpPr>
                <p:cNvPr id="14403" name="Line 85"/>
                <p:cNvSpPr>
                  <a:spLocks noChangeShapeType="1"/>
                </p:cNvSpPr>
                <p:nvPr/>
              </p:nvSpPr>
              <p:spPr bwMode="auto">
                <a:xfrm flipH="1">
                  <a:off x="5536" y="1620"/>
                  <a:ext cx="20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pt-BR"/>
                </a:p>
              </p:txBody>
            </p:sp>
          </p:grpSp>
        </p:grpSp>
        <p:sp>
          <p:nvSpPr>
            <p:cNvPr id="14393" name="Line 86"/>
            <p:cNvSpPr>
              <a:spLocks noChangeShapeType="1"/>
            </p:cNvSpPr>
            <p:nvPr/>
          </p:nvSpPr>
          <p:spPr bwMode="auto">
            <a:xfrm flipH="1">
              <a:off x="1026" y="3729"/>
              <a:ext cx="37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pt-BR"/>
            </a:p>
          </p:txBody>
        </p:sp>
        <p:grpSp>
          <p:nvGrpSpPr>
            <p:cNvPr id="14394" name="Group 87"/>
            <p:cNvGrpSpPr>
              <a:grpSpLocks/>
            </p:cNvGrpSpPr>
            <p:nvPr/>
          </p:nvGrpSpPr>
          <p:grpSpPr bwMode="auto">
            <a:xfrm>
              <a:off x="1143" y="3616"/>
              <a:ext cx="218" cy="231"/>
              <a:chOff x="5140" y="403"/>
              <a:chExt cx="218" cy="231"/>
            </a:xfrm>
          </p:grpSpPr>
          <p:sp>
            <p:nvSpPr>
              <p:cNvPr id="14395" name="Oval 88"/>
              <p:cNvSpPr>
                <a:spLocks noChangeArrowheads="1"/>
              </p:cNvSpPr>
              <p:nvPr/>
            </p:nvSpPr>
            <p:spPr bwMode="auto">
              <a:xfrm>
                <a:off x="5140" y="410"/>
                <a:ext cx="218" cy="21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396" name="Text Box 89"/>
              <p:cNvSpPr txBox="1">
                <a:spLocks noChangeArrowheads="1"/>
              </p:cNvSpPr>
              <p:nvPr/>
            </p:nvSpPr>
            <p:spPr bwMode="auto">
              <a:xfrm>
                <a:off x="5154" y="403"/>
                <a:ext cx="20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pt-BR">
                    <a:solidFill>
                      <a:srgbClr val="FF0000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20" name="Group 90"/>
          <p:cNvGrpSpPr>
            <a:grpSpLocks/>
          </p:cNvGrpSpPr>
          <p:nvPr/>
        </p:nvGrpSpPr>
        <p:grpSpPr bwMode="auto">
          <a:xfrm>
            <a:off x="0" y="1643063"/>
            <a:ext cx="5154613" cy="2081212"/>
            <a:chOff x="0" y="1288"/>
            <a:chExt cx="3247" cy="1311"/>
          </a:xfrm>
        </p:grpSpPr>
        <p:sp>
          <p:nvSpPr>
            <p:cNvPr id="14388" name="Text Box 91"/>
            <p:cNvSpPr txBox="1">
              <a:spLocks noChangeArrowheads="1"/>
            </p:cNvSpPr>
            <p:nvPr/>
          </p:nvSpPr>
          <p:spPr bwMode="auto">
            <a:xfrm>
              <a:off x="0" y="1288"/>
              <a:ext cx="1357" cy="1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u="sng">
                  <a:solidFill>
                    <a:srgbClr val="FF0000"/>
                  </a:solidFill>
                </a:rPr>
                <a:t>2:</a:t>
              </a:r>
              <a:r>
                <a:rPr lang="pt-BR">
                  <a:solidFill>
                    <a:srgbClr val="FF0000"/>
                  </a:solidFill>
                </a:rPr>
                <a:t> roteador NAT</a:t>
              </a:r>
            </a:p>
            <a:p>
              <a:r>
                <a:rPr lang="pt-BR">
                  <a:solidFill>
                    <a:srgbClr val="FF0000"/>
                  </a:solidFill>
                </a:rPr>
                <a:t>muda end. origem </a:t>
              </a:r>
            </a:p>
            <a:p>
              <a:r>
                <a:rPr lang="pt-BR">
                  <a:solidFill>
                    <a:srgbClr val="FF0000"/>
                  </a:solidFill>
                </a:rPr>
                <a:t>do datagrama de</a:t>
              </a:r>
            </a:p>
            <a:p>
              <a:r>
                <a:rPr lang="pt-BR">
                  <a:solidFill>
                    <a:srgbClr val="FF0000"/>
                  </a:solidFill>
                </a:rPr>
                <a:t>10.0.0.1, 3345 p/</a:t>
              </a:r>
            </a:p>
            <a:p>
              <a:r>
                <a:rPr lang="pt-BR">
                  <a:solidFill>
                    <a:srgbClr val="FF0000"/>
                  </a:solidFill>
                </a:rPr>
                <a:t>138.76.29.7, 5001,</a:t>
              </a:r>
            </a:p>
            <a:p>
              <a:r>
                <a:rPr lang="pt-BR">
                  <a:solidFill>
                    <a:srgbClr val="FF0000"/>
                  </a:solidFill>
                </a:rPr>
                <a:t>e atualiza tabela</a:t>
              </a:r>
            </a:p>
          </p:txBody>
        </p:sp>
        <p:sp>
          <p:nvSpPr>
            <p:cNvPr id="14389" name="Line 92"/>
            <p:cNvSpPr>
              <a:spLocks noChangeShapeType="1"/>
            </p:cNvSpPr>
            <p:nvPr/>
          </p:nvSpPr>
          <p:spPr bwMode="auto">
            <a:xfrm>
              <a:off x="1285" y="2243"/>
              <a:ext cx="147" cy="3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4390" name="Line 93"/>
            <p:cNvSpPr>
              <a:spLocks noChangeShapeType="1"/>
            </p:cNvSpPr>
            <p:nvPr/>
          </p:nvSpPr>
          <p:spPr bwMode="auto">
            <a:xfrm flipV="1">
              <a:off x="1275" y="1788"/>
              <a:ext cx="663" cy="45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4391" name="Line 94"/>
            <p:cNvSpPr>
              <a:spLocks noChangeShapeType="1"/>
            </p:cNvSpPr>
            <p:nvPr/>
          </p:nvSpPr>
          <p:spPr bwMode="auto">
            <a:xfrm flipV="1">
              <a:off x="1275" y="1751"/>
              <a:ext cx="1972" cy="49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pt-BR"/>
            </a:p>
          </p:txBody>
        </p:sp>
      </p:grpSp>
      <p:grpSp>
        <p:nvGrpSpPr>
          <p:cNvPr id="21" name="Group 95"/>
          <p:cNvGrpSpPr>
            <a:grpSpLocks/>
          </p:cNvGrpSpPr>
          <p:nvPr/>
        </p:nvGrpSpPr>
        <p:grpSpPr bwMode="auto">
          <a:xfrm>
            <a:off x="1360488" y="4681538"/>
            <a:ext cx="2471737" cy="696912"/>
            <a:chOff x="1163" y="3752"/>
            <a:chExt cx="1557" cy="439"/>
          </a:xfrm>
        </p:grpSpPr>
        <p:sp>
          <p:nvSpPr>
            <p:cNvPr id="14374" name="Rectangle 96"/>
            <p:cNvSpPr>
              <a:spLocks noChangeArrowheads="1"/>
            </p:cNvSpPr>
            <p:nvPr/>
          </p:nvSpPr>
          <p:spPr bwMode="auto">
            <a:xfrm>
              <a:off x="1163" y="3796"/>
              <a:ext cx="1183" cy="2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75" name="Text Box 97"/>
            <p:cNvSpPr txBox="1">
              <a:spLocks noChangeArrowheads="1"/>
            </p:cNvSpPr>
            <p:nvPr/>
          </p:nvSpPr>
          <p:spPr bwMode="auto">
            <a:xfrm>
              <a:off x="1281" y="3788"/>
              <a:ext cx="1120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BR" sz="1200"/>
                <a:t>O: 128.119.40.186, 80 </a:t>
              </a:r>
            </a:p>
            <a:p>
              <a:r>
                <a:rPr lang="pt-BR" sz="1200"/>
                <a:t>D: 138.76.29.7, 5001</a:t>
              </a:r>
            </a:p>
            <a:p>
              <a:endParaRPr lang="pt-BR" sz="1200"/>
            </a:p>
          </p:txBody>
        </p:sp>
        <p:grpSp>
          <p:nvGrpSpPr>
            <p:cNvPr id="14376" name="Group 98"/>
            <p:cNvGrpSpPr>
              <a:grpSpLocks/>
            </p:cNvGrpSpPr>
            <p:nvPr/>
          </p:nvGrpSpPr>
          <p:grpSpPr bwMode="auto">
            <a:xfrm>
              <a:off x="1214" y="3752"/>
              <a:ext cx="52" cy="99"/>
              <a:chOff x="5508" y="1599"/>
              <a:chExt cx="48" cy="99"/>
            </a:xfrm>
          </p:grpSpPr>
          <p:sp>
            <p:nvSpPr>
              <p:cNvPr id="14385" name="Freeform 99"/>
              <p:cNvSpPr>
                <a:spLocks/>
              </p:cNvSpPr>
              <p:nvPr/>
            </p:nvSpPr>
            <p:spPr bwMode="auto">
              <a:xfrm>
                <a:off x="5508" y="1599"/>
                <a:ext cx="48" cy="99"/>
              </a:xfrm>
              <a:custGeom>
                <a:avLst/>
                <a:gdLst>
                  <a:gd name="T0" fmla="*/ 21 w 48"/>
                  <a:gd name="T1" fmla="*/ 0 h 99"/>
                  <a:gd name="T2" fmla="*/ 0 w 48"/>
                  <a:gd name="T3" fmla="*/ 72 h 99"/>
                  <a:gd name="T4" fmla="*/ 27 w 48"/>
                  <a:gd name="T5" fmla="*/ 99 h 99"/>
                  <a:gd name="T6" fmla="*/ 48 w 48"/>
                  <a:gd name="T7" fmla="*/ 21 h 99"/>
                  <a:gd name="T8" fmla="*/ 21 w 48"/>
                  <a:gd name="T9" fmla="*/ 0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99"/>
                  <a:gd name="T17" fmla="*/ 48 w 48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99">
                    <a:moveTo>
                      <a:pt x="21" y="0"/>
                    </a:moveTo>
                    <a:lnTo>
                      <a:pt x="0" y="72"/>
                    </a:lnTo>
                    <a:lnTo>
                      <a:pt x="27" y="99"/>
                    </a:lnTo>
                    <a:lnTo>
                      <a:pt x="48" y="2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14386" name="Line 100"/>
              <p:cNvSpPr>
                <a:spLocks noChangeShapeType="1"/>
              </p:cNvSpPr>
              <p:nvPr/>
            </p:nvSpPr>
            <p:spPr bwMode="auto">
              <a:xfrm flipH="1">
                <a:off x="5512" y="1608"/>
                <a:ext cx="2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14387" name="Line 101"/>
              <p:cNvSpPr>
                <a:spLocks noChangeShapeType="1"/>
              </p:cNvSpPr>
              <p:nvPr/>
            </p:nvSpPr>
            <p:spPr bwMode="auto">
              <a:xfrm flipH="1">
                <a:off x="5536" y="1620"/>
                <a:ext cx="2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</p:grpSp>
        <p:grpSp>
          <p:nvGrpSpPr>
            <p:cNvPr id="14377" name="Group 102"/>
            <p:cNvGrpSpPr>
              <a:grpSpLocks/>
            </p:cNvGrpSpPr>
            <p:nvPr/>
          </p:nvGrpSpPr>
          <p:grpSpPr bwMode="auto">
            <a:xfrm>
              <a:off x="1193" y="3984"/>
              <a:ext cx="52" cy="99"/>
              <a:chOff x="5508" y="1599"/>
              <a:chExt cx="48" cy="99"/>
            </a:xfrm>
          </p:grpSpPr>
          <p:sp>
            <p:nvSpPr>
              <p:cNvPr id="14382" name="Freeform 103"/>
              <p:cNvSpPr>
                <a:spLocks/>
              </p:cNvSpPr>
              <p:nvPr/>
            </p:nvSpPr>
            <p:spPr bwMode="auto">
              <a:xfrm>
                <a:off x="5508" y="1599"/>
                <a:ext cx="48" cy="99"/>
              </a:xfrm>
              <a:custGeom>
                <a:avLst/>
                <a:gdLst>
                  <a:gd name="T0" fmla="*/ 21 w 48"/>
                  <a:gd name="T1" fmla="*/ 0 h 99"/>
                  <a:gd name="T2" fmla="*/ 0 w 48"/>
                  <a:gd name="T3" fmla="*/ 72 h 99"/>
                  <a:gd name="T4" fmla="*/ 27 w 48"/>
                  <a:gd name="T5" fmla="*/ 99 h 99"/>
                  <a:gd name="T6" fmla="*/ 48 w 48"/>
                  <a:gd name="T7" fmla="*/ 21 h 99"/>
                  <a:gd name="T8" fmla="*/ 21 w 48"/>
                  <a:gd name="T9" fmla="*/ 0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99"/>
                  <a:gd name="T17" fmla="*/ 48 w 48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99">
                    <a:moveTo>
                      <a:pt x="21" y="0"/>
                    </a:moveTo>
                    <a:lnTo>
                      <a:pt x="0" y="72"/>
                    </a:lnTo>
                    <a:lnTo>
                      <a:pt x="27" y="99"/>
                    </a:lnTo>
                    <a:lnTo>
                      <a:pt x="48" y="2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14383" name="Line 104"/>
              <p:cNvSpPr>
                <a:spLocks noChangeShapeType="1"/>
              </p:cNvSpPr>
              <p:nvPr/>
            </p:nvSpPr>
            <p:spPr bwMode="auto">
              <a:xfrm flipH="1">
                <a:off x="5512" y="1608"/>
                <a:ext cx="2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  <p:sp>
            <p:nvSpPr>
              <p:cNvPr id="14384" name="Line 105"/>
              <p:cNvSpPr>
                <a:spLocks noChangeShapeType="1"/>
              </p:cNvSpPr>
              <p:nvPr/>
            </p:nvSpPr>
            <p:spPr bwMode="auto">
              <a:xfrm flipH="1">
                <a:off x="5536" y="1620"/>
                <a:ext cx="2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pt-BR"/>
              </a:p>
            </p:txBody>
          </p:sp>
        </p:grpSp>
        <p:sp>
          <p:nvSpPr>
            <p:cNvPr id="14378" name="Line 106"/>
            <p:cNvSpPr>
              <a:spLocks noChangeShapeType="1"/>
            </p:cNvSpPr>
            <p:nvPr/>
          </p:nvSpPr>
          <p:spPr bwMode="auto">
            <a:xfrm flipH="1">
              <a:off x="2344" y="3931"/>
              <a:ext cx="37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grpSp>
          <p:nvGrpSpPr>
            <p:cNvPr id="14379" name="Group 107"/>
            <p:cNvGrpSpPr>
              <a:grpSpLocks/>
            </p:cNvGrpSpPr>
            <p:nvPr/>
          </p:nvGrpSpPr>
          <p:grpSpPr bwMode="auto">
            <a:xfrm>
              <a:off x="2409" y="3818"/>
              <a:ext cx="218" cy="231"/>
              <a:chOff x="5140" y="403"/>
              <a:chExt cx="218" cy="231"/>
            </a:xfrm>
          </p:grpSpPr>
          <p:sp>
            <p:nvSpPr>
              <p:cNvPr id="14380" name="Oval 108"/>
              <p:cNvSpPr>
                <a:spLocks noChangeArrowheads="1"/>
              </p:cNvSpPr>
              <p:nvPr/>
            </p:nvSpPr>
            <p:spPr bwMode="auto">
              <a:xfrm>
                <a:off x="5140" y="410"/>
                <a:ext cx="218" cy="21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381" name="Text Box 109"/>
              <p:cNvSpPr txBox="1">
                <a:spLocks noChangeArrowheads="1"/>
              </p:cNvSpPr>
              <p:nvPr/>
            </p:nvSpPr>
            <p:spPr bwMode="auto">
              <a:xfrm>
                <a:off x="5154" y="403"/>
                <a:ext cx="20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pt-BR">
                    <a:solidFill>
                      <a:srgbClr val="FF0000"/>
                    </a:solidFill>
                  </a:rPr>
                  <a:t>3</a:t>
                </a:r>
              </a:p>
            </p:txBody>
          </p:sp>
        </p:grpSp>
      </p:grpSp>
      <p:sp>
        <p:nvSpPr>
          <p:cNvPr id="205934" name="Text Box 110"/>
          <p:cNvSpPr txBox="1">
            <a:spLocks noChangeArrowheads="1"/>
          </p:cNvSpPr>
          <p:nvPr/>
        </p:nvSpPr>
        <p:spPr bwMode="auto">
          <a:xfrm>
            <a:off x="1317625" y="5141913"/>
            <a:ext cx="21590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u="sng">
                <a:solidFill>
                  <a:srgbClr val="FF0000"/>
                </a:solidFill>
              </a:rPr>
              <a:t>3:</a:t>
            </a:r>
            <a:r>
              <a:rPr lang="pt-BR">
                <a:solidFill>
                  <a:srgbClr val="FF0000"/>
                </a:solidFill>
              </a:rPr>
              <a:t> Resposta chega</a:t>
            </a:r>
          </a:p>
          <a:p>
            <a:r>
              <a:rPr lang="pt-BR">
                <a:solidFill>
                  <a:srgbClr val="FF0000"/>
                </a:solidFill>
              </a:rPr>
              <a:t> p/ end. destino:</a:t>
            </a:r>
          </a:p>
          <a:p>
            <a:r>
              <a:rPr lang="pt-BR">
                <a:solidFill>
                  <a:srgbClr val="FF0000"/>
                </a:solidFill>
              </a:rPr>
              <a:t> 138.76.29.7, 5001</a:t>
            </a:r>
          </a:p>
        </p:txBody>
      </p:sp>
      <p:sp>
        <p:nvSpPr>
          <p:cNvPr id="205935" name="Text Box 111"/>
          <p:cNvSpPr txBox="1">
            <a:spLocks noChangeArrowheads="1"/>
          </p:cNvSpPr>
          <p:nvPr/>
        </p:nvSpPr>
        <p:spPr bwMode="auto">
          <a:xfrm>
            <a:off x="4741863" y="4976813"/>
            <a:ext cx="4022725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u="sng">
                <a:solidFill>
                  <a:srgbClr val="FF0000"/>
                </a:solidFill>
              </a:rPr>
              <a:t>4:</a:t>
            </a:r>
            <a:r>
              <a:rPr lang="pt-BR">
                <a:solidFill>
                  <a:srgbClr val="FF0000"/>
                </a:solidFill>
              </a:rPr>
              <a:t> roteador NAT</a:t>
            </a:r>
          </a:p>
          <a:p>
            <a:r>
              <a:rPr lang="pt-BR">
                <a:solidFill>
                  <a:srgbClr val="FF0000"/>
                </a:solidFill>
              </a:rPr>
              <a:t>muda end. destino</a:t>
            </a:r>
          </a:p>
          <a:p>
            <a:r>
              <a:rPr lang="pt-BR">
                <a:solidFill>
                  <a:srgbClr val="FF0000"/>
                </a:solidFill>
              </a:rPr>
              <a:t>do datagrama de</a:t>
            </a:r>
          </a:p>
          <a:p>
            <a:r>
              <a:rPr lang="pt-BR">
                <a:solidFill>
                  <a:srgbClr val="FF0000"/>
                </a:solidFill>
              </a:rPr>
              <a:t>138.76.29.7, 5001 p/ 10.0.0.1, 3345</a:t>
            </a:r>
            <a:r>
              <a:rPr lang="pt-BR"/>
              <a:t> </a:t>
            </a:r>
            <a:endParaRPr lang="pt-BR">
              <a:solidFill>
                <a:srgbClr val="FF0000"/>
              </a:solidFill>
            </a:endParaRPr>
          </a:p>
          <a:p>
            <a:endParaRPr lang="pt-BR">
              <a:solidFill>
                <a:srgbClr val="FF0000"/>
              </a:solidFill>
            </a:endParaRPr>
          </a:p>
        </p:txBody>
      </p:sp>
      <p:sp>
        <p:nvSpPr>
          <p:cNvPr id="14373" name="Line 112"/>
          <p:cNvSpPr>
            <a:spLocks noChangeShapeType="1"/>
          </p:cNvSpPr>
          <p:nvPr/>
        </p:nvSpPr>
        <p:spPr bwMode="auto">
          <a:xfrm>
            <a:off x="1022350" y="4273550"/>
            <a:ext cx="3025775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82" grpId="0"/>
      <p:bldP spid="205934" grpId="0"/>
      <p:bldP spid="205935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64515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30627C79-01D0-4ED7-9E70-E457A191C994}" type="slidenum">
              <a:rPr lang="pt-BR" smtClean="0"/>
              <a:pPr/>
              <a:t>63</a:t>
            </a:fld>
            <a:endParaRPr lang="pt-BR" smtClean="0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>
          <a:xfrm>
            <a:off x="307975" y="228600"/>
            <a:ext cx="8353425" cy="1143000"/>
          </a:xfrm>
        </p:spPr>
        <p:txBody>
          <a:bodyPr/>
          <a:lstStyle/>
          <a:p>
            <a:r>
              <a:rPr lang="pt-BR" sz="3600" smtClean="0"/>
              <a:t>Tradução de endereços na rede (NAT)</a:t>
            </a: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mtClean="0"/>
              <a:t>campo do número de porta com 16-bits: </a:t>
            </a:r>
          </a:p>
          <a:p>
            <a:pPr lvl="1"/>
            <a:r>
              <a:rPr lang="pt-BR" smtClean="0"/>
              <a:t>60.000 conexões simultâneas com um único endereço no lado WAN!</a:t>
            </a:r>
          </a:p>
          <a:p>
            <a:r>
              <a:rPr lang="pt-BR" smtClean="0"/>
              <a:t>NAT é controverso:</a:t>
            </a:r>
          </a:p>
          <a:p>
            <a:pPr lvl="1"/>
            <a:r>
              <a:rPr lang="pt-BR" smtClean="0"/>
              <a:t>roteadores deveriam processar somente até a camada 3</a:t>
            </a:r>
          </a:p>
          <a:p>
            <a:pPr lvl="1"/>
            <a:r>
              <a:rPr lang="pt-BR" smtClean="0"/>
              <a:t>viola o argumento fim-a-fim</a:t>
            </a:r>
          </a:p>
          <a:p>
            <a:pPr lvl="2"/>
            <a:r>
              <a:rPr lang="pt-BR" smtClean="0"/>
              <a:t>possibilidade do uso de NAT deve ser levado em conta pelos projetistas de aplicações (p.e., P2P)</a:t>
            </a:r>
          </a:p>
          <a:p>
            <a:pPr lvl="1"/>
            <a:r>
              <a:rPr lang="pt-BR" smtClean="0"/>
              <a:t>escassez de endereços, por outro lado, deveria ser resolvida com o IPv6</a:t>
            </a:r>
          </a:p>
          <a:p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Network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15366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4-</a:t>
            </a:r>
            <a:fld id="{6FD7672E-C6A9-4F71-89FD-0DCD7FFAF4BD}" type="slidenum">
              <a:rPr lang="en-US" smtClean="0"/>
              <a:pPr/>
              <a:t>64</a:t>
            </a:fld>
            <a:endParaRPr lang="en-US" smtClean="0"/>
          </a:p>
        </p:txBody>
      </p:sp>
      <p:sp>
        <p:nvSpPr>
          <p:cNvPr id="153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Problema de travessia do NAT</a:t>
            </a:r>
          </a:p>
        </p:txBody>
      </p:sp>
      <p:sp>
        <p:nvSpPr>
          <p:cNvPr id="1536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406525"/>
            <a:ext cx="4559300" cy="51593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/>
              <a:t>o cliente quer conectar com o servidor com end. 10.0.0.1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endereço 10.0.0.1 é local à LAN (cliente não pode usá-lo como endereço de destino)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/>
              <a:t>há apenas um endereço visível externamente: 138.76.29.7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FF0000"/>
                </a:solidFill>
              </a:rPr>
              <a:t>solução 1:</a:t>
            </a:r>
            <a:r>
              <a:rPr lang="pt-BR" sz="2400" dirty="0" smtClean="0"/>
              <a:t> configurar estaticamente o NAT para encaminhar para o servidor pedidos de conexão entrantes numa dada porta.</a:t>
            </a:r>
          </a:p>
          <a:p>
            <a:pPr marL="742950" lvl="2" indent="-342900">
              <a:lnSpc>
                <a:spcPct val="90000"/>
              </a:lnSpc>
              <a:buSzPct val="85000"/>
              <a:buFont typeface="ZapfDingbats" pitchFamily="82" charset="0"/>
              <a:buChar char="r"/>
            </a:pPr>
            <a:r>
              <a:rPr lang="pt-BR" dirty="0" err="1" smtClean="0"/>
              <a:t>Ex</a:t>
            </a:r>
            <a:r>
              <a:rPr lang="pt-BR" dirty="0" smtClean="0"/>
              <a:t>: (123.76.29.7, porta 2500) sempre encaminhado para 10.0.0.1 porta 25000</a:t>
            </a:r>
          </a:p>
        </p:txBody>
      </p:sp>
      <p:sp>
        <p:nvSpPr>
          <p:cNvPr id="15369" name="Freeform 29"/>
          <p:cNvSpPr>
            <a:spLocks/>
          </p:cNvSpPr>
          <p:nvPr/>
        </p:nvSpPr>
        <p:spPr bwMode="auto">
          <a:xfrm>
            <a:off x="7115175" y="2185988"/>
            <a:ext cx="1676400" cy="2487612"/>
          </a:xfrm>
          <a:custGeom>
            <a:avLst/>
            <a:gdLst>
              <a:gd name="T0" fmla="*/ 173037 w 1056"/>
              <a:gd name="T1" fmla="*/ 1073150 h 1567"/>
              <a:gd name="T2" fmla="*/ 949325 w 1056"/>
              <a:gd name="T3" fmla="*/ 1027112 h 1567"/>
              <a:gd name="T4" fmla="*/ 846137 w 1056"/>
              <a:gd name="T5" fmla="*/ 974725 h 1567"/>
              <a:gd name="T6" fmla="*/ 898525 w 1056"/>
              <a:gd name="T7" fmla="*/ 268287 h 1567"/>
              <a:gd name="T8" fmla="*/ 1262062 w 1056"/>
              <a:gd name="T9" fmla="*/ 60325 h 1567"/>
              <a:gd name="T10" fmla="*/ 1608137 w 1056"/>
              <a:gd name="T11" fmla="*/ 142875 h 1567"/>
              <a:gd name="T12" fmla="*/ 1566862 w 1056"/>
              <a:gd name="T13" fmla="*/ 919162 h 1567"/>
              <a:gd name="T14" fmla="*/ 1595437 w 1056"/>
              <a:gd name="T15" fmla="*/ 1389062 h 1567"/>
              <a:gd name="T16" fmla="*/ 1566862 w 1056"/>
              <a:gd name="T17" fmla="*/ 2303462 h 1567"/>
              <a:gd name="T18" fmla="*/ 939800 w 1056"/>
              <a:gd name="T19" fmla="*/ 2346325 h 1567"/>
              <a:gd name="T20" fmla="*/ 750887 w 1056"/>
              <a:gd name="T21" fmla="*/ 1458912 h 1567"/>
              <a:gd name="T22" fmla="*/ 96837 w 1056"/>
              <a:gd name="T23" fmla="*/ 1330325 h 1567"/>
              <a:gd name="T24" fmla="*/ 173037 w 1056"/>
              <a:gd name="T25" fmla="*/ 1073150 h 156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56"/>
              <a:gd name="T40" fmla="*/ 0 h 1567"/>
              <a:gd name="T41" fmla="*/ 1056 w 1056"/>
              <a:gd name="T42" fmla="*/ 1567 h 156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56" h="1567">
                <a:moveTo>
                  <a:pt x="109" y="676"/>
                </a:moveTo>
                <a:cubicBezTo>
                  <a:pt x="199" y="644"/>
                  <a:pt x="527" y="657"/>
                  <a:pt x="598" y="647"/>
                </a:cubicBezTo>
                <a:cubicBezTo>
                  <a:pt x="669" y="637"/>
                  <a:pt x="538" y="694"/>
                  <a:pt x="533" y="614"/>
                </a:cubicBezTo>
                <a:cubicBezTo>
                  <a:pt x="527" y="534"/>
                  <a:pt x="522" y="265"/>
                  <a:pt x="566" y="169"/>
                </a:cubicBezTo>
                <a:cubicBezTo>
                  <a:pt x="610" y="73"/>
                  <a:pt x="721" y="51"/>
                  <a:pt x="795" y="38"/>
                </a:cubicBezTo>
                <a:cubicBezTo>
                  <a:pt x="869" y="25"/>
                  <a:pt x="981" y="0"/>
                  <a:pt x="1013" y="90"/>
                </a:cubicBezTo>
                <a:cubicBezTo>
                  <a:pt x="1045" y="180"/>
                  <a:pt x="988" y="448"/>
                  <a:pt x="987" y="579"/>
                </a:cubicBezTo>
                <a:cubicBezTo>
                  <a:pt x="986" y="710"/>
                  <a:pt x="1005" y="730"/>
                  <a:pt x="1005" y="875"/>
                </a:cubicBezTo>
                <a:cubicBezTo>
                  <a:pt x="1005" y="1020"/>
                  <a:pt x="1056" y="1351"/>
                  <a:pt x="987" y="1451"/>
                </a:cubicBezTo>
                <a:cubicBezTo>
                  <a:pt x="918" y="1551"/>
                  <a:pt x="678" y="1567"/>
                  <a:pt x="592" y="1478"/>
                </a:cubicBezTo>
                <a:cubicBezTo>
                  <a:pt x="506" y="1389"/>
                  <a:pt x="562" y="1026"/>
                  <a:pt x="473" y="919"/>
                </a:cubicBezTo>
                <a:cubicBezTo>
                  <a:pt x="384" y="812"/>
                  <a:pt x="122" y="878"/>
                  <a:pt x="61" y="838"/>
                </a:cubicBezTo>
                <a:cubicBezTo>
                  <a:pt x="0" y="798"/>
                  <a:pt x="26" y="710"/>
                  <a:pt x="109" y="676"/>
                </a:cubicBezTo>
                <a:close/>
              </a:path>
            </a:pathLst>
          </a:custGeom>
          <a:solidFill>
            <a:srgbClr val="66CC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8151813" y="3138488"/>
          <a:ext cx="579437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7" name="Clip" r:id="rId3" imgW="1305000" imgH="1085760" progId="MS_ClipArt_Gallery.2">
                  <p:embed/>
                </p:oleObj>
              </mc:Choice>
              <mc:Fallback>
                <p:oleObj name="Clip" r:id="rId3" imgW="1305000" imgH="108576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1813" y="3138488"/>
                        <a:ext cx="579437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8123238" y="3903663"/>
          <a:ext cx="563562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8" name="Clip" r:id="rId5" imgW="1305000" imgH="1085760" progId="MS_ClipArt_Gallery.2">
                  <p:embed/>
                </p:oleObj>
              </mc:Choice>
              <mc:Fallback>
                <p:oleObj name="Clip" r:id="rId5" imgW="1305000" imgH="1085760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3238" y="3903663"/>
                        <a:ext cx="563562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0" name="Line 33"/>
          <p:cNvSpPr>
            <a:spLocks noChangeShapeType="1"/>
          </p:cNvSpPr>
          <p:nvPr/>
        </p:nvSpPr>
        <p:spPr bwMode="auto">
          <a:xfrm flipV="1">
            <a:off x="7183438" y="3352800"/>
            <a:ext cx="1073150" cy="206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5371" name="Line 34"/>
          <p:cNvSpPr>
            <a:spLocks noChangeShapeType="1"/>
          </p:cNvSpPr>
          <p:nvPr/>
        </p:nvSpPr>
        <p:spPr bwMode="auto">
          <a:xfrm flipH="1">
            <a:off x="8023225" y="2617788"/>
            <a:ext cx="9525" cy="1492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5372" name="Line 35"/>
          <p:cNvSpPr>
            <a:spLocks noChangeShapeType="1"/>
          </p:cNvSpPr>
          <p:nvPr/>
        </p:nvSpPr>
        <p:spPr bwMode="auto">
          <a:xfrm>
            <a:off x="8027988" y="2613025"/>
            <a:ext cx="1333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5373" name="Line 36"/>
          <p:cNvSpPr>
            <a:spLocks noChangeShapeType="1"/>
          </p:cNvSpPr>
          <p:nvPr/>
        </p:nvSpPr>
        <p:spPr bwMode="auto">
          <a:xfrm flipV="1">
            <a:off x="8034338" y="4117975"/>
            <a:ext cx="1714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5374" name="Text Box 37"/>
          <p:cNvSpPr txBox="1">
            <a:spLocks noChangeArrowheads="1"/>
          </p:cNvSpPr>
          <p:nvPr/>
        </p:nvSpPr>
        <p:spPr bwMode="auto">
          <a:xfrm>
            <a:off x="7905750" y="2001838"/>
            <a:ext cx="892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10.0.0.1</a:t>
            </a:r>
          </a:p>
        </p:txBody>
      </p:sp>
      <p:sp>
        <p:nvSpPr>
          <p:cNvPr id="15375" name="Text Box 56"/>
          <p:cNvSpPr txBox="1">
            <a:spLocks noChangeArrowheads="1"/>
          </p:cNvSpPr>
          <p:nvPr/>
        </p:nvSpPr>
        <p:spPr bwMode="auto">
          <a:xfrm>
            <a:off x="7134225" y="2951163"/>
            <a:ext cx="923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10.0.0.4</a:t>
            </a:r>
          </a:p>
        </p:txBody>
      </p:sp>
      <p:sp>
        <p:nvSpPr>
          <p:cNvPr id="15376" name="Line 57"/>
          <p:cNvSpPr>
            <a:spLocks noChangeShapeType="1"/>
          </p:cNvSpPr>
          <p:nvPr/>
        </p:nvSpPr>
        <p:spPr bwMode="auto">
          <a:xfrm flipH="1">
            <a:off x="7258050" y="3201988"/>
            <a:ext cx="85725" cy="128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5377" name="Line 58"/>
          <p:cNvSpPr>
            <a:spLocks noChangeShapeType="1"/>
          </p:cNvSpPr>
          <p:nvPr/>
        </p:nvSpPr>
        <p:spPr bwMode="auto">
          <a:xfrm flipH="1">
            <a:off x="6518275" y="3440113"/>
            <a:ext cx="85725" cy="128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5378" name="Text Box 88"/>
          <p:cNvSpPr txBox="1">
            <a:spLocks noChangeArrowheads="1"/>
          </p:cNvSpPr>
          <p:nvPr/>
        </p:nvSpPr>
        <p:spPr bwMode="auto">
          <a:xfrm>
            <a:off x="6434138" y="3522663"/>
            <a:ext cx="11398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roteador</a:t>
            </a:r>
          </a:p>
          <a:p>
            <a:pPr algn="ctr"/>
            <a:r>
              <a:rPr lang="en-US">
                <a:solidFill>
                  <a:srgbClr val="FF0000"/>
                </a:solidFill>
              </a:rPr>
              <a:t>NAT </a:t>
            </a:r>
          </a:p>
        </p:txBody>
      </p:sp>
      <p:sp>
        <p:nvSpPr>
          <p:cNvPr id="15379" name="Text Box 89"/>
          <p:cNvSpPr txBox="1">
            <a:spLocks noChangeArrowheads="1"/>
          </p:cNvSpPr>
          <p:nvPr/>
        </p:nvSpPr>
        <p:spPr bwMode="auto">
          <a:xfrm>
            <a:off x="5295900" y="3508375"/>
            <a:ext cx="1295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138.76.29.7</a:t>
            </a:r>
          </a:p>
        </p:txBody>
      </p:sp>
      <p:grpSp>
        <p:nvGrpSpPr>
          <p:cNvPr id="15380" name="Group 91"/>
          <p:cNvGrpSpPr>
            <a:grpSpLocks/>
          </p:cNvGrpSpPr>
          <p:nvPr/>
        </p:nvGrpSpPr>
        <p:grpSpPr bwMode="auto">
          <a:xfrm>
            <a:off x="8205788" y="2274888"/>
            <a:ext cx="331787" cy="755650"/>
            <a:chOff x="4180" y="783"/>
            <a:chExt cx="150" cy="307"/>
          </a:xfrm>
        </p:grpSpPr>
        <p:sp>
          <p:nvSpPr>
            <p:cNvPr id="15399" name="AutoShape 92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400" name="Rectangle 93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401" name="Rectangle 94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402" name="AutoShape 95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403" name="Line 96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404" name="Line 97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405" name="Rectangle 98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406" name="Rectangle 99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5381" name="Line 100"/>
          <p:cNvSpPr>
            <a:spLocks noChangeShapeType="1"/>
          </p:cNvSpPr>
          <p:nvPr/>
        </p:nvSpPr>
        <p:spPr bwMode="auto">
          <a:xfrm>
            <a:off x="6345238" y="3422650"/>
            <a:ext cx="4016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grpSp>
        <p:nvGrpSpPr>
          <p:cNvPr id="15382" name="Group 59"/>
          <p:cNvGrpSpPr>
            <a:grpSpLocks/>
          </p:cNvGrpSpPr>
          <p:nvPr/>
        </p:nvGrpSpPr>
        <p:grpSpPr bwMode="auto">
          <a:xfrm>
            <a:off x="6662738" y="3233738"/>
            <a:ext cx="555625" cy="307975"/>
            <a:chOff x="3600" y="219"/>
            <a:chExt cx="360" cy="175"/>
          </a:xfrm>
        </p:grpSpPr>
        <p:sp>
          <p:nvSpPr>
            <p:cNvPr id="15386" name="Oval 60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87" name="Line 61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88" name="Line 62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89" name="Rectangle 63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15390" name="Oval 64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5391" name="Group 65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5396" name="Line 6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5397" name="Line 6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5398" name="Line 6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5392" name="Group 69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5393" name="Line 7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5394" name="Line 7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5395" name="Line 7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5172075" y="2559050"/>
          <a:ext cx="56356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9" name="Clip" r:id="rId6" imgW="1305000" imgH="1085760" progId="MS_ClipArt_Gallery.2">
                  <p:embed/>
                </p:oleObj>
              </mc:Choice>
              <mc:Fallback>
                <p:oleObj name="Clip" r:id="rId6" imgW="1305000" imgH="108576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2075" y="2559050"/>
                        <a:ext cx="563563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83" name="Text Box 102"/>
          <p:cNvSpPr txBox="1">
            <a:spLocks noChangeArrowheads="1"/>
          </p:cNvSpPr>
          <p:nvPr/>
        </p:nvSpPr>
        <p:spPr bwMode="auto">
          <a:xfrm>
            <a:off x="5046663" y="2187575"/>
            <a:ext cx="933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Cliente</a:t>
            </a:r>
          </a:p>
        </p:txBody>
      </p:sp>
      <p:sp>
        <p:nvSpPr>
          <p:cNvPr id="15384" name="Text Box 103"/>
          <p:cNvSpPr txBox="1">
            <a:spLocks noChangeArrowheads="1"/>
          </p:cNvSpPr>
          <p:nvPr/>
        </p:nvSpPr>
        <p:spPr bwMode="auto">
          <a:xfrm>
            <a:off x="5834063" y="2279650"/>
            <a:ext cx="3968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?</a:t>
            </a:r>
          </a:p>
        </p:txBody>
      </p:sp>
      <p:sp>
        <p:nvSpPr>
          <p:cNvPr id="15385" name="Line 104"/>
          <p:cNvSpPr>
            <a:spLocks noChangeShapeType="1"/>
          </p:cNvSpPr>
          <p:nvPr/>
        </p:nvSpPr>
        <p:spPr bwMode="auto">
          <a:xfrm>
            <a:off x="5653088" y="3019425"/>
            <a:ext cx="401637" cy="277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Network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16389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4-</a:t>
            </a:r>
            <a:fld id="{28263F37-0F5D-4525-AA65-A24573AD0A93}" type="slidenum">
              <a:rPr lang="en-US" smtClean="0"/>
              <a:pPr/>
              <a:t>65</a:t>
            </a:fld>
            <a:endParaRPr lang="en-US" smtClean="0"/>
          </a:p>
        </p:txBody>
      </p:sp>
      <p:sp>
        <p:nvSpPr>
          <p:cNvPr id="163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Problema de travessia do NAT</a:t>
            </a:r>
            <a:endParaRPr lang="en-US" smtClean="0"/>
          </a:p>
        </p:txBody>
      </p:sp>
      <p:sp>
        <p:nvSpPr>
          <p:cNvPr id="163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406525"/>
            <a:ext cx="5003800" cy="5159375"/>
          </a:xfrm>
        </p:spPr>
        <p:txBody>
          <a:bodyPr/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solução</a:t>
            </a:r>
            <a:r>
              <a:rPr lang="en-US" sz="2400" dirty="0" smtClean="0">
                <a:solidFill>
                  <a:srgbClr val="FF0000"/>
                </a:solidFill>
              </a:rPr>
              <a:t> 2:</a:t>
            </a:r>
            <a:r>
              <a:rPr lang="en-US" sz="2400" dirty="0" smtClean="0"/>
              <a:t> </a:t>
            </a:r>
            <a:r>
              <a:rPr lang="en-US" sz="2400" dirty="0" err="1" smtClean="0"/>
              <a:t>Protocolo</a:t>
            </a:r>
            <a:r>
              <a:rPr lang="en-US" sz="2400" dirty="0" smtClean="0"/>
              <a:t> Internet Gateway Device (IGD) do Universal Plug and Play (UPnP).  </a:t>
            </a:r>
            <a:r>
              <a:rPr lang="en-US" sz="2400" dirty="0" err="1" smtClean="0"/>
              <a:t>Permite</a:t>
            </a:r>
            <a:r>
              <a:rPr lang="en-US" sz="2400" dirty="0" smtClean="0"/>
              <a:t> </a:t>
            </a:r>
            <a:r>
              <a:rPr lang="en-US" sz="2400" dirty="0" err="1" smtClean="0"/>
              <a:t>aos</a:t>
            </a:r>
            <a:r>
              <a:rPr lang="en-US" sz="2400" dirty="0" smtClean="0"/>
              <a:t> hosts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estejam</a:t>
            </a:r>
            <a:r>
              <a:rPr lang="en-US" sz="2400" dirty="0" smtClean="0"/>
              <a:t> </a:t>
            </a:r>
            <a:r>
              <a:rPr lang="en-US" sz="2400" dirty="0" err="1" smtClean="0"/>
              <a:t>atrás</a:t>
            </a:r>
            <a:r>
              <a:rPr lang="en-US" sz="2400" dirty="0" smtClean="0"/>
              <a:t> de NATs:</a:t>
            </a:r>
          </a:p>
          <a:p>
            <a:pPr lvl="1">
              <a:spcBef>
                <a:spcPct val="0"/>
              </a:spcBef>
              <a:buFont typeface="Wingdings" pitchFamily="2" charset="2"/>
              <a:buChar char="v"/>
            </a:pPr>
            <a:r>
              <a:rPr lang="en-US" dirty="0" err="1" smtClean="0"/>
              <a:t>descobrir</a:t>
            </a:r>
            <a:r>
              <a:rPr lang="en-US" dirty="0" smtClean="0"/>
              <a:t> o </a:t>
            </a:r>
            <a:r>
              <a:rPr lang="en-US" dirty="0" err="1" smtClean="0"/>
              <a:t>endereço</a:t>
            </a:r>
            <a:r>
              <a:rPr lang="en-US" dirty="0" smtClean="0"/>
              <a:t> </a:t>
            </a:r>
            <a:r>
              <a:rPr lang="en-US" dirty="0" err="1" smtClean="0"/>
              <a:t>público</a:t>
            </a:r>
            <a:r>
              <a:rPr lang="en-US" dirty="0" smtClean="0"/>
              <a:t> IP (138.76.29.7)</a:t>
            </a:r>
          </a:p>
          <a:p>
            <a:pPr lvl="1">
              <a:spcBef>
                <a:spcPct val="0"/>
              </a:spcBef>
              <a:buFont typeface="Wingdings" pitchFamily="2" charset="2"/>
              <a:buChar char="v"/>
            </a:pPr>
            <a:r>
              <a:rPr lang="en-US" dirty="0" err="1" smtClean="0"/>
              <a:t>Adicionar</a:t>
            </a:r>
            <a:r>
              <a:rPr lang="en-US" dirty="0" smtClean="0"/>
              <a:t>/remover </a:t>
            </a:r>
            <a:r>
              <a:rPr lang="en-US" dirty="0" err="1" smtClean="0"/>
              <a:t>mapeamento</a:t>
            </a:r>
            <a:r>
              <a:rPr lang="en-US" dirty="0" smtClean="0"/>
              <a:t> de </a:t>
            </a:r>
            <a:r>
              <a:rPr lang="en-US" dirty="0" err="1" smtClean="0"/>
              <a:t>portas</a:t>
            </a:r>
            <a:r>
              <a:rPr lang="en-US" dirty="0" smtClean="0"/>
              <a:t> (com tempos de </a:t>
            </a:r>
            <a:r>
              <a:rPr lang="en-US" dirty="0" err="1" smtClean="0"/>
              <a:t>validade</a:t>
            </a:r>
            <a:r>
              <a:rPr lang="en-US" dirty="0" smtClean="0"/>
              <a:t>)</a:t>
            </a:r>
          </a:p>
          <a:p>
            <a:pPr lvl="1">
              <a:spcBef>
                <a:spcPct val="0"/>
              </a:spcBef>
              <a:buFont typeface="Wingdings" pitchFamily="2" charset="2"/>
              <a:buChar char="v"/>
            </a:pPr>
            <a:endParaRPr lang="en-US" dirty="0" smtClean="0"/>
          </a:p>
          <a:p>
            <a:pPr lvl="1">
              <a:spcBef>
                <a:spcPct val="0"/>
              </a:spcBef>
              <a:buFont typeface="Wingdings" pitchFamily="2" charset="2"/>
              <a:buNone/>
            </a:pPr>
            <a:r>
              <a:rPr lang="en-US" dirty="0" smtClean="0"/>
              <a:t>i.e., </a:t>
            </a:r>
            <a:r>
              <a:rPr lang="en-US" dirty="0" err="1" smtClean="0"/>
              <a:t>automatiza</a:t>
            </a:r>
            <a:r>
              <a:rPr lang="en-US" dirty="0" smtClean="0"/>
              <a:t> a </a:t>
            </a:r>
            <a:r>
              <a:rPr lang="en-US" dirty="0" err="1" smtClean="0"/>
              <a:t>configuração</a:t>
            </a:r>
            <a:r>
              <a:rPr lang="en-US" dirty="0" smtClean="0"/>
              <a:t>  do </a:t>
            </a:r>
            <a:r>
              <a:rPr lang="en-US" dirty="0" err="1" smtClean="0"/>
              <a:t>mapeamento</a:t>
            </a:r>
            <a:r>
              <a:rPr lang="en-US" dirty="0" smtClean="0"/>
              <a:t> </a:t>
            </a:r>
            <a:r>
              <a:rPr lang="en-US" dirty="0" err="1" smtClean="0"/>
              <a:t>estático</a:t>
            </a:r>
            <a:r>
              <a:rPr lang="en-US" dirty="0" smtClean="0"/>
              <a:t> de </a:t>
            </a:r>
            <a:r>
              <a:rPr lang="en-US" dirty="0" err="1" smtClean="0"/>
              <a:t>portas</a:t>
            </a:r>
            <a:r>
              <a:rPr lang="en-US" dirty="0" smtClean="0"/>
              <a:t> NAT</a:t>
            </a:r>
          </a:p>
        </p:txBody>
      </p:sp>
      <p:sp>
        <p:nvSpPr>
          <p:cNvPr id="16392" name="Freeform 51"/>
          <p:cNvSpPr>
            <a:spLocks/>
          </p:cNvSpPr>
          <p:nvPr/>
        </p:nvSpPr>
        <p:spPr bwMode="auto">
          <a:xfrm>
            <a:off x="7115175" y="2185988"/>
            <a:ext cx="1676400" cy="2487612"/>
          </a:xfrm>
          <a:custGeom>
            <a:avLst/>
            <a:gdLst>
              <a:gd name="T0" fmla="*/ 173037 w 1056"/>
              <a:gd name="T1" fmla="*/ 1073150 h 1567"/>
              <a:gd name="T2" fmla="*/ 949325 w 1056"/>
              <a:gd name="T3" fmla="*/ 1027112 h 1567"/>
              <a:gd name="T4" fmla="*/ 846137 w 1056"/>
              <a:gd name="T5" fmla="*/ 974725 h 1567"/>
              <a:gd name="T6" fmla="*/ 898525 w 1056"/>
              <a:gd name="T7" fmla="*/ 268287 h 1567"/>
              <a:gd name="T8" fmla="*/ 1262062 w 1056"/>
              <a:gd name="T9" fmla="*/ 60325 h 1567"/>
              <a:gd name="T10" fmla="*/ 1608137 w 1056"/>
              <a:gd name="T11" fmla="*/ 142875 h 1567"/>
              <a:gd name="T12" fmla="*/ 1566862 w 1056"/>
              <a:gd name="T13" fmla="*/ 919162 h 1567"/>
              <a:gd name="T14" fmla="*/ 1595437 w 1056"/>
              <a:gd name="T15" fmla="*/ 1389062 h 1567"/>
              <a:gd name="T16" fmla="*/ 1566862 w 1056"/>
              <a:gd name="T17" fmla="*/ 2303462 h 1567"/>
              <a:gd name="T18" fmla="*/ 939800 w 1056"/>
              <a:gd name="T19" fmla="*/ 2346325 h 1567"/>
              <a:gd name="T20" fmla="*/ 750887 w 1056"/>
              <a:gd name="T21" fmla="*/ 1458912 h 1567"/>
              <a:gd name="T22" fmla="*/ 96837 w 1056"/>
              <a:gd name="T23" fmla="*/ 1330325 h 1567"/>
              <a:gd name="T24" fmla="*/ 173037 w 1056"/>
              <a:gd name="T25" fmla="*/ 1073150 h 156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56"/>
              <a:gd name="T40" fmla="*/ 0 h 1567"/>
              <a:gd name="T41" fmla="*/ 1056 w 1056"/>
              <a:gd name="T42" fmla="*/ 1567 h 156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56" h="1567">
                <a:moveTo>
                  <a:pt x="109" y="676"/>
                </a:moveTo>
                <a:cubicBezTo>
                  <a:pt x="199" y="644"/>
                  <a:pt x="527" y="657"/>
                  <a:pt x="598" y="647"/>
                </a:cubicBezTo>
                <a:cubicBezTo>
                  <a:pt x="669" y="637"/>
                  <a:pt x="538" y="694"/>
                  <a:pt x="533" y="614"/>
                </a:cubicBezTo>
                <a:cubicBezTo>
                  <a:pt x="527" y="534"/>
                  <a:pt x="522" y="265"/>
                  <a:pt x="566" y="169"/>
                </a:cubicBezTo>
                <a:cubicBezTo>
                  <a:pt x="610" y="73"/>
                  <a:pt x="721" y="51"/>
                  <a:pt x="795" y="38"/>
                </a:cubicBezTo>
                <a:cubicBezTo>
                  <a:pt x="869" y="25"/>
                  <a:pt x="981" y="0"/>
                  <a:pt x="1013" y="90"/>
                </a:cubicBezTo>
                <a:cubicBezTo>
                  <a:pt x="1045" y="180"/>
                  <a:pt x="988" y="448"/>
                  <a:pt x="987" y="579"/>
                </a:cubicBezTo>
                <a:cubicBezTo>
                  <a:pt x="986" y="710"/>
                  <a:pt x="1005" y="730"/>
                  <a:pt x="1005" y="875"/>
                </a:cubicBezTo>
                <a:cubicBezTo>
                  <a:pt x="1005" y="1020"/>
                  <a:pt x="1056" y="1351"/>
                  <a:pt x="987" y="1451"/>
                </a:cubicBezTo>
                <a:cubicBezTo>
                  <a:pt x="918" y="1551"/>
                  <a:pt x="678" y="1567"/>
                  <a:pt x="592" y="1478"/>
                </a:cubicBezTo>
                <a:cubicBezTo>
                  <a:pt x="506" y="1389"/>
                  <a:pt x="562" y="1026"/>
                  <a:pt x="473" y="919"/>
                </a:cubicBezTo>
                <a:cubicBezTo>
                  <a:pt x="384" y="812"/>
                  <a:pt x="122" y="878"/>
                  <a:pt x="61" y="838"/>
                </a:cubicBezTo>
                <a:cubicBezTo>
                  <a:pt x="0" y="798"/>
                  <a:pt x="26" y="710"/>
                  <a:pt x="109" y="676"/>
                </a:cubicBezTo>
                <a:close/>
              </a:path>
            </a:pathLst>
          </a:custGeom>
          <a:solidFill>
            <a:srgbClr val="66CC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8151813" y="3138488"/>
          <a:ext cx="579437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6" name="Clip" r:id="rId3" imgW="1305000" imgH="1085760" progId="MS_ClipArt_Gallery.2">
                  <p:embed/>
                </p:oleObj>
              </mc:Choice>
              <mc:Fallback>
                <p:oleObj name="Clip" r:id="rId3" imgW="1305000" imgH="108576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1813" y="3138488"/>
                        <a:ext cx="579437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8123238" y="3903663"/>
          <a:ext cx="563562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7" name="Clip" r:id="rId5" imgW="1305000" imgH="1085760" progId="MS_ClipArt_Gallery.2">
                  <p:embed/>
                </p:oleObj>
              </mc:Choice>
              <mc:Fallback>
                <p:oleObj name="Clip" r:id="rId5" imgW="1305000" imgH="1085760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3238" y="3903663"/>
                        <a:ext cx="563562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3" name="Line 54"/>
          <p:cNvSpPr>
            <a:spLocks noChangeShapeType="1"/>
          </p:cNvSpPr>
          <p:nvPr/>
        </p:nvSpPr>
        <p:spPr bwMode="auto">
          <a:xfrm flipV="1">
            <a:off x="7183438" y="3352800"/>
            <a:ext cx="1073150" cy="206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6394" name="Line 55"/>
          <p:cNvSpPr>
            <a:spLocks noChangeShapeType="1"/>
          </p:cNvSpPr>
          <p:nvPr/>
        </p:nvSpPr>
        <p:spPr bwMode="auto">
          <a:xfrm flipH="1">
            <a:off x="8023225" y="2617788"/>
            <a:ext cx="9525" cy="1492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6395" name="Line 56"/>
          <p:cNvSpPr>
            <a:spLocks noChangeShapeType="1"/>
          </p:cNvSpPr>
          <p:nvPr/>
        </p:nvSpPr>
        <p:spPr bwMode="auto">
          <a:xfrm>
            <a:off x="8027988" y="2613025"/>
            <a:ext cx="1333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6396" name="Line 57"/>
          <p:cNvSpPr>
            <a:spLocks noChangeShapeType="1"/>
          </p:cNvSpPr>
          <p:nvPr/>
        </p:nvSpPr>
        <p:spPr bwMode="auto">
          <a:xfrm flipV="1">
            <a:off x="8034338" y="4117975"/>
            <a:ext cx="1714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6397" name="Text Box 58"/>
          <p:cNvSpPr txBox="1">
            <a:spLocks noChangeArrowheads="1"/>
          </p:cNvSpPr>
          <p:nvPr/>
        </p:nvSpPr>
        <p:spPr bwMode="auto">
          <a:xfrm>
            <a:off x="7905750" y="2001838"/>
            <a:ext cx="892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10.0.0.1</a:t>
            </a:r>
          </a:p>
        </p:txBody>
      </p:sp>
      <p:sp>
        <p:nvSpPr>
          <p:cNvPr id="16398" name="Text Box 59"/>
          <p:cNvSpPr txBox="1">
            <a:spLocks noChangeArrowheads="1"/>
          </p:cNvSpPr>
          <p:nvPr/>
        </p:nvSpPr>
        <p:spPr bwMode="auto">
          <a:xfrm>
            <a:off x="7134225" y="2951163"/>
            <a:ext cx="923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10.0.0.4</a:t>
            </a:r>
          </a:p>
        </p:txBody>
      </p:sp>
      <p:sp>
        <p:nvSpPr>
          <p:cNvPr id="16399" name="Line 60"/>
          <p:cNvSpPr>
            <a:spLocks noChangeShapeType="1"/>
          </p:cNvSpPr>
          <p:nvPr/>
        </p:nvSpPr>
        <p:spPr bwMode="auto">
          <a:xfrm flipH="1">
            <a:off x="7258050" y="3201988"/>
            <a:ext cx="85725" cy="128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6400" name="Line 61"/>
          <p:cNvSpPr>
            <a:spLocks noChangeShapeType="1"/>
          </p:cNvSpPr>
          <p:nvPr/>
        </p:nvSpPr>
        <p:spPr bwMode="auto">
          <a:xfrm flipH="1">
            <a:off x="6518275" y="3440113"/>
            <a:ext cx="85725" cy="128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6401" name="Text Box 62"/>
          <p:cNvSpPr txBox="1">
            <a:spLocks noChangeArrowheads="1"/>
          </p:cNvSpPr>
          <p:nvPr/>
        </p:nvSpPr>
        <p:spPr bwMode="auto">
          <a:xfrm>
            <a:off x="6434138" y="3522663"/>
            <a:ext cx="11398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roteador</a:t>
            </a:r>
          </a:p>
          <a:p>
            <a:pPr algn="ctr"/>
            <a:r>
              <a:rPr lang="en-US"/>
              <a:t>NAT </a:t>
            </a:r>
          </a:p>
          <a:p>
            <a:pPr algn="ctr"/>
            <a:endParaRPr lang="en-US"/>
          </a:p>
        </p:txBody>
      </p:sp>
      <p:sp>
        <p:nvSpPr>
          <p:cNvPr id="16402" name="Text Box 63"/>
          <p:cNvSpPr txBox="1">
            <a:spLocks noChangeArrowheads="1"/>
          </p:cNvSpPr>
          <p:nvPr/>
        </p:nvSpPr>
        <p:spPr bwMode="auto">
          <a:xfrm>
            <a:off x="5295900" y="3508375"/>
            <a:ext cx="1295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138.76.29.7</a:t>
            </a:r>
          </a:p>
        </p:txBody>
      </p:sp>
      <p:grpSp>
        <p:nvGrpSpPr>
          <p:cNvPr id="16403" name="Group 64"/>
          <p:cNvGrpSpPr>
            <a:grpSpLocks/>
          </p:cNvGrpSpPr>
          <p:nvPr/>
        </p:nvGrpSpPr>
        <p:grpSpPr bwMode="auto">
          <a:xfrm>
            <a:off x="8205788" y="2274888"/>
            <a:ext cx="331787" cy="755650"/>
            <a:chOff x="4180" y="783"/>
            <a:chExt cx="150" cy="307"/>
          </a:xfrm>
        </p:grpSpPr>
        <p:sp>
          <p:nvSpPr>
            <p:cNvPr id="16421" name="AutoShape 65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22" name="Rectangle 66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23" name="Rectangle 67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24" name="AutoShape 68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25" name="Line 69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26" name="Line 70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27" name="Rectangle 71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28" name="Rectangle 72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6404" name="Line 73"/>
          <p:cNvSpPr>
            <a:spLocks noChangeShapeType="1"/>
          </p:cNvSpPr>
          <p:nvPr/>
        </p:nvSpPr>
        <p:spPr bwMode="auto">
          <a:xfrm>
            <a:off x="6345238" y="3422650"/>
            <a:ext cx="4016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grpSp>
        <p:nvGrpSpPr>
          <p:cNvPr id="16405" name="Group 74"/>
          <p:cNvGrpSpPr>
            <a:grpSpLocks/>
          </p:cNvGrpSpPr>
          <p:nvPr/>
        </p:nvGrpSpPr>
        <p:grpSpPr bwMode="auto">
          <a:xfrm>
            <a:off x="6662738" y="3233738"/>
            <a:ext cx="555625" cy="307975"/>
            <a:chOff x="3600" y="219"/>
            <a:chExt cx="360" cy="175"/>
          </a:xfrm>
        </p:grpSpPr>
        <p:sp>
          <p:nvSpPr>
            <p:cNvPr id="16408" name="Oval 75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09" name="Line 76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10" name="Line 77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11" name="Rectangle 78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16412" name="Oval 79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6413" name="Group 8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6418" name="Line 8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419" name="Line 8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420" name="Line 8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6414" name="Group 8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6415" name="Line 8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416" name="Line 8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417" name="Line 8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6406" name="Freeform 92"/>
          <p:cNvSpPr>
            <a:spLocks/>
          </p:cNvSpPr>
          <p:nvPr/>
        </p:nvSpPr>
        <p:spPr bwMode="auto">
          <a:xfrm>
            <a:off x="7245350" y="2339975"/>
            <a:ext cx="1166813" cy="1079500"/>
          </a:xfrm>
          <a:custGeom>
            <a:avLst/>
            <a:gdLst>
              <a:gd name="T0" fmla="*/ 0 w 735"/>
              <a:gd name="T1" fmla="*/ 1040219 h 742"/>
              <a:gd name="T2" fmla="*/ 631825 w 735"/>
              <a:gd name="T3" fmla="*/ 974751 h 742"/>
              <a:gd name="T4" fmla="*/ 660400 w 735"/>
              <a:gd name="T5" fmla="*/ 408813 h 742"/>
              <a:gd name="T6" fmla="*/ 717550 w 735"/>
              <a:gd name="T7" fmla="*/ 59649 h 742"/>
              <a:gd name="T8" fmla="*/ 1166813 w 735"/>
              <a:gd name="T9" fmla="*/ 46555 h 7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5"/>
              <a:gd name="T16" fmla="*/ 0 h 742"/>
              <a:gd name="T17" fmla="*/ 735 w 735"/>
              <a:gd name="T18" fmla="*/ 742 h 74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5" h="742">
                <a:moveTo>
                  <a:pt x="0" y="715"/>
                </a:moveTo>
                <a:cubicBezTo>
                  <a:pt x="66" y="708"/>
                  <a:pt x="329" y="742"/>
                  <a:pt x="398" y="670"/>
                </a:cubicBezTo>
                <a:cubicBezTo>
                  <a:pt x="467" y="598"/>
                  <a:pt x="407" y="386"/>
                  <a:pt x="416" y="281"/>
                </a:cubicBezTo>
                <a:cubicBezTo>
                  <a:pt x="425" y="176"/>
                  <a:pt x="399" y="82"/>
                  <a:pt x="452" y="41"/>
                </a:cubicBezTo>
                <a:cubicBezTo>
                  <a:pt x="505" y="0"/>
                  <a:pt x="676" y="34"/>
                  <a:pt x="735" y="32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pt-BR"/>
          </a:p>
        </p:txBody>
      </p:sp>
      <p:sp>
        <p:nvSpPr>
          <p:cNvPr id="16407" name="Text Box 93"/>
          <p:cNvSpPr txBox="1">
            <a:spLocks noChangeArrowheads="1"/>
          </p:cNvSpPr>
          <p:nvPr/>
        </p:nvSpPr>
        <p:spPr bwMode="auto">
          <a:xfrm>
            <a:off x="7321550" y="2495550"/>
            <a:ext cx="630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IGD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Network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17415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4-</a:t>
            </a:r>
            <a:fld id="{679AED1E-E0B2-457B-BDF9-CC33BE54559C}" type="slidenum">
              <a:rPr lang="en-US" smtClean="0"/>
              <a:pPr/>
              <a:t>66</a:t>
            </a:fld>
            <a:endParaRPr lang="en-US" smtClean="0"/>
          </a:p>
        </p:txBody>
      </p:sp>
      <p:sp>
        <p:nvSpPr>
          <p:cNvPr id="174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Problema de travessia do NAT</a:t>
            </a:r>
            <a:endParaRPr lang="en-US" smtClean="0"/>
          </a:p>
        </p:txBody>
      </p:sp>
      <p:sp>
        <p:nvSpPr>
          <p:cNvPr id="1741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406525"/>
            <a:ext cx="7675563" cy="5159375"/>
          </a:xfrm>
        </p:spPr>
        <p:txBody>
          <a:bodyPr/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solução</a:t>
            </a:r>
            <a:r>
              <a:rPr lang="en-US" sz="2400" dirty="0" smtClean="0">
                <a:solidFill>
                  <a:srgbClr val="FF0000"/>
                </a:solidFill>
              </a:rPr>
              <a:t> 3:</a:t>
            </a:r>
            <a:r>
              <a:rPr lang="en-US" sz="2400" dirty="0" smtClean="0"/>
              <a:t> </a:t>
            </a:r>
            <a:r>
              <a:rPr lang="en-US" sz="2400" dirty="0" err="1" smtClean="0"/>
              <a:t>repasse</a:t>
            </a:r>
            <a:r>
              <a:rPr lang="en-US" sz="2400" dirty="0" smtClean="0"/>
              <a:t> (</a:t>
            </a:r>
            <a:r>
              <a:rPr lang="en-US" sz="2400" dirty="0" err="1" smtClean="0"/>
              <a:t>usado</a:t>
            </a:r>
            <a:r>
              <a:rPr lang="en-US" sz="2400" dirty="0" smtClean="0"/>
              <a:t> </a:t>
            </a:r>
            <a:r>
              <a:rPr lang="en-US" sz="2400" dirty="0" err="1" smtClean="0"/>
              <a:t>pelo</a:t>
            </a:r>
            <a:r>
              <a:rPr lang="en-US" sz="2400" dirty="0" smtClean="0"/>
              <a:t> Skype)</a:t>
            </a:r>
          </a:p>
          <a:p>
            <a:pPr lvl="1"/>
            <a:r>
              <a:rPr lang="en-US" dirty="0" err="1" smtClean="0"/>
              <a:t>clientes</a:t>
            </a:r>
            <a:r>
              <a:rPr lang="en-US" dirty="0" smtClean="0"/>
              <a:t> </a:t>
            </a:r>
            <a:r>
              <a:rPr lang="en-US" dirty="0" err="1" smtClean="0"/>
              <a:t>atrás</a:t>
            </a:r>
            <a:r>
              <a:rPr lang="en-US" dirty="0" smtClean="0"/>
              <a:t> do NAT se </a:t>
            </a:r>
            <a:r>
              <a:rPr lang="en-US" dirty="0" err="1" smtClean="0"/>
              <a:t>conecta</a:t>
            </a:r>
            <a:r>
              <a:rPr lang="en-US" dirty="0" smtClean="0"/>
              <a:t> </a:t>
            </a:r>
            <a:r>
              <a:rPr lang="en-US" dirty="0" err="1" smtClean="0"/>
              <a:t>ao</a:t>
            </a:r>
            <a:r>
              <a:rPr lang="en-US" dirty="0" smtClean="0"/>
              <a:t> relay</a:t>
            </a:r>
          </a:p>
          <a:p>
            <a:pPr lvl="1"/>
            <a:r>
              <a:rPr lang="en-US" dirty="0" err="1" smtClean="0"/>
              <a:t>cliente</a:t>
            </a:r>
            <a:r>
              <a:rPr lang="en-US" dirty="0" smtClean="0"/>
              <a:t> </a:t>
            </a:r>
            <a:r>
              <a:rPr lang="en-US" dirty="0" err="1" smtClean="0"/>
              <a:t>externo</a:t>
            </a:r>
            <a:r>
              <a:rPr lang="en-US" dirty="0" smtClean="0"/>
              <a:t> </a:t>
            </a:r>
            <a:r>
              <a:rPr lang="en-US" dirty="0" err="1" smtClean="0"/>
              <a:t>também</a:t>
            </a:r>
            <a:r>
              <a:rPr lang="en-US" dirty="0" smtClean="0"/>
              <a:t> se </a:t>
            </a:r>
            <a:r>
              <a:rPr lang="en-US" dirty="0" err="1" smtClean="0"/>
              <a:t>conecta</a:t>
            </a:r>
            <a:r>
              <a:rPr lang="en-US" dirty="0" smtClean="0"/>
              <a:t> </a:t>
            </a:r>
            <a:r>
              <a:rPr lang="en-US" dirty="0" err="1" smtClean="0"/>
              <a:t>ao</a:t>
            </a:r>
            <a:r>
              <a:rPr lang="en-US" dirty="0" smtClean="0"/>
              <a:t> relay</a:t>
            </a:r>
          </a:p>
          <a:p>
            <a:pPr lvl="1"/>
            <a:r>
              <a:rPr lang="en-US" dirty="0" err="1" smtClean="0"/>
              <a:t>Repasse</a:t>
            </a:r>
            <a:r>
              <a:rPr lang="en-US" dirty="0" smtClean="0"/>
              <a:t> serve de </a:t>
            </a:r>
            <a:r>
              <a:rPr lang="en-US" dirty="0" err="1" smtClean="0"/>
              <a:t>intermediário</a:t>
            </a:r>
            <a:r>
              <a:rPr lang="en-US" dirty="0" smtClean="0"/>
              <a:t> entre </a:t>
            </a:r>
            <a:r>
              <a:rPr lang="en-US" dirty="0" err="1" smtClean="0"/>
              <a:t>pacotes</a:t>
            </a:r>
            <a:r>
              <a:rPr lang="en-US" dirty="0" smtClean="0"/>
              <a:t> de </a:t>
            </a:r>
            <a:r>
              <a:rPr lang="en-US" dirty="0" err="1" smtClean="0"/>
              <a:t>uma</a:t>
            </a:r>
            <a:r>
              <a:rPr lang="en-US" dirty="0" smtClean="0"/>
              <a:t> </a:t>
            </a:r>
            <a:r>
              <a:rPr lang="en-US" dirty="0" err="1" smtClean="0"/>
              <a:t>conexão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a </a:t>
            </a:r>
            <a:r>
              <a:rPr lang="en-US" dirty="0" err="1" smtClean="0"/>
              <a:t>outra</a:t>
            </a:r>
            <a:r>
              <a:rPr lang="en-US" dirty="0" smtClean="0"/>
              <a:t> </a:t>
            </a:r>
          </a:p>
          <a:p>
            <a:pPr>
              <a:buFont typeface="ZapfDingbats" pitchFamily="82" charset="0"/>
              <a:buNone/>
            </a:pPr>
            <a:endParaRPr lang="en-US" sz="2400" dirty="0" smtClean="0"/>
          </a:p>
        </p:txBody>
      </p:sp>
      <p:sp>
        <p:nvSpPr>
          <p:cNvPr id="17418" name="Text Box 16"/>
          <p:cNvSpPr txBox="1">
            <a:spLocks noChangeArrowheads="1"/>
          </p:cNvSpPr>
          <p:nvPr/>
        </p:nvSpPr>
        <p:spPr bwMode="auto">
          <a:xfrm>
            <a:off x="4932363" y="5402263"/>
            <a:ext cx="1295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138.76.29.7</a:t>
            </a: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495300" y="4618038"/>
          <a:ext cx="56356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0" name="Clip" r:id="rId3" imgW="1305000" imgH="1085760" progId="MS_ClipArt_Gallery.2">
                  <p:embed/>
                </p:oleObj>
              </mc:Choice>
              <mc:Fallback>
                <p:oleObj name="Clip" r:id="rId3" imgW="1305000" imgH="108576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" y="4618038"/>
                        <a:ext cx="563563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9" name="Text Box 42"/>
          <p:cNvSpPr txBox="1">
            <a:spLocks noChangeArrowheads="1"/>
          </p:cNvSpPr>
          <p:nvPr/>
        </p:nvSpPr>
        <p:spPr bwMode="auto">
          <a:xfrm>
            <a:off x="354013" y="5024438"/>
            <a:ext cx="9334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Cliente</a:t>
            </a:r>
          </a:p>
        </p:txBody>
      </p:sp>
      <p:grpSp>
        <p:nvGrpSpPr>
          <p:cNvPr id="17420" name="Group 64"/>
          <p:cNvGrpSpPr>
            <a:grpSpLocks/>
          </p:cNvGrpSpPr>
          <p:nvPr/>
        </p:nvGrpSpPr>
        <p:grpSpPr bwMode="auto">
          <a:xfrm>
            <a:off x="6022975" y="3927475"/>
            <a:ext cx="2508250" cy="2640013"/>
            <a:chOff x="3735" y="2284"/>
            <a:chExt cx="1580" cy="1663"/>
          </a:xfrm>
        </p:grpSpPr>
        <p:sp>
          <p:nvSpPr>
            <p:cNvPr id="17438" name="Freeform 4"/>
            <p:cNvSpPr>
              <a:spLocks/>
            </p:cNvSpPr>
            <p:nvPr/>
          </p:nvSpPr>
          <p:spPr bwMode="auto">
            <a:xfrm>
              <a:off x="4220" y="2380"/>
              <a:ext cx="1056" cy="1567"/>
            </a:xfrm>
            <a:custGeom>
              <a:avLst/>
              <a:gdLst>
                <a:gd name="T0" fmla="*/ 109 w 1056"/>
                <a:gd name="T1" fmla="*/ 676 h 1567"/>
                <a:gd name="T2" fmla="*/ 598 w 1056"/>
                <a:gd name="T3" fmla="*/ 647 h 1567"/>
                <a:gd name="T4" fmla="*/ 533 w 1056"/>
                <a:gd name="T5" fmla="*/ 614 h 1567"/>
                <a:gd name="T6" fmla="*/ 566 w 1056"/>
                <a:gd name="T7" fmla="*/ 169 h 1567"/>
                <a:gd name="T8" fmla="*/ 795 w 1056"/>
                <a:gd name="T9" fmla="*/ 38 h 1567"/>
                <a:gd name="T10" fmla="*/ 1013 w 1056"/>
                <a:gd name="T11" fmla="*/ 90 h 1567"/>
                <a:gd name="T12" fmla="*/ 987 w 1056"/>
                <a:gd name="T13" fmla="*/ 579 h 1567"/>
                <a:gd name="T14" fmla="*/ 1005 w 1056"/>
                <a:gd name="T15" fmla="*/ 875 h 1567"/>
                <a:gd name="T16" fmla="*/ 987 w 1056"/>
                <a:gd name="T17" fmla="*/ 1451 h 1567"/>
                <a:gd name="T18" fmla="*/ 592 w 1056"/>
                <a:gd name="T19" fmla="*/ 1478 h 1567"/>
                <a:gd name="T20" fmla="*/ 473 w 1056"/>
                <a:gd name="T21" fmla="*/ 919 h 1567"/>
                <a:gd name="T22" fmla="*/ 61 w 1056"/>
                <a:gd name="T23" fmla="*/ 838 h 1567"/>
                <a:gd name="T24" fmla="*/ 109 w 1056"/>
                <a:gd name="T25" fmla="*/ 676 h 156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56"/>
                <a:gd name="T40" fmla="*/ 0 h 1567"/>
                <a:gd name="T41" fmla="*/ 1056 w 1056"/>
                <a:gd name="T42" fmla="*/ 1567 h 156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56" h="1567">
                  <a:moveTo>
                    <a:pt x="109" y="676"/>
                  </a:moveTo>
                  <a:cubicBezTo>
                    <a:pt x="199" y="644"/>
                    <a:pt x="527" y="657"/>
                    <a:pt x="598" y="647"/>
                  </a:cubicBezTo>
                  <a:cubicBezTo>
                    <a:pt x="669" y="637"/>
                    <a:pt x="538" y="694"/>
                    <a:pt x="533" y="614"/>
                  </a:cubicBezTo>
                  <a:cubicBezTo>
                    <a:pt x="527" y="534"/>
                    <a:pt x="522" y="265"/>
                    <a:pt x="566" y="169"/>
                  </a:cubicBezTo>
                  <a:cubicBezTo>
                    <a:pt x="610" y="73"/>
                    <a:pt x="721" y="51"/>
                    <a:pt x="795" y="38"/>
                  </a:cubicBezTo>
                  <a:cubicBezTo>
                    <a:pt x="869" y="25"/>
                    <a:pt x="981" y="0"/>
                    <a:pt x="1013" y="90"/>
                  </a:cubicBezTo>
                  <a:cubicBezTo>
                    <a:pt x="1045" y="180"/>
                    <a:pt x="988" y="448"/>
                    <a:pt x="987" y="579"/>
                  </a:cubicBezTo>
                  <a:cubicBezTo>
                    <a:pt x="986" y="710"/>
                    <a:pt x="1005" y="730"/>
                    <a:pt x="1005" y="875"/>
                  </a:cubicBezTo>
                  <a:cubicBezTo>
                    <a:pt x="1005" y="1020"/>
                    <a:pt x="1056" y="1351"/>
                    <a:pt x="987" y="1451"/>
                  </a:cubicBezTo>
                  <a:cubicBezTo>
                    <a:pt x="918" y="1551"/>
                    <a:pt x="678" y="1567"/>
                    <a:pt x="592" y="1478"/>
                  </a:cubicBezTo>
                  <a:cubicBezTo>
                    <a:pt x="506" y="1389"/>
                    <a:pt x="562" y="1026"/>
                    <a:pt x="473" y="919"/>
                  </a:cubicBezTo>
                  <a:cubicBezTo>
                    <a:pt x="384" y="812"/>
                    <a:pt x="122" y="878"/>
                    <a:pt x="61" y="838"/>
                  </a:cubicBezTo>
                  <a:cubicBezTo>
                    <a:pt x="0" y="798"/>
                    <a:pt x="26" y="710"/>
                    <a:pt x="109" y="676"/>
                  </a:cubicBezTo>
                  <a:close/>
                </a:path>
              </a:pathLst>
            </a:custGeom>
            <a:solidFill>
              <a:srgbClr val="66CC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aphicFrame>
          <p:nvGraphicFramePr>
            <p:cNvPr id="17411" name="Object 3"/>
            <p:cNvGraphicFramePr>
              <a:graphicFrameLocks noChangeAspect="1"/>
            </p:cNvGraphicFramePr>
            <p:nvPr/>
          </p:nvGraphicFramePr>
          <p:xfrm>
            <a:off x="4873" y="2980"/>
            <a:ext cx="365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31" name="Clip" r:id="rId5" imgW="1305000" imgH="1085760" progId="MS_ClipArt_Gallery.2">
                    <p:embed/>
                  </p:oleObj>
                </mc:Choice>
                <mc:Fallback>
                  <p:oleObj name="Clip" r:id="rId5" imgW="1305000" imgH="1085760" progId="MS_ClipArt_Gallery.2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73" y="2980"/>
                          <a:ext cx="365" cy="30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12" name="Object 4"/>
            <p:cNvGraphicFramePr>
              <a:graphicFrameLocks noChangeAspect="1"/>
            </p:cNvGraphicFramePr>
            <p:nvPr/>
          </p:nvGraphicFramePr>
          <p:xfrm>
            <a:off x="4855" y="3462"/>
            <a:ext cx="355" cy="2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32" name="Clip" r:id="rId6" imgW="1305000" imgH="1085760" progId="MS_ClipArt_Gallery.2">
                    <p:embed/>
                  </p:oleObj>
                </mc:Choice>
                <mc:Fallback>
                  <p:oleObj name="Clip" r:id="rId6" imgW="1305000" imgH="1085760" progId="MS_ClipArt_Gallery.2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55" y="3462"/>
                          <a:ext cx="355" cy="29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39" name="Line 7"/>
            <p:cNvSpPr>
              <a:spLocks noChangeShapeType="1"/>
            </p:cNvSpPr>
            <p:nvPr/>
          </p:nvSpPr>
          <p:spPr bwMode="auto">
            <a:xfrm flipV="1">
              <a:off x="4263" y="3115"/>
              <a:ext cx="676" cy="1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7440" name="Line 8"/>
            <p:cNvSpPr>
              <a:spLocks noChangeShapeType="1"/>
            </p:cNvSpPr>
            <p:nvPr/>
          </p:nvSpPr>
          <p:spPr bwMode="auto">
            <a:xfrm flipH="1">
              <a:off x="4792" y="2652"/>
              <a:ext cx="6" cy="9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7441" name="Line 9"/>
            <p:cNvSpPr>
              <a:spLocks noChangeShapeType="1"/>
            </p:cNvSpPr>
            <p:nvPr/>
          </p:nvSpPr>
          <p:spPr bwMode="auto">
            <a:xfrm>
              <a:off x="4795" y="2649"/>
              <a:ext cx="84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7442" name="Line 10"/>
            <p:cNvSpPr>
              <a:spLocks noChangeShapeType="1"/>
            </p:cNvSpPr>
            <p:nvPr/>
          </p:nvSpPr>
          <p:spPr bwMode="auto">
            <a:xfrm flipV="1">
              <a:off x="4799" y="3597"/>
              <a:ext cx="10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7443" name="Text Box 11"/>
            <p:cNvSpPr txBox="1">
              <a:spLocks noChangeArrowheads="1"/>
            </p:cNvSpPr>
            <p:nvPr/>
          </p:nvSpPr>
          <p:spPr bwMode="auto">
            <a:xfrm>
              <a:off x="4753" y="2726"/>
              <a:ext cx="56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/>
                <a:t>10.0.0.1</a:t>
              </a:r>
            </a:p>
          </p:txBody>
        </p:sp>
        <p:sp>
          <p:nvSpPr>
            <p:cNvPr id="17444" name="Line 14"/>
            <p:cNvSpPr>
              <a:spLocks noChangeShapeType="1"/>
            </p:cNvSpPr>
            <p:nvPr/>
          </p:nvSpPr>
          <p:spPr bwMode="auto">
            <a:xfrm flipH="1">
              <a:off x="3844" y="3170"/>
              <a:ext cx="54" cy="8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17445" name="Text Box 15"/>
            <p:cNvSpPr txBox="1">
              <a:spLocks noChangeArrowheads="1"/>
            </p:cNvSpPr>
            <p:nvPr/>
          </p:nvSpPr>
          <p:spPr bwMode="auto">
            <a:xfrm>
              <a:off x="3791" y="3222"/>
              <a:ext cx="718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roteador</a:t>
              </a:r>
            </a:p>
            <a:p>
              <a:pPr algn="ctr"/>
              <a:r>
                <a:rPr lang="en-US"/>
                <a:t>NAT </a:t>
              </a:r>
            </a:p>
            <a:p>
              <a:pPr algn="ctr"/>
              <a:endParaRPr lang="en-US"/>
            </a:p>
          </p:txBody>
        </p:sp>
        <p:sp>
          <p:nvSpPr>
            <p:cNvPr id="17446" name="Line 26"/>
            <p:cNvSpPr>
              <a:spLocks noChangeShapeType="1"/>
            </p:cNvSpPr>
            <p:nvPr/>
          </p:nvSpPr>
          <p:spPr bwMode="auto">
            <a:xfrm>
              <a:off x="3735" y="3159"/>
              <a:ext cx="2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grpSp>
          <p:nvGrpSpPr>
            <p:cNvPr id="17447" name="Group 27"/>
            <p:cNvGrpSpPr>
              <a:grpSpLocks/>
            </p:cNvGrpSpPr>
            <p:nvPr/>
          </p:nvGrpSpPr>
          <p:grpSpPr bwMode="auto">
            <a:xfrm>
              <a:off x="3935" y="3040"/>
              <a:ext cx="350" cy="194"/>
              <a:chOff x="3600" y="219"/>
              <a:chExt cx="360" cy="175"/>
            </a:xfrm>
          </p:grpSpPr>
          <p:sp>
            <p:nvSpPr>
              <p:cNvPr id="17449" name="Oval 28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7450" name="Line 29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7451" name="Line 30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7452" name="Rectangle 31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17453" name="Oval 32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17454" name="Group 33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7459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7460" name="Line 35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7461" name="Line 36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7455" name="Group 37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7456" name="Line 38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7457" name="Line 39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7458" name="Line 40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aphicFrame>
          <p:nvGraphicFramePr>
            <p:cNvPr id="17413" name="Object 5"/>
            <p:cNvGraphicFramePr>
              <a:graphicFrameLocks noChangeAspect="1"/>
            </p:cNvGraphicFramePr>
            <p:nvPr/>
          </p:nvGraphicFramePr>
          <p:xfrm>
            <a:off x="4804" y="2483"/>
            <a:ext cx="365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33" name="Clip" r:id="rId7" imgW="1305000" imgH="1085760" progId="MS_ClipArt_Gallery.2">
                    <p:embed/>
                  </p:oleObj>
                </mc:Choice>
                <mc:Fallback>
                  <p:oleObj name="Clip" r:id="rId7" imgW="1305000" imgH="1085760" progId="MS_ClipArt_Gallery.2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04" y="2483"/>
                          <a:ext cx="365" cy="30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7448" name="Picture 45" descr="kw_skype_logo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827" y="2284"/>
              <a:ext cx="464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7421" name="Group 48"/>
          <p:cNvGrpSpPr>
            <a:grpSpLocks/>
          </p:cNvGrpSpPr>
          <p:nvPr/>
        </p:nvGrpSpPr>
        <p:grpSpPr bwMode="auto">
          <a:xfrm>
            <a:off x="3346450" y="3671888"/>
            <a:ext cx="331788" cy="755650"/>
            <a:chOff x="4180" y="783"/>
            <a:chExt cx="150" cy="307"/>
          </a:xfrm>
        </p:grpSpPr>
        <p:sp>
          <p:nvSpPr>
            <p:cNvPr id="17430" name="AutoShape 49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31" name="Rectangle 50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32" name="Rectangle 51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33" name="AutoShape 52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34" name="Line 53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35" name="Line 54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36" name="Rectangle 55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37" name="Rectangle 56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pic>
        <p:nvPicPr>
          <p:cNvPr id="17422" name="Picture 46" descr="kw_skype_relay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679825" y="3630613"/>
            <a:ext cx="82550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3" name="Picture 57" descr="kw_skype_logo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7325" y="4275138"/>
            <a:ext cx="73660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4154" name="Freeform 58"/>
          <p:cNvSpPr>
            <a:spLocks/>
          </p:cNvSpPr>
          <p:nvPr/>
        </p:nvSpPr>
        <p:spPr bwMode="auto">
          <a:xfrm>
            <a:off x="4235450" y="4249738"/>
            <a:ext cx="3714750" cy="1039812"/>
          </a:xfrm>
          <a:custGeom>
            <a:avLst/>
            <a:gdLst>
              <a:gd name="T0" fmla="*/ 3714750 w 1597"/>
              <a:gd name="T1" fmla="*/ 96837 h 655"/>
              <a:gd name="T2" fmla="*/ 3200686 w 1597"/>
              <a:gd name="T3" fmla="*/ 123825 h 655"/>
              <a:gd name="T4" fmla="*/ 3030883 w 1597"/>
              <a:gd name="T5" fmla="*/ 842962 h 655"/>
              <a:gd name="T6" fmla="*/ 949041 w 1597"/>
              <a:gd name="T7" fmla="*/ 908050 h 655"/>
              <a:gd name="T8" fmla="*/ 0 w 1597"/>
              <a:gd name="T9" fmla="*/ 57150 h 6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97"/>
              <a:gd name="T16" fmla="*/ 0 h 655"/>
              <a:gd name="T17" fmla="*/ 1597 w 1597"/>
              <a:gd name="T18" fmla="*/ 655 h 6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97" h="655">
                <a:moveTo>
                  <a:pt x="1597" y="61"/>
                </a:moveTo>
                <a:cubicBezTo>
                  <a:pt x="1562" y="64"/>
                  <a:pt x="1425" y="0"/>
                  <a:pt x="1376" y="78"/>
                </a:cubicBezTo>
                <a:cubicBezTo>
                  <a:pt x="1327" y="156"/>
                  <a:pt x="1464" y="449"/>
                  <a:pt x="1303" y="531"/>
                </a:cubicBezTo>
                <a:cubicBezTo>
                  <a:pt x="1142" y="613"/>
                  <a:pt x="625" y="655"/>
                  <a:pt x="408" y="572"/>
                </a:cubicBezTo>
                <a:cubicBezTo>
                  <a:pt x="190" y="490"/>
                  <a:pt x="94" y="263"/>
                  <a:pt x="0" y="36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pt-BR"/>
          </a:p>
        </p:txBody>
      </p:sp>
      <p:sp>
        <p:nvSpPr>
          <p:cNvPr id="644155" name="Text Box 59"/>
          <p:cNvSpPr txBox="1">
            <a:spLocks noChangeArrowheads="1"/>
          </p:cNvSpPr>
          <p:nvPr/>
        </p:nvSpPr>
        <p:spPr bwMode="auto">
          <a:xfrm>
            <a:off x="5211763" y="3929063"/>
            <a:ext cx="1946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1.</a:t>
            </a:r>
            <a:r>
              <a:rPr lang="en-US"/>
              <a:t> conexão para o relay iniciada pelo host atrás do NAT</a:t>
            </a:r>
          </a:p>
        </p:txBody>
      </p:sp>
      <p:sp>
        <p:nvSpPr>
          <p:cNvPr id="644156" name="Text Box 60"/>
          <p:cNvSpPr txBox="1">
            <a:spLocks noChangeArrowheads="1"/>
          </p:cNvSpPr>
          <p:nvPr/>
        </p:nvSpPr>
        <p:spPr bwMode="auto">
          <a:xfrm>
            <a:off x="1008063" y="3905250"/>
            <a:ext cx="2046287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2.</a:t>
            </a:r>
            <a:r>
              <a:rPr lang="en-US"/>
              <a:t> conexão para o relay é iniciada pelo cliente</a:t>
            </a:r>
          </a:p>
        </p:txBody>
      </p:sp>
      <p:sp>
        <p:nvSpPr>
          <p:cNvPr id="644157" name="Freeform 61"/>
          <p:cNvSpPr>
            <a:spLocks/>
          </p:cNvSpPr>
          <p:nvPr/>
        </p:nvSpPr>
        <p:spPr bwMode="auto">
          <a:xfrm>
            <a:off x="1127125" y="4375150"/>
            <a:ext cx="2798763" cy="511175"/>
          </a:xfrm>
          <a:custGeom>
            <a:avLst/>
            <a:gdLst>
              <a:gd name="T0" fmla="*/ 0 w 1763"/>
              <a:gd name="T1" fmla="*/ 484188 h 322"/>
              <a:gd name="T2" fmla="*/ 1731963 w 1763"/>
              <a:gd name="T3" fmla="*/ 484188 h 322"/>
              <a:gd name="T4" fmla="*/ 2535238 w 1763"/>
              <a:gd name="T5" fmla="*/ 319087 h 322"/>
              <a:gd name="T6" fmla="*/ 2798763 w 1763"/>
              <a:gd name="T7" fmla="*/ 0 h 322"/>
              <a:gd name="T8" fmla="*/ 0 60000 65536"/>
              <a:gd name="T9" fmla="*/ 0 60000 65536"/>
              <a:gd name="T10" fmla="*/ 0 60000 65536"/>
              <a:gd name="T11" fmla="*/ 0 60000 65536"/>
              <a:gd name="T12" fmla="*/ 0 w 1763"/>
              <a:gd name="T13" fmla="*/ 0 h 322"/>
              <a:gd name="T14" fmla="*/ 1763 w 1763"/>
              <a:gd name="T15" fmla="*/ 322 h 32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63" h="322">
                <a:moveTo>
                  <a:pt x="0" y="305"/>
                </a:moveTo>
                <a:cubicBezTo>
                  <a:pt x="412" y="313"/>
                  <a:pt x="825" y="322"/>
                  <a:pt x="1091" y="305"/>
                </a:cubicBezTo>
                <a:cubicBezTo>
                  <a:pt x="1357" y="288"/>
                  <a:pt x="1485" y="252"/>
                  <a:pt x="1597" y="201"/>
                </a:cubicBezTo>
                <a:cubicBezTo>
                  <a:pt x="1709" y="150"/>
                  <a:pt x="1736" y="75"/>
                  <a:pt x="1763" y="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pt-BR"/>
          </a:p>
        </p:txBody>
      </p:sp>
      <p:sp>
        <p:nvSpPr>
          <p:cNvPr id="644158" name="Freeform 62"/>
          <p:cNvSpPr>
            <a:spLocks/>
          </p:cNvSpPr>
          <p:nvPr/>
        </p:nvSpPr>
        <p:spPr bwMode="auto">
          <a:xfrm>
            <a:off x="3898900" y="3998913"/>
            <a:ext cx="360363" cy="420687"/>
          </a:xfrm>
          <a:custGeom>
            <a:avLst/>
            <a:gdLst>
              <a:gd name="T0" fmla="*/ 0 w 227"/>
              <a:gd name="T1" fmla="*/ 420687 h 265"/>
              <a:gd name="T2" fmla="*/ 166688 w 227"/>
              <a:gd name="T3" fmla="*/ 4762 h 265"/>
              <a:gd name="T4" fmla="*/ 360363 w 227"/>
              <a:gd name="T5" fmla="*/ 392112 h 265"/>
              <a:gd name="T6" fmla="*/ 0 60000 65536"/>
              <a:gd name="T7" fmla="*/ 0 60000 65536"/>
              <a:gd name="T8" fmla="*/ 0 60000 65536"/>
              <a:gd name="T9" fmla="*/ 0 w 227"/>
              <a:gd name="T10" fmla="*/ 0 h 265"/>
              <a:gd name="T11" fmla="*/ 227 w 227"/>
              <a:gd name="T12" fmla="*/ 265 h 26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7" h="265">
                <a:moveTo>
                  <a:pt x="0" y="265"/>
                </a:moveTo>
                <a:cubicBezTo>
                  <a:pt x="33" y="135"/>
                  <a:pt x="67" y="6"/>
                  <a:pt x="105" y="3"/>
                </a:cubicBezTo>
                <a:cubicBezTo>
                  <a:pt x="143" y="0"/>
                  <a:pt x="185" y="123"/>
                  <a:pt x="227" y="247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pt-BR"/>
          </a:p>
        </p:txBody>
      </p:sp>
      <p:sp>
        <p:nvSpPr>
          <p:cNvPr id="644159" name="Text Box 63"/>
          <p:cNvSpPr txBox="1">
            <a:spLocks noChangeArrowheads="1"/>
          </p:cNvSpPr>
          <p:nvPr/>
        </p:nvSpPr>
        <p:spPr bwMode="auto">
          <a:xfrm>
            <a:off x="3279775" y="4886325"/>
            <a:ext cx="19462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3.</a:t>
            </a:r>
            <a:r>
              <a:rPr lang="en-US"/>
              <a:t> Ponte</a:t>
            </a:r>
          </a:p>
          <a:p>
            <a:r>
              <a:rPr lang="en-US"/>
              <a:t>estabelecida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644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644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644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4154" grpId="0" animBg="1"/>
      <p:bldP spid="644155" grpId="0"/>
      <p:bldP spid="644156" grpId="0"/>
      <p:bldP spid="644157" grpId="0" animBg="1"/>
      <p:bldP spid="644158" grpId="0" animBg="1"/>
      <p:bldP spid="644159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2048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D892CAFC-B1E3-476F-97DD-D343463D6B7A}" type="slidenum">
              <a:rPr lang="pt-BR" smtClean="0"/>
              <a:pPr/>
              <a:t>67</a:t>
            </a:fld>
            <a:endParaRPr lang="pt-BR" smtClean="0"/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Capítulo 4: Camada de Rede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4.5 Algoritmos de </a:t>
            </a:r>
            <a:r>
              <a:rPr lang="pt-BR" sz="24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endParaRPr lang="pt-BR" sz="2400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Estado de enlace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Vetor de distâncias</a:t>
            </a:r>
          </a:p>
          <a:p>
            <a:pPr lvl="1">
              <a:lnSpc>
                <a:spcPct val="90000"/>
              </a:lnSpc>
            </a:pPr>
            <a:r>
              <a:rPr lang="pt-BR" sz="20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 hierárquico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4.6 </a:t>
            </a:r>
            <a:r>
              <a:rPr lang="pt-BR" sz="24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 na Internet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RIP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OSPF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BGP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4.7 </a:t>
            </a:r>
            <a:r>
              <a:rPr lang="pt-BR" sz="24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t-BR" sz="2400" i="1" dirty="0" smtClean="0">
                <a:solidFill>
                  <a:schemeClr val="bg1">
                    <a:lumMod val="65000"/>
                  </a:schemeClr>
                </a:solidFill>
              </a:rPr>
              <a:t>broadcast</a:t>
            </a: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 e </a:t>
            </a:r>
            <a:r>
              <a:rPr lang="pt-BR" sz="2400" i="1" dirty="0" err="1" smtClean="0">
                <a:solidFill>
                  <a:schemeClr val="bg1">
                    <a:lumMod val="65000"/>
                  </a:schemeClr>
                </a:solidFill>
              </a:rPr>
              <a:t>multicast</a:t>
            </a:r>
            <a:endParaRPr lang="pt-BR" sz="24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t-BR" sz="2400" dirty="0" smtClean="0"/>
              <a:t>4. 1 Introdução</a:t>
            </a:r>
          </a:p>
          <a:p>
            <a:pPr>
              <a:lnSpc>
                <a:spcPct val="90000"/>
              </a:lnSpc>
              <a:defRPr/>
            </a:pPr>
            <a:r>
              <a:rPr lang="pt-BR" sz="2400" dirty="0" smtClean="0"/>
              <a:t>4.2 Redes de circuitos virtuais e de </a:t>
            </a:r>
            <a:r>
              <a:rPr lang="pt-BR" sz="2400" dirty="0" err="1" smtClean="0"/>
              <a:t>datagramas</a:t>
            </a:r>
            <a:endParaRPr lang="pt-BR" sz="2400" dirty="0" smtClean="0"/>
          </a:p>
          <a:p>
            <a:pPr>
              <a:lnSpc>
                <a:spcPct val="90000"/>
              </a:lnSpc>
              <a:defRPr/>
            </a:pPr>
            <a:r>
              <a:rPr lang="pt-BR" sz="2400" dirty="0" smtClean="0"/>
              <a:t>4.3 O que há dentro de um roteador</a:t>
            </a:r>
          </a:p>
          <a:p>
            <a:pPr>
              <a:lnSpc>
                <a:spcPct val="90000"/>
              </a:lnSpc>
              <a:defRPr/>
            </a:pPr>
            <a:r>
              <a:rPr lang="pt-BR" sz="2400" dirty="0" smtClean="0"/>
              <a:t>4.4 O Protocolo da Internet (IP)</a:t>
            </a:r>
            <a:endParaRPr lang="pt-BR" sz="2400" i="1" dirty="0" smtClean="0"/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/>
              <a:t>Formato do </a:t>
            </a:r>
            <a:r>
              <a:rPr lang="pt-BR" sz="2000" dirty="0" err="1" smtClean="0"/>
              <a:t>datagrama</a:t>
            </a:r>
            <a:endParaRPr lang="pt-BR" sz="2000" dirty="0" smtClean="0"/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/>
              <a:t>Endereçamento IPv4</a:t>
            </a:r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>
                <a:solidFill>
                  <a:srgbClr val="FF0000"/>
                </a:solidFill>
              </a:rPr>
              <a:t>ICMP</a:t>
            </a:r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/>
              <a:t>IPv6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6656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F349B2AC-188D-42C7-B5C8-7AD9EBC14A4D}" type="slidenum">
              <a:rPr lang="pt-BR" smtClean="0"/>
              <a:pPr/>
              <a:t>68</a:t>
            </a:fld>
            <a:endParaRPr lang="pt-BR" smtClean="0"/>
          </a:p>
        </p:txBody>
      </p:sp>
      <p:sp>
        <p:nvSpPr>
          <p:cNvPr id="6656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24825" cy="1143000"/>
          </a:xfrm>
        </p:spPr>
        <p:txBody>
          <a:bodyPr/>
          <a:lstStyle/>
          <a:p>
            <a:r>
              <a:rPr lang="pt-BR" sz="3200" smtClean="0"/>
              <a:t>Protocolo de Mensagens de Controle da Internet (ICMP)</a:t>
            </a:r>
            <a:endParaRPr lang="pt-BR" smtClean="0"/>
          </a:p>
        </p:txBody>
      </p:sp>
      <p:sp>
        <p:nvSpPr>
          <p:cNvPr id="6656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pt-BR" sz="1800" smtClean="0"/>
              <a:t>usado por estações, roteadores para comunicar informação s/ camada de rede</a:t>
            </a:r>
          </a:p>
          <a:p>
            <a:pPr lvl="1"/>
            <a:r>
              <a:rPr lang="pt-BR" sz="1800" smtClean="0"/>
              <a:t>relatar erros: estação, rede, porta, protocolo inalcançáveis</a:t>
            </a:r>
          </a:p>
          <a:p>
            <a:pPr lvl="1"/>
            <a:r>
              <a:rPr lang="pt-BR" sz="1800" smtClean="0"/>
              <a:t>pedido/resposta de eco (usado por ping)</a:t>
            </a:r>
          </a:p>
          <a:p>
            <a:r>
              <a:rPr lang="pt-BR" sz="1800" smtClean="0"/>
              <a:t>camada de rede “acima de” IP:</a:t>
            </a:r>
          </a:p>
          <a:p>
            <a:pPr lvl="1"/>
            <a:r>
              <a:rPr lang="pt-BR" sz="1800" smtClean="0"/>
              <a:t>msgs ICMP transportadas em datagramas IP</a:t>
            </a:r>
          </a:p>
          <a:p>
            <a:r>
              <a:rPr lang="pt-BR" sz="1800" smtClean="0">
                <a:solidFill>
                  <a:schemeClr val="accent2"/>
                </a:solidFill>
              </a:rPr>
              <a:t>mensagem ICMP:</a:t>
            </a:r>
            <a:r>
              <a:rPr lang="pt-BR" sz="1800" smtClean="0"/>
              <a:t> tipo, código mais primeiros 8 bytes do datagrama IP causando erro</a:t>
            </a:r>
          </a:p>
        </p:txBody>
      </p:sp>
      <p:sp>
        <p:nvSpPr>
          <p:cNvPr id="66566" name="Text Box 4"/>
          <p:cNvSpPr txBox="1">
            <a:spLocks noChangeArrowheads="1"/>
          </p:cNvSpPr>
          <p:nvPr/>
        </p:nvSpPr>
        <p:spPr bwMode="auto">
          <a:xfrm>
            <a:off x="4584700" y="1760538"/>
            <a:ext cx="450215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u="sng">
                <a:latin typeface="Arial" pitchFamily="34" charset="0"/>
              </a:rPr>
              <a:t>Tipo</a:t>
            </a:r>
            <a:r>
              <a:rPr lang="pt-BR">
                <a:latin typeface="Arial" pitchFamily="34" charset="0"/>
              </a:rPr>
              <a:t>  </a:t>
            </a:r>
            <a:r>
              <a:rPr lang="pt-BR" u="sng">
                <a:latin typeface="Arial" pitchFamily="34" charset="0"/>
              </a:rPr>
              <a:t>Código</a:t>
            </a:r>
            <a:r>
              <a:rPr lang="pt-BR">
                <a:latin typeface="Arial" pitchFamily="34" charset="0"/>
              </a:rPr>
              <a:t>  </a:t>
            </a:r>
            <a:r>
              <a:rPr lang="pt-BR" u="sng">
                <a:latin typeface="Arial" pitchFamily="34" charset="0"/>
              </a:rPr>
              <a:t>descrição</a:t>
            </a:r>
            <a:endParaRPr lang="pt-BR">
              <a:latin typeface="Arial" pitchFamily="34" charset="0"/>
            </a:endParaRPr>
          </a:p>
          <a:p>
            <a:r>
              <a:rPr lang="pt-BR">
                <a:latin typeface="Arial" pitchFamily="34" charset="0"/>
              </a:rPr>
              <a:t>0        0         resposta de eco (ping)</a:t>
            </a:r>
          </a:p>
          <a:p>
            <a:r>
              <a:rPr lang="pt-BR">
                <a:latin typeface="Arial" pitchFamily="34" charset="0"/>
              </a:rPr>
              <a:t>3        0         rede dest. inalcançável</a:t>
            </a:r>
          </a:p>
          <a:p>
            <a:r>
              <a:rPr lang="pt-BR">
                <a:latin typeface="Arial" pitchFamily="34" charset="0"/>
              </a:rPr>
              <a:t>3        1         estação dest. inalcançável</a:t>
            </a:r>
          </a:p>
          <a:p>
            <a:r>
              <a:rPr lang="pt-BR">
                <a:latin typeface="Arial" pitchFamily="34" charset="0"/>
              </a:rPr>
              <a:t>3        2         protocolo dest. inalcançável</a:t>
            </a:r>
          </a:p>
          <a:p>
            <a:r>
              <a:rPr lang="pt-BR">
                <a:latin typeface="Arial" pitchFamily="34" charset="0"/>
              </a:rPr>
              <a:t>3        3         porta dest. inalcançável</a:t>
            </a:r>
          </a:p>
          <a:p>
            <a:r>
              <a:rPr lang="pt-BR">
                <a:latin typeface="Arial" pitchFamily="34" charset="0"/>
              </a:rPr>
              <a:t>3        6         rede dest. desconhecida</a:t>
            </a:r>
          </a:p>
          <a:p>
            <a:r>
              <a:rPr lang="pt-BR">
                <a:latin typeface="Arial" pitchFamily="34" charset="0"/>
              </a:rPr>
              <a:t>3        7         estação dest. desconhecida</a:t>
            </a:r>
          </a:p>
          <a:p>
            <a:r>
              <a:rPr lang="pt-BR">
                <a:latin typeface="Arial" pitchFamily="34" charset="0"/>
              </a:rPr>
              <a:t>4        0         abaixar fonte (controle de </a:t>
            </a:r>
            <a:br>
              <a:rPr lang="pt-BR">
                <a:latin typeface="Arial" pitchFamily="34" charset="0"/>
              </a:rPr>
            </a:br>
            <a:r>
              <a:rPr lang="pt-BR">
                <a:latin typeface="Arial" pitchFamily="34" charset="0"/>
              </a:rPr>
              <a:t>	       congestionamento - ñ usado)</a:t>
            </a:r>
          </a:p>
          <a:p>
            <a:r>
              <a:rPr lang="pt-BR">
                <a:latin typeface="Arial" pitchFamily="34" charset="0"/>
              </a:rPr>
              <a:t>8        0         pedido eco (ping)</a:t>
            </a:r>
          </a:p>
          <a:p>
            <a:r>
              <a:rPr lang="pt-BR">
                <a:latin typeface="Arial" pitchFamily="34" charset="0"/>
              </a:rPr>
              <a:t>9        0         anúncio de rota</a:t>
            </a:r>
          </a:p>
          <a:p>
            <a:r>
              <a:rPr lang="pt-BR">
                <a:latin typeface="Arial" pitchFamily="34" charset="0"/>
              </a:rPr>
              <a:t>10      0         descobrir roteador</a:t>
            </a:r>
          </a:p>
          <a:p>
            <a:r>
              <a:rPr lang="pt-BR">
                <a:latin typeface="Arial" pitchFamily="34" charset="0"/>
              </a:rPr>
              <a:t>11      0         TTL (sobrevida) expirada</a:t>
            </a:r>
          </a:p>
          <a:p>
            <a:r>
              <a:rPr lang="pt-BR">
                <a:latin typeface="Arial" pitchFamily="34" charset="0"/>
              </a:rPr>
              <a:t>12      0         erro de cabeçalho IP</a:t>
            </a:r>
          </a:p>
          <a:p>
            <a:endParaRPr lang="pt-BR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67587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8910C3EE-AE11-4D10-81AE-1800EE4AF0A9}" type="slidenum">
              <a:rPr lang="pt-BR" smtClean="0"/>
              <a:pPr/>
              <a:t>69</a:t>
            </a:fld>
            <a:endParaRPr lang="pt-BR" smtClean="0"/>
          </a:p>
        </p:txBody>
      </p:sp>
      <p:sp>
        <p:nvSpPr>
          <p:cNvPr id="675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Traceroute e ICMP</a:t>
            </a:r>
          </a:p>
        </p:txBody>
      </p:sp>
      <p:sp>
        <p:nvSpPr>
          <p:cNvPr id="6758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000" smtClean="0"/>
              <a:t>Origem envia uma série de segmentos UDP para o destino</a:t>
            </a:r>
          </a:p>
          <a:p>
            <a:pPr lvl="1">
              <a:lnSpc>
                <a:spcPct val="90000"/>
              </a:lnSpc>
            </a:pPr>
            <a:r>
              <a:rPr lang="pt-BR" sz="1800" smtClean="0"/>
              <a:t>Primeiro tem TTL =1</a:t>
            </a:r>
          </a:p>
          <a:p>
            <a:pPr lvl="1">
              <a:lnSpc>
                <a:spcPct val="90000"/>
              </a:lnSpc>
            </a:pPr>
            <a:r>
              <a:rPr lang="pt-BR" sz="1800" smtClean="0"/>
              <a:t>Segundo tem TTL=2, etc.</a:t>
            </a:r>
          </a:p>
          <a:p>
            <a:pPr lvl="1">
              <a:lnSpc>
                <a:spcPct val="90000"/>
              </a:lnSpc>
            </a:pPr>
            <a:r>
              <a:rPr lang="pt-BR" sz="1800" smtClean="0"/>
              <a:t>Número de porta improvável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Quando n-ésimo datagrama chega ao n-ésimo roteador:</a:t>
            </a:r>
          </a:p>
          <a:p>
            <a:pPr lvl="1">
              <a:lnSpc>
                <a:spcPct val="90000"/>
              </a:lnSpc>
            </a:pPr>
            <a:r>
              <a:rPr lang="pt-BR" sz="1800" smtClean="0"/>
              <a:t>Roteador descarta datagrama</a:t>
            </a:r>
          </a:p>
          <a:p>
            <a:pPr lvl="1">
              <a:lnSpc>
                <a:spcPct val="90000"/>
              </a:lnSpc>
            </a:pPr>
            <a:r>
              <a:rPr lang="pt-BR" sz="1800" smtClean="0"/>
              <a:t>Envia p/ origem uma mensagem ICMP (tipo 11, código 0)</a:t>
            </a:r>
          </a:p>
          <a:p>
            <a:pPr lvl="1">
              <a:lnSpc>
                <a:spcPct val="90000"/>
              </a:lnSpc>
            </a:pPr>
            <a:r>
              <a:rPr lang="pt-BR" sz="1800" smtClean="0"/>
              <a:t>Mensagem inclui nome e endereço IP do roteador</a:t>
            </a:r>
          </a:p>
        </p:txBody>
      </p:sp>
      <p:sp>
        <p:nvSpPr>
          <p:cNvPr id="6759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000" smtClean="0"/>
              <a:t>Quando a mensagem ICMP chega, origem calcula RTT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Traceroute faz isto 3 vezes</a:t>
            </a:r>
          </a:p>
          <a:p>
            <a:pPr>
              <a:lnSpc>
                <a:spcPct val="90000"/>
              </a:lnSpc>
              <a:buFont typeface="ZapfDingbats" pitchFamily="82" charset="0"/>
              <a:buNone/>
            </a:pPr>
            <a:r>
              <a:rPr lang="pt-BR" sz="2000" u="sng" smtClean="0">
                <a:solidFill>
                  <a:srgbClr val="FF0000"/>
                </a:solidFill>
              </a:rPr>
              <a:t>Critério de parada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Segmento UDP eventualmente chega à estação destino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Destino retorna pacote ICMP “porta inalcançável” (tipo 3, código 3)</a:t>
            </a:r>
          </a:p>
          <a:p>
            <a:pPr>
              <a:lnSpc>
                <a:spcPct val="90000"/>
              </a:lnSpc>
            </a:pPr>
            <a:r>
              <a:rPr lang="pt-BR" sz="2000" smtClean="0"/>
              <a:t>Quando origem recebe este pacote ICMP, pára.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2048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D892CAFC-B1E3-476F-97DD-D343463D6B7A}" type="slidenum">
              <a:rPr lang="pt-BR" smtClean="0"/>
              <a:pPr/>
              <a:t>70</a:t>
            </a:fld>
            <a:endParaRPr lang="pt-BR" smtClean="0"/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Capítulo 4: Camada de Rede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4.5 Algoritmos de </a:t>
            </a:r>
            <a:r>
              <a:rPr lang="pt-BR" sz="24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endParaRPr lang="pt-BR" sz="2400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Estado de enlace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Vetor de distâncias</a:t>
            </a:r>
          </a:p>
          <a:p>
            <a:pPr lvl="1">
              <a:lnSpc>
                <a:spcPct val="90000"/>
              </a:lnSpc>
            </a:pPr>
            <a:r>
              <a:rPr lang="pt-BR" sz="20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 hierárquico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4.6 </a:t>
            </a:r>
            <a:r>
              <a:rPr lang="pt-BR" sz="24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 na Internet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RIP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OSPF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BGP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4.7 </a:t>
            </a:r>
            <a:r>
              <a:rPr lang="pt-BR" sz="24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t-BR" sz="2400" i="1" dirty="0" smtClean="0">
                <a:solidFill>
                  <a:schemeClr val="bg1">
                    <a:lumMod val="65000"/>
                  </a:schemeClr>
                </a:solidFill>
              </a:rPr>
              <a:t>broadcast</a:t>
            </a: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 e </a:t>
            </a:r>
            <a:r>
              <a:rPr lang="pt-BR" sz="2400" i="1" dirty="0" err="1" smtClean="0">
                <a:solidFill>
                  <a:schemeClr val="bg1">
                    <a:lumMod val="65000"/>
                  </a:schemeClr>
                </a:solidFill>
              </a:rPr>
              <a:t>multicast</a:t>
            </a:r>
            <a:endParaRPr lang="pt-BR" sz="24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t-BR" sz="2400" dirty="0" smtClean="0"/>
              <a:t>4. 1 Introdução</a:t>
            </a:r>
          </a:p>
          <a:p>
            <a:pPr>
              <a:lnSpc>
                <a:spcPct val="90000"/>
              </a:lnSpc>
              <a:defRPr/>
            </a:pPr>
            <a:r>
              <a:rPr lang="pt-BR" sz="2400" dirty="0" smtClean="0"/>
              <a:t>4.2 Redes de circuitos virtuais e de </a:t>
            </a:r>
            <a:r>
              <a:rPr lang="pt-BR" sz="2400" dirty="0" err="1" smtClean="0"/>
              <a:t>datagramas</a:t>
            </a:r>
            <a:endParaRPr lang="pt-BR" sz="2400" dirty="0" smtClean="0"/>
          </a:p>
          <a:p>
            <a:pPr>
              <a:lnSpc>
                <a:spcPct val="90000"/>
              </a:lnSpc>
              <a:defRPr/>
            </a:pPr>
            <a:r>
              <a:rPr lang="pt-BR" sz="2400" dirty="0" smtClean="0"/>
              <a:t>4.3 O que há dentro de um roteador</a:t>
            </a:r>
          </a:p>
          <a:p>
            <a:pPr>
              <a:lnSpc>
                <a:spcPct val="90000"/>
              </a:lnSpc>
              <a:defRPr/>
            </a:pPr>
            <a:r>
              <a:rPr lang="pt-BR" sz="2400" dirty="0" smtClean="0"/>
              <a:t>4.4 O Protocolo da Internet (IP)</a:t>
            </a:r>
            <a:endParaRPr lang="pt-BR" sz="2400" i="1" dirty="0" smtClean="0"/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/>
              <a:t>Formato do </a:t>
            </a:r>
            <a:r>
              <a:rPr lang="pt-BR" sz="2000" dirty="0" err="1" smtClean="0"/>
              <a:t>datagrama</a:t>
            </a:r>
            <a:endParaRPr lang="pt-BR" sz="2000" dirty="0" smtClean="0"/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/>
              <a:t>Endereçamento IPv4</a:t>
            </a:r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/>
              <a:t>ICMP</a:t>
            </a:r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>
                <a:solidFill>
                  <a:srgbClr val="FF0000"/>
                </a:solidFill>
              </a:rPr>
              <a:t>IPv6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7270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D595DABB-420E-4D2A-BF91-C2E60012E018}" type="slidenum">
              <a:rPr lang="pt-BR" smtClean="0"/>
              <a:pPr/>
              <a:t>71</a:t>
            </a:fld>
            <a:endParaRPr lang="pt-BR" smtClean="0"/>
          </a:p>
        </p:txBody>
      </p:sp>
      <p:sp>
        <p:nvSpPr>
          <p:cNvPr id="7270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22275"/>
            <a:ext cx="7772400" cy="838200"/>
          </a:xfrm>
        </p:spPr>
        <p:txBody>
          <a:bodyPr/>
          <a:lstStyle/>
          <a:p>
            <a:r>
              <a:rPr lang="pt-BR" smtClean="0"/>
              <a:t>IPv6</a:t>
            </a:r>
          </a:p>
        </p:txBody>
      </p:sp>
      <p:sp>
        <p:nvSpPr>
          <p:cNvPr id="727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1175" y="1401763"/>
            <a:ext cx="8205788" cy="5105400"/>
          </a:xfrm>
        </p:spPr>
        <p:txBody>
          <a:bodyPr/>
          <a:lstStyle/>
          <a:p>
            <a:r>
              <a:rPr lang="pt-BR" sz="2400" dirty="0" smtClean="0">
                <a:solidFill>
                  <a:srgbClr val="FF0000"/>
                </a:solidFill>
              </a:rPr>
              <a:t>Motivação inicial:</a:t>
            </a:r>
            <a:r>
              <a:rPr lang="pt-BR" sz="2400" i="1" dirty="0" smtClean="0"/>
              <a:t> </a:t>
            </a:r>
            <a:r>
              <a:rPr lang="pt-BR" sz="2400" dirty="0" smtClean="0"/>
              <a:t>espaço de endereços de 32-bits em breve completamente alocado.</a:t>
            </a:r>
          </a:p>
          <a:p>
            <a:pPr lvl="1"/>
            <a:r>
              <a:rPr lang="pt-BR" sz="2000" dirty="0" smtClean="0"/>
              <a:t>Esgotou em 2011 na ICANN</a:t>
            </a:r>
          </a:p>
          <a:p>
            <a:r>
              <a:rPr lang="pt-BR" sz="2400" dirty="0" smtClean="0"/>
              <a:t>Motivação adicional:</a:t>
            </a:r>
          </a:p>
          <a:p>
            <a:pPr lvl="1"/>
            <a:r>
              <a:rPr lang="pt-BR" sz="2000" dirty="0" smtClean="0"/>
              <a:t>formato do cabeçalho facilita acelerar processamento/repasse</a:t>
            </a:r>
          </a:p>
          <a:p>
            <a:pPr lvl="1"/>
            <a:r>
              <a:rPr lang="pt-BR" sz="2000" dirty="0" smtClean="0"/>
              <a:t>mudanças no cabeçalho para facilitar </a:t>
            </a:r>
            <a:r>
              <a:rPr lang="pt-BR" sz="2000" dirty="0" err="1" smtClean="0"/>
              <a:t>QoS</a:t>
            </a:r>
            <a:r>
              <a:rPr lang="pt-BR" sz="2000" dirty="0" smtClean="0"/>
              <a:t> </a:t>
            </a:r>
          </a:p>
          <a:p>
            <a:endParaRPr lang="pt-BR" sz="2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formato do </a:t>
            </a:r>
            <a:r>
              <a:rPr lang="pt-BR" sz="2400" dirty="0" err="1" smtClean="0">
                <a:solidFill>
                  <a:srgbClr val="FF0000"/>
                </a:solidFill>
              </a:rPr>
              <a:t>datagrama</a:t>
            </a:r>
            <a:r>
              <a:rPr lang="pt-BR" sz="2400" dirty="0" smtClean="0">
                <a:solidFill>
                  <a:srgbClr val="FF0000"/>
                </a:solidFill>
              </a:rPr>
              <a:t> IPv6:</a:t>
            </a:r>
            <a:r>
              <a:rPr lang="pt-BR" sz="2400" dirty="0" smtClean="0"/>
              <a:t> </a:t>
            </a:r>
          </a:p>
          <a:p>
            <a:pPr lvl="1"/>
            <a:r>
              <a:rPr lang="pt-BR" sz="2000" dirty="0" smtClean="0"/>
              <a:t>cabeçalho de tamanho fixo de 40 bytes</a:t>
            </a:r>
          </a:p>
          <a:p>
            <a:pPr lvl="1"/>
            <a:r>
              <a:rPr lang="pt-BR" sz="2000" dirty="0" smtClean="0"/>
              <a:t>não admite fragmentação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73731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52403B4D-9808-4DB2-9235-51FC1B55EB1F}" type="slidenum">
              <a:rPr lang="pt-BR" smtClean="0"/>
              <a:pPr/>
              <a:t>72</a:t>
            </a:fld>
            <a:endParaRPr lang="pt-BR" smtClean="0"/>
          </a:p>
        </p:txBody>
      </p:sp>
      <p:sp>
        <p:nvSpPr>
          <p:cNvPr id="737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Cabeçalho IPv6</a:t>
            </a:r>
          </a:p>
        </p:txBody>
      </p:sp>
      <p:sp>
        <p:nvSpPr>
          <p:cNvPr id="73733" name="Rectangle 4"/>
          <p:cNvSpPr>
            <a:spLocks noChangeArrowheads="1"/>
          </p:cNvSpPr>
          <p:nvPr/>
        </p:nvSpPr>
        <p:spPr bwMode="auto">
          <a:xfrm>
            <a:off x="479425" y="1358900"/>
            <a:ext cx="8482013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400" i="1">
                <a:solidFill>
                  <a:srgbClr val="FF0000"/>
                </a:solidFill>
              </a:rPr>
              <a:t>Classe de tráfego:</a:t>
            </a:r>
            <a:r>
              <a:rPr lang="pt-BR" sz="2400"/>
              <a:t>  identifica prioridade entre datagramas no fluxo</a:t>
            </a:r>
          </a:p>
          <a:p>
            <a:r>
              <a:rPr lang="pt-BR" sz="2400" i="1">
                <a:solidFill>
                  <a:srgbClr val="FF0000"/>
                </a:solidFill>
              </a:rPr>
              <a:t>Rótulo do Fluxo:</a:t>
            </a:r>
            <a:r>
              <a:rPr lang="pt-BR" sz="2400"/>
              <a:t> identifica datagramas no mesmo “fluxo” </a:t>
            </a:r>
          </a:p>
          <a:p>
            <a:r>
              <a:rPr lang="pt-BR" sz="2400"/>
              <a:t>                    (conceito de “fluxo” mal definido).</a:t>
            </a:r>
          </a:p>
          <a:p>
            <a:r>
              <a:rPr lang="pt-BR" sz="2400" i="1">
                <a:solidFill>
                  <a:srgbClr val="FF0000"/>
                </a:solidFill>
              </a:rPr>
              <a:t>Próximo cabeçalho:</a:t>
            </a:r>
            <a:r>
              <a:rPr lang="pt-BR" sz="2400"/>
              <a:t> identifica protocolo da camada superior </a:t>
            </a:r>
            <a:br>
              <a:rPr lang="pt-BR" sz="2400"/>
            </a:br>
            <a:r>
              <a:rPr lang="pt-BR" sz="2400"/>
              <a:t>		para os dados </a:t>
            </a:r>
          </a:p>
        </p:txBody>
      </p:sp>
      <p:pic>
        <p:nvPicPr>
          <p:cNvPr id="73734" name="Picture 7" descr="f042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676400" y="3421063"/>
            <a:ext cx="5430838" cy="29495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74755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3B3A505C-F2B1-436E-82FA-C6866322F6F4}" type="slidenum">
              <a:rPr lang="pt-BR" smtClean="0"/>
              <a:pPr/>
              <a:t>73</a:t>
            </a:fld>
            <a:endParaRPr lang="pt-BR" smtClean="0"/>
          </a:p>
        </p:txBody>
      </p:sp>
      <p:sp>
        <p:nvSpPr>
          <p:cNvPr id="747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smtClean="0"/>
              <a:t>Outras mudanças em relação ao IPv4</a:t>
            </a:r>
          </a:p>
        </p:txBody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i="1" smtClean="0">
                <a:solidFill>
                  <a:srgbClr val="FF0000"/>
                </a:solidFill>
              </a:rPr>
              <a:t>Checksum</a:t>
            </a:r>
            <a:r>
              <a:rPr lang="pt-BR" smtClean="0">
                <a:solidFill>
                  <a:srgbClr val="FF0000"/>
                </a:solidFill>
              </a:rPr>
              <a:t>:</a:t>
            </a:r>
            <a:r>
              <a:rPr lang="pt-BR" i="1" smtClean="0"/>
              <a:t> </a:t>
            </a:r>
            <a:r>
              <a:rPr lang="pt-BR" smtClean="0"/>
              <a:t>removido completamente para reduzir tempo de processamento a cada roteador</a:t>
            </a:r>
          </a:p>
          <a:p>
            <a:r>
              <a:rPr lang="pt-BR" i="1" smtClean="0">
                <a:solidFill>
                  <a:srgbClr val="FF0000"/>
                </a:solidFill>
              </a:rPr>
              <a:t>Opções:</a:t>
            </a:r>
            <a:r>
              <a:rPr lang="pt-BR" smtClean="0"/>
              <a:t> permitidas, porém fora do cabeçalho, indicadas pelo campo “Próximo Cabeçalho”</a:t>
            </a:r>
          </a:p>
          <a:p>
            <a:r>
              <a:rPr lang="pt-BR" i="1" smtClean="0">
                <a:solidFill>
                  <a:srgbClr val="FF0000"/>
                </a:solidFill>
              </a:rPr>
              <a:t>ICMPv6:</a:t>
            </a:r>
            <a:r>
              <a:rPr lang="pt-BR" smtClean="0"/>
              <a:t> versão nova de ICMP</a:t>
            </a:r>
          </a:p>
          <a:p>
            <a:pPr lvl="1"/>
            <a:r>
              <a:rPr lang="pt-BR" smtClean="0"/>
              <a:t>tipos adicionais de mensagens, p.ex. “Pacote Muito Grande”</a:t>
            </a:r>
          </a:p>
          <a:p>
            <a:pPr lvl="1"/>
            <a:r>
              <a:rPr lang="pt-BR" smtClean="0"/>
              <a:t>funções de gerenciamento de grupo multiponto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Endereços IPv6 </a:t>
            </a:r>
            <a:r>
              <a:rPr lang="pt-BR" sz="2800" smtClean="0"/>
              <a:t>(RFC 4291)</a:t>
            </a:r>
            <a:endParaRPr lang="pt-BR" smtClean="0"/>
          </a:p>
        </p:txBody>
      </p:sp>
      <p:sp>
        <p:nvSpPr>
          <p:cNvPr id="7577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mtClean="0"/>
              <a:t>Exemplos:</a:t>
            </a:r>
          </a:p>
          <a:p>
            <a:pPr lvl="1"/>
            <a:r>
              <a:rPr lang="pt-BR" smtClean="0"/>
              <a:t>ABCD:EF01:2345:6789:ABCD:EF01:2345:6789</a:t>
            </a:r>
          </a:p>
          <a:p>
            <a:pPr lvl="1"/>
            <a:r>
              <a:rPr lang="pt-BR" smtClean="0"/>
              <a:t>2001:DB8:0:0:8:800:200C:417A</a:t>
            </a:r>
          </a:p>
          <a:p>
            <a:r>
              <a:rPr lang="pt-BR" smtClean="0"/>
              <a:t>Representação de endereços IPv4:</a:t>
            </a:r>
          </a:p>
          <a:p>
            <a:pPr lvl="1"/>
            <a:r>
              <a:rPr lang="en-US" smtClean="0"/>
              <a:t>0:0:0:0:0:FFFF:129.144.52.38</a:t>
            </a:r>
          </a:p>
          <a:p>
            <a:r>
              <a:rPr lang="en-US" smtClean="0"/>
              <a:t>Ou em formato comprimido</a:t>
            </a:r>
          </a:p>
          <a:p>
            <a:pPr lvl="1"/>
            <a:r>
              <a:rPr lang="en-US" smtClean="0"/>
              <a:t>::FFFF:129.144.52.38</a:t>
            </a:r>
            <a:endParaRPr lang="pt-BR" smtClean="0"/>
          </a:p>
        </p:txBody>
      </p:sp>
      <p:sp>
        <p:nvSpPr>
          <p:cNvPr id="75780" name="Espaço Reservado para Rodapé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75781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E6C0DB01-FA20-4B27-8219-15452C002B43}" type="slidenum">
              <a:rPr lang="pt-BR" smtClean="0"/>
              <a:pPr/>
              <a:t>74</a:t>
            </a:fld>
            <a:endParaRPr lang="pt-BR" smtClean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Endereços IPv6</a:t>
            </a:r>
          </a:p>
        </p:txBody>
      </p:sp>
      <p:sp>
        <p:nvSpPr>
          <p:cNvPr id="7680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mtClean="0"/>
              <a:t>Eliminação de zeros:</a:t>
            </a:r>
          </a:p>
          <a:p>
            <a:pPr lvl="1"/>
            <a:r>
              <a:rPr lang="pt-BR" smtClean="0"/>
              <a:t>Os endereços:</a:t>
            </a:r>
          </a:p>
          <a:p>
            <a:pPr lvl="2"/>
            <a:r>
              <a:rPr lang="en-US" smtClean="0"/>
              <a:t> 2001:DB8:0:0:8:800:200C:417A   endereço unicast</a:t>
            </a:r>
          </a:p>
          <a:p>
            <a:pPr lvl="2"/>
            <a:r>
              <a:rPr lang="en-US" smtClean="0"/>
              <a:t> FF01:0:0:0:0:0:0:101           endereço multicast</a:t>
            </a:r>
          </a:p>
          <a:p>
            <a:pPr lvl="2"/>
            <a:r>
              <a:rPr lang="en-US" smtClean="0"/>
              <a:t> 0:0:0:0:0:0:0:1                endereço de loopback</a:t>
            </a:r>
          </a:p>
          <a:p>
            <a:pPr lvl="2"/>
            <a:r>
              <a:rPr lang="en-US" smtClean="0"/>
              <a:t> 0:0:0:0:0:0:0:0                endereço não especificado</a:t>
            </a:r>
          </a:p>
          <a:p>
            <a:pPr lvl="1"/>
            <a:r>
              <a:rPr lang="en-US" smtClean="0"/>
              <a:t>Podem ser escritos como:</a:t>
            </a:r>
          </a:p>
          <a:p>
            <a:pPr lvl="2"/>
            <a:r>
              <a:rPr lang="en-US" smtClean="0"/>
              <a:t> 2001:DB8::8:800:200C:417A   endereço unicast</a:t>
            </a:r>
          </a:p>
          <a:p>
            <a:pPr lvl="2"/>
            <a:r>
              <a:rPr lang="en-US" smtClean="0"/>
              <a:t> FF01::101           endereço multicast</a:t>
            </a:r>
          </a:p>
          <a:p>
            <a:pPr lvl="2"/>
            <a:r>
              <a:rPr lang="en-US" smtClean="0"/>
              <a:t> ::1                endereço de loopback</a:t>
            </a:r>
          </a:p>
          <a:p>
            <a:pPr lvl="2"/>
            <a:r>
              <a:rPr lang="en-US" smtClean="0"/>
              <a:t> ::                endereço não especificado</a:t>
            </a:r>
          </a:p>
          <a:p>
            <a:pPr lvl="2"/>
            <a:endParaRPr lang="pt-BR" smtClean="0"/>
          </a:p>
        </p:txBody>
      </p:sp>
      <p:sp>
        <p:nvSpPr>
          <p:cNvPr id="76804" name="Espaço Reservado para Rodapé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76805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8F631BD2-E563-48F0-B3AB-B2AF59F40AA2}" type="slidenum">
              <a:rPr lang="pt-BR" smtClean="0"/>
              <a:pPr/>
              <a:t>75</a:t>
            </a:fld>
            <a:endParaRPr lang="pt-BR" smtClean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Espaço de Endereçamento do IPv6 </a:t>
            </a:r>
            <a:r>
              <a:rPr lang="pt-BR" sz="2400" smtClean="0"/>
              <a:t>(19/07/2007)</a:t>
            </a:r>
            <a:endParaRPr lang="pt-BR" smtClean="0"/>
          </a:p>
        </p:txBody>
      </p:sp>
      <p:sp>
        <p:nvSpPr>
          <p:cNvPr id="77827" name="Espaço Reservado para Conteú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1400" smtClean="0"/>
              <a:t>0000::/8              Reserved by IETF        [RFC4291]</a:t>
            </a:r>
          </a:p>
          <a:p>
            <a:r>
              <a:rPr lang="pt-BR" sz="1400" smtClean="0"/>
              <a:t>0100::/8              Reserved by IETF        [RFC4291]</a:t>
            </a:r>
          </a:p>
          <a:p>
            <a:r>
              <a:rPr lang="pt-BR" sz="1400" smtClean="0"/>
              <a:t>0200::/7              Reserved by IETF        [RFC4048]</a:t>
            </a:r>
          </a:p>
          <a:p>
            <a:r>
              <a:rPr lang="pt-BR" sz="1400" smtClean="0"/>
              <a:t>0400::/6              Reserved by IETF        [RFC4291]</a:t>
            </a:r>
          </a:p>
          <a:p>
            <a:r>
              <a:rPr lang="pt-BR" sz="1400" smtClean="0"/>
              <a:t>0800::/5              Reserved by IETF        [RFC4291]</a:t>
            </a:r>
          </a:p>
          <a:p>
            <a:r>
              <a:rPr lang="pt-BR" sz="1400" smtClean="0"/>
              <a:t>1000::/4              Reserved by IETF        [RFC4291]</a:t>
            </a:r>
          </a:p>
          <a:p>
            <a:r>
              <a:rPr lang="pt-BR" sz="1400" smtClean="0"/>
              <a:t>2000::/3              Global Unicast             [RFC4291] </a:t>
            </a:r>
          </a:p>
          <a:p>
            <a:r>
              <a:rPr lang="pt-BR" sz="1400" smtClean="0"/>
              <a:t>4000::/3              Reserved by IETF        [RFC4291]</a:t>
            </a:r>
          </a:p>
          <a:p>
            <a:r>
              <a:rPr lang="pt-BR" sz="1400" smtClean="0"/>
              <a:t>6000::/3              Reserved by IETF        [RFC4291]</a:t>
            </a:r>
          </a:p>
          <a:p>
            <a:r>
              <a:rPr lang="pt-BR" sz="1400" smtClean="0"/>
              <a:t>8000::/3              Reserved by IETF        [RFC4291]</a:t>
            </a:r>
          </a:p>
          <a:p>
            <a:r>
              <a:rPr lang="pt-BR" sz="1400" smtClean="0"/>
              <a:t>A000::/3              Reserved by IETF        [RFC4291]</a:t>
            </a:r>
          </a:p>
          <a:p>
            <a:r>
              <a:rPr lang="pt-BR" sz="1400" smtClean="0"/>
              <a:t>C000::/3              Reserved by IETF        [RFC4291]</a:t>
            </a:r>
          </a:p>
          <a:p>
            <a:r>
              <a:rPr lang="pt-BR" sz="1400" smtClean="0"/>
              <a:t>E000::/4              Reserved by IETF        [RFC4291]</a:t>
            </a:r>
          </a:p>
          <a:p>
            <a:r>
              <a:rPr lang="pt-BR" sz="1400" smtClean="0"/>
              <a:t>F000::/5              Reserved by IETF        [RFC4291]</a:t>
            </a:r>
          </a:p>
          <a:p>
            <a:r>
              <a:rPr lang="pt-BR" sz="1400" smtClean="0"/>
              <a:t>F800::/6              Reserved by IETF        [RFC4291]</a:t>
            </a:r>
          </a:p>
          <a:p>
            <a:r>
              <a:rPr lang="pt-BR" sz="1400" smtClean="0"/>
              <a:t>FC00::/7              Unique Local Unicast    [RFC4193]</a:t>
            </a:r>
          </a:p>
          <a:p>
            <a:r>
              <a:rPr lang="pt-BR" sz="1400" smtClean="0"/>
              <a:t>FE00::/9              Reserved by IETF        [RFC4291]</a:t>
            </a:r>
          </a:p>
          <a:p>
            <a:r>
              <a:rPr lang="pt-BR" sz="1400" smtClean="0"/>
              <a:t>FE80::/10             Link Local Unicast        [RFC4291]</a:t>
            </a:r>
          </a:p>
          <a:p>
            <a:r>
              <a:rPr lang="pt-BR" sz="1400" smtClean="0"/>
              <a:t>FEC0::/10             Reserved by IETF        [RFC3879]</a:t>
            </a:r>
          </a:p>
          <a:p>
            <a:r>
              <a:rPr lang="pt-BR" sz="1400" smtClean="0"/>
              <a:t>FF00::/8              Multicast                      [RFC4291]</a:t>
            </a:r>
          </a:p>
        </p:txBody>
      </p:sp>
      <p:sp>
        <p:nvSpPr>
          <p:cNvPr id="77828" name="Espaço Reservado para Rodapé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77829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D3A002E8-A92E-4E79-A074-F3CC4AACD3B3}" type="slidenum">
              <a:rPr lang="pt-BR" smtClean="0"/>
              <a:pPr/>
              <a:t>76</a:t>
            </a:fld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o explicativo retangular 8"/>
          <p:cNvSpPr>
            <a:spLocks noChangeArrowheads="1"/>
          </p:cNvSpPr>
          <p:nvPr/>
        </p:nvSpPr>
        <p:spPr bwMode="auto">
          <a:xfrm>
            <a:off x="5360988" y="3429000"/>
            <a:ext cx="3014662" cy="1527175"/>
          </a:xfrm>
          <a:prstGeom prst="wedgeRectCallout">
            <a:avLst>
              <a:gd name="adj1" fmla="val -69111"/>
              <a:gd name="adj2" fmla="val -2557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78851" name="Espaço Reservado para Conteú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1400" smtClean="0"/>
              <a:t>2001:0000::/23        IANA           01 Jul 99   [1]</a:t>
            </a:r>
          </a:p>
          <a:p>
            <a:r>
              <a:rPr lang="pt-BR" sz="1400" smtClean="0"/>
              <a:t>2001:0200::/23        APNIC          01 Jul 99</a:t>
            </a:r>
          </a:p>
          <a:p>
            <a:r>
              <a:rPr lang="pt-BR" sz="1400" smtClean="0"/>
              <a:t>2001:0400::/23        ARIN           01 Jul 99</a:t>
            </a:r>
          </a:p>
          <a:p>
            <a:r>
              <a:rPr lang="pt-BR" sz="1400" smtClean="0"/>
              <a:t>2001:0600::/23        RIPE NCC       01 Jul 99</a:t>
            </a:r>
          </a:p>
          <a:p>
            <a:r>
              <a:rPr lang="pt-BR" sz="1400" smtClean="0"/>
              <a:t>2001:0800::/23        RIPE NCC       01 May 02</a:t>
            </a:r>
          </a:p>
          <a:p>
            <a:r>
              <a:rPr lang="pt-BR" sz="1400" smtClean="0"/>
              <a:t>2001:0A00::/23        RIPE NCC       02 Nov 02</a:t>
            </a:r>
          </a:p>
          <a:p>
            <a:r>
              <a:rPr lang="pt-BR" sz="1400" smtClean="0"/>
              <a:t>2001:0C00::/23        APNIC          01 May 02   [2]</a:t>
            </a:r>
          </a:p>
          <a:p>
            <a:r>
              <a:rPr lang="pt-BR" sz="1400" smtClean="0"/>
              <a:t>2001:0E00::/23        APNIC          01 Jan 03</a:t>
            </a:r>
          </a:p>
          <a:p>
            <a:r>
              <a:rPr lang="pt-BR" sz="1400" b="1" smtClean="0">
                <a:solidFill>
                  <a:srgbClr val="FF0000"/>
                </a:solidFill>
              </a:rPr>
              <a:t>2001:1200::/23    LACNIC      01 Nov 02</a:t>
            </a:r>
          </a:p>
          <a:p>
            <a:r>
              <a:rPr lang="pt-BR" sz="1400" smtClean="0"/>
              <a:t>2001:1400::/23        RIPE NCC       01 Feb 03</a:t>
            </a:r>
          </a:p>
          <a:p>
            <a:r>
              <a:rPr lang="pt-BR" sz="1400" smtClean="0"/>
              <a:t>2001:1600::/23        RIPE NCC       01 Jul 03</a:t>
            </a:r>
          </a:p>
          <a:p>
            <a:r>
              <a:rPr lang="pt-BR" sz="1400" smtClean="0"/>
              <a:t>2001:1800::/23        ARIN           01 Apr 03</a:t>
            </a:r>
          </a:p>
          <a:p>
            <a:r>
              <a:rPr lang="pt-BR" sz="1400" smtClean="0"/>
              <a:t>2001:1A00::/23        RIPE NCC       01 Jan 04</a:t>
            </a:r>
          </a:p>
          <a:p>
            <a:r>
              <a:rPr lang="pt-BR" sz="1400" smtClean="0"/>
              <a:t>2001:1C00::/22        RIPE NCC       01 May 04</a:t>
            </a:r>
          </a:p>
          <a:p>
            <a:r>
              <a:rPr lang="pt-BR" sz="1400" smtClean="0"/>
              <a:t>2001:2000::/20        RIPE NCC       01 May 04</a:t>
            </a:r>
          </a:p>
          <a:p>
            <a:r>
              <a:rPr lang="pt-BR" sz="1400" smtClean="0"/>
              <a:t>2001:3000::/21        RIPE NCC       01 May 04</a:t>
            </a:r>
          </a:p>
          <a:p>
            <a:r>
              <a:rPr lang="pt-BR" sz="1400" smtClean="0"/>
              <a:t>2001:3800::/22        RIPE NCC       01 May 04</a:t>
            </a:r>
          </a:p>
          <a:p>
            <a:r>
              <a:rPr lang="pt-BR" sz="1400" smtClean="0"/>
              <a:t>2001:3C00::/22        RESERVED       11 Jun 04   [3]</a:t>
            </a:r>
          </a:p>
          <a:p>
            <a:r>
              <a:rPr lang="pt-BR" sz="1400" smtClean="0"/>
              <a:t>2001:4000::/23        RIPE NCC       11 Jun 04</a:t>
            </a:r>
          </a:p>
          <a:p>
            <a:endParaRPr lang="pt-BR" sz="1400" smtClean="0"/>
          </a:p>
        </p:txBody>
      </p:sp>
      <p:sp>
        <p:nvSpPr>
          <p:cNvPr id="71687" name="CaixaDeTexto 7"/>
          <p:cNvSpPr txBox="1">
            <a:spLocks noChangeArrowheads="1"/>
          </p:cNvSpPr>
          <p:nvPr/>
        </p:nvSpPr>
        <p:spPr bwMode="auto">
          <a:xfrm>
            <a:off x="5424488" y="3502025"/>
            <a:ext cx="308610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dirty="0"/>
              <a:t>2001:12F0::/ 32 Bloco de produção alocado à RNP.</a:t>
            </a:r>
          </a:p>
          <a:p>
            <a:pPr>
              <a:defRPr/>
            </a:pPr>
            <a:r>
              <a:rPr lang="pt-BR" dirty="0">
                <a:solidFill>
                  <a:schemeClr val="accent6"/>
                </a:solidFill>
              </a:rPr>
              <a:t>2001:12F0:0843::/48 Bloco alocado para a UNIFACS.</a:t>
            </a:r>
          </a:p>
        </p:txBody>
      </p:sp>
      <p:sp>
        <p:nvSpPr>
          <p:cNvPr id="78853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Alocação de Endereços Unicast Globais </a:t>
            </a:r>
            <a:r>
              <a:rPr lang="pt-BR" sz="2400" smtClean="0"/>
              <a:t>(22/12/2006)</a:t>
            </a:r>
            <a:endParaRPr lang="pt-BR" smtClean="0"/>
          </a:p>
        </p:txBody>
      </p:sp>
      <p:sp>
        <p:nvSpPr>
          <p:cNvPr id="78854" name="Espaço Reservado para Rodapé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78855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28C7136C-764A-404F-ADE7-65666ADE6F55}" type="slidenum">
              <a:rPr lang="pt-BR" smtClean="0"/>
              <a:pPr/>
              <a:t>77</a:t>
            </a:fld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Alocação de Endereços Unicast Globais </a:t>
            </a:r>
            <a:r>
              <a:rPr lang="pt-BR" sz="2400" smtClean="0"/>
              <a:t>(22/12/2006)</a:t>
            </a:r>
            <a:endParaRPr lang="pt-BR" smtClean="0"/>
          </a:p>
        </p:txBody>
      </p:sp>
      <p:sp>
        <p:nvSpPr>
          <p:cNvPr id="79875" name="Espaço Reservado para Conteú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1400" smtClean="0"/>
              <a:t>2001:4200::/23        AfriNIC        01 Jun 04</a:t>
            </a:r>
          </a:p>
          <a:p>
            <a:r>
              <a:rPr lang="pt-BR" sz="1400" smtClean="0"/>
              <a:t>2001:4400::/23        APNIC          11 Jun 04</a:t>
            </a:r>
          </a:p>
          <a:p>
            <a:r>
              <a:rPr lang="pt-BR" sz="1400" smtClean="0"/>
              <a:t>2001:4600::/23        RIPE NCC       17 Aug 04</a:t>
            </a:r>
          </a:p>
          <a:p>
            <a:r>
              <a:rPr lang="pt-BR" sz="1400" smtClean="0"/>
              <a:t>2001:4800::/23        ARIN           24 Aug 04</a:t>
            </a:r>
          </a:p>
          <a:p>
            <a:r>
              <a:rPr lang="pt-BR" sz="1400" smtClean="0"/>
              <a:t>2001:4A00::/23        RIPE NCC       15 Oct 04</a:t>
            </a:r>
          </a:p>
          <a:p>
            <a:r>
              <a:rPr lang="pt-BR" sz="1400" smtClean="0"/>
              <a:t>2001:4C00::/23        RIPE NCC       17 Dec 04</a:t>
            </a:r>
          </a:p>
          <a:p>
            <a:r>
              <a:rPr lang="pt-BR" sz="1400" smtClean="0"/>
              <a:t>2001:5000::/20        RIPE NCC       10 Sep 04</a:t>
            </a:r>
          </a:p>
          <a:p>
            <a:r>
              <a:rPr lang="pt-BR" sz="1400" smtClean="0"/>
              <a:t>2001:8000::/19        APNIC          30 Nov 04</a:t>
            </a:r>
          </a:p>
          <a:p>
            <a:r>
              <a:rPr lang="pt-BR" sz="1400" smtClean="0"/>
              <a:t>2001:A000::/20        APNIC          30 Nov 04</a:t>
            </a:r>
          </a:p>
          <a:p>
            <a:r>
              <a:rPr lang="pt-BR" sz="1400" smtClean="0"/>
              <a:t>2001:B000::/20        APNIC          08 Mar 06</a:t>
            </a:r>
          </a:p>
          <a:p>
            <a:r>
              <a:rPr lang="pt-BR" sz="1400" smtClean="0"/>
              <a:t>2002:0000::/16        6to4           01 Feb 01 </a:t>
            </a:r>
          </a:p>
          <a:p>
            <a:r>
              <a:rPr lang="pt-BR" sz="1400" smtClean="0"/>
              <a:t>2003:0000::/18        RIPE NCC       12 Jan 05</a:t>
            </a:r>
          </a:p>
          <a:p>
            <a:r>
              <a:rPr lang="pt-BR" sz="1400" smtClean="0"/>
              <a:t>2400:0000::/12        APNIC          03 Oct 06  </a:t>
            </a:r>
          </a:p>
          <a:p>
            <a:r>
              <a:rPr lang="pt-BR" sz="1400" smtClean="0"/>
              <a:t>2600:0000::/12        ARIN           03 Oct 06  </a:t>
            </a:r>
          </a:p>
          <a:p>
            <a:r>
              <a:rPr lang="pt-BR" sz="1400" smtClean="0"/>
              <a:t>2610:0000::/23        ARIN           17 Nov 05</a:t>
            </a:r>
          </a:p>
          <a:p>
            <a:r>
              <a:rPr lang="pt-BR" sz="1400" smtClean="0"/>
              <a:t>2620:0000::/23        ARIN           12 Sep 06</a:t>
            </a:r>
          </a:p>
          <a:p>
            <a:r>
              <a:rPr lang="pt-BR" sz="1400" smtClean="0"/>
              <a:t>2800:0000::/12        LACNIC         03 Oct 06  </a:t>
            </a:r>
          </a:p>
          <a:p>
            <a:r>
              <a:rPr lang="pt-BR" sz="1400" smtClean="0"/>
              <a:t>2A00:0000::/12        RIPE NCC       03 Oct 06 </a:t>
            </a:r>
          </a:p>
          <a:p>
            <a:r>
              <a:rPr lang="pt-BR" sz="1400" smtClean="0"/>
              <a:t>2C00:0000::/12        AfriNIC        03 Oct 06 </a:t>
            </a:r>
          </a:p>
        </p:txBody>
      </p:sp>
      <p:sp>
        <p:nvSpPr>
          <p:cNvPr id="79876" name="Espaço Reservado para Rodapé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79877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1A329CC2-3D7E-48BB-8BBE-7D62A4FD5EE7}" type="slidenum">
              <a:rPr lang="pt-BR" smtClean="0"/>
              <a:pPr/>
              <a:t>78</a:t>
            </a:fld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dirty="0" smtClean="0"/>
              <a:t>4: Camada de Rede</a:t>
            </a:r>
            <a:endParaRPr lang="pt-BR" dirty="0" smtClean="0">
              <a:latin typeface="Times New Roman" pitchFamily="18" charset="0"/>
            </a:endParaRPr>
          </a:p>
        </p:txBody>
      </p:sp>
      <p:sp>
        <p:nvSpPr>
          <p:cNvPr id="80899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D72E6A5A-D2CC-4CCB-9D7C-61E73EA111C7}" type="slidenum">
              <a:rPr lang="pt-BR" smtClean="0"/>
              <a:pPr/>
              <a:t>79</a:t>
            </a:fld>
            <a:endParaRPr lang="pt-BR" smtClean="0"/>
          </a:p>
        </p:txBody>
      </p:sp>
      <p:sp>
        <p:nvSpPr>
          <p:cNvPr id="809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Transição do IPv4 para o IPv6</a:t>
            </a:r>
          </a:p>
        </p:txBody>
      </p:sp>
      <p:sp>
        <p:nvSpPr>
          <p:cNvPr id="809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400" dirty="0" smtClean="0"/>
              <a:t>Nem todos os roteadores podem ser atualizados simultaneamente</a:t>
            </a:r>
          </a:p>
          <a:p>
            <a:pPr lvl="1"/>
            <a:r>
              <a:rPr lang="pt-BR" sz="2000" dirty="0" smtClean="0"/>
              <a:t>“dias de mudança geral” inviáveis</a:t>
            </a:r>
          </a:p>
          <a:p>
            <a:pPr lvl="1"/>
            <a:r>
              <a:rPr lang="pt-BR" sz="2000" dirty="0" smtClean="0"/>
              <a:t>Como a rede pode funcionar com uma mistura de roteadores IPv4 e IPv6? </a:t>
            </a:r>
          </a:p>
          <a:p>
            <a:r>
              <a:rPr lang="pt-BR" sz="2400" i="1" dirty="0" smtClean="0">
                <a:solidFill>
                  <a:srgbClr val="FF0000"/>
                </a:solidFill>
              </a:rPr>
              <a:t>Tunelamento:</a:t>
            </a:r>
            <a:r>
              <a:rPr lang="pt-BR" sz="2400" dirty="0" smtClean="0"/>
              <a:t> </a:t>
            </a:r>
            <a:r>
              <a:rPr lang="pt-BR" sz="2400" dirty="0" err="1" smtClean="0"/>
              <a:t>datagramas</a:t>
            </a:r>
            <a:r>
              <a:rPr lang="pt-BR" sz="2400" dirty="0" smtClean="0"/>
              <a:t> IPv6 carregados em </a:t>
            </a:r>
            <a:r>
              <a:rPr lang="pt-BR" sz="2400" dirty="0" err="1" smtClean="0"/>
              <a:t>datagramas</a:t>
            </a:r>
            <a:r>
              <a:rPr lang="pt-BR" sz="2400" dirty="0" smtClean="0"/>
              <a:t> IPv4 entre roteadores IPv4</a:t>
            </a:r>
          </a:p>
        </p:txBody>
      </p:sp>
      <p:grpSp>
        <p:nvGrpSpPr>
          <p:cNvPr id="6" name="Group 47"/>
          <p:cNvGrpSpPr>
            <a:grpSpLocks/>
          </p:cNvGrpSpPr>
          <p:nvPr/>
        </p:nvGrpSpPr>
        <p:grpSpPr bwMode="auto">
          <a:xfrm>
            <a:off x="2101850" y="5351463"/>
            <a:ext cx="4854575" cy="473075"/>
            <a:chOff x="1163" y="3504"/>
            <a:chExt cx="3058" cy="298"/>
          </a:xfrm>
        </p:grpSpPr>
        <p:sp>
          <p:nvSpPr>
            <p:cNvPr id="7" name="Rectangle 26"/>
            <p:cNvSpPr>
              <a:spLocks noChangeArrowheads="1"/>
            </p:cNvSpPr>
            <p:nvPr/>
          </p:nvSpPr>
          <p:spPr bwMode="auto">
            <a:xfrm>
              <a:off x="1163" y="3505"/>
              <a:ext cx="3058" cy="295"/>
            </a:xfrm>
            <a:prstGeom prst="rect">
              <a:avLst/>
            </a:prstGeom>
            <a:gradFill rotWithShape="1">
              <a:gsLst>
                <a:gs pos="0">
                  <a:srgbClr val="CC0000">
                    <a:alpha val="40999"/>
                  </a:srgbClr>
                </a:gs>
                <a:gs pos="100000">
                  <a:srgbClr val="CC0000">
                    <a:alpha val="37999"/>
                  </a:srgbClr>
                </a:gs>
              </a:gsLst>
              <a:lin ang="5400000" scaled="1"/>
            </a:gradFill>
            <a:ln w="9525">
              <a:solidFill>
                <a:srgbClr val="CC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8" name="Line 27"/>
            <p:cNvSpPr>
              <a:spLocks noChangeShapeType="1"/>
            </p:cNvSpPr>
            <p:nvPr/>
          </p:nvSpPr>
          <p:spPr bwMode="auto">
            <a:xfrm>
              <a:off x="2022" y="3504"/>
              <a:ext cx="0" cy="295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Line 28"/>
            <p:cNvSpPr>
              <a:spLocks noChangeShapeType="1"/>
            </p:cNvSpPr>
            <p:nvPr/>
          </p:nvSpPr>
          <p:spPr bwMode="auto">
            <a:xfrm>
              <a:off x="1781" y="3507"/>
              <a:ext cx="0" cy="295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Line 29"/>
            <p:cNvSpPr>
              <a:spLocks noChangeShapeType="1"/>
            </p:cNvSpPr>
            <p:nvPr/>
          </p:nvSpPr>
          <p:spPr bwMode="auto">
            <a:xfrm>
              <a:off x="1532" y="3504"/>
              <a:ext cx="0" cy="295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Line 31"/>
            <p:cNvSpPr>
              <a:spLocks noChangeShapeType="1"/>
            </p:cNvSpPr>
            <p:nvPr/>
          </p:nvSpPr>
          <p:spPr bwMode="auto">
            <a:xfrm>
              <a:off x="1187" y="3504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Line 32"/>
            <p:cNvSpPr>
              <a:spLocks noChangeShapeType="1"/>
            </p:cNvSpPr>
            <p:nvPr/>
          </p:nvSpPr>
          <p:spPr bwMode="auto">
            <a:xfrm>
              <a:off x="1187" y="3742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3" name="Line 33"/>
            <p:cNvSpPr>
              <a:spLocks noChangeShapeType="1"/>
            </p:cNvSpPr>
            <p:nvPr/>
          </p:nvSpPr>
          <p:spPr bwMode="auto">
            <a:xfrm>
              <a:off x="1283" y="3504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Line 34"/>
            <p:cNvSpPr>
              <a:spLocks noChangeShapeType="1"/>
            </p:cNvSpPr>
            <p:nvPr/>
          </p:nvSpPr>
          <p:spPr bwMode="auto">
            <a:xfrm>
              <a:off x="1283" y="3742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Line 35"/>
            <p:cNvSpPr>
              <a:spLocks noChangeShapeType="1"/>
            </p:cNvSpPr>
            <p:nvPr/>
          </p:nvSpPr>
          <p:spPr bwMode="auto">
            <a:xfrm>
              <a:off x="1379" y="3504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Line 36"/>
            <p:cNvSpPr>
              <a:spLocks noChangeShapeType="1"/>
            </p:cNvSpPr>
            <p:nvPr/>
          </p:nvSpPr>
          <p:spPr bwMode="auto">
            <a:xfrm>
              <a:off x="1379" y="3742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Line 37"/>
            <p:cNvSpPr>
              <a:spLocks noChangeShapeType="1"/>
            </p:cNvSpPr>
            <p:nvPr/>
          </p:nvSpPr>
          <p:spPr bwMode="auto">
            <a:xfrm>
              <a:off x="1475" y="3504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Line 38"/>
            <p:cNvSpPr>
              <a:spLocks noChangeShapeType="1"/>
            </p:cNvSpPr>
            <p:nvPr/>
          </p:nvSpPr>
          <p:spPr bwMode="auto">
            <a:xfrm>
              <a:off x="1475" y="3742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Line 39"/>
            <p:cNvSpPr>
              <a:spLocks noChangeShapeType="1"/>
            </p:cNvSpPr>
            <p:nvPr/>
          </p:nvSpPr>
          <p:spPr bwMode="auto">
            <a:xfrm>
              <a:off x="1327" y="3506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0" name="Line 40"/>
            <p:cNvSpPr>
              <a:spLocks noChangeShapeType="1"/>
            </p:cNvSpPr>
            <p:nvPr/>
          </p:nvSpPr>
          <p:spPr bwMode="auto">
            <a:xfrm>
              <a:off x="1327" y="3744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1" name="Line 41"/>
            <p:cNvSpPr>
              <a:spLocks noChangeShapeType="1"/>
            </p:cNvSpPr>
            <p:nvPr/>
          </p:nvSpPr>
          <p:spPr bwMode="auto">
            <a:xfrm>
              <a:off x="1213" y="3508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2" name="Line 42"/>
            <p:cNvSpPr>
              <a:spLocks noChangeShapeType="1"/>
            </p:cNvSpPr>
            <p:nvPr/>
          </p:nvSpPr>
          <p:spPr bwMode="auto">
            <a:xfrm>
              <a:off x="1213" y="3746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23" name="Text Box 48"/>
          <p:cNvSpPr txBox="1">
            <a:spLocks noChangeArrowheads="1"/>
          </p:cNvSpPr>
          <p:nvPr/>
        </p:nvSpPr>
        <p:spPr bwMode="auto">
          <a:xfrm>
            <a:off x="1597025" y="4549775"/>
            <a:ext cx="192552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dirty="0" smtClean="0"/>
              <a:t>end IPv4 </a:t>
            </a:r>
            <a:r>
              <a:rPr lang="en-US" sz="1400" dirty="0" err="1" smtClean="0"/>
              <a:t>origem</a:t>
            </a:r>
            <a:r>
              <a:rPr lang="en-US" sz="1400" dirty="0" smtClean="0"/>
              <a:t>, </a:t>
            </a:r>
            <a:r>
              <a:rPr lang="en-US" sz="1400" dirty="0" err="1" smtClean="0"/>
              <a:t>dest</a:t>
            </a:r>
            <a:endParaRPr lang="en-US" sz="1400" dirty="0" smtClean="0"/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1303338" y="4318000"/>
            <a:ext cx="233429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dirty="0" err="1" smtClean="0"/>
              <a:t>campos</a:t>
            </a:r>
            <a:r>
              <a:rPr lang="en-US" sz="1400" dirty="0" smtClean="0"/>
              <a:t> do </a:t>
            </a:r>
            <a:r>
              <a:rPr lang="en-US" sz="1400" dirty="0" err="1" smtClean="0"/>
              <a:t>cabeçalho</a:t>
            </a:r>
            <a:r>
              <a:rPr lang="en-US" sz="1400" dirty="0" smtClean="0"/>
              <a:t> IPv4</a:t>
            </a:r>
          </a:p>
        </p:txBody>
      </p:sp>
      <p:sp>
        <p:nvSpPr>
          <p:cNvPr id="25" name="Line 55"/>
          <p:cNvSpPr>
            <a:spLocks noChangeShapeType="1"/>
          </p:cNvSpPr>
          <p:nvPr/>
        </p:nvSpPr>
        <p:spPr bwMode="auto">
          <a:xfrm>
            <a:off x="2855913" y="4808538"/>
            <a:ext cx="0" cy="738187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56"/>
          <p:cNvSpPr>
            <a:spLocks noChangeShapeType="1"/>
          </p:cNvSpPr>
          <p:nvPr/>
        </p:nvSpPr>
        <p:spPr bwMode="auto">
          <a:xfrm>
            <a:off x="2860675" y="4803775"/>
            <a:ext cx="381000" cy="738188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" name="Line 57"/>
          <p:cNvSpPr>
            <a:spLocks noChangeShapeType="1"/>
          </p:cNvSpPr>
          <p:nvPr/>
        </p:nvSpPr>
        <p:spPr bwMode="auto">
          <a:xfrm>
            <a:off x="2260600" y="4560888"/>
            <a:ext cx="0" cy="976312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8" name="Text Box 23"/>
          <p:cNvSpPr txBox="1">
            <a:spLocks noChangeArrowheads="1"/>
          </p:cNvSpPr>
          <p:nvPr/>
        </p:nvSpPr>
        <p:spPr bwMode="auto">
          <a:xfrm>
            <a:off x="3663950" y="6178550"/>
            <a:ext cx="181331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 err="1" smtClean="0"/>
              <a:t>datagrama</a:t>
            </a:r>
            <a:r>
              <a:rPr lang="en-US" dirty="0" smtClean="0"/>
              <a:t> IPv4</a:t>
            </a:r>
          </a:p>
        </p:txBody>
      </p:sp>
      <p:sp>
        <p:nvSpPr>
          <p:cNvPr id="29" name="Line 24"/>
          <p:cNvSpPr>
            <a:spLocks noChangeShapeType="1"/>
          </p:cNvSpPr>
          <p:nvPr/>
        </p:nvSpPr>
        <p:spPr bwMode="auto">
          <a:xfrm>
            <a:off x="5284788" y="6367463"/>
            <a:ext cx="1695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30" name="Line 25"/>
          <p:cNvSpPr>
            <a:spLocks noChangeShapeType="1"/>
          </p:cNvSpPr>
          <p:nvPr/>
        </p:nvSpPr>
        <p:spPr bwMode="auto">
          <a:xfrm flipH="1">
            <a:off x="2095500" y="6367463"/>
            <a:ext cx="1606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1" name="Text Box 64"/>
          <p:cNvSpPr txBox="1">
            <a:spLocks noChangeArrowheads="1"/>
          </p:cNvSpPr>
          <p:nvPr/>
        </p:nvSpPr>
        <p:spPr bwMode="auto">
          <a:xfrm>
            <a:off x="4384675" y="5829300"/>
            <a:ext cx="1813317" cy="36933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 err="1" smtClean="0"/>
              <a:t>datagrama</a:t>
            </a:r>
            <a:r>
              <a:rPr lang="en-US" dirty="0" smtClean="0"/>
              <a:t> IPv6</a:t>
            </a:r>
          </a:p>
        </p:txBody>
      </p:sp>
      <p:sp>
        <p:nvSpPr>
          <p:cNvPr id="32" name="Line 65"/>
          <p:cNvSpPr>
            <a:spLocks noChangeShapeType="1"/>
          </p:cNvSpPr>
          <p:nvPr/>
        </p:nvSpPr>
        <p:spPr bwMode="auto">
          <a:xfrm>
            <a:off x="6021388" y="5999163"/>
            <a:ext cx="857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3" name="Line 66"/>
          <p:cNvSpPr>
            <a:spLocks noChangeShapeType="1"/>
          </p:cNvSpPr>
          <p:nvPr/>
        </p:nvSpPr>
        <p:spPr bwMode="auto">
          <a:xfrm flipH="1">
            <a:off x="3522663" y="5999163"/>
            <a:ext cx="9255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4" name="Rectangle 69"/>
          <p:cNvSpPr>
            <a:spLocks noChangeArrowheads="1"/>
          </p:cNvSpPr>
          <p:nvPr/>
        </p:nvSpPr>
        <p:spPr bwMode="auto">
          <a:xfrm>
            <a:off x="3490913" y="5386388"/>
            <a:ext cx="3422650" cy="401637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35" name="Group 70"/>
          <p:cNvGrpSpPr>
            <a:grpSpLocks/>
          </p:cNvGrpSpPr>
          <p:nvPr/>
        </p:nvGrpSpPr>
        <p:grpSpPr bwMode="auto">
          <a:xfrm>
            <a:off x="4552956" y="4416425"/>
            <a:ext cx="3409954" cy="1109663"/>
            <a:chOff x="2868" y="2782"/>
            <a:chExt cx="2148" cy="699"/>
          </a:xfrm>
        </p:grpSpPr>
        <p:sp>
          <p:nvSpPr>
            <p:cNvPr id="36" name="Text Box 51"/>
            <p:cNvSpPr txBox="1">
              <a:spLocks noChangeArrowheads="1"/>
            </p:cNvSpPr>
            <p:nvPr/>
          </p:nvSpPr>
          <p:spPr bwMode="auto">
            <a:xfrm>
              <a:off x="4204" y="2782"/>
              <a:ext cx="8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 err="1" smtClean="0"/>
                <a:t>carga</a:t>
              </a:r>
              <a:r>
                <a:rPr lang="en-US" sz="1400" dirty="0" smtClean="0"/>
                <a:t> do IPv4</a:t>
              </a:r>
            </a:p>
          </p:txBody>
        </p:sp>
        <p:sp>
          <p:nvSpPr>
            <p:cNvPr id="37" name="Line 54"/>
            <p:cNvSpPr>
              <a:spLocks noChangeShapeType="1"/>
            </p:cNvSpPr>
            <p:nvPr/>
          </p:nvSpPr>
          <p:spPr bwMode="auto">
            <a:xfrm flipH="1">
              <a:off x="2868" y="2979"/>
              <a:ext cx="1532" cy="50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38" name="Group 71"/>
          <p:cNvGrpSpPr>
            <a:grpSpLocks/>
          </p:cNvGrpSpPr>
          <p:nvPr/>
        </p:nvGrpSpPr>
        <p:grpSpPr bwMode="auto">
          <a:xfrm>
            <a:off x="3506786" y="4321175"/>
            <a:ext cx="3402010" cy="1476375"/>
            <a:chOff x="2280" y="1247"/>
            <a:chExt cx="2143" cy="930"/>
          </a:xfrm>
        </p:grpSpPr>
        <p:sp>
          <p:nvSpPr>
            <p:cNvPr id="39" name="Rectangle 5"/>
            <p:cNvSpPr>
              <a:spLocks noChangeArrowheads="1"/>
            </p:cNvSpPr>
            <p:nvPr/>
          </p:nvSpPr>
          <p:spPr bwMode="auto">
            <a:xfrm>
              <a:off x="2280" y="1918"/>
              <a:ext cx="2143" cy="253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0" name="Line 8"/>
            <p:cNvSpPr>
              <a:spLocks noChangeShapeType="1"/>
            </p:cNvSpPr>
            <p:nvPr/>
          </p:nvSpPr>
          <p:spPr bwMode="auto">
            <a:xfrm>
              <a:off x="2333" y="1918"/>
              <a:ext cx="0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1" name="Line 9"/>
            <p:cNvSpPr>
              <a:spLocks noChangeShapeType="1"/>
            </p:cNvSpPr>
            <p:nvPr/>
          </p:nvSpPr>
          <p:spPr bwMode="auto">
            <a:xfrm>
              <a:off x="2307" y="1917"/>
              <a:ext cx="0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2" name="Line 10"/>
            <p:cNvSpPr>
              <a:spLocks noChangeShapeType="1"/>
            </p:cNvSpPr>
            <p:nvPr/>
          </p:nvSpPr>
          <p:spPr bwMode="auto">
            <a:xfrm>
              <a:off x="2381" y="1918"/>
              <a:ext cx="0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3" name="Line 11"/>
            <p:cNvSpPr>
              <a:spLocks noChangeShapeType="1"/>
            </p:cNvSpPr>
            <p:nvPr/>
          </p:nvSpPr>
          <p:spPr bwMode="auto">
            <a:xfrm>
              <a:off x="2407" y="1916"/>
              <a:ext cx="0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4" name="Line 12"/>
            <p:cNvSpPr>
              <a:spLocks noChangeShapeType="1"/>
            </p:cNvSpPr>
            <p:nvPr/>
          </p:nvSpPr>
          <p:spPr bwMode="auto">
            <a:xfrm>
              <a:off x="2441" y="1916"/>
              <a:ext cx="0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5" name="Line 13"/>
            <p:cNvSpPr>
              <a:spLocks noChangeShapeType="1"/>
            </p:cNvSpPr>
            <p:nvPr/>
          </p:nvSpPr>
          <p:spPr bwMode="auto">
            <a:xfrm>
              <a:off x="2483" y="1916"/>
              <a:ext cx="0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6" name="Line 14"/>
            <p:cNvSpPr>
              <a:spLocks noChangeShapeType="1"/>
            </p:cNvSpPr>
            <p:nvPr/>
          </p:nvSpPr>
          <p:spPr bwMode="auto">
            <a:xfrm>
              <a:off x="2679" y="1923"/>
              <a:ext cx="0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7" name="Line 15"/>
            <p:cNvSpPr>
              <a:spLocks noChangeShapeType="1"/>
            </p:cNvSpPr>
            <p:nvPr/>
          </p:nvSpPr>
          <p:spPr bwMode="auto">
            <a:xfrm>
              <a:off x="2915" y="1923"/>
              <a:ext cx="0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8" name="Text Box 16"/>
            <p:cNvSpPr txBox="1">
              <a:spLocks noChangeArrowheads="1"/>
            </p:cNvSpPr>
            <p:nvPr/>
          </p:nvSpPr>
          <p:spPr bwMode="auto">
            <a:xfrm>
              <a:off x="2672" y="1557"/>
              <a:ext cx="92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 err="1" smtClean="0"/>
                <a:t>carga</a:t>
              </a:r>
              <a:r>
                <a:rPr lang="en-US" sz="1400" dirty="0" smtClean="0"/>
                <a:t> UDP/TCP</a:t>
              </a:r>
            </a:p>
          </p:txBody>
        </p:sp>
        <p:sp>
          <p:nvSpPr>
            <p:cNvPr id="49" name="Text Box 17"/>
            <p:cNvSpPr txBox="1">
              <a:spLocks noChangeArrowheads="1"/>
            </p:cNvSpPr>
            <p:nvPr/>
          </p:nvSpPr>
          <p:spPr bwMode="auto">
            <a:xfrm>
              <a:off x="2496" y="1396"/>
              <a:ext cx="121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ct val="85000"/>
                </a:lnSpc>
                <a:defRPr/>
              </a:pPr>
              <a:r>
                <a:rPr lang="en-US" sz="1400" dirty="0" smtClean="0"/>
                <a:t>end IPv6 </a:t>
              </a:r>
              <a:r>
                <a:rPr lang="en-US" sz="1400" dirty="0" err="1" smtClean="0"/>
                <a:t>origem</a:t>
              </a:r>
              <a:r>
                <a:rPr lang="en-US" sz="1400" dirty="0" smtClean="0"/>
                <a:t>, </a:t>
              </a:r>
              <a:r>
                <a:rPr lang="en-US" sz="1400" dirty="0" err="1" smtClean="0"/>
                <a:t>dest</a:t>
              </a:r>
              <a:endParaRPr lang="en-US" sz="1400" dirty="0" smtClean="0"/>
            </a:p>
          </p:txBody>
        </p:sp>
        <p:sp>
          <p:nvSpPr>
            <p:cNvPr id="50" name="Text Box 18"/>
            <p:cNvSpPr txBox="1">
              <a:spLocks noChangeArrowheads="1"/>
            </p:cNvSpPr>
            <p:nvPr/>
          </p:nvSpPr>
          <p:spPr bwMode="auto">
            <a:xfrm>
              <a:off x="2280" y="1247"/>
              <a:ext cx="14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ct val="85000"/>
                </a:lnSpc>
                <a:defRPr/>
              </a:pPr>
              <a:r>
                <a:rPr lang="en-US" sz="1400" dirty="0" err="1" smtClean="0"/>
                <a:t>campos</a:t>
              </a:r>
              <a:r>
                <a:rPr lang="en-US" sz="1400" dirty="0" smtClean="0"/>
                <a:t> do </a:t>
              </a:r>
              <a:r>
                <a:rPr lang="en-US" sz="1400" dirty="0" err="1" smtClean="0"/>
                <a:t>cabeçalho</a:t>
              </a:r>
              <a:r>
                <a:rPr lang="en-US" sz="1400" dirty="0" smtClean="0"/>
                <a:t> IPv6</a:t>
              </a:r>
            </a:p>
          </p:txBody>
        </p:sp>
        <p:sp>
          <p:nvSpPr>
            <p:cNvPr id="51" name="Line 19"/>
            <p:cNvSpPr>
              <a:spLocks noChangeShapeType="1"/>
            </p:cNvSpPr>
            <p:nvPr/>
          </p:nvSpPr>
          <p:spPr bwMode="auto">
            <a:xfrm>
              <a:off x="2602" y="1543"/>
              <a:ext cx="3" cy="44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52" name="Line 20"/>
            <p:cNvSpPr>
              <a:spLocks noChangeShapeType="1"/>
            </p:cNvSpPr>
            <p:nvPr/>
          </p:nvSpPr>
          <p:spPr bwMode="auto">
            <a:xfrm>
              <a:off x="2594" y="1546"/>
              <a:ext cx="174" cy="440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53" name="Line 58"/>
            <p:cNvSpPr>
              <a:spLocks noChangeShapeType="1"/>
            </p:cNvSpPr>
            <p:nvPr/>
          </p:nvSpPr>
          <p:spPr bwMode="auto">
            <a:xfrm>
              <a:off x="2386" y="1399"/>
              <a:ext cx="0" cy="549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54" name="Line 59"/>
            <p:cNvSpPr>
              <a:spLocks noChangeShapeType="1"/>
            </p:cNvSpPr>
            <p:nvPr/>
          </p:nvSpPr>
          <p:spPr bwMode="auto">
            <a:xfrm>
              <a:off x="3334" y="1720"/>
              <a:ext cx="0" cy="25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Network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81923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4-</a:t>
            </a:r>
            <a:fld id="{97312E2B-A8B7-4A1D-9A84-1C78B63444B7}" type="slidenum">
              <a:rPr lang="en-US" smtClean="0"/>
              <a:pPr/>
              <a:t>80</a:t>
            </a:fld>
            <a:endParaRPr lang="en-US" smtClean="0"/>
          </a:p>
        </p:txBody>
      </p:sp>
      <p:sp>
        <p:nvSpPr>
          <p:cNvPr id="81924" name="Rectangle 2"/>
          <p:cNvSpPr>
            <a:spLocks noGrp="1" noChangeArrowheads="1"/>
          </p:cNvSpPr>
          <p:nvPr>
            <p:ph type="title"/>
          </p:nvPr>
        </p:nvSpPr>
        <p:spPr>
          <a:xfrm>
            <a:off x="307975" y="214313"/>
            <a:ext cx="7772400" cy="990600"/>
          </a:xfrm>
        </p:spPr>
        <p:txBody>
          <a:bodyPr/>
          <a:lstStyle/>
          <a:p>
            <a:r>
              <a:rPr lang="en-US" smtClean="0"/>
              <a:t>Tunelamento</a:t>
            </a:r>
          </a:p>
        </p:txBody>
      </p:sp>
      <p:grpSp>
        <p:nvGrpSpPr>
          <p:cNvPr id="2" name="Group 241"/>
          <p:cNvGrpSpPr>
            <a:grpSpLocks/>
          </p:cNvGrpSpPr>
          <p:nvPr/>
        </p:nvGrpSpPr>
        <p:grpSpPr bwMode="auto">
          <a:xfrm>
            <a:off x="414338" y="1022351"/>
            <a:ext cx="7497760" cy="1042988"/>
            <a:chOff x="261" y="644"/>
            <a:chExt cx="4723" cy="657"/>
          </a:xfrm>
        </p:grpSpPr>
        <p:grpSp>
          <p:nvGrpSpPr>
            <p:cNvPr id="82029" name="Group 3"/>
            <p:cNvGrpSpPr>
              <a:grpSpLocks/>
            </p:cNvGrpSpPr>
            <p:nvPr/>
          </p:nvGrpSpPr>
          <p:grpSpPr bwMode="auto">
            <a:xfrm>
              <a:off x="1356" y="707"/>
              <a:ext cx="446" cy="402"/>
              <a:chOff x="1898" y="728"/>
              <a:chExt cx="446" cy="402"/>
            </a:xfrm>
          </p:grpSpPr>
          <p:grpSp>
            <p:nvGrpSpPr>
              <p:cNvPr id="82087" name="Group 4"/>
              <p:cNvGrpSpPr>
                <a:grpSpLocks/>
              </p:cNvGrpSpPr>
              <p:nvPr/>
            </p:nvGrpSpPr>
            <p:grpSpPr bwMode="auto">
              <a:xfrm>
                <a:off x="1898" y="918"/>
                <a:ext cx="446" cy="212"/>
                <a:chOff x="2210" y="903"/>
                <a:chExt cx="446" cy="212"/>
              </a:xfrm>
            </p:grpSpPr>
            <p:sp>
              <p:nvSpPr>
                <p:cNvPr id="82089" name="Oval 5"/>
                <p:cNvSpPr>
                  <a:spLocks noChangeArrowheads="1"/>
                </p:cNvSpPr>
                <p:nvPr/>
              </p:nvSpPr>
              <p:spPr bwMode="auto">
                <a:xfrm>
                  <a:off x="2213" y="969"/>
                  <a:ext cx="443" cy="146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2090" name="Line 6"/>
                <p:cNvSpPr>
                  <a:spLocks noChangeShapeType="1"/>
                </p:cNvSpPr>
                <p:nvPr/>
              </p:nvSpPr>
              <p:spPr bwMode="auto">
                <a:xfrm>
                  <a:off x="2213" y="962"/>
                  <a:ext cx="1" cy="7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2091" name="Line 7"/>
                <p:cNvSpPr>
                  <a:spLocks noChangeShapeType="1"/>
                </p:cNvSpPr>
                <p:nvPr/>
              </p:nvSpPr>
              <p:spPr bwMode="auto">
                <a:xfrm>
                  <a:off x="2560" y="969"/>
                  <a:ext cx="1" cy="7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2092" name="Rectangle 8"/>
                <p:cNvSpPr>
                  <a:spLocks noChangeArrowheads="1"/>
                </p:cNvSpPr>
                <p:nvPr/>
              </p:nvSpPr>
              <p:spPr bwMode="auto">
                <a:xfrm>
                  <a:off x="2213" y="962"/>
                  <a:ext cx="439" cy="76"/>
                </a:xfrm>
                <a:prstGeom prst="rect">
                  <a:avLst/>
                </a:prstGeom>
                <a:solidFill>
                  <a:schemeClr val="hlink"/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pt-BR" sz="2400">
                    <a:latin typeface="Times New Roman" pitchFamily="18" charset="0"/>
                  </a:endParaRPr>
                </a:p>
              </p:txBody>
            </p:sp>
            <p:sp>
              <p:nvSpPr>
                <p:cNvPr id="82093" name="Oval 9"/>
                <p:cNvSpPr>
                  <a:spLocks noChangeArrowheads="1"/>
                </p:cNvSpPr>
                <p:nvPr/>
              </p:nvSpPr>
              <p:spPr bwMode="auto">
                <a:xfrm>
                  <a:off x="2210" y="903"/>
                  <a:ext cx="443" cy="147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82094" name="Group 10"/>
                <p:cNvGrpSpPr>
                  <a:grpSpLocks/>
                </p:cNvGrpSpPr>
                <p:nvPr/>
              </p:nvGrpSpPr>
              <p:grpSpPr bwMode="auto">
                <a:xfrm>
                  <a:off x="2319" y="931"/>
                  <a:ext cx="221" cy="85"/>
                  <a:chOff x="2848" y="848"/>
                  <a:chExt cx="140" cy="98"/>
                </a:xfrm>
              </p:grpSpPr>
              <p:sp>
                <p:nvSpPr>
                  <p:cNvPr id="82099" name="Line 1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8" y="848"/>
                    <a:ext cx="50" cy="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2100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2944" y="946"/>
                    <a:ext cx="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2101" name="Line 13"/>
                  <p:cNvSpPr>
                    <a:spLocks noChangeShapeType="1"/>
                  </p:cNvSpPr>
                  <p:nvPr/>
                </p:nvSpPr>
                <p:spPr bwMode="auto">
                  <a:xfrm>
                    <a:off x="2894" y="850"/>
                    <a:ext cx="52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82095" name="Group 14"/>
                <p:cNvGrpSpPr>
                  <a:grpSpLocks/>
                </p:cNvGrpSpPr>
                <p:nvPr/>
              </p:nvGrpSpPr>
              <p:grpSpPr bwMode="auto">
                <a:xfrm flipV="1">
                  <a:off x="2319" y="930"/>
                  <a:ext cx="221" cy="87"/>
                  <a:chOff x="2848" y="848"/>
                  <a:chExt cx="140" cy="98"/>
                </a:xfrm>
              </p:grpSpPr>
              <p:sp>
                <p:nvSpPr>
                  <p:cNvPr id="82096" name="Line 1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8" y="848"/>
                    <a:ext cx="50" cy="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2097" name="Line 16"/>
                  <p:cNvSpPr>
                    <a:spLocks noChangeShapeType="1"/>
                  </p:cNvSpPr>
                  <p:nvPr/>
                </p:nvSpPr>
                <p:spPr bwMode="auto">
                  <a:xfrm>
                    <a:off x="2944" y="946"/>
                    <a:ext cx="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2098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2894" y="850"/>
                    <a:ext cx="52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  <p:sp>
            <p:nvSpPr>
              <p:cNvPr id="82088" name="Text Box 18"/>
              <p:cNvSpPr txBox="1">
                <a:spLocks noChangeArrowheads="1"/>
              </p:cNvSpPr>
              <p:nvPr/>
            </p:nvSpPr>
            <p:spPr bwMode="auto">
              <a:xfrm>
                <a:off x="2010" y="728"/>
                <a:ext cx="221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A</a:t>
                </a:r>
              </a:p>
            </p:txBody>
          </p:sp>
        </p:grpSp>
        <p:grpSp>
          <p:nvGrpSpPr>
            <p:cNvPr id="82030" name="Group 19"/>
            <p:cNvGrpSpPr>
              <a:grpSpLocks/>
            </p:cNvGrpSpPr>
            <p:nvPr/>
          </p:nvGrpSpPr>
          <p:grpSpPr bwMode="auto">
            <a:xfrm>
              <a:off x="2015" y="710"/>
              <a:ext cx="446" cy="402"/>
              <a:chOff x="1898" y="728"/>
              <a:chExt cx="446" cy="402"/>
            </a:xfrm>
          </p:grpSpPr>
          <p:grpSp>
            <p:nvGrpSpPr>
              <p:cNvPr id="82072" name="Group 20"/>
              <p:cNvGrpSpPr>
                <a:grpSpLocks/>
              </p:cNvGrpSpPr>
              <p:nvPr/>
            </p:nvGrpSpPr>
            <p:grpSpPr bwMode="auto">
              <a:xfrm>
                <a:off x="1898" y="918"/>
                <a:ext cx="446" cy="212"/>
                <a:chOff x="2210" y="903"/>
                <a:chExt cx="446" cy="212"/>
              </a:xfrm>
            </p:grpSpPr>
            <p:sp>
              <p:nvSpPr>
                <p:cNvPr id="82074" name="Oval 21"/>
                <p:cNvSpPr>
                  <a:spLocks noChangeArrowheads="1"/>
                </p:cNvSpPr>
                <p:nvPr/>
              </p:nvSpPr>
              <p:spPr bwMode="auto">
                <a:xfrm>
                  <a:off x="2213" y="969"/>
                  <a:ext cx="443" cy="146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2075" name="Line 22"/>
                <p:cNvSpPr>
                  <a:spLocks noChangeShapeType="1"/>
                </p:cNvSpPr>
                <p:nvPr/>
              </p:nvSpPr>
              <p:spPr bwMode="auto">
                <a:xfrm>
                  <a:off x="2213" y="962"/>
                  <a:ext cx="1" cy="7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2076" name="Line 23"/>
                <p:cNvSpPr>
                  <a:spLocks noChangeShapeType="1"/>
                </p:cNvSpPr>
                <p:nvPr/>
              </p:nvSpPr>
              <p:spPr bwMode="auto">
                <a:xfrm>
                  <a:off x="2560" y="969"/>
                  <a:ext cx="1" cy="7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2077" name="Rectangle 24"/>
                <p:cNvSpPr>
                  <a:spLocks noChangeArrowheads="1"/>
                </p:cNvSpPr>
                <p:nvPr/>
              </p:nvSpPr>
              <p:spPr bwMode="auto">
                <a:xfrm>
                  <a:off x="2213" y="962"/>
                  <a:ext cx="439" cy="76"/>
                </a:xfrm>
                <a:prstGeom prst="rect">
                  <a:avLst/>
                </a:prstGeom>
                <a:solidFill>
                  <a:schemeClr val="hlink"/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pt-BR" sz="2400">
                    <a:latin typeface="Times New Roman" pitchFamily="18" charset="0"/>
                  </a:endParaRPr>
                </a:p>
              </p:txBody>
            </p:sp>
            <p:sp>
              <p:nvSpPr>
                <p:cNvPr id="82078" name="Oval 25"/>
                <p:cNvSpPr>
                  <a:spLocks noChangeArrowheads="1"/>
                </p:cNvSpPr>
                <p:nvPr/>
              </p:nvSpPr>
              <p:spPr bwMode="auto">
                <a:xfrm>
                  <a:off x="2210" y="903"/>
                  <a:ext cx="443" cy="147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82079" name="Group 26"/>
                <p:cNvGrpSpPr>
                  <a:grpSpLocks/>
                </p:cNvGrpSpPr>
                <p:nvPr/>
              </p:nvGrpSpPr>
              <p:grpSpPr bwMode="auto">
                <a:xfrm>
                  <a:off x="2319" y="931"/>
                  <a:ext cx="221" cy="85"/>
                  <a:chOff x="2848" y="848"/>
                  <a:chExt cx="140" cy="98"/>
                </a:xfrm>
              </p:grpSpPr>
              <p:sp>
                <p:nvSpPr>
                  <p:cNvPr id="82084" name="Line 2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8" y="848"/>
                    <a:ext cx="50" cy="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2085" name="Line 28"/>
                  <p:cNvSpPr>
                    <a:spLocks noChangeShapeType="1"/>
                  </p:cNvSpPr>
                  <p:nvPr/>
                </p:nvSpPr>
                <p:spPr bwMode="auto">
                  <a:xfrm>
                    <a:off x="2944" y="946"/>
                    <a:ext cx="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2086" name="Line 29"/>
                  <p:cNvSpPr>
                    <a:spLocks noChangeShapeType="1"/>
                  </p:cNvSpPr>
                  <p:nvPr/>
                </p:nvSpPr>
                <p:spPr bwMode="auto">
                  <a:xfrm>
                    <a:off x="2894" y="850"/>
                    <a:ext cx="52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82080" name="Group 30"/>
                <p:cNvGrpSpPr>
                  <a:grpSpLocks/>
                </p:cNvGrpSpPr>
                <p:nvPr/>
              </p:nvGrpSpPr>
              <p:grpSpPr bwMode="auto">
                <a:xfrm flipV="1">
                  <a:off x="2319" y="930"/>
                  <a:ext cx="221" cy="87"/>
                  <a:chOff x="2848" y="848"/>
                  <a:chExt cx="140" cy="98"/>
                </a:xfrm>
              </p:grpSpPr>
              <p:sp>
                <p:nvSpPr>
                  <p:cNvPr id="82081" name="Line 3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8" y="848"/>
                    <a:ext cx="50" cy="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2082" name="Line 32"/>
                  <p:cNvSpPr>
                    <a:spLocks noChangeShapeType="1"/>
                  </p:cNvSpPr>
                  <p:nvPr/>
                </p:nvSpPr>
                <p:spPr bwMode="auto">
                  <a:xfrm>
                    <a:off x="2944" y="946"/>
                    <a:ext cx="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2083" name="Line 33"/>
                  <p:cNvSpPr>
                    <a:spLocks noChangeShapeType="1"/>
                  </p:cNvSpPr>
                  <p:nvPr/>
                </p:nvSpPr>
                <p:spPr bwMode="auto">
                  <a:xfrm>
                    <a:off x="2894" y="850"/>
                    <a:ext cx="52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  <p:sp>
            <p:nvSpPr>
              <p:cNvPr id="82073" name="Text Box 34"/>
              <p:cNvSpPr txBox="1">
                <a:spLocks noChangeArrowheads="1"/>
              </p:cNvSpPr>
              <p:nvPr/>
            </p:nvSpPr>
            <p:spPr bwMode="auto">
              <a:xfrm>
                <a:off x="2010" y="728"/>
                <a:ext cx="207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B</a:t>
                </a:r>
              </a:p>
            </p:txBody>
          </p:sp>
        </p:grpSp>
        <p:grpSp>
          <p:nvGrpSpPr>
            <p:cNvPr id="82031" name="Group 35"/>
            <p:cNvGrpSpPr>
              <a:grpSpLocks/>
            </p:cNvGrpSpPr>
            <p:nvPr/>
          </p:nvGrpSpPr>
          <p:grpSpPr bwMode="auto">
            <a:xfrm>
              <a:off x="3914" y="704"/>
              <a:ext cx="446" cy="402"/>
              <a:chOff x="1898" y="728"/>
              <a:chExt cx="446" cy="402"/>
            </a:xfrm>
          </p:grpSpPr>
          <p:grpSp>
            <p:nvGrpSpPr>
              <p:cNvPr id="82057" name="Group 36"/>
              <p:cNvGrpSpPr>
                <a:grpSpLocks/>
              </p:cNvGrpSpPr>
              <p:nvPr/>
            </p:nvGrpSpPr>
            <p:grpSpPr bwMode="auto">
              <a:xfrm>
                <a:off x="1898" y="918"/>
                <a:ext cx="446" cy="212"/>
                <a:chOff x="2210" y="903"/>
                <a:chExt cx="446" cy="212"/>
              </a:xfrm>
            </p:grpSpPr>
            <p:sp>
              <p:nvSpPr>
                <p:cNvPr id="82059" name="Oval 37"/>
                <p:cNvSpPr>
                  <a:spLocks noChangeArrowheads="1"/>
                </p:cNvSpPr>
                <p:nvPr/>
              </p:nvSpPr>
              <p:spPr bwMode="auto">
                <a:xfrm>
                  <a:off x="2213" y="969"/>
                  <a:ext cx="443" cy="146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2060" name="Line 38"/>
                <p:cNvSpPr>
                  <a:spLocks noChangeShapeType="1"/>
                </p:cNvSpPr>
                <p:nvPr/>
              </p:nvSpPr>
              <p:spPr bwMode="auto">
                <a:xfrm>
                  <a:off x="2213" y="962"/>
                  <a:ext cx="1" cy="7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2061" name="Line 39"/>
                <p:cNvSpPr>
                  <a:spLocks noChangeShapeType="1"/>
                </p:cNvSpPr>
                <p:nvPr/>
              </p:nvSpPr>
              <p:spPr bwMode="auto">
                <a:xfrm>
                  <a:off x="2560" y="969"/>
                  <a:ext cx="1" cy="7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2062" name="Rectangle 40"/>
                <p:cNvSpPr>
                  <a:spLocks noChangeArrowheads="1"/>
                </p:cNvSpPr>
                <p:nvPr/>
              </p:nvSpPr>
              <p:spPr bwMode="auto">
                <a:xfrm>
                  <a:off x="2213" y="962"/>
                  <a:ext cx="439" cy="76"/>
                </a:xfrm>
                <a:prstGeom prst="rect">
                  <a:avLst/>
                </a:prstGeom>
                <a:solidFill>
                  <a:schemeClr val="hlink"/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pt-BR" sz="2400">
                    <a:latin typeface="Times New Roman" pitchFamily="18" charset="0"/>
                  </a:endParaRPr>
                </a:p>
              </p:txBody>
            </p:sp>
            <p:sp>
              <p:nvSpPr>
                <p:cNvPr id="82063" name="Oval 41"/>
                <p:cNvSpPr>
                  <a:spLocks noChangeArrowheads="1"/>
                </p:cNvSpPr>
                <p:nvPr/>
              </p:nvSpPr>
              <p:spPr bwMode="auto">
                <a:xfrm>
                  <a:off x="2210" y="903"/>
                  <a:ext cx="443" cy="147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82064" name="Group 42"/>
                <p:cNvGrpSpPr>
                  <a:grpSpLocks/>
                </p:cNvGrpSpPr>
                <p:nvPr/>
              </p:nvGrpSpPr>
              <p:grpSpPr bwMode="auto">
                <a:xfrm>
                  <a:off x="2319" y="931"/>
                  <a:ext cx="221" cy="85"/>
                  <a:chOff x="2848" y="848"/>
                  <a:chExt cx="140" cy="98"/>
                </a:xfrm>
              </p:grpSpPr>
              <p:sp>
                <p:nvSpPr>
                  <p:cNvPr id="82069" name="Line 4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8" y="848"/>
                    <a:ext cx="50" cy="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2070" name="Line 44"/>
                  <p:cNvSpPr>
                    <a:spLocks noChangeShapeType="1"/>
                  </p:cNvSpPr>
                  <p:nvPr/>
                </p:nvSpPr>
                <p:spPr bwMode="auto">
                  <a:xfrm>
                    <a:off x="2944" y="946"/>
                    <a:ext cx="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2071" name="Line 45"/>
                  <p:cNvSpPr>
                    <a:spLocks noChangeShapeType="1"/>
                  </p:cNvSpPr>
                  <p:nvPr/>
                </p:nvSpPr>
                <p:spPr bwMode="auto">
                  <a:xfrm>
                    <a:off x="2894" y="850"/>
                    <a:ext cx="52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82065" name="Group 46"/>
                <p:cNvGrpSpPr>
                  <a:grpSpLocks/>
                </p:cNvGrpSpPr>
                <p:nvPr/>
              </p:nvGrpSpPr>
              <p:grpSpPr bwMode="auto">
                <a:xfrm flipV="1">
                  <a:off x="2319" y="930"/>
                  <a:ext cx="221" cy="87"/>
                  <a:chOff x="2848" y="848"/>
                  <a:chExt cx="140" cy="98"/>
                </a:xfrm>
              </p:grpSpPr>
              <p:sp>
                <p:nvSpPr>
                  <p:cNvPr id="82066" name="Line 4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8" y="848"/>
                    <a:ext cx="50" cy="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2067" name="Line 48"/>
                  <p:cNvSpPr>
                    <a:spLocks noChangeShapeType="1"/>
                  </p:cNvSpPr>
                  <p:nvPr/>
                </p:nvSpPr>
                <p:spPr bwMode="auto">
                  <a:xfrm>
                    <a:off x="2944" y="946"/>
                    <a:ext cx="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2068" name="Line 49"/>
                  <p:cNvSpPr>
                    <a:spLocks noChangeShapeType="1"/>
                  </p:cNvSpPr>
                  <p:nvPr/>
                </p:nvSpPr>
                <p:spPr bwMode="auto">
                  <a:xfrm>
                    <a:off x="2894" y="850"/>
                    <a:ext cx="52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  <p:sp>
            <p:nvSpPr>
              <p:cNvPr id="82058" name="Text Box 50"/>
              <p:cNvSpPr txBox="1">
                <a:spLocks noChangeArrowheads="1"/>
              </p:cNvSpPr>
              <p:nvPr/>
            </p:nvSpPr>
            <p:spPr bwMode="auto">
              <a:xfrm>
                <a:off x="2010" y="728"/>
                <a:ext cx="20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E</a:t>
                </a:r>
              </a:p>
            </p:txBody>
          </p:sp>
        </p:grpSp>
        <p:grpSp>
          <p:nvGrpSpPr>
            <p:cNvPr id="82032" name="Group 51"/>
            <p:cNvGrpSpPr>
              <a:grpSpLocks/>
            </p:cNvGrpSpPr>
            <p:nvPr/>
          </p:nvGrpSpPr>
          <p:grpSpPr bwMode="auto">
            <a:xfrm>
              <a:off x="4538" y="697"/>
              <a:ext cx="446" cy="402"/>
              <a:chOff x="1898" y="728"/>
              <a:chExt cx="446" cy="402"/>
            </a:xfrm>
          </p:grpSpPr>
          <p:grpSp>
            <p:nvGrpSpPr>
              <p:cNvPr id="82042" name="Group 52"/>
              <p:cNvGrpSpPr>
                <a:grpSpLocks/>
              </p:cNvGrpSpPr>
              <p:nvPr/>
            </p:nvGrpSpPr>
            <p:grpSpPr bwMode="auto">
              <a:xfrm>
                <a:off x="1898" y="918"/>
                <a:ext cx="446" cy="212"/>
                <a:chOff x="2210" y="903"/>
                <a:chExt cx="446" cy="212"/>
              </a:xfrm>
            </p:grpSpPr>
            <p:sp>
              <p:nvSpPr>
                <p:cNvPr id="82044" name="Oval 53"/>
                <p:cNvSpPr>
                  <a:spLocks noChangeArrowheads="1"/>
                </p:cNvSpPr>
                <p:nvPr/>
              </p:nvSpPr>
              <p:spPr bwMode="auto">
                <a:xfrm>
                  <a:off x="2213" y="969"/>
                  <a:ext cx="443" cy="146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2045" name="Line 54"/>
                <p:cNvSpPr>
                  <a:spLocks noChangeShapeType="1"/>
                </p:cNvSpPr>
                <p:nvPr/>
              </p:nvSpPr>
              <p:spPr bwMode="auto">
                <a:xfrm>
                  <a:off x="2213" y="962"/>
                  <a:ext cx="1" cy="7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2046" name="Line 55"/>
                <p:cNvSpPr>
                  <a:spLocks noChangeShapeType="1"/>
                </p:cNvSpPr>
                <p:nvPr/>
              </p:nvSpPr>
              <p:spPr bwMode="auto">
                <a:xfrm>
                  <a:off x="2560" y="969"/>
                  <a:ext cx="1" cy="7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2047" name="Rectangle 56"/>
                <p:cNvSpPr>
                  <a:spLocks noChangeArrowheads="1"/>
                </p:cNvSpPr>
                <p:nvPr/>
              </p:nvSpPr>
              <p:spPr bwMode="auto">
                <a:xfrm>
                  <a:off x="2213" y="962"/>
                  <a:ext cx="439" cy="76"/>
                </a:xfrm>
                <a:prstGeom prst="rect">
                  <a:avLst/>
                </a:prstGeom>
                <a:solidFill>
                  <a:schemeClr val="hlink"/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pt-BR" sz="2400">
                    <a:latin typeface="Times New Roman" pitchFamily="18" charset="0"/>
                  </a:endParaRPr>
                </a:p>
              </p:txBody>
            </p:sp>
            <p:sp>
              <p:nvSpPr>
                <p:cNvPr id="82048" name="Oval 57"/>
                <p:cNvSpPr>
                  <a:spLocks noChangeArrowheads="1"/>
                </p:cNvSpPr>
                <p:nvPr/>
              </p:nvSpPr>
              <p:spPr bwMode="auto">
                <a:xfrm>
                  <a:off x="2210" y="903"/>
                  <a:ext cx="443" cy="147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82049" name="Group 58"/>
                <p:cNvGrpSpPr>
                  <a:grpSpLocks/>
                </p:cNvGrpSpPr>
                <p:nvPr/>
              </p:nvGrpSpPr>
              <p:grpSpPr bwMode="auto">
                <a:xfrm>
                  <a:off x="2319" y="931"/>
                  <a:ext cx="221" cy="85"/>
                  <a:chOff x="2848" y="848"/>
                  <a:chExt cx="140" cy="98"/>
                </a:xfrm>
              </p:grpSpPr>
              <p:sp>
                <p:nvSpPr>
                  <p:cNvPr id="82054" name="Line 5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8" y="848"/>
                    <a:ext cx="50" cy="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2055" name="Line 60"/>
                  <p:cNvSpPr>
                    <a:spLocks noChangeShapeType="1"/>
                  </p:cNvSpPr>
                  <p:nvPr/>
                </p:nvSpPr>
                <p:spPr bwMode="auto">
                  <a:xfrm>
                    <a:off x="2944" y="946"/>
                    <a:ext cx="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2056" name="Line 61"/>
                  <p:cNvSpPr>
                    <a:spLocks noChangeShapeType="1"/>
                  </p:cNvSpPr>
                  <p:nvPr/>
                </p:nvSpPr>
                <p:spPr bwMode="auto">
                  <a:xfrm>
                    <a:off x="2894" y="850"/>
                    <a:ext cx="52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82050" name="Group 62"/>
                <p:cNvGrpSpPr>
                  <a:grpSpLocks/>
                </p:cNvGrpSpPr>
                <p:nvPr/>
              </p:nvGrpSpPr>
              <p:grpSpPr bwMode="auto">
                <a:xfrm flipV="1">
                  <a:off x="2319" y="930"/>
                  <a:ext cx="221" cy="87"/>
                  <a:chOff x="2848" y="848"/>
                  <a:chExt cx="140" cy="98"/>
                </a:xfrm>
              </p:grpSpPr>
              <p:sp>
                <p:nvSpPr>
                  <p:cNvPr id="82051" name="Line 6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8" y="848"/>
                    <a:ext cx="50" cy="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2052" name="Line 64"/>
                  <p:cNvSpPr>
                    <a:spLocks noChangeShapeType="1"/>
                  </p:cNvSpPr>
                  <p:nvPr/>
                </p:nvSpPr>
                <p:spPr bwMode="auto">
                  <a:xfrm>
                    <a:off x="2944" y="946"/>
                    <a:ext cx="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2053" name="Line 65"/>
                  <p:cNvSpPr>
                    <a:spLocks noChangeShapeType="1"/>
                  </p:cNvSpPr>
                  <p:nvPr/>
                </p:nvSpPr>
                <p:spPr bwMode="auto">
                  <a:xfrm>
                    <a:off x="2894" y="850"/>
                    <a:ext cx="52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  <p:sp>
            <p:nvSpPr>
              <p:cNvPr id="82043" name="Text Box 66"/>
              <p:cNvSpPr txBox="1">
                <a:spLocks noChangeArrowheads="1"/>
              </p:cNvSpPr>
              <p:nvPr/>
            </p:nvSpPr>
            <p:spPr bwMode="auto">
              <a:xfrm>
                <a:off x="2010" y="728"/>
                <a:ext cx="203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F</a:t>
                </a:r>
              </a:p>
            </p:txBody>
          </p:sp>
        </p:grpSp>
        <p:sp>
          <p:nvSpPr>
            <p:cNvPr id="82033" name="Rectangle 67"/>
            <p:cNvSpPr>
              <a:spLocks noChangeArrowheads="1"/>
            </p:cNvSpPr>
            <p:nvPr/>
          </p:nvSpPr>
          <p:spPr bwMode="auto">
            <a:xfrm>
              <a:off x="2460" y="1001"/>
              <a:ext cx="1437" cy="4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034" name="Line 68"/>
            <p:cNvSpPr>
              <a:spLocks noChangeShapeType="1"/>
            </p:cNvSpPr>
            <p:nvPr/>
          </p:nvSpPr>
          <p:spPr bwMode="auto">
            <a:xfrm flipV="1">
              <a:off x="1809" y="1016"/>
              <a:ext cx="20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82035" name="Line 69"/>
            <p:cNvSpPr>
              <a:spLocks noChangeShapeType="1"/>
            </p:cNvSpPr>
            <p:nvPr/>
          </p:nvSpPr>
          <p:spPr bwMode="auto">
            <a:xfrm flipV="1">
              <a:off x="4358" y="1004"/>
              <a:ext cx="20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82036" name="Text Box 70"/>
            <p:cNvSpPr txBox="1">
              <a:spLocks noChangeArrowheads="1"/>
            </p:cNvSpPr>
            <p:nvPr/>
          </p:nvSpPr>
          <p:spPr bwMode="auto">
            <a:xfrm>
              <a:off x="1392" y="1088"/>
              <a:ext cx="39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/>
                <a:t>IPv6</a:t>
              </a:r>
            </a:p>
          </p:txBody>
        </p:sp>
        <p:sp>
          <p:nvSpPr>
            <p:cNvPr id="82037" name="Text Box 71"/>
            <p:cNvSpPr txBox="1">
              <a:spLocks noChangeArrowheads="1"/>
            </p:cNvSpPr>
            <p:nvPr/>
          </p:nvSpPr>
          <p:spPr bwMode="auto">
            <a:xfrm>
              <a:off x="2051" y="1089"/>
              <a:ext cx="39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/>
                <a:t>IPv6</a:t>
              </a:r>
            </a:p>
          </p:txBody>
        </p:sp>
        <p:sp>
          <p:nvSpPr>
            <p:cNvPr id="82038" name="Text Box 72"/>
            <p:cNvSpPr txBox="1">
              <a:spLocks noChangeArrowheads="1"/>
            </p:cNvSpPr>
            <p:nvPr/>
          </p:nvSpPr>
          <p:spPr bwMode="auto">
            <a:xfrm>
              <a:off x="3957" y="1084"/>
              <a:ext cx="39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/>
                <a:t>IPv6</a:t>
              </a:r>
            </a:p>
          </p:txBody>
        </p:sp>
        <p:sp>
          <p:nvSpPr>
            <p:cNvPr id="82039" name="Text Box 73"/>
            <p:cNvSpPr txBox="1">
              <a:spLocks noChangeArrowheads="1"/>
            </p:cNvSpPr>
            <p:nvPr/>
          </p:nvSpPr>
          <p:spPr bwMode="auto">
            <a:xfrm>
              <a:off x="4575" y="1086"/>
              <a:ext cx="39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/>
                <a:t>IPv6</a:t>
              </a:r>
            </a:p>
          </p:txBody>
        </p:sp>
        <p:sp>
          <p:nvSpPr>
            <p:cNvPr id="82040" name="Text Box 74"/>
            <p:cNvSpPr txBox="1">
              <a:spLocks noChangeArrowheads="1"/>
            </p:cNvSpPr>
            <p:nvPr/>
          </p:nvSpPr>
          <p:spPr bwMode="auto">
            <a:xfrm>
              <a:off x="2508" y="644"/>
              <a:ext cx="1491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 err="1" smtClean="0">
                  <a:solidFill>
                    <a:srgbClr val="FF0000"/>
                  </a:solidFill>
                </a:rPr>
                <a:t>túnel</a:t>
              </a:r>
              <a:r>
                <a:rPr lang="en-US" sz="1600" dirty="0" smtClean="0">
                  <a:solidFill>
                    <a:srgbClr val="FF0000"/>
                  </a:solidFill>
                </a:rPr>
                <a:t> IPv4 </a:t>
              </a:r>
              <a:r>
                <a:rPr lang="en-US" sz="1600" dirty="0" err="1" smtClean="0">
                  <a:solidFill>
                    <a:srgbClr val="FF0000"/>
                  </a:solidFill>
                </a:rPr>
                <a:t>conectando</a:t>
              </a:r>
              <a:r>
                <a:rPr lang="en-US" sz="1600" dirty="0" smtClean="0">
                  <a:solidFill>
                    <a:srgbClr val="FF0000"/>
                  </a:solidFill>
                </a:rPr>
                <a:t> </a:t>
              </a:r>
            </a:p>
            <a:p>
              <a:pPr algn="ctr"/>
              <a:r>
                <a:rPr lang="en-US" sz="1600" dirty="0" err="1" smtClean="0">
                  <a:solidFill>
                    <a:srgbClr val="FF0000"/>
                  </a:solidFill>
                </a:rPr>
                <a:t>roteadores</a:t>
              </a:r>
              <a:r>
                <a:rPr lang="en-US" sz="1600" dirty="0" smtClean="0">
                  <a:solidFill>
                    <a:srgbClr val="FF0000"/>
                  </a:solidFill>
                </a:rPr>
                <a:t> IPv6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82041" name="Text Box 75"/>
            <p:cNvSpPr txBox="1">
              <a:spLocks noChangeArrowheads="1"/>
            </p:cNvSpPr>
            <p:nvPr/>
          </p:nvSpPr>
          <p:spPr bwMode="auto">
            <a:xfrm>
              <a:off x="261" y="828"/>
              <a:ext cx="943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Visão lógica:</a:t>
              </a:r>
            </a:p>
          </p:txBody>
        </p:sp>
      </p:grpSp>
      <p:grpSp>
        <p:nvGrpSpPr>
          <p:cNvPr id="81926" name="Group 240"/>
          <p:cNvGrpSpPr>
            <a:grpSpLocks/>
          </p:cNvGrpSpPr>
          <p:nvPr/>
        </p:nvGrpSpPr>
        <p:grpSpPr bwMode="auto">
          <a:xfrm>
            <a:off x="309563" y="2238375"/>
            <a:ext cx="7593012" cy="963613"/>
            <a:chOff x="195" y="1410"/>
            <a:chExt cx="4783" cy="607"/>
          </a:xfrm>
        </p:grpSpPr>
        <p:sp>
          <p:nvSpPr>
            <p:cNvPr id="81927" name="Text Box 76"/>
            <p:cNvSpPr txBox="1">
              <a:spLocks noChangeArrowheads="1"/>
            </p:cNvSpPr>
            <p:nvPr/>
          </p:nvSpPr>
          <p:spPr bwMode="auto">
            <a:xfrm>
              <a:off x="195" y="1555"/>
              <a:ext cx="93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Visão física:</a:t>
              </a:r>
            </a:p>
          </p:txBody>
        </p:sp>
        <p:grpSp>
          <p:nvGrpSpPr>
            <p:cNvPr id="81928" name="Group 77"/>
            <p:cNvGrpSpPr>
              <a:grpSpLocks/>
            </p:cNvGrpSpPr>
            <p:nvPr/>
          </p:nvGrpSpPr>
          <p:grpSpPr bwMode="auto">
            <a:xfrm>
              <a:off x="1350" y="1420"/>
              <a:ext cx="446" cy="402"/>
              <a:chOff x="1898" y="728"/>
              <a:chExt cx="446" cy="402"/>
            </a:xfrm>
          </p:grpSpPr>
          <p:grpSp>
            <p:nvGrpSpPr>
              <p:cNvPr id="82014" name="Group 78"/>
              <p:cNvGrpSpPr>
                <a:grpSpLocks/>
              </p:cNvGrpSpPr>
              <p:nvPr/>
            </p:nvGrpSpPr>
            <p:grpSpPr bwMode="auto">
              <a:xfrm>
                <a:off x="1898" y="918"/>
                <a:ext cx="446" cy="212"/>
                <a:chOff x="2210" y="903"/>
                <a:chExt cx="446" cy="212"/>
              </a:xfrm>
            </p:grpSpPr>
            <p:sp>
              <p:nvSpPr>
                <p:cNvPr id="82016" name="Oval 79"/>
                <p:cNvSpPr>
                  <a:spLocks noChangeArrowheads="1"/>
                </p:cNvSpPr>
                <p:nvPr/>
              </p:nvSpPr>
              <p:spPr bwMode="auto">
                <a:xfrm>
                  <a:off x="2213" y="969"/>
                  <a:ext cx="443" cy="146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2017" name="Line 80"/>
                <p:cNvSpPr>
                  <a:spLocks noChangeShapeType="1"/>
                </p:cNvSpPr>
                <p:nvPr/>
              </p:nvSpPr>
              <p:spPr bwMode="auto">
                <a:xfrm>
                  <a:off x="2213" y="962"/>
                  <a:ext cx="1" cy="7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2018" name="Line 81"/>
                <p:cNvSpPr>
                  <a:spLocks noChangeShapeType="1"/>
                </p:cNvSpPr>
                <p:nvPr/>
              </p:nvSpPr>
              <p:spPr bwMode="auto">
                <a:xfrm>
                  <a:off x="2560" y="969"/>
                  <a:ext cx="1" cy="7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2019" name="Rectangle 82"/>
                <p:cNvSpPr>
                  <a:spLocks noChangeArrowheads="1"/>
                </p:cNvSpPr>
                <p:nvPr/>
              </p:nvSpPr>
              <p:spPr bwMode="auto">
                <a:xfrm>
                  <a:off x="2213" y="962"/>
                  <a:ext cx="439" cy="76"/>
                </a:xfrm>
                <a:prstGeom prst="rect">
                  <a:avLst/>
                </a:prstGeom>
                <a:solidFill>
                  <a:schemeClr val="hlink"/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pt-BR" sz="2400">
                    <a:latin typeface="Times New Roman" pitchFamily="18" charset="0"/>
                  </a:endParaRPr>
                </a:p>
              </p:txBody>
            </p:sp>
            <p:sp>
              <p:nvSpPr>
                <p:cNvPr id="82020" name="Oval 83"/>
                <p:cNvSpPr>
                  <a:spLocks noChangeArrowheads="1"/>
                </p:cNvSpPr>
                <p:nvPr/>
              </p:nvSpPr>
              <p:spPr bwMode="auto">
                <a:xfrm>
                  <a:off x="2210" y="903"/>
                  <a:ext cx="443" cy="147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82021" name="Group 84"/>
                <p:cNvGrpSpPr>
                  <a:grpSpLocks/>
                </p:cNvGrpSpPr>
                <p:nvPr/>
              </p:nvGrpSpPr>
              <p:grpSpPr bwMode="auto">
                <a:xfrm>
                  <a:off x="2319" y="931"/>
                  <a:ext cx="221" cy="85"/>
                  <a:chOff x="2848" y="848"/>
                  <a:chExt cx="140" cy="98"/>
                </a:xfrm>
              </p:grpSpPr>
              <p:sp>
                <p:nvSpPr>
                  <p:cNvPr id="82026" name="Line 8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8" y="848"/>
                    <a:ext cx="50" cy="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2027" name="Line 86"/>
                  <p:cNvSpPr>
                    <a:spLocks noChangeShapeType="1"/>
                  </p:cNvSpPr>
                  <p:nvPr/>
                </p:nvSpPr>
                <p:spPr bwMode="auto">
                  <a:xfrm>
                    <a:off x="2944" y="946"/>
                    <a:ext cx="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2028" name="Line 87"/>
                  <p:cNvSpPr>
                    <a:spLocks noChangeShapeType="1"/>
                  </p:cNvSpPr>
                  <p:nvPr/>
                </p:nvSpPr>
                <p:spPr bwMode="auto">
                  <a:xfrm>
                    <a:off x="2894" y="850"/>
                    <a:ext cx="52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82022" name="Group 88"/>
                <p:cNvGrpSpPr>
                  <a:grpSpLocks/>
                </p:cNvGrpSpPr>
                <p:nvPr/>
              </p:nvGrpSpPr>
              <p:grpSpPr bwMode="auto">
                <a:xfrm flipV="1">
                  <a:off x="2319" y="930"/>
                  <a:ext cx="221" cy="87"/>
                  <a:chOff x="2848" y="848"/>
                  <a:chExt cx="140" cy="98"/>
                </a:xfrm>
              </p:grpSpPr>
              <p:sp>
                <p:nvSpPr>
                  <p:cNvPr id="82023" name="Line 8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8" y="848"/>
                    <a:ext cx="50" cy="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2024" name="Line 90"/>
                  <p:cNvSpPr>
                    <a:spLocks noChangeShapeType="1"/>
                  </p:cNvSpPr>
                  <p:nvPr/>
                </p:nvSpPr>
                <p:spPr bwMode="auto">
                  <a:xfrm>
                    <a:off x="2944" y="946"/>
                    <a:ext cx="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2025" name="Line 91"/>
                  <p:cNvSpPr>
                    <a:spLocks noChangeShapeType="1"/>
                  </p:cNvSpPr>
                  <p:nvPr/>
                </p:nvSpPr>
                <p:spPr bwMode="auto">
                  <a:xfrm>
                    <a:off x="2894" y="850"/>
                    <a:ext cx="52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  <p:sp>
            <p:nvSpPr>
              <p:cNvPr id="82015" name="Text Box 92"/>
              <p:cNvSpPr txBox="1">
                <a:spLocks noChangeArrowheads="1"/>
              </p:cNvSpPr>
              <p:nvPr/>
            </p:nvSpPr>
            <p:spPr bwMode="auto">
              <a:xfrm>
                <a:off x="2010" y="728"/>
                <a:ext cx="221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A</a:t>
                </a:r>
              </a:p>
            </p:txBody>
          </p:sp>
        </p:grpSp>
        <p:grpSp>
          <p:nvGrpSpPr>
            <p:cNvPr id="81929" name="Group 93"/>
            <p:cNvGrpSpPr>
              <a:grpSpLocks/>
            </p:cNvGrpSpPr>
            <p:nvPr/>
          </p:nvGrpSpPr>
          <p:grpSpPr bwMode="auto">
            <a:xfrm>
              <a:off x="2009" y="1423"/>
              <a:ext cx="446" cy="402"/>
              <a:chOff x="1898" y="728"/>
              <a:chExt cx="446" cy="402"/>
            </a:xfrm>
          </p:grpSpPr>
          <p:grpSp>
            <p:nvGrpSpPr>
              <p:cNvPr id="81999" name="Group 94"/>
              <p:cNvGrpSpPr>
                <a:grpSpLocks/>
              </p:cNvGrpSpPr>
              <p:nvPr/>
            </p:nvGrpSpPr>
            <p:grpSpPr bwMode="auto">
              <a:xfrm>
                <a:off x="1898" y="918"/>
                <a:ext cx="446" cy="212"/>
                <a:chOff x="2210" y="903"/>
                <a:chExt cx="446" cy="212"/>
              </a:xfrm>
            </p:grpSpPr>
            <p:sp>
              <p:nvSpPr>
                <p:cNvPr id="82001" name="Oval 95"/>
                <p:cNvSpPr>
                  <a:spLocks noChangeArrowheads="1"/>
                </p:cNvSpPr>
                <p:nvPr/>
              </p:nvSpPr>
              <p:spPr bwMode="auto">
                <a:xfrm>
                  <a:off x="2213" y="969"/>
                  <a:ext cx="443" cy="146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2002" name="Line 96"/>
                <p:cNvSpPr>
                  <a:spLocks noChangeShapeType="1"/>
                </p:cNvSpPr>
                <p:nvPr/>
              </p:nvSpPr>
              <p:spPr bwMode="auto">
                <a:xfrm>
                  <a:off x="2213" y="962"/>
                  <a:ext cx="1" cy="7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2003" name="Line 97"/>
                <p:cNvSpPr>
                  <a:spLocks noChangeShapeType="1"/>
                </p:cNvSpPr>
                <p:nvPr/>
              </p:nvSpPr>
              <p:spPr bwMode="auto">
                <a:xfrm>
                  <a:off x="2560" y="969"/>
                  <a:ext cx="1" cy="7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2004" name="Rectangle 98"/>
                <p:cNvSpPr>
                  <a:spLocks noChangeArrowheads="1"/>
                </p:cNvSpPr>
                <p:nvPr/>
              </p:nvSpPr>
              <p:spPr bwMode="auto">
                <a:xfrm>
                  <a:off x="2213" y="962"/>
                  <a:ext cx="439" cy="76"/>
                </a:xfrm>
                <a:prstGeom prst="rect">
                  <a:avLst/>
                </a:prstGeom>
                <a:solidFill>
                  <a:schemeClr val="hlink"/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pt-BR" sz="2400">
                    <a:latin typeface="Times New Roman" pitchFamily="18" charset="0"/>
                  </a:endParaRPr>
                </a:p>
              </p:txBody>
            </p:sp>
            <p:sp>
              <p:nvSpPr>
                <p:cNvPr id="82005" name="Oval 99"/>
                <p:cNvSpPr>
                  <a:spLocks noChangeArrowheads="1"/>
                </p:cNvSpPr>
                <p:nvPr/>
              </p:nvSpPr>
              <p:spPr bwMode="auto">
                <a:xfrm>
                  <a:off x="2210" y="903"/>
                  <a:ext cx="443" cy="147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82006" name="Group 100"/>
                <p:cNvGrpSpPr>
                  <a:grpSpLocks/>
                </p:cNvGrpSpPr>
                <p:nvPr/>
              </p:nvGrpSpPr>
              <p:grpSpPr bwMode="auto">
                <a:xfrm>
                  <a:off x="2319" y="931"/>
                  <a:ext cx="221" cy="85"/>
                  <a:chOff x="2848" y="848"/>
                  <a:chExt cx="140" cy="98"/>
                </a:xfrm>
              </p:grpSpPr>
              <p:sp>
                <p:nvSpPr>
                  <p:cNvPr id="82011" name="Line 10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8" y="848"/>
                    <a:ext cx="50" cy="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2012" name="Line 102"/>
                  <p:cNvSpPr>
                    <a:spLocks noChangeShapeType="1"/>
                  </p:cNvSpPr>
                  <p:nvPr/>
                </p:nvSpPr>
                <p:spPr bwMode="auto">
                  <a:xfrm>
                    <a:off x="2944" y="946"/>
                    <a:ext cx="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2013" name="Line 103"/>
                  <p:cNvSpPr>
                    <a:spLocks noChangeShapeType="1"/>
                  </p:cNvSpPr>
                  <p:nvPr/>
                </p:nvSpPr>
                <p:spPr bwMode="auto">
                  <a:xfrm>
                    <a:off x="2894" y="850"/>
                    <a:ext cx="52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82007" name="Group 104"/>
                <p:cNvGrpSpPr>
                  <a:grpSpLocks/>
                </p:cNvGrpSpPr>
                <p:nvPr/>
              </p:nvGrpSpPr>
              <p:grpSpPr bwMode="auto">
                <a:xfrm flipV="1">
                  <a:off x="2319" y="930"/>
                  <a:ext cx="221" cy="87"/>
                  <a:chOff x="2848" y="848"/>
                  <a:chExt cx="140" cy="98"/>
                </a:xfrm>
              </p:grpSpPr>
              <p:sp>
                <p:nvSpPr>
                  <p:cNvPr id="82008" name="Line 10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8" y="848"/>
                    <a:ext cx="50" cy="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2009" name="Line 106"/>
                  <p:cNvSpPr>
                    <a:spLocks noChangeShapeType="1"/>
                  </p:cNvSpPr>
                  <p:nvPr/>
                </p:nvSpPr>
                <p:spPr bwMode="auto">
                  <a:xfrm>
                    <a:off x="2944" y="946"/>
                    <a:ext cx="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2010" name="Line 107"/>
                  <p:cNvSpPr>
                    <a:spLocks noChangeShapeType="1"/>
                  </p:cNvSpPr>
                  <p:nvPr/>
                </p:nvSpPr>
                <p:spPr bwMode="auto">
                  <a:xfrm>
                    <a:off x="2894" y="850"/>
                    <a:ext cx="52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  <p:sp>
            <p:nvSpPr>
              <p:cNvPr id="82000" name="Text Box 108"/>
              <p:cNvSpPr txBox="1">
                <a:spLocks noChangeArrowheads="1"/>
              </p:cNvSpPr>
              <p:nvPr/>
            </p:nvSpPr>
            <p:spPr bwMode="auto">
              <a:xfrm>
                <a:off x="2010" y="728"/>
                <a:ext cx="207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B</a:t>
                </a:r>
              </a:p>
            </p:txBody>
          </p:sp>
        </p:grpSp>
        <p:grpSp>
          <p:nvGrpSpPr>
            <p:cNvPr id="81930" name="Group 109"/>
            <p:cNvGrpSpPr>
              <a:grpSpLocks/>
            </p:cNvGrpSpPr>
            <p:nvPr/>
          </p:nvGrpSpPr>
          <p:grpSpPr bwMode="auto">
            <a:xfrm>
              <a:off x="3908" y="1417"/>
              <a:ext cx="446" cy="402"/>
              <a:chOff x="1898" y="728"/>
              <a:chExt cx="446" cy="402"/>
            </a:xfrm>
          </p:grpSpPr>
          <p:grpSp>
            <p:nvGrpSpPr>
              <p:cNvPr id="81984" name="Group 110"/>
              <p:cNvGrpSpPr>
                <a:grpSpLocks/>
              </p:cNvGrpSpPr>
              <p:nvPr/>
            </p:nvGrpSpPr>
            <p:grpSpPr bwMode="auto">
              <a:xfrm>
                <a:off x="1898" y="918"/>
                <a:ext cx="446" cy="212"/>
                <a:chOff x="2210" y="903"/>
                <a:chExt cx="446" cy="212"/>
              </a:xfrm>
            </p:grpSpPr>
            <p:sp>
              <p:nvSpPr>
                <p:cNvPr id="81986" name="Oval 111"/>
                <p:cNvSpPr>
                  <a:spLocks noChangeArrowheads="1"/>
                </p:cNvSpPr>
                <p:nvPr/>
              </p:nvSpPr>
              <p:spPr bwMode="auto">
                <a:xfrm>
                  <a:off x="2213" y="969"/>
                  <a:ext cx="443" cy="146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1987" name="Line 112"/>
                <p:cNvSpPr>
                  <a:spLocks noChangeShapeType="1"/>
                </p:cNvSpPr>
                <p:nvPr/>
              </p:nvSpPr>
              <p:spPr bwMode="auto">
                <a:xfrm>
                  <a:off x="2213" y="962"/>
                  <a:ext cx="1" cy="7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1988" name="Line 113"/>
                <p:cNvSpPr>
                  <a:spLocks noChangeShapeType="1"/>
                </p:cNvSpPr>
                <p:nvPr/>
              </p:nvSpPr>
              <p:spPr bwMode="auto">
                <a:xfrm>
                  <a:off x="2560" y="969"/>
                  <a:ext cx="1" cy="7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1989" name="Rectangle 114"/>
                <p:cNvSpPr>
                  <a:spLocks noChangeArrowheads="1"/>
                </p:cNvSpPr>
                <p:nvPr/>
              </p:nvSpPr>
              <p:spPr bwMode="auto">
                <a:xfrm>
                  <a:off x="2213" y="962"/>
                  <a:ext cx="439" cy="76"/>
                </a:xfrm>
                <a:prstGeom prst="rect">
                  <a:avLst/>
                </a:prstGeom>
                <a:solidFill>
                  <a:schemeClr val="hlink"/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pt-BR" sz="2400">
                    <a:latin typeface="Times New Roman" pitchFamily="18" charset="0"/>
                  </a:endParaRPr>
                </a:p>
              </p:txBody>
            </p:sp>
            <p:sp>
              <p:nvSpPr>
                <p:cNvPr id="81990" name="Oval 115"/>
                <p:cNvSpPr>
                  <a:spLocks noChangeArrowheads="1"/>
                </p:cNvSpPr>
                <p:nvPr/>
              </p:nvSpPr>
              <p:spPr bwMode="auto">
                <a:xfrm>
                  <a:off x="2210" y="903"/>
                  <a:ext cx="443" cy="147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81991" name="Group 116"/>
                <p:cNvGrpSpPr>
                  <a:grpSpLocks/>
                </p:cNvGrpSpPr>
                <p:nvPr/>
              </p:nvGrpSpPr>
              <p:grpSpPr bwMode="auto">
                <a:xfrm>
                  <a:off x="2319" y="931"/>
                  <a:ext cx="221" cy="85"/>
                  <a:chOff x="2848" y="848"/>
                  <a:chExt cx="140" cy="98"/>
                </a:xfrm>
              </p:grpSpPr>
              <p:sp>
                <p:nvSpPr>
                  <p:cNvPr id="81996" name="Line 11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8" y="848"/>
                    <a:ext cx="50" cy="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1997" name="Line 118"/>
                  <p:cNvSpPr>
                    <a:spLocks noChangeShapeType="1"/>
                  </p:cNvSpPr>
                  <p:nvPr/>
                </p:nvSpPr>
                <p:spPr bwMode="auto">
                  <a:xfrm>
                    <a:off x="2944" y="946"/>
                    <a:ext cx="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1998" name="Line 119"/>
                  <p:cNvSpPr>
                    <a:spLocks noChangeShapeType="1"/>
                  </p:cNvSpPr>
                  <p:nvPr/>
                </p:nvSpPr>
                <p:spPr bwMode="auto">
                  <a:xfrm>
                    <a:off x="2894" y="850"/>
                    <a:ext cx="52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81992" name="Group 120"/>
                <p:cNvGrpSpPr>
                  <a:grpSpLocks/>
                </p:cNvGrpSpPr>
                <p:nvPr/>
              </p:nvGrpSpPr>
              <p:grpSpPr bwMode="auto">
                <a:xfrm flipV="1">
                  <a:off x="2319" y="930"/>
                  <a:ext cx="221" cy="87"/>
                  <a:chOff x="2848" y="848"/>
                  <a:chExt cx="140" cy="98"/>
                </a:xfrm>
              </p:grpSpPr>
              <p:sp>
                <p:nvSpPr>
                  <p:cNvPr id="81993" name="Line 12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8" y="848"/>
                    <a:ext cx="50" cy="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1994" name="Line 122"/>
                  <p:cNvSpPr>
                    <a:spLocks noChangeShapeType="1"/>
                  </p:cNvSpPr>
                  <p:nvPr/>
                </p:nvSpPr>
                <p:spPr bwMode="auto">
                  <a:xfrm>
                    <a:off x="2944" y="946"/>
                    <a:ext cx="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1995" name="Line 123"/>
                  <p:cNvSpPr>
                    <a:spLocks noChangeShapeType="1"/>
                  </p:cNvSpPr>
                  <p:nvPr/>
                </p:nvSpPr>
                <p:spPr bwMode="auto">
                  <a:xfrm>
                    <a:off x="2894" y="850"/>
                    <a:ext cx="52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  <p:sp>
            <p:nvSpPr>
              <p:cNvPr id="81985" name="Text Box 124"/>
              <p:cNvSpPr txBox="1">
                <a:spLocks noChangeArrowheads="1"/>
              </p:cNvSpPr>
              <p:nvPr/>
            </p:nvSpPr>
            <p:spPr bwMode="auto">
              <a:xfrm>
                <a:off x="2010" y="728"/>
                <a:ext cx="20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E</a:t>
                </a:r>
              </a:p>
            </p:txBody>
          </p:sp>
        </p:grpSp>
        <p:grpSp>
          <p:nvGrpSpPr>
            <p:cNvPr id="81931" name="Group 125"/>
            <p:cNvGrpSpPr>
              <a:grpSpLocks/>
            </p:cNvGrpSpPr>
            <p:nvPr/>
          </p:nvGrpSpPr>
          <p:grpSpPr bwMode="auto">
            <a:xfrm>
              <a:off x="4532" y="1410"/>
              <a:ext cx="446" cy="402"/>
              <a:chOff x="1898" y="728"/>
              <a:chExt cx="446" cy="402"/>
            </a:xfrm>
          </p:grpSpPr>
          <p:grpSp>
            <p:nvGrpSpPr>
              <p:cNvPr id="81969" name="Group 126"/>
              <p:cNvGrpSpPr>
                <a:grpSpLocks/>
              </p:cNvGrpSpPr>
              <p:nvPr/>
            </p:nvGrpSpPr>
            <p:grpSpPr bwMode="auto">
              <a:xfrm>
                <a:off x="1898" y="918"/>
                <a:ext cx="446" cy="212"/>
                <a:chOff x="2210" y="903"/>
                <a:chExt cx="446" cy="212"/>
              </a:xfrm>
            </p:grpSpPr>
            <p:sp>
              <p:nvSpPr>
                <p:cNvPr id="81971" name="Oval 127"/>
                <p:cNvSpPr>
                  <a:spLocks noChangeArrowheads="1"/>
                </p:cNvSpPr>
                <p:nvPr/>
              </p:nvSpPr>
              <p:spPr bwMode="auto">
                <a:xfrm>
                  <a:off x="2213" y="969"/>
                  <a:ext cx="443" cy="146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1972" name="Line 128"/>
                <p:cNvSpPr>
                  <a:spLocks noChangeShapeType="1"/>
                </p:cNvSpPr>
                <p:nvPr/>
              </p:nvSpPr>
              <p:spPr bwMode="auto">
                <a:xfrm>
                  <a:off x="2213" y="962"/>
                  <a:ext cx="1" cy="7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1973" name="Line 129"/>
                <p:cNvSpPr>
                  <a:spLocks noChangeShapeType="1"/>
                </p:cNvSpPr>
                <p:nvPr/>
              </p:nvSpPr>
              <p:spPr bwMode="auto">
                <a:xfrm>
                  <a:off x="2560" y="969"/>
                  <a:ext cx="1" cy="7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1974" name="Rectangle 130"/>
                <p:cNvSpPr>
                  <a:spLocks noChangeArrowheads="1"/>
                </p:cNvSpPr>
                <p:nvPr/>
              </p:nvSpPr>
              <p:spPr bwMode="auto">
                <a:xfrm>
                  <a:off x="2213" y="962"/>
                  <a:ext cx="439" cy="76"/>
                </a:xfrm>
                <a:prstGeom prst="rect">
                  <a:avLst/>
                </a:prstGeom>
                <a:solidFill>
                  <a:schemeClr val="hlink"/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pt-BR" sz="2400">
                    <a:latin typeface="Times New Roman" pitchFamily="18" charset="0"/>
                  </a:endParaRPr>
                </a:p>
              </p:txBody>
            </p:sp>
            <p:sp>
              <p:nvSpPr>
                <p:cNvPr id="81975" name="Oval 131"/>
                <p:cNvSpPr>
                  <a:spLocks noChangeArrowheads="1"/>
                </p:cNvSpPr>
                <p:nvPr/>
              </p:nvSpPr>
              <p:spPr bwMode="auto">
                <a:xfrm>
                  <a:off x="2210" y="903"/>
                  <a:ext cx="443" cy="147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81976" name="Group 132"/>
                <p:cNvGrpSpPr>
                  <a:grpSpLocks/>
                </p:cNvGrpSpPr>
                <p:nvPr/>
              </p:nvGrpSpPr>
              <p:grpSpPr bwMode="auto">
                <a:xfrm>
                  <a:off x="2319" y="931"/>
                  <a:ext cx="221" cy="85"/>
                  <a:chOff x="2848" y="848"/>
                  <a:chExt cx="140" cy="98"/>
                </a:xfrm>
              </p:grpSpPr>
              <p:sp>
                <p:nvSpPr>
                  <p:cNvPr id="81981" name="Line 13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8" y="848"/>
                    <a:ext cx="50" cy="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1982" name="Line 134"/>
                  <p:cNvSpPr>
                    <a:spLocks noChangeShapeType="1"/>
                  </p:cNvSpPr>
                  <p:nvPr/>
                </p:nvSpPr>
                <p:spPr bwMode="auto">
                  <a:xfrm>
                    <a:off x="2944" y="946"/>
                    <a:ext cx="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1983" name="Line 135"/>
                  <p:cNvSpPr>
                    <a:spLocks noChangeShapeType="1"/>
                  </p:cNvSpPr>
                  <p:nvPr/>
                </p:nvSpPr>
                <p:spPr bwMode="auto">
                  <a:xfrm>
                    <a:off x="2894" y="850"/>
                    <a:ext cx="52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81977" name="Group 136"/>
                <p:cNvGrpSpPr>
                  <a:grpSpLocks/>
                </p:cNvGrpSpPr>
                <p:nvPr/>
              </p:nvGrpSpPr>
              <p:grpSpPr bwMode="auto">
                <a:xfrm flipV="1">
                  <a:off x="2319" y="930"/>
                  <a:ext cx="221" cy="87"/>
                  <a:chOff x="2848" y="848"/>
                  <a:chExt cx="140" cy="98"/>
                </a:xfrm>
              </p:grpSpPr>
              <p:sp>
                <p:nvSpPr>
                  <p:cNvPr id="81978" name="Line 13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8" y="848"/>
                    <a:ext cx="50" cy="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1979" name="Line 138"/>
                  <p:cNvSpPr>
                    <a:spLocks noChangeShapeType="1"/>
                  </p:cNvSpPr>
                  <p:nvPr/>
                </p:nvSpPr>
                <p:spPr bwMode="auto">
                  <a:xfrm>
                    <a:off x="2944" y="946"/>
                    <a:ext cx="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81980" name="Line 139"/>
                  <p:cNvSpPr>
                    <a:spLocks noChangeShapeType="1"/>
                  </p:cNvSpPr>
                  <p:nvPr/>
                </p:nvSpPr>
                <p:spPr bwMode="auto">
                  <a:xfrm>
                    <a:off x="2894" y="850"/>
                    <a:ext cx="52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  <p:sp>
            <p:nvSpPr>
              <p:cNvPr id="81970" name="Text Box 140"/>
              <p:cNvSpPr txBox="1">
                <a:spLocks noChangeArrowheads="1"/>
              </p:cNvSpPr>
              <p:nvPr/>
            </p:nvSpPr>
            <p:spPr bwMode="auto">
              <a:xfrm>
                <a:off x="2010" y="728"/>
                <a:ext cx="203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F</a:t>
                </a:r>
              </a:p>
            </p:txBody>
          </p:sp>
        </p:grpSp>
        <p:sp>
          <p:nvSpPr>
            <p:cNvPr id="81932" name="Line 141"/>
            <p:cNvSpPr>
              <a:spLocks noChangeShapeType="1"/>
            </p:cNvSpPr>
            <p:nvPr/>
          </p:nvSpPr>
          <p:spPr bwMode="auto">
            <a:xfrm flipV="1">
              <a:off x="1803" y="1729"/>
              <a:ext cx="20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81933" name="Line 142"/>
            <p:cNvSpPr>
              <a:spLocks noChangeShapeType="1"/>
            </p:cNvSpPr>
            <p:nvPr/>
          </p:nvSpPr>
          <p:spPr bwMode="auto">
            <a:xfrm flipV="1">
              <a:off x="4352" y="1717"/>
              <a:ext cx="20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81934" name="Text Box 143"/>
            <p:cNvSpPr txBox="1">
              <a:spLocks noChangeArrowheads="1"/>
            </p:cNvSpPr>
            <p:nvPr/>
          </p:nvSpPr>
          <p:spPr bwMode="auto">
            <a:xfrm>
              <a:off x="1386" y="1801"/>
              <a:ext cx="39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/>
                <a:t>IPv6</a:t>
              </a:r>
            </a:p>
          </p:txBody>
        </p:sp>
        <p:sp>
          <p:nvSpPr>
            <p:cNvPr id="81935" name="Text Box 144"/>
            <p:cNvSpPr txBox="1">
              <a:spLocks noChangeArrowheads="1"/>
            </p:cNvSpPr>
            <p:nvPr/>
          </p:nvSpPr>
          <p:spPr bwMode="auto">
            <a:xfrm>
              <a:off x="2045" y="1802"/>
              <a:ext cx="39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/>
                <a:t>IPv6</a:t>
              </a:r>
            </a:p>
          </p:txBody>
        </p:sp>
        <p:sp>
          <p:nvSpPr>
            <p:cNvPr id="81936" name="Text Box 145"/>
            <p:cNvSpPr txBox="1">
              <a:spLocks noChangeArrowheads="1"/>
            </p:cNvSpPr>
            <p:nvPr/>
          </p:nvSpPr>
          <p:spPr bwMode="auto">
            <a:xfrm>
              <a:off x="3951" y="1797"/>
              <a:ext cx="39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/>
                <a:t>IPv6</a:t>
              </a:r>
            </a:p>
          </p:txBody>
        </p:sp>
        <p:sp>
          <p:nvSpPr>
            <p:cNvPr id="81937" name="Text Box 146"/>
            <p:cNvSpPr txBox="1">
              <a:spLocks noChangeArrowheads="1"/>
            </p:cNvSpPr>
            <p:nvPr/>
          </p:nvSpPr>
          <p:spPr bwMode="auto">
            <a:xfrm>
              <a:off x="4569" y="1799"/>
              <a:ext cx="39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/>
                <a:t>IPv6</a:t>
              </a:r>
            </a:p>
          </p:txBody>
        </p:sp>
        <p:sp>
          <p:nvSpPr>
            <p:cNvPr id="81938" name="Line 147"/>
            <p:cNvSpPr>
              <a:spLocks noChangeShapeType="1"/>
            </p:cNvSpPr>
            <p:nvPr/>
          </p:nvSpPr>
          <p:spPr bwMode="auto">
            <a:xfrm flipV="1">
              <a:off x="2454" y="1723"/>
              <a:ext cx="146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pt-BR"/>
            </a:p>
          </p:txBody>
        </p:sp>
        <p:sp>
          <p:nvSpPr>
            <p:cNvPr id="81939" name="Text Box 180"/>
            <p:cNvSpPr txBox="1">
              <a:spLocks noChangeArrowheads="1"/>
            </p:cNvSpPr>
            <p:nvPr/>
          </p:nvSpPr>
          <p:spPr bwMode="auto">
            <a:xfrm>
              <a:off x="2663" y="1804"/>
              <a:ext cx="39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solidFill>
                    <a:srgbClr val="FF0000"/>
                  </a:solidFill>
                </a:rPr>
                <a:t>IPv4</a:t>
              </a:r>
            </a:p>
          </p:txBody>
        </p:sp>
        <p:sp>
          <p:nvSpPr>
            <p:cNvPr id="81940" name="Text Box 181"/>
            <p:cNvSpPr txBox="1">
              <a:spLocks noChangeArrowheads="1"/>
            </p:cNvSpPr>
            <p:nvPr/>
          </p:nvSpPr>
          <p:spPr bwMode="auto">
            <a:xfrm>
              <a:off x="3289" y="1805"/>
              <a:ext cx="39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solidFill>
                    <a:srgbClr val="FF0000"/>
                  </a:solidFill>
                </a:rPr>
                <a:t>IPv4</a:t>
              </a:r>
            </a:p>
          </p:txBody>
        </p:sp>
        <p:grpSp>
          <p:nvGrpSpPr>
            <p:cNvPr id="81941" name="Group 212"/>
            <p:cNvGrpSpPr>
              <a:grpSpLocks/>
            </p:cNvGrpSpPr>
            <p:nvPr/>
          </p:nvGrpSpPr>
          <p:grpSpPr bwMode="auto">
            <a:xfrm>
              <a:off x="2621" y="1586"/>
              <a:ext cx="446" cy="212"/>
              <a:chOff x="1510" y="1569"/>
              <a:chExt cx="446" cy="212"/>
            </a:xfrm>
          </p:grpSpPr>
          <p:sp>
            <p:nvSpPr>
              <p:cNvPr id="81956" name="Oval 213"/>
              <p:cNvSpPr>
                <a:spLocks noChangeArrowheads="1"/>
              </p:cNvSpPr>
              <p:nvPr/>
            </p:nvSpPr>
            <p:spPr bwMode="auto">
              <a:xfrm>
                <a:off x="1513" y="1635"/>
                <a:ext cx="443" cy="146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1957" name="Line 214"/>
              <p:cNvSpPr>
                <a:spLocks noChangeShapeType="1"/>
              </p:cNvSpPr>
              <p:nvPr/>
            </p:nvSpPr>
            <p:spPr bwMode="auto">
              <a:xfrm>
                <a:off x="1513" y="1628"/>
                <a:ext cx="1" cy="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1958" name="Line 215"/>
              <p:cNvSpPr>
                <a:spLocks noChangeShapeType="1"/>
              </p:cNvSpPr>
              <p:nvPr/>
            </p:nvSpPr>
            <p:spPr bwMode="auto">
              <a:xfrm>
                <a:off x="1860" y="1635"/>
                <a:ext cx="1" cy="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1959" name="Rectangle 216"/>
              <p:cNvSpPr>
                <a:spLocks noChangeArrowheads="1"/>
              </p:cNvSpPr>
              <p:nvPr/>
            </p:nvSpPr>
            <p:spPr bwMode="auto">
              <a:xfrm>
                <a:off x="1513" y="1628"/>
                <a:ext cx="439" cy="76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81960" name="Oval 217"/>
              <p:cNvSpPr>
                <a:spLocks noChangeArrowheads="1"/>
              </p:cNvSpPr>
              <p:nvPr/>
            </p:nvSpPr>
            <p:spPr bwMode="auto">
              <a:xfrm>
                <a:off x="1510" y="1569"/>
                <a:ext cx="443" cy="147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81961" name="Group 218"/>
              <p:cNvGrpSpPr>
                <a:grpSpLocks/>
              </p:cNvGrpSpPr>
              <p:nvPr/>
            </p:nvGrpSpPr>
            <p:grpSpPr bwMode="auto">
              <a:xfrm>
                <a:off x="1619" y="1597"/>
                <a:ext cx="221" cy="85"/>
                <a:chOff x="2848" y="848"/>
                <a:chExt cx="140" cy="98"/>
              </a:xfrm>
            </p:grpSpPr>
            <p:sp>
              <p:nvSpPr>
                <p:cNvPr id="81966" name="Line 21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1967" name="Line 22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1968" name="Line 22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81962" name="Group 222"/>
              <p:cNvGrpSpPr>
                <a:grpSpLocks/>
              </p:cNvGrpSpPr>
              <p:nvPr/>
            </p:nvGrpSpPr>
            <p:grpSpPr bwMode="auto">
              <a:xfrm flipV="1">
                <a:off x="1619" y="1596"/>
                <a:ext cx="221" cy="87"/>
                <a:chOff x="2848" y="848"/>
                <a:chExt cx="140" cy="98"/>
              </a:xfrm>
            </p:grpSpPr>
            <p:sp>
              <p:nvSpPr>
                <p:cNvPr id="81963" name="Line 22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1964" name="Line 22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1965" name="Line 22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81942" name="Group 226"/>
            <p:cNvGrpSpPr>
              <a:grpSpLocks/>
            </p:cNvGrpSpPr>
            <p:nvPr/>
          </p:nvGrpSpPr>
          <p:grpSpPr bwMode="auto">
            <a:xfrm>
              <a:off x="3235" y="1591"/>
              <a:ext cx="446" cy="212"/>
              <a:chOff x="1510" y="1569"/>
              <a:chExt cx="446" cy="212"/>
            </a:xfrm>
          </p:grpSpPr>
          <p:sp>
            <p:nvSpPr>
              <p:cNvPr id="81943" name="Oval 227"/>
              <p:cNvSpPr>
                <a:spLocks noChangeArrowheads="1"/>
              </p:cNvSpPr>
              <p:nvPr/>
            </p:nvSpPr>
            <p:spPr bwMode="auto">
              <a:xfrm>
                <a:off x="1513" y="1635"/>
                <a:ext cx="443" cy="146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1944" name="Line 228"/>
              <p:cNvSpPr>
                <a:spLocks noChangeShapeType="1"/>
              </p:cNvSpPr>
              <p:nvPr/>
            </p:nvSpPr>
            <p:spPr bwMode="auto">
              <a:xfrm>
                <a:off x="1513" y="1628"/>
                <a:ext cx="1" cy="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1945" name="Line 229"/>
              <p:cNvSpPr>
                <a:spLocks noChangeShapeType="1"/>
              </p:cNvSpPr>
              <p:nvPr/>
            </p:nvSpPr>
            <p:spPr bwMode="auto">
              <a:xfrm>
                <a:off x="1860" y="1635"/>
                <a:ext cx="1" cy="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1946" name="Rectangle 230"/>
              <p:cNvSpPr>
                <a:spLocks noChangeArrowheads="1"/>
              </p:cNvSpPr>
              <p:nvPr/>
            </p:nvSpPr>
            <p:spPr bwMode="auto">
              <a:xfrm>
                <a:off x="1513" y="1628"/>
                <a:ext cx="439" cy="76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81947" name="Oval 231"/>
              <p:cNvSpPr>
                <a:spLocks noChangeArrowheads="1"/>
              </p:cNvSpPr>
              <p:nvPr/>
            </p:nvSpPr>
            <p:spPr bwMode="auto">
              <a:xfrm>
                <a:off x="1510" y="1569"/>
                <a:ext cx="443" cy="147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81948" name="Group 232"/>
              <p:cNvGrpSpPr>
                <a:grpSpLocks/>
              </p:cNvGrpSpPr>
              <p:nvPr/>
            </p:nvGrpSpPr>
            <p:grpSpPr bwMode="auto">
              <a:xfrm>
                <a:off x="1619" y="1597"/>
                <a:ext cx="221" cy="85"/>
                <a:chOff x="2848" y="848"/>
                <a:chExt cx="140" cy="98"/>
              </a:xfrm>
            </p:grpSpPr>
            <p:sp>
              <p:nvSpPr>
                <p:cNvPr id="81953" name="Line 23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1954" name="Line 23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1955" name="Line 23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81949" name="Group 236"/>
              <p:cNvGrpSpPr>
                <a:grpSpLocks/>
              </p:cNvGrpSpPr>
              <p:nvPr/>
            </p:nvGrpSpPr>
            <p:grpSpPr bwMode="auto">
              <a:xfrm flipV="1">
                <a:off x="1619" y="1596"/>
                <a:ext cx="221" cy="87"/>
                <a:chOff x="2848" y="848"/>
                <a:chExt cx="140" cy="98"/>
              </a:xfrm>
            </p:grpSpPr>
            <p:sp>
              <p:nvSpPr>
                <p:cNvPr id="81950" name="Line 23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1951" name="Line 23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1952" name="Line 23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Network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8294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4-</a:t>
            </a:r>
            <a:fld id="{DA82F649-2A67-4BFB-B9BA-3AFD0A8D9488}" type="slidenum">
              <a:rPr lang="en-US" smtClean="0"/>
              <a:pPr/>
              <a:t>81</a:t>
            </a:fld>
            <a:endParaRPr lang="en-US" smtClean="0"/>
          </a:p>
        </p:txBody>
      </p:sp>
      <p:sp>
        <p:nvSpPr>
          <p:cNvPr id="82948" name="Rectangle 2"/>
          <p:cNvSpPr>
            <a:spLocks noGrp="1" noChangeArrowheads="1"/>
          </p:cNvSpPr>
          <p:nvPr>
            <p:ph type="title"/>
          </p:nvPr>
        </p:nvSpPr>
        <p:spPr>
          <a:xfrm>
            <a:off x="307975" y="214313"/>
            <a:ext cx="7772400" cy="990600"/>
          </a:xfrm>
        </p:spPr>
        <p:txBody>
          <a:bodyPr/>
          <a:lstStyle/>
          <a:p>
            <a:r>
              <a:rPr lang="en-US" smtClean="0"/>
              <a:t>Tunelamento</a:t>
            </a:r>
          </a:p>
        </p:txBody>
      </p:sp>
      <p:grpSp>
        <p:nvGrpSpPr>
          <p:cNvPr id="82949" name="Group 3"/>
          <p:cNvGrpSpPr>
            <a:grpSpLocks/>
          </p:cNvGrpSpPr>
          <p:nvPr/>
        </p:nvGrpSpPr>
        <p:grpSpPr bwMode="auto">
          <a:xfrm>
            <a:off x="2152650" y="1122363"/>
            <a:ext cx="708025" cy="638175"/>
            <a:chOff x="1898" y="728"/>
            <a:chExt cx="446" cy="402"/>
          </a:xfrm>
        </p:grpSpPr>
        <p:grpSp>
          <p:nvGrpSpPr>
            <p:cNvPr id="83143" name="Group 4"/>
            <p:cNvGrpSpPr>
              <a:grpSpLocks/>
            </p:cNvGrpSpPr>
            <p:nvPr/>
          </p:nvGrpSpPr>
          <p:grpSpPr bwMode="auto">
            <a:xfrm>
              <a:off x="1898" y="918"/>
              <a:ext cx="446" cy="212"/>
              <a:chOff x="2210" y="903"/>
              <a:chExt cx="446" cy="212"/>
            </a:xfrm>
          </p:grpSpPr>
          <p:sp>
            <p:nvSpPr>
              <p:cNvPr id="83145" name="Oval 5"/>
              <p:cNvSpPr>
                <a:spLocks noChangeArrowheads="1"/>
              </p:cNvSpPr>
              <p:nvPr/>
            </p:nvSpPr>
            <p:spPr bwMode="auto">
              <a:xfrm>
                <a:off x="2213" y="969"/>
                <a:ext cx="443" cy="14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146" name="Line 6"/>
              <p:cNvSpPr>
                <a:spLocks noChangeShapeType="1"/>
              </p:cNvSpPr>
              <p:nvPr/>
            </p:nvSpPr>
            <p:spPr bwMode="auto">
              <a:xfrm>
                <a:off x="2213" y="962"/>
                <a:ext cx="1" cy="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147" name="Line 7"/>
              <p:cNvSpPr>
                <a:spLocks noChangeShapeType="1"/>
              </p:cNvSpPr>
              <p:nvPr/>
            </p:nvSpPr>
            <p:spPr bwMode="auto">
              <a:xfrm>
                <a:off x="2560" y="969"/>
                <a:ext cx="1" cy="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148" name="Rectangle 8"/>
              <p:cNvSpPr>
                <a:spLocks noChangeArrowheads="1"/>
              </p:cNvSpPr>
              <p:nvPr/>
            </p:nvSpPr>
            <p:spPr bwMode="auto">
              <a:xfrm>
                <a:off x="2213" y="962"/>
                <a:ext cx="439" cy="76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83149" name="Oval 9"/>
              <p:cNvSpPr>
                <a:spLocks noChangeArrowheads="1"/>
              </p:cNvSpPr>
              <p:nvPr/>
            </p:nvSpPr>
            <p:spPr bwMode="auto">
              <a:xfrm>
                <a:off x="2210" y="903"/>
                <a:ext cx="443" cy="14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83150" name="Group 10"/>
              <p:cNvGrpSpPr>
                <a:grpSpLocks/>
              </p:cNvGrpSpPr>
              <p:nvPr/>
            </p:nvGrpSpPr>
            <p:grpSpPr bwMode="auto">
              <a:xfrm>
                <a:off x="2319" y="931"/>
                <a:ext cx="221" cy="85"/>
                <a:chOff x="2848" y="848"/>
                <a:chExt cx="140" cy="98"/>
              </a:xfrm>
            </p:grpSpPr>
            <p:sp>
              <p:nvSpPr>
                <p:cNvPr id="83155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156" name="Line 1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157" name="Line 1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83151" name="Group 14"/>
              <p:cNvGrpSpPr>
                <a:grpSpLocks/>
              </p:cNvGrpSpPr>
              <p:nvPr/>
            </p:nvGrpSpPr>
            <p:grpSpPr bwMode="auto">
              <a:xfrm flipV="1">
                <a:off x="2319" y="930"/>
                <a:ext cx="221" cy="87"/>
                <a:chOff x="2848" y="848"/>
                <a:chExt cx="140" cy="98"/>
              </a:xfrm>
            </p:grpSpPr>
            <p:sp>
              <p:nvSpPr>
                <p:cNvPr id="83152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153" name="Line 1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154" name="Line 1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sp>
          <p:nvSpPr>
            <p:cNvPr id="83144" name="Text Box 18"/>
            <p:cNvSpPr txBox="1">
              <a:spLocks noChangeArrowheads="1"/>
            </p:cNvSpPr>
            <p:nvPr/>
          </p:nvSpPr>
          <p:spPr bwMode="auto">
            <a:xfrm>
              <a:off x="2010" y="728"/>
              <a:ext cx="22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</a:t>
              </a:r>
            </a:p>
          </p:txBody>
        </p:sp>
      </p:grpSp>
      <p:grpSp>
        <p:nvGrpSpPr>
          <p:cNvPr id="82950" name="Group 19"/>
          <p:cNvGrpSpPr>
            <a:grpSpLocks/>
          </p:cNvGrpSpPr>
          <p:nvPr/>
        </p:nvGrpSpPr>
        <p:grpSpPr bwMode="auto">
          <a:xfrm>
            <a:off x="3198813" y="1127125"/>
            <a:ext cx="708025" cy="638175"/>
            <a:chOff x="1898" y="728"/>
            <a:chExt cx="446" cy="402"/>
          </a:xfrm>
        </p:grpSpPr>
        <p:grpSp>
          <p:nvGrpSpPr>
            <p:cNvPr id="83128" name="Group 20"/>
            <p:cNvGrpSpPr>
              <a:grpSpLocks/>
            </p:cNvGrpSpPr>
            <p:nvPr/>
          </p:nvGrpSpPr>
          <p:grpSpPr bwMode="auto">
            <a:xfrm>
              <a:off x="1898" y="918"/>
              <a:ext cx="446" cy="212"/>
              <a:chOff x="2210" y="903"/>
              <a:chExt cx="446" cy="212"/>
            </a:xfrm>
          </p:grpSpPr>
          <p:sp>
            <p:nvSpPr>
              <p:cNvPr id="83130" name="Oval 21"/>
              <p:cNvSpPr>
                <a:spLocks noChangeArrowheads="1"/>
              </p:cNvSpPr>
              <p:nvPr/>
            </p:nvSpPr>
            <p:spPr bwMode="auto">
              <a:xfrm>
                <a:off x="2213" y="969"/>
                <a:ext cx="443" cy="14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131" name="Line 22"/>
              <p:cNvSpPr>
                <a:spLocks noChangeShapeType="1"/>
              </p:cNvSpPr>
              <p:nvPr/>
            </p:nvSpPr>
            <p:spPr bwMode="auto">
              <a:xfrm>
                <a:off x="2213" y="962"/>
                <a:ext cx="1" cy="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132" name="Line 23"/>
              <p:cNvSpPr>
                <a:spLocks noChangeShapeType="1"/>
              </p:cNvSpPr>
              <p:nvPr/>
            </p:nvSpPr>
            <p:spPr bwMode="auto">
              <a:xfrm>
                <a:off x="2560" y="969"/>
                <a:ext cx="1" cy="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133" name="Rectangle 24"/>
              <p:cNvSpPr>
                <a:spLocks noChangeArrowheads="1"/>
              </p:cNvSpPr>
              <p:nvPr/>
            </p:nvSpPr>
            <p:spPr bwMode="auto">
              <a:xfrm>
                <a:off x="2213" y="962"/>
                <a:ext cx="439" cy="76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83134" name="Oval 25"/>
              <p:cNvSpPr>
                <a:spLocks noChangeArrowheads="1"/>
              </p:cNvSpPr>
              <p:nvPr/>
            </p:nvSpPr>
            <p:spPr bwMode="auto">
              <a:xfrm>
                <a:off x="2210" y="903"/>
                <a:ext cx="443" cy="14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83135" name="Group 26"/>
              <p:cNvGrpSpPr>
                <a:grpSpLocks/>
              </p:cNvGrpSpPr>
              <p:nvPr/>
            </p:nvGrpSpPr>
            <p:grpSpPr bwMode="auto">
              <a:xfrm>
                <a:off x="2319" y="931"/>
                <a:ext cx="221" cy="85"/>
                <a:chOff x="2848" y="848"/>
                <a:chExt cx="140" cy="98"/>
              </a:xfrm>
            </p:grpSpPr>
            <p:sp>
              <p:nvSpPr>
                <p:cNvPr id="83140" name="Line 2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141" name="Line 2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142" name="Line 2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83136" name="Group 30"/>
              <p:cNvGrpSpPr>
                <a:grpSpLocks/>
              </p:cNvGrpSpPr>
              <p:nvPr/>
            </p:nvGrpSpPr>
            <p:grpSpPr bwMode="auto">
              <a:xfrm flipV="1">
                <a:off x="2319" y="930"/>
                <a:ext cx="221" cy="87"/>
                <a:chOff x="2848" y="848"/>
                <a:chExt cx="140" cy="98"/>
              </a:xfrm>
            </p:grpSpPr>
            <p:sp>
              <p:nvSpPr>
                <p:cNvPr id="83137" name="Line 3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138" name="Line 3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139" name="Line 3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sp>
          <p:nvSpPr>
            <p:cNvPr id="83129" name="Text Box 34"/>
            <p:cNvSpPr txBox="1">
              <a:spLocks noChangeArrowheads="1"/>
            </p:cNvSpPr>
            <p:nvPr/>
          </p:nvSpPr>
          <p:spPr bwMode="auto">
            <a:xfrm>
              <a:off x="2010" y="728"/>
              <a:ext cx="2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B</a:t>
              </a:r>
            </a:p>
          </p:txBody>
        </p:sp>
      </p:grpSp>
      <p:grpSp>
        <p:nvGrpSpPr>
          <p:cNvPr id="82951" name="Group 35"/>
          <p:cNvGrpSpPr>
            <a:grpSpLocks/>
          </p:cNvGrpSpPr>
          <p:nvPr/>
        </p:nvGrpSpPr>
        <p:grpSpPr bwMode="auto">
          <a:xfrm>
            <a:off x="6213475" y="1117600"/>
            <a:ext cx="708025" cy="638175"/>
            <a:chOff x="1898" y="728"/>
            <a:chExt cx="446" cy="402"/>
          </a:xfrm>
        </p:grpSpPr>
        <p:grpSp>
          <p:nvGrpSpPr>
            <p:cNvPr id="83113" name="Group 36"/>
            <p:cNvGrpSpPr>
              <a:grpSpLocks/>
            </p:cNvGrpSpPr>
            <p:nvPr/>
          </p:nvGrpSpPr>
          <p:grpSpPr bwMode="auto">
            <a:xfrm>
              <a:off x="1898" y="918"/>
              <a:ext cx="446" cy="212"/>
              <a:chOff x="2210" y="903"/>
              <a:chExt cx="446" cy="212"/>
            </a:xfrm>
          </p:grpSpPr>
          <p:sp>
            <p:nvSpPr>
              <p:cNvPr id="83115" name="Oval 37"/>
              <p:cNvSpPr>
                <a:spLocks noChangeArrowheads="1"/>
              </p:cNvSpPr>
              <p:nvPr/>
            </p:nvSpPr>
            <p:spPr bwMode="auto">
              <a:xfrm>
                <a:off x="2213" y="969"/>
                <a:ext cx="443" cy="14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116" name="Line 38"/>
              <p:cNvSpPr>
                <a:spLocks noChangeShapeType="1"/>
              </p:cNvSpPr>
              <p:nvPr/>
            </p:nvSpPr>
            <p:spPr bwMode="auto">
              <a:xfrm>
                <a:off x="2213" y="962"/>
                <a:ext cx="1" cy="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117" name="Line 39"/>
              <p:cNvSpPr>
                <a:spLocks noChangeShapeType="1"/>
              </p:cNvSpPr>
              <p:nvPr/>
            </p:nvSpPr>
            <p:spPr bwMode="auto">
              <a:xfrm>
                <a:off x="2560" y="969"/>
                <a:ext cx="1" cy="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118" name="Rectangle 40"/>
              <p:cNvSpPr>
                <a:spLocks noChangeArrowheads="1"/>
              </p:cNvSpPr>
              <p:nvPr/>
            </p:nvSpPr>
            <p:spPr bwMode="auto">
              <a:xfrm>
                <a:off x="2213" y="962"/>
                <a:ext cx="439" cy="76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83119" name="Oval 41"/>
              <p:cNvSpPr>
                <a:spLocks noChangeArrowheads="1"/>
              </p:cNvSpPr>
              <p:nvPr/>
            </p:nvSpPr>
            <p:spPr bwMode="auto">
              <a:xfrm>
                <a:off x="2210" y="903"/>
                <a:ext cx="443" cy="14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83120" name="Group 42"/>
              <p:cNvGrpSpPr>
                <a:grpSpLocks/>
              </p:cNvGrpSpPr>
              <p:nvPr/>
            </p:nvGrpSpPr>
            <p:grpSpPr bwMode="auto">
              <a:xfrm>
                <a:off x="2319" y="931"/>
                <a:ext cx="221" cy="85"/>
                <a:chOff x="2848" y="848"/>
                <a:chExt cx="140" cy="98"/>
              </a:xfrm>
            </p:grpSpPr>
            <p:sp>
              <p:nvSpPr>
                <p:cNvPr id="83125" name="Line 4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126" name="Line 4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127" name="Line 4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83121" name="Group 46"/>
              <p:cNvGrpSpPr>
                <a:grpSpLocks/>
              </p:cNvGrpSpPr>
              <p:nvPr/>
            </p:nvGrpSpPr>
            <p:grpSpPr bwMode="auto">
              <a:xfrm flipV="1">
                <a:off x="2319" y="930"/>
                <a:ext cx="221" cy="87"/>
                <a:chOff x="2848" y="848"/>
                <a:chExt cx="140" cy="98"/>
              </a:xfrm>
            </p:grpSpPr>
            <p:sp>
              <p:nvSpPr>
                <p:cNvPr id="83122" name="Line 4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123" name="Line 4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124" name="Line 4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sp>
          <p:nvSpPr>
            <p:cNvPr id="83114" name="Text Box 50"/>
            <p:cNvSpPr txBox="1">
              <a:spLocks noChangeArrowheads="1"/>
            </p:cNvSpPr>
            <p:nvPr/>
          </p:nvSpPr>
          <p:spPr bwMode="auto">
            <a:xfrm>
              <a:off x="2010" y="728"/>
              <a:ext cx="2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E</a:t>
              </a:r>
            </a:p>
          </p:txBody>
        </p:sp>
      </p:grpSp>
      <p:grpSp>
        <p:nvGrpSpPr>
          <p:cNvPr id="82952" name="Group 51"/>
          <p:cNvGrpSpPr>
            <a:grpSpLocks/>
          </p:cNvGrpSpPr>
          <p:nvPr/>
        </p:nvGrpSpPr>
        <p:grpSpPr bwMode="auto">
          <a:xfrm>
            <a:off x="7204075" y="1106488"/>
            <a:ext cx="708025" cy="638175"/>
            <a:chOff x="1898" y="728"/>
            <a:chExt cx="446" cy="402"/>
          </a:xfrm>
        </p:grpSpPr>
        <p:grpSp>
          <p:nvGrpSpPr>
            <p:cNvPr id="83098" name="Group 52"/>
            <p:cNvGrpSpPr>
              <a:grpSpLocks/>
            </p:cNvGrpSpPr>
            <p:nvPr/>
          </p:nvGrpSpPr>
          <p:grpSpPr bwMode="auto">
            <a:xfrm>
              <a:off x="1898" y="918"/>
              <a:ext cx="446" cy="212"/>
              <a:chOff x="2210" y="903"/>
              <a:chExt cx="446" cy="212"/>
            </a:xfrm>
          </p:grpSpPr>
          <p:sp>
            <p:nvSpPr>
              <p:cNvPr id="83100" name="Oval 53"/>
              <p:cNvSpPr>
                <a:spLocks noChangeArrowheads="1"/>
              </p:cNvSpPr>
              <p:nvPr/>
            </p:nvSpPr>
            <p:spPr bwMode="auto">
              <a:xfrm>
                <a:off x="2213" y="969"/>
                <a:ext cx="443" cy="14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101" name="Line 54"/>
              <p:cNvSpPr>
                <a:spLocks noChangeShapeType="1"/>
              </p:cNvSpPr>
              <p:nvPr/>
            </p:nvSpPr>
            <p:spPr bwMode="auto">
              <a:xfrm>
                <a:off x="2213" y="962"/>
                <a:ext cx="1" cy="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102" name="Line 55"/>
              <p:cNvSpPr>
                <a:spLocks noChangeShapeType="1"/>
              </p:cNvSpPr>
              <p:nvPr/>
            </p:nvSpPr>
            <p:spPr bwMode="auto">
              <a:xfrm>
                <a:off x="2560" y="969"/>
                <a:ext cx="1" cy="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103" name="Rectangle 56"/>
              <p:cNvSpPr>
                <a:spLocks noChangeArrowheads="1"/>
              </p:cNvSpPr>
              <p:nvPr/>
            </p:nvSpPr>
            <p:spPr bwMode="auto">
              <a:xfrm>
                <a:off x="2213" y="962"/>
                <a:ext cx="439" cy="76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83104" name="Oval 57"/>
              <p:cNvSpPr>
                <a:spLocks noChangeArrowheads="1"/>
              </p:cNvSpPr>
              <p:nvPr/>
            </p:nvSpPr>
            <p:spPr bwMode="auto">
              <a:xfrm>
                <a:off x="2210" y="903"/>
                <a:ext cx="443" cy="14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83105" name="Group 58"/>
              <p:cNvGrpSpPr>
                <a:grpSpLocks/>
              </p:cNvGrpSpPr>
              <p:nvPr/>
            </p:nvGrpSpPr>
            <p:grpSpPr bwMode="auto">
              <a:xfrm>
                <a:off x="2319" y="931"/>
                <a:ext cx="221" cy="85"/>
                <a:chOff x="2848" y="848"/>
                <a:chExt cx="140" cy="98"/>
              </a:xfrm>
            </p:grpSpPr>
            <p:sp>
              <p:nvSpPr>
                <p:cNvPr id="83110" name="Line 5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111" name="Line 6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112" name="Line 6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83106" name="Group 62"/>
              <p:cNvGrpSpPr>
                <a:grpSpLocks/>
              </p:cNvGrpSpPr>
              <p:nvPr/>
            </p:nvGrpSpPr>
            <p:grpSpPr bwMode="auto">
              <a:xfrm flipV="1">
                <a:off x="2319" y="930"/>
                <a:ext cx="221" cy="87"/>
                <a:chOff x="2848" y="848"/>
                <a:chExt cx="140" cy="98"/>
              </a:xfrm>
            </p:grpSpPr>
            <p:sp>
              <p:nvSpPr>
                <p:cNvPr id="83107" name="Line 6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108" name="Line 6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109" name="Line 6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sp>
          <p:nvSpPr>
            <p:cNvPr id="83099" name="Text Box 66"/>
            <p:cNvSpPr txBox="1">
              <a:spLocks noChangeArrowheads="1"/>
            </p:cNvSpPr>
            <p:nvPr/>
          </p:nvSpPr>
          <p:spPr bwMode="auto">
            <a:xfrm>
              <a:off x="2010" y="728"/>
              <a:ext cx="20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F</a:t>
              </a:r>
            </a:p>
          </p:txBody>
        </p:sp>
      </p:grpSp>
      <p:sp>
        <p:nvSpPr>
          <p:cNvPr id="82953" name="Rectangle 67"/>
          <p:cNvSpPr>
            <a:spLocks noChangeArrowheads="1"/>
          </p:cNvSpPr>
          <p:nvPr/>
        </p:nvSpPr>
        <p:spPr bwMode="auto">
          <a:xfrm>
            <a:off x="3905250" y="1589088"/>
            <a:ext cx="2281238" cy="66675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2954" name="Line 68"/>
          <p:cNvSpPr>
            <a:spLocks noChangeShapeType="1"/>
          </p:cNvSpPr>
          <p:nvPr/>
        </p:nvSpPr>
        <p:spPr bwMode="auto">
          <a:xfrm flipV="1">
            <a:off x="2871788" y="1612900"/>
            <a:ext cx="3238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82955" name="Line 69"/>
          <p:cNvSpPr>
            <a:spLocks noChangeShapeType="1"/>
          </p:cNvSpPr>
          <p:nvPr/>
        </p:nvSpPr>
        <p:spPr bwMode="auto">
          <a:xfrm flipV="1">
            <a:off x="6918325" y="1593850"/>
            <a:ext cx="3238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82956" name="Text Box 70"/>
          <p:cNvSpPr txBox="1">
            <a:spLocks noChangeArrowheads="1"/>
          </p:cNvSpPr>
          <p:nvPr/>
        </p:nvSpPr>
        <p:spPr bwMode="auto">
          <a:xfrm>
            <a:off x="2209800" y="1727200"/>
            <a:ext cx="6238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IPv6</a:t>
            </a:r>
          </a:p>
        </p:txBody>
      </p:sp>
      <p:sp>
        <p:nvSpPr>
          <p:cNvPr id="82957" name="Text Box 71"/>
          <p:cNvSpPr txBox="1">
            <a:spLocks noChangeArrowheads="1"/>
          </p:cNvSpPr>
          <p:nvPr/>
        </p:nvSpPr>
        <p:spPr bwMode="auto">
          <a:xfrm>
            <a:off x="3255963" y="1728788"/>
            <a:ext cx="6238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IPv6</a:t>
            </a:r>
          </a:p>
        </p:txBody>
      </p:sp>
      <p:sp>
        <p:nvSpPr>
          <p:cNvPr id="82958" name="Text Box 72"/>
          <p:cNvSpPr txBox="1">
            <a:spLocks noChangeArrowheads="1"/>
          </p:cNvSpPr>
          <p:nvPr/>
        </p:nvSpPr>
        <p:spPr bwMode="auto">
          <a:xfrm>
            <a:off x="6281738" y="1720850"/>
            <a:ext cx="6238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IPv6</a:t>
            </a:r>
          </a:p>
        </p:txBody>
      </p:sp>
      <p:sp>
        <p:nvSpPr>
          <p:cNvPr id="82959" name="Text Box 73"/>
          <p:cNvSpPr txBox="1">
            <a:spLocks noChangeArrowheads="1"/>
          </p:cNvSpPr>
          <p:nvPr/>
        </p:nvSpPr>
        <p:spPr bwMode="auto">
          <a:xfrm>
            <a:off x="7262813" y="1724025"/>
            <a:ext cx="6238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IPv6</a:t>
            </a:r>
          </a:p>
        </p:txBody>
      </p:sp>
      <p:sp>
        <p:nvSpPr>
          <p:cNvPr id="82960" name="Text Box 74"/>
          <p:cNvSpPr txBox="1">
            <a:spLocks noChangeArrowheads="1"/>
          </p:cNvSpPr>
          <p:nvPr/>
        </p:nvSpPr>
        <p:spPr bwMode="auto">
          <a:xfrm>
            <a:off x="4667250" y="1247775"/>
            <a:ext cx="6635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0000"/>
                </a:solidFill>
              </a:rPr>
              <a:t>túnel</a:t>
            </a:r>
          </a:p>
        </p:txBody>
      </p:sp>
      <p:sp>
        <p:nvSpPr>
          <p:cNvPr id="82961" name="Text Box 75"/>
          <p:cNvSpPr txBox="1">
            <a:spLocks noChangeArrowheads="1"/>
          </p:cNvSpPr>
          <p:nvPr/>
        </p:nvSpPr>
        <p:spPr bwMode="auto">
          <a:xfrm>
            <a:off x="414338" y="1314450"/>
            <a:ext cx="14970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Visão lógica:</a:t>
            </a:r>
          </a:p>
        </p:txBody>
      </p:sp>
      <p:sp>
        <p:nvSpPr>
          <p:cNvPr id="82962" name="Text Box 76"/>
          <p:cNvSpPr txBox="1">
            <a:spLocks noChangeArrowheads="1"/>
          </p:cNvSpPr>
          <p:nvPr/>
        </p:nvSpPr>
        <p:spPr bwMode="auto">
          <a:xfrm>
            <a:off x="309563" y="2468563"/>
            <a:ext cx="14843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Visão física:</a:t>
            </a:r>
          </a:p>
        </p:txBody>
      </p:sp>
      <p:grpSp>
        <p:nvGrpSpPr>
          <p:cNvPr id="82963" name="Group 77"/>
          <p:cNvGrpSpPr>
            <a:grpSpLocks/>
          </p:cNvGrpSpPr>
          <p:nvPr/>
        </p:nvGrpSpPr>
        <p:grpSpPr bwMode="auto">
          <a:xfrm>
            <a:off x="2143125" y="2254250"/>
            <a:ext cx="708025" cy="638175"/>
            <a:chOff x="1898" y="728"/>
            <a:chExt cx="446" cy="402"/>
          </a:xfrm>
        </p:grpSpPr>
        <p:grpSp>
          <p:nvGrpSpPr>
            <p:cNvPr id="83083" name="Group 78"/>
            <p:cNvGrpSpPr>
              <a:grpSpLocks/>
            </p:cNvGrpSpPr>
            <p:nvPr/>
          </p:nvGrpSpPr>
          <p:grpSpPr bwMode="auto">
            <a:xfrm>
              <a:off x="1898" y="918"/>
              <a:ext cx="446" cy="212"/>
              <a:chOff x="2210" y="903"/>
              <a:chExt cx="446" cy="212"/>
            </a:xfrm>
          </p:grpSpPr>
          <p:sp>
            <p:nvSpPr>
              <p:cNvPr id="83085" name="Oval 79"/>
              <p:cNvSpPr>
                <a:spLocks noChangeArrowheads="1"/>
              </p:cNvSpPr>
              <p:nvPr/>
            </p:nvSpPr>
            <p:spPr bwMode="auto">
              <a:xfrm>
                <a:off x="2213" y="969"/>
                <a:ext cx="443" cy="14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086" name="Line 80"/>
              <p:cNvSpPr>
                <a:spLocks noChangeShapeType="1"/>
              </p:cNvSpPr>
              <p:nvPr/>
            </p:nvSpPr>
            <p:spPr bwMode="auto">
              <a:xfrm>
                <a:off x="2213" y="962"/>
                <a:ext cx="1" cy="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087" name="Line 81"/>
              <p:cNvSpPr>
                <a:spLocks noChangeShapeType="1"/>
              </p:cNvSpPr>
              <p:nvPr/>
            </p:nvSpPr>
            <p:spPr bwMode="auto">
              <a:xfrm>
                <a:off x="2560" y="969"/>
                <a:ext cx="1" cy="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088" name="Rectangle 82"/>
              <p:cNvSpPr>
                <a:spLocks noChangeArrowheads="1"/>
              </p:cNvSpPr>
              <p:nvPr/>
            </p:nvSpPr>
            <p:spPr bwMode="auto">
              <a:xfrm>
                <a:off x="2213" y="962"/>
                <a:ext cx="439" cy="76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83089" name="Oval 83"/>
              <p:cNvSpPr>
                <a:spLocks noChangeArrowheads="1"/>
              </p:cNvSpPr>
              <p:nvPr/>
            </p:nvSpPr>
            <p:spPr bwMode="auto">
              <a:xfrm>
                <a:off x="2210" y="903"/>
                <a:ext cx="443" cy="14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83090" name="Group 84"/>
              <p:cNvGrpSpPr>
                <a:grpSpLocks/>
              </p:cNvGrpSpPr>
              <p:nvPr/>
            </p:nvGrpSpPr>
            <p:grpSpPr bwMode="auto">
              <a:xfrm>
                <a:off x="2319" y="931"/>
                <a:ext cx="221" cy="85"/>
                <a:chOff x="2848" y="848"/>
                <a:chExt cx="140" cy="98"/>
              </a:xfrm>
            </p:grpSpPr>
            <p:sp>
              <p:nvSpPr>
                <p:cNvPr id="83095" name="Line 8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096" name="Line 8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097" name="Line 8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83091" name="Group 88"/>
              <p:cNvGrpSpPr>
                <a:grpSpLocks/>
              </p:cNvGrpSpPr>
              <p:nvPr/>
            </p:nvGrpSpPr>
            <p:grpSpPr bwMode="auto">
              <a:xfrm flipV="1">
                <a:off x="2319" y="930"/>
                <a:ext cx="221" cy="87"/>
                <a:chOff x="2848" y="848"/>
                <a:chExt cx="140" cy="98"/>
              </a:xfrm>
            </p:grpSpPr>
            <p:sp>
              <p:nvSpPr>
                <p:cNvPr id="83092" name="Line 8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093" name="Line 9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094" name="Line 9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sp>
          <p:nvSpPr>
            <p:cNvPr id="83084" name="Text Box 92"/>
            <p:cNvSpPr txBox="1">
              <a:spLocks noChangeArrowheads="1"/>
            </p:cNvSpPr>
            <p:nvPr/>
          </p:nvSpPr>
          <p:spPr bwMode="auto">
            <a:xfrm>
              <a:off x="2010" y="728"/>
              <a:ext cx="22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</a:t>
              </a:r>
            </a:p>
          </p:txBody>
        </p:sp>
      </p:grpSp>
      <p:grpSp>
        <p:nvGrpSpPr>
          <p:cNvPr id="82964" name="Group 93"/>
          <p:cNvGrpSpPr>
            <a:grpSpLocks/>
          </p:cNvGrpSpPr>
          <p:nvPr/>
        </p:nvGrpSpPr>
        <p:grpSpPr bwMode="auto">
          <a:xfrm>
            <a:off x="3189288" y="2259013"/>
            <a:ext cx="708025" cy="638175"/>
            <a:chOff x="1898" y="728"/>
            <a:chExt cx="446" cy="402"/>
          </a:xfrm>
        </p:grpSpPr>
        <p:grpSp>
          <p:nvGrpSpPr>
            <p:cNvPr id="83068" name="Group 94"/>
            <p:cNvGrpSpPr>
              <a:grpSpLocks/>
            </p:cNvGrpSpPr>
            <p:nvPr/>
          </p:nvGrpSpPr>
          <p:grpSpPr bwMode="auto">
            <a:xfrm>
              <a:off x="1898" y="918"/>
              <a:ext cx="446" cy="212"/>
              <a:chOff x="2210" y="903"/>
              <a:chExt cx="446" cy="212"/>
            </a:xfrm>
          </p:grpSpPr>
          <p:sp>
            <p:nvSpPr>
              <p:cNvPr id="83070" name="Oval 95"/>
              <p:cNvSpPr>
                <a:spLocks noChangeArrowheads="1"/>
              </p:cNvSpPr>
              <p:nvPr/>
            </p:nvSpPr>
            <p:spPr bwMode="auto">
              <a:xfrm>
                <a:off x="2213" y="969"/>
                <a:ext cx="443" cy="14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071" name="Line 96"/>
              <p:cNvSpPr>
                <a:spLocks noChangeShapeType="1"/>
              </p:cNvSpPr>
              <p:nvPr/>
            </p:nvSpPr>
            <p:spPr bwMode="auto">
              <a:xfrm>
                <a:off x="2213" y="962"/>
                <a:ext cx="1" cy="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072" name="Line 97"/>
              <p:cNvSpPr>
                <a:spLocks noChangeShapeType="1"/>
              </p:cNvSpPr>
              <p:nvPr/>
            </p:nvSpPr>
            <p:spPr bwMode="auto">
              <a:xfrm>
                <a:off x="2560" y="969"/>
                <a:ext cx="1" cy="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073" name="Rectangle 98"/>
              <p:cNvSpPr>
                <a:spLocks noChangeArrowheads="1"/>
              </p:cNvSpPr>
              <p:nvPr/>
            </p:nvSpPr>
            <p:spPr bwMode="auto">
              <a:xfrm>
                <a:off x="2213" y="962"/>
                <a:ext cx="439" cy="76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83074" name="Oval 99"/>
              <p:cNvSpPr>
                <a:spLocks noChangeArrowheads="1"/>
              </p:cNvSpPr>
              <p:nvPr/>
            </p:nvSpPr>
            <p:spPr bwMode="auto">
              <a:xfrm>
                <a:off x="2210" y="903"/>
                <a:ext cx="443" cy="14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83075" name="Group 100"/>
              <p:cNvGrpSpPr>
                <a:grpSpLocks/>
              </p:cNvGrpSpPr>
              <p:nvPr/>
            </p:nvGrpSpPr>
            <p:grpSpPr bwMode="auto">
              <a:xfrm>
                <a:off x="2319" y="931"/>
                <a:ext cx="221" cy="85"/>
                <a:chOff x="2848" y="848"/>
                <a:chExt cx="140" cy="98"/>
              </a:xfrm>
            </p:grpSpPr>
            <p:sp>
              <p:nvSpPr>
                <p:cNvPr id="83080" name="Line 10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081" name="Line 10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082" name="Line 10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83076" name="Group 104"/>
              <p:cNvGrpSpPr>
                <a:grpSpLocks/>
              </p:cNvGrpSpPr>
              <p:nvPr/>
            </p:nvGrpSpPr>
            <p:grpSpPr bwMode="auto">
              <a:xfrm flipV="1">
                <a:off x="2319" y="930"/>
                <a:ext cx="221" cy="87"/>
                <a:chOff x="2848" y="848"/>
                <a:chExt cx="140" cy="98"/>
              </a:xfrm>
            </p:grpSpPr>
            <p:sp>
              <p:nvSpPr>
                <p:cNvPr id="83077" name="Line 10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078" name="Line 10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079" name="Line 10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sp>
          <p:nvSpPr>
            <p:cNvPr id="83069" name="Text Box 108"/>
            <p:cNvSpPr txBox="1">
              <a:spLocks noChangeArrowheads="1"/>
            </p:cNvSpPr>
            <p:nvPr/>
          </p:nvSpPr>
          <p:spPr bwMode="auto">
            <a:xfrm>
              <a:off x="2010" y="728"/>
              <a:ext cx="2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B</a:t>
              </a:r>
            </a:p>
          </p:txBody>
        </p:sp>
      </p:grpSp>
      <p:grpSp>
        <p:nvGrpSpPr>
          <p:cNvPr id="82965" name="Group 109"/>
          <p:cNvGrpSpPr>
            <a:grpSpLocks/>
          </p:cNvGrpSpPr>
          <p:nvPr/>
        </p:nvGrpSpPr>
        <p:grpSpPr bwMode="auto">
          <a:xfrm>
            <a:off x="6203950" y="2249488"/>
            <a:ext cx="708025" cy="638175"/>
            <a:chOff x="1898" y="728"/>
            <a:chExt cx="446" cy="402"/>
          </a:xfrm>
        </p:grpSpPr>
        <p:grpSp>
          <p:nvGrpSpPr>
            <p:cNvPr id="83053" name="Group 110"/>
            <p:cNvGrpSpPr>
              <a:grpSpLocks/>
            </p:cNvGrpSpPr>
            <p:nvPr/>
          </p:nvGrpSpPr>
          <p:grpSpPr bwMode="auto">
            <a:xfrm>
              <a:off x="1898" y="918"/>
              <a:ext cx="446" cy="212"/>
              <a:chOff x="2210" y="903"/>
              <a:chExt cx="446" cy="212"/>
            </a:xfrm>
          </p:grpSpPr>
          <p:sp>
            <p:nvSpPr>
              <p:cNvPr id="83055" name="Oval 111"/>
              <p:cNvSpPr>
                <a:spLocks noChangeArrowheads="1"/>
              </p:cNvSpPr>
              <p:nvPr/>
            </p:nvSpPr>
            <p:spPr bwMode="auto">
              <a:xfrm>
                <a:off x="2213" y="969"/>
                <a:ext cx="443" cy="14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056" name="Line 112"/>
              <p:cNvSpPr>
                <a:spLocks noChangeShapeType="1"/>
              </p:cNvSpPr>
              <p:nvPr/>
            </p:nvSpPr>
            <p:spPr bwMode="auto">
              <a:xfrm>
                <a:off x="2213" y="962"/>
                <a:ext cx="1" cy="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057" name="Line 113"/>
              <p:cNvSpPr>
                <a:spLocks noChangeShapeType="1"/>
              </p:cNvSpPr>
              <p:nvPr/>
            </p:nvSpPr>
            <p:spPr bwMode="auto">
              <a:xfrm>
                <a:off x="2560" y="969"/>
                <a:ext cx="1" cy="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058" name="Rectangle 114"/>
              <p:cNvSpPr>
                <a:spLocks noChangeArrowheads="1"/>
              </p:cNvSpPr>
              <p:nvPr/>
            </p:nvSpPr>
            <p:spPr bwMode="auto">
              <a:xfrm>
                <a:off x="2213" y="962"/>
                <a:ext cx="439" cy="76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83059" name="Oval 115"/>
              <p:cNvSpPr>
                <a:spLocks noChangeArrowheads="1"/>
              </p:cNvSpPr>
              <p:nvPr/>
            </p:nvSpPr>
            <p:spPr bwMode="auto">
              <a:xfrm>
                <a:off x="2210" y="903"/>
                <a:ext cx="443" cy="14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83060" name="Group 116"/>
              <p:cNvGrpSpPr>
                <a:grpSpLocks/>
              </p:cNvGrpSpPr>
              <p:nvPr/>
            </p:nvGrpSpPr>
            <p:grpSpPr bwMode="auto">
              <a:xfrm>
                <a:off x="2319" y="931"/>
                <a:ext cx="221" cy="85"/>
                <a:chOff x="2848" y="848"/>
                <a:chExt cx="140" cy="98"/>
              </a:xfrm>
            </p:grpSpPr>
            <p:sp>
              <p:nvSpPr>
                <p:cNvPr id="83065" name="Line 11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066" name="Line 11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067" name="Line 11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83061" name="Group 120"/>
              <p:cNvGrpSpPr>
                <a:grpSpLocks/>
              </p:cNvGrpSpPr>
              <p:nvPr/>
            </p:nvGrpSpPr>
            <p:grpSpPr bwMode="auto">
              <a:xfrm flipV="1">
                <a:off x="2319" y="930"/>
                <a:ext cx="221" cy="87"/>
                <a:chOff x="2848" y="848"/>
                <a:chExt cx="140" cy="98"/>
              </a:xfrm>
            </p:grpSpPr>
            <p:sp>
              <p:nvSpPr>
                <p:cNvPr id="83062" name="Line 12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063" name="Line 12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064" name="Line 12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sp>
          <p:nvSpPr>
            <p:cNvPr id="83054" name="Text Box 124"/>
            <p:cNvSpPr txBox="1">
              <a:spLocks noChangeArrowheads="1"/>
            </p:cNvSpPr>
            <p:nvPr/>
          </p:nvSpPr>
          <p:spPr bwMode="auto">
            <a:xfrm>
              <a:off x="2010" y="728"/>
              <a:ext cx="2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E</a:t>
              </a:r>
            </a:p>
          </p:txBody>
        </p:sp>
      </p:grpSp>
      <p:grpSp>
        <p:nvGrpSpPr>
          <p:cNvPr id="82966" name="Group 125"/>
          <p:cNvGrpSpPr>
            <a:grpSpLocks/>
          </p:cNvGrpSpPr>
          <p:nvPr/>
        </p:nvGrpSpPr>
        <p:grpSpPr bwMode="auto">
          <a:xfrm>
            <a:off x="7194550" y="2238375"/>
            <a:ext cx="708025" cy="638175"/>
            <a:chOff x="1898" y="728"/>
            <a:chExt cx="446" cy="402"/>
          </a:xfrm>
        </p:grpSpPr>
        <p:grpSp>
          <p:nvGrpSpPr>
            <p:cNvPr id="83038" name="Group 126"/>
            <p:cNvGrpSpPr>
              <a:grpSpLocks/>
            </p:cNvGrpSpPr>
            <p:nvPr/>
          </p:nvGrpSpPr>
          <p:grpSpPr bwMode="auto">
            <a:xfrm>
              <a:off x="1898" y="918"/>
              <a:ext cx="446" cy="212"/>
              <a:chOff x="2210" y="903"/>
              <a:chExt cx="446" cy="212"/>
            </a:xfrm>
          </p:grpSpPr>
          <p:sp>
            <p:nvSpPr>
              <p:cNvPr id="83040" name="Oval 127"/>
              <p:cNvSpPr>
                <a:spLocks noChangeArrowheads="1"/>
              </p:cNvSpPr>
              <p:nvPr/>
            </p:nvSpPr>
            <p:spPr bwMode="auto">
              <a:xfrm>
                <a:off x="2213" y="969"/>
                <a:ext cx="443" cy="14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041" name="Line 128"/>
              <p:cNvSpPr>
                <a:spLocks noChangeShapeType="1"/>
              </p:cNvSpPr>
              <p:nvPr/>
            </p:nvSpPr>
            <p:spPr bwMode="auto">
              <a:xfrm>
                <a:off x="2213" y="962"/>
                <a:ext cx="1" cy="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042" name="Line 129"/>
              <p:cNvSpPr>
                <a:spLocks noChangeShapeType="1"/>
              </p:cNvSpPr>
              <p:nvPr/>
            </p:nvSpPr>
            <p:spPr bwMode="auto">
              <a:xfrm>
                <a:off x="2560" y="969"/>
                <a:ext cx="1" cy="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043" name="Rectangle 130"/>
              <p:cNvSpPr>
                <a:spLocks noChangeArrowheads="1"/>
              </p:cNvSpPr>
              <p:nvPr/>
            </p:nvSpPr>
            <p:spPr bwMode="auto">
              <a:xfrm>
                <a:off x="2213" y="962"/>
                <a:ext cx="439" cy="76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83044" name="Oval 131"/>
              <p:cNvSpPr>
                <a:spLocks noChangeArrowheads="1"/>
              </p:cNvSpPr>
              <p:nvPr/>
            </p:nvSpPr>
            <p:spPr bwMode="auto">
              <a:xfrm>
                <a:off x="2210" y="903"/>
                <a:ext cx="443" cy="14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83045" name="Group 132"/>
              <p:cNvGrpSpPr>
                <a:grpSpLocks/>
              </p:cNvGrpSpPr>
              <p:nvPr/>
            </p:nvGrpSpPr>
            <p:grpSpPr bwMode="auto">
              <a:xfrm>
                <a:off x="2319" y="931"/>
                <a:ext cx="221" cy="85"/>
                <a:chOff x="2848" y="848"/>
                <a:chExt cx="140" cy="98"/>
              </a:xfrm>
            </p:grpSpPr>
            <p:sp>
              <p:nvSpPr>
                <p:cNvPr id="83050" name="Line 13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051" name="Line 13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052" name="Line 13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83046" name="Group 136"/>
              <p:cNvGrpSpPr>
                <a:grpSpLocks/>
              </p:cNvGrpSpPr>
              <p:nvPr/>
            </p:nvGrpSpPr>
            <p:grpSpPr bwMode="auto">
              <a:xfrm flipV="1">
                <a:off x="2319" y="930"/>
                <a:ext cx="221" cy="87"/>
                <a:chOff x="2848" y="848"/>
                <a:chExt cx="140" cy="98"/>
              </a:xfrm>
            </p:grpSpPr>
            <p:sp>
              <p:nvSpPr>
                <p:cNvPr id="83047" name="Line 13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048" name="Line 13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049" name="Line 13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sp>
          <p:nvSpPr>
            <p:cNvPr id="83039" name="Text Box 140"/>
            <p:cNvSpPr txBox="1">
              <a:spLocks noChangeArrowheads="1"/>
            </p:cNvSpPr>
            <p:nvPr/>
          </p:nvSpPr>
          <p:spPr bwMode="auto">
            <a:xfrm>
              <a:off x="2010" y="728"/>
              <a:ext cx="20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F</a:t>
              </a:r>
            </a:p>
          </p:txBody>
        </p:sp>
      </p:grpSp>
      <p:sp>
        <p:nvSpPr>
          <p:cNvPr id="82967" name="Line 141"/>
          <p:cNvSpPr>
            <a:spLocks noChangeShapeType="1"/>
          </p:cNvSpPr>
          <p:nvPr/>
        </p:nvSpPr>
        <p:spPr bwMode="auto">
          <a:xfrm flipV="1">
            <a:off x="2862263" y="2744788"/>
            <a:ext cx="3238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82968" name="Line 142"/>
          <p:cNvSpPr>
            <a:spLocks noChangeShapeType="1"/>
          </p:cNvSpPr>
          <p:nvPr/>
        </p:nvSpPr>
        <p:spPr bwMode="auto">
          <a:xfrm flipV="1">
            <a:off x="6908800" y="2725738"/>
            <a:ext cx="3238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82969" name="Text Box 143"/>
          <p:cNvSpPr txBox="1">
            <a:spLocks noChangeArrowheads="1"/>
          </p:cNvSpPr>
          <p:nvPr/>
        </p:nvSpPr>
        <p:spPr bwMode="auto">
          <a:xfrm>
            <a:off x="2200275" y="2859088"/>
            <a:ext cx="6238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IPv6</a:t>
            </a:r>
          </a:p>
        </p:txBody>
      </p:sp>
      <p:sp>
        <p:nvSpPr>
          <p:cNvPr id="82970" name="Text Box 144"/>
          <p:cNvSpPr txBox="1">
            <a:spLocks noChangeArrowheads="1"/>
          </p:cNvSpPr>
          <p:nvPr/>
        </p:nvSpPr>
        <p:spPr bwMode="auto">
          <a:xfrm>
            <a:off x="3246438" y="2860675"/>
            <a:ext cx="6238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IPv6</a:t>
            </a:r>
          </a:p>
        </p:txBody>
      </p:sp>
      <p:sp>
        <p:nvSpPr>
          <p:cNvPr id="82971" name="Text Box 145"/>
          <p:cNvSpPr txBox="1">
            <a:spLocks noChangeArrowheads="1"/>
          </p:cNvSpPr>
          <p:nvPr/>
        </p:nvSpPr>
        <p:spPr bwMode="auto">
          <a:xfrm>
            <a:off x="6272213" y="2852738"/>
            <a:ext cx="6238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IPv6</a:t>
            </a:r>
          </a:p>
        </p:txBody>
      </p:sp>
      <p:sp>
        <p:nvSpPr>
          <p:cNvPr id="82972" name="Text Box 146"/>
          <p:cNvSpPr txBox="1">
            <a:spLocks noChangeArrowheads="1"/>
          </p:cNvSpPr>
          <p:nvPr/>
        </p:nvSpPr>
        <p:spPr bwMode="auto">
          <a:xfrm>
            <a:off x="7253288" y="2855913"/>
            <a:ext cx="6238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IPv6</a:t>
            </a:r>
          </a:p>
        </p:txBody>
      </p:sp>
      <p:sp>
        <p:nvSpPr>
          <p:cNvPr id="82973" name="Line 147"/>
          <p:cNvSpPr>
            <a:spLocks noChangeShapeType="1"/>
          </p:cNvSpPr>
          <p:nvPr/>
        </p:nvSpPr>
        <p:spPr bwMode="auto">
          <a:xfrm flipV="1">
            <a:off x="3895725" y="2735263"/>
            <a:ext cx="23256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grpSp>
        <p:nvGrpSpPr>
          <p:cNvPr id="82974" name="Group 148"/>
          <p:cNvGrpSpPr>
            <a:grpSpLocks/>
          </p:cNvGrpSpPr>
          <p:nvPr/>
        </p:nvGrpSpPr>
        <p:grpSpPr bwMode="auto">
          <a:xfrm>
            <a:off x="4183063" y="2262188"/>
            <a:ext cx="708025" cy="638175"/>
            <a:chOff x="1898" y="728"/>
            <a:chExt cx="446" cy="402"/>
          </a:xfrm>
        </p:grpSpPr>
        <p:grpSp>
          <p:nvGrpSpPr>
            <p:cNvPr id="83023" name="Group 149"/>
            <p:cNvGrpSpPr>
              <a:grpSpLocks/>
            </p:cNvGrpSpPr>
            <p:nvPr/>
          </p:nvGrpSpPr>
          <p:grpSpPr bwMode="auto">
            <a:xfrm>
              <a:off x="1898" y="918"/>
              <a:ext cx="446" cy="212"/>
              <a:chOff x="2210" y="903"/>
              <a:chExt cx="446" cy="212"/>
            </a:xfrm>
          </p:grpSpPr>
          <p:sp>
            <p:nvSpPr>
              <p:cNvPr id="83025" name="Oval 150"/>
              <p:cNvSpPr>
                <a:spLocks noChangeArrowheads="1"/>
              </p:cNvSpPr>
              <p:nvPr/>
            </p:nvSpPr>
            <p:spPr bwMode="auto">
              <a:xfrm>
                <a:off x="2213" y="969"/>
                <a:ext cx="443" cy="14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026" name="Line 151"/>
              <p:cNvSpPr>
                <a:spLocks noChangeShapeType="1"/>
              </p:cNvSpPr>
              <p:nvPr/>
            </p:nvSpPr>
            <p:spPr bwMode="auto">
              <a:xfrm>
                <a:off x="2213" y="962"/>
                <a:ext cx="1" cy="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027" name="Line 152"/>
              <p:cNvSpPr>
                <a:spLocks noChangeShapeType="1"/>
              </p:cNvSpPr>
              <p:nvPr/>
            </p:nvSpPr>
            <p:spPr bwMode="auto">
              <a:xfrm>
                <a:off x="2560" y="969"/>
                <a:ext cx="1" cy="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028" name="Rectangle 153"/>
              <p:cNvSpPr>
                <a:spLocks noChangeArrowheads="1"/>
              </p:cNvSpPr>
              <p:nvPr/>
            </p:nvSpPr>
            <p:spPr bwMode="auto">
              <a:xfrm>
                <a:off x="2213" y="962"/>
                <a:ext cx="439" cy="76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83029" name="Oval 154"/>
              <p:cNvSpPr>
                <a:spLocks noChangeArrowheads="1"/>
              </p:cNvSpPr>
              <p:nvPr/>
            </p:nvSpPr>
            <p:spPr bwMode="auto">
              <a:xfrm>
                <a:off x="2210" y="903"/>
                <a:ext cx="443" cy="14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83030" name="Group 155"/>
              <p:cNvGrpSpPr>
                <a:grpSpLocks/>
              </p:cNvGrpSpPr>
              <p:nvPr/>
            </p:nvGrpSpPr>
            <p:grpSpPr bwMode="auto">
              <a:xfrm>
                <a:off x="2319" y="931"/>
                <a:ext cx="221" cy="85"/>
                <a:chOff x="2848" y="848"/>
                <a:chExt cx="140" cy="98"/>
              </a:xfrm>
            </p:grpSpPr>
            <p:sp>
              <p:nvSpPr>
                <p:cNvPr id="83035" name="Line 156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036" name="Line 157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037" name="Line 158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83031" name="Group 159"/>
              <p:cNvGrpSpPr>
                <a:grpSpLocks/>
              </p:cNvGrpSpPr>
              <p:nvPr/>
            </p:nvGrpSpPr>
            <p:grpSpPr bwMode="auto">
              <a:xfrm flipV="1">
                <a:off x="2319" y="930"/>
                <a:ext cx="221" cy="87"/>
                <a:chOff x="2848" y="848"/>
                <a:chExt cx="140" cy="98"/>
              </a:xfrm>
            </p:grpSpPr>
            <p:sp>
              <p:nvSpPr>
                <p:cNvPr id="83032" name="Line 160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033" name="Line 161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034" name="Line 162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sp>
          <p:nvSpPr>
            <p:cNvPr id="83024" name="Text Box 163"/>
            <p:cNvSpPr txBox="1">
              <a:spLocks noChangeArrowheads="1"/>
            </p:cNvSpPr>
            <p:nvPr/>
          </p:nvSpPr>
          <p:spPr bwMode="auto">
            <a:xfrm>
              <a:off x="2010" y="728"/>
              <a:ext cx="20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C</a:t>
              </a:r>
            </a:p>
          </p:txBody>
        </p:sp>
      </p:grpSp>
      <p:grpSp>
        <p:nvGrpSpPr>
          <p:cNvPr id="82975" name="Group 164"/>
          <p:cNvGrpSpPr>
            <a:grpSpLocks/>
          </p:cNvGrpSpPr>
          <p:nvPr/>
        </p:nvGrpSpPr>
        <p:grpSpPr bwMode="auto">
          <a:xfrm>
            <a:off x="5172075" y="2252663"/>
            <a:ext cx="708025" cy="638175"/>
            <a:chOff x="1898" y="728"/>
            <a:chExt cx="446" cy="402"/>
          </a:xfrm>
        </p:grpSpPr>
        <p:grpSp>
          <p:nvGrpSpPr>
            <p:cNvPr id="83008" name="Group 165"/>
            <p:cNvGrpSpPr>
              <a:grpSpLocks/>
            </p:cNvGrpSpPr>
            <p:nvPr/>
          </p:nvGrpSpPr>
          <p:grpSpPr bwMode="auto">
            <a:xfrm>
              <a:off x="1898" y="918"/>
              <a:ext cx="446" cy="212"/>
              <a:chOff x="2210" y="903"/>
              <a:chExt cx="446" cy="212"/>
            </a:xfrm>
          </p:grpSpPr>
          <p:sp>
            <p:nvSpPr>
              <p:cNvPr id="83010" name="Oval 166"/>
              <p:cNvSpPr>
                <a:spLocks noChangeArrowheads="1"/>
              </p:cNvSpPr>
              <p:nvPr/>
            </p:nvSpPr>
            <p:spPr bwMode="auto">
              <a:xfrm>
                <a:off x="2213" y="969"/>
                <a:ext cx="443" cy="14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011" name="Line 167"/>
              <p:cNvSpPr>
                <a:spLocks noChangeShapeType="1"/>
              </p:cNvSpPr>
              <p:nvPr/>
            </p:nvSpPr>
            <p:spPr bwMode="auto">
              <a:xfrm>
                <a:off x="2213" y="962"/>
                <a:ext cx="1" cy="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012" name="Line 168"/>
              <p:cNvSpPr>
                <a:spLocks noChangeShapeType="1"/>
              </p:cNvSpPr>
              <p:nvPr/>
            </p:nvSpPr>
            <p:spPr bwMode="auto">
              <a:xfrm>
                <a:off x="2560" y="969"/>
                <a:ext cx="1" cy="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013" name="Rectangle 169"/>
              <p:cNvSpPr>
                <a:spLocks noChangeArrowheads="1"/>
              </p:cNvSpPr>
              <p:nvPr/>
            </p:nvSpPr>
            <p:spPr bwMode="auto">
              <a:xfrm>
                <a:off x="2213" y="962"/>
                <a:ext cx="439" cy="76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83014" name="Oval 170"/>
              <p:cNvSpPr>
                <a:spLocks noChangeArrowheads="1"/>
              </p:cNvSpPr>
              <p:nvPr/>
            </p:nvSpPr>
            <p:spPr bwMode="auto">
              <a:xfrm>
                <a:off x="2210" y="903"/>
                <a:ext cx="443" cy="14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83015" name="Group 171"/>
              <p:cNvGrpSpPr>
                <a:grpSpLocks/>
              </p:cNvGrpSpPr>
              <p:nvPr/>
            </p:nvGrpSpPr>
            <p:grpSpPr bwMode="auto">
              <a:xfrm>
                <a:off x="2319" y="931"/>
                <a:ext cx="221" cy="85"/>
                <a:chOff x="2848" y="848"/>
                <a:chExt cx="140" cy="98"/>
              </a:xfrm>
            </p:grpSpPr>
            <p:sp>
              <p:nvSpPr>
                <p:cNvPr id="83020" name="Line 172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021" name="Line 173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022" name="Line 174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83016" name="Group 175"/>
              <p:cNvGrpSpPr>
                <a:grpSpLocks/>
              </p:cNvGrpSpPr>
              <p:nvPr/>
            </p:nvGrpSpPr>
            <p:grpSpPr bwMode="auto">
              <a:xfrm flipV="1">
                <a:off x="2319" y="930"/>
                <a:ext cx="221" cy="87"/>
                <a:chOff x="2848" y="848"/>
                <a:chExt cx="140" cy="98"/>
              </a:xfrm>
            </p:grpSpPr>
            <p:sp>
              <p:nvSpPr>
                <p:cNvPr id="83017" name="Line 176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018" name="Line 177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83019" name="Line 178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sp>
          <p:nvSpPr>
            <p:cNvPr id="83009" name="Text Box 179"/>
            <p:cNvSpPr txBox="1">
              <a:spLocks noChangeArrowheads="1"/>
            </p:cNvSpPr>
            <p:nvPr/>
          </p:nvSpPr>
          <p:spPr bwMode="auto">
            <a:xfrm>
              <a:off x="2010" y="728"/>
              <a:ext cx="2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D</a:t>
              </a:r>
            </a:p>
          </p:txBody>
        </p:sp>
      </p:grpSp>
      <p:sp>
        <p:nvSpPr>
          <p:cNvPr id="82976" name="Text Box 180"/>
          <p:cNvSpPr txBox="1">
            <a:spLocks noChangeArrowheads="1"/>
          </p:cNvSpPr>
          <p:nvPr/>
        </p:nvSpPr>
        <p:spPr bwMode="auto">
          <a:xfrm>
            <a:off x="4227513" y="2863850"/>
            <a:ext cx="6238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0000"/>
                </a:solidFill>
              </a:rPr>
              <a:t>IPv4</a:t>
            </a:r>
          </a:p>
        </p:txBody>
      </p:sp>
      <p:sp>
        <p:nvSpPr>
          <p:cNvPr id="82977" name="Text Box 181"/>
          <p:cNvSpPr txBox="1">
            <a:spLocks noChangeArrowheads="1"/>
          </p:cNvSpPr>
          <p:nvPr/>
        </p:nvSpPr>
        <p:spPr bwMode="auto">
          <a:xfrm>
            <a:off x="5221288" y="2865438"/>
            <a:ext cx="6238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0000"/>
                </a:solidFill>
              </a:rPr>
              <a:t>IPv4</a:t>
            </a:r>
          </a:p>
        </p:txBody>
      </p:sp>
      <p:grpSp>
        <p:nvGrpSpPr>
          <p:cNvPr id="82978" name="Group 182"/>
          <p:cNvGrpSpPr>
            <a:grpSpLocks/>
          </p:cNvGrpSpPr>
          <p:nvPr/>
        </p:nvGrpSpPr>
        <p:grpSpPr bwMode="auto">
          <a:xfrm>
            <a:off x="2557463" y="3259138"/>
            <a:ext cx="903287" cy="1441450"/>
            <a:chOff x="4869" y="143"/>
            <a:chExt cx="569" cy="908"/>
          </a:xfrm>
        </p:grpSpPr>
        <p:sp>
          <p:nvSpPr>
            <p:cNvPr id="83006" name="Rectangle 183"/>
            <p:cNvSpPr>
              <a:spLocks noChangeArrowheads="1"/>
            </p:cNvSpPr>
            <p:nvPr/>
          </p:nvSpPr>
          <p:spPr bwMode="auto">
            <a:xfrm>
              <a:off x="4893" y="143"/>
              <a:ext cx="462" cy="90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3007" name="Text Box 184"/>
            <p:cNvSpPr txBox="1">
              <a:spLocks noChangeArrowheads="1"/>
            </p:cNvSpPr>
            <p:nvPr/>
          </p:nvSpPr>
          <p:spPr bwMode="auto">
            <a:xfrm>
              <a:off x="4869" y="163"/>
              <a:ext cx="569" cy="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Fluxo: X</a:t>
              </a:r>
            </a:p>
            <a:p>
              <a:r>
                <a:rPr lang="en-US" sz="1400"/>
                <a:t>Fonte: A</a:t>
              </a:r>
            </a:p>
            <a:p>
              <a:r>
                <a:rPr lang="en-US" sz="1400"/>
                <a:t>Dest: F</a:t>
              </a:r>
            </a:p>
            <a:p>
              <a:endParaRPr lang="en-US" sz="1400"/>
            </a:p>
            <a:p>
              <a:endParaRPr lang="en-US" sz="1400"/>
            </a:p>
            <a:p>
              <a:r>
                <a:rPr lang="en-US" sz="1400"/>
                <a:t>dados</a:t>
              </a:r>
            </a:p>
          </p:txBody>
        </p:sp>
      </p:grpSp>
      <p:grpSp>
        <p:nvGrpSpPr>
          <p:cNvPr id="82979" name="Group 185"/>
          <p:cNvGrpSpPr>
            <a:grpSpLocks/>
          </p:cNvGrpSpPr>
          <p:nvPr/>
        </p:nvGrpSpPr>
        <p:grpSpPr bwMode="auto">
          <a:xfrm>
            <a:off x="6710363" y="3271838"/>
            <a:ext cx="903287" cy="1441450"/>
            <a:chOff x="4869" y="143"/>
            <a:chExt cx="569" cy="908"/>
          </a:xfrm>
        </p:grpSpPr>
        <p:sp>
          <p:nvSpPr>
            <p:cNvPr id="83004" name="Rectangle 186"/>
            <p:cNvSpPr>
              <a:spLocks noChangeArrowheads="1"/>
            </p:cNvSpPr>
            <p:nvPr/>
          </p:nvSpPr>
          <p:spPr bwMode="auto">
            <a:xfrm>
              <a:off x="4893" y="143"/>
              <a:ext cx="462" cy="90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3005" name="Text Box 187"/>
            <p:cNvSpPr txBox="1">
              <a:spLocks noChangeArrowheads="1"/>
            </p:cNvSpPr>
            <p:nvPr/>
          </p:nvSpPr>
          <p:spPr bwMode="auto">
            <a:xfrm>
              <a:off x="4869" y="163"/>
              <a:ext cx="569" cy="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Fluxo: X</a:t>
              </a:r>
            </a:p>
            <a:p>
              <a:r>
                <a:rPr lang="en-US" sz="1400"/>
                <a:t>Fonte: A</a:t>
              </a:r>
            </a:p>
            <a:p>
              <a:r>
                <a:rPr lang="en-US" sz="1400"/>
                <a:t>Dest: F</a:t>
              </a:r>
            </a:p>
            <a:p>
              <a:endParaRPr lang="en-US" sz="1400"/>
            </a:p>
            <a:p>
              <a:endParaRPr lang="en-US" sz="1400"/>
            </a:p>
            <a:p>
              <a:r>
                <a:rPr lang="en-US" sz="1400"/>
                <a:t>dados</a:t>
              </a:r>
            </a:p>
          </p:txBody>
        </p:sp>
      </p:grpSp>
      <p:grpSp>
        <p:nvGrpSpPr>
          <p:cNvPr id="82980" name="Group 188"/>
          <p:cNvGrpSpPr>
            <a:grpSpLocks/>
          </p:cNvGrpSpPr>
          <p:nvPr/>
        </p:nvGrpSpPr>
        <p:grpSpPr bwMode="auto">
          <a:xfrm>
            <a:off x="3598863" y="3254375"/>
            <a:ext cx="1016000" cy="2198688"/>
            <a:chOff x="4943" y="2152"/>
            <a:chExt cx="640" cy="1385"/>
          </a:xfrm>
        </p:grpSpPr>
        <p:sp>
          <p:nvSpPr>
            <p:cNvPr id="82999" name="Rectangle 189"/>
            <p:cNvSpPr>
              <a:spLocks noChangeArrowheads="1"/>
            </p:cNvSpPr>
            <p:nvPr/>
          </p:nvSpPr>
          <p:spPr bwMode="auto">
            <a:xfrm>
              <a:off x="4980" y="2155"/>
              <a:ext cx="583" cy="138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83000" name="Group 190"/>
            <p:cNvGrpSpPr>
              <a:grpSpLocks/>
            </p:cNvGrpSpPr>
            <p:nvPr/>
          </p:nvGrpSpPr>
          <p:grpSpPr bwMode="auto">
            <a:xfrm>
              <a:off x="5001" y="2538"/>
              <a:ext cx="569" cy="908"/>
              <a:chOff x="4869" y="143"/>
              <a:chExt cx="569" cy="908"/>
            </a:xfrm>
          </p:grpSpPr>
          <p:sp>
            <p:nvSpPr>
              <p:cNvPr id="83002" name="Rectangle 191"/>
              <p:cNvSpPr>
                <a:spLocks noChangeArrowheads="1"/>
              </p:cNvSpPr>
              <p:nvPr/>
            </p:nvSpPr>
            <p:spPr bwMode="auto">
              <a:xfrm>
                <a:off x="4893" y="143"/>
                <a:ext cx="462" cy="90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003" name="Text Box 192"/>
              <p:cNvSpPr txBox="1">
                <a:spLocks noChangeArrowheads="1"/>
              </p:cNvSpPr>
              <p:nvPr/>
            </p:nvSpPr>
            <p:spPr bwMode="auto">
              <a:xfrm>
                <a:off x="4869" y="163"/>
                <a:ext cx="569" cy="8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/>
                  <a:t>Fluxo: X</a:t>
                </a:r>
              </a:p>
              <a:p>
                <a:r>
                  <a:rPr lang="en-US" sz="1400"/>
                  <a:t>Fonte: A</a:t>
                </a:r>
              </a:p>
              <a:p>
                <a:r>
                  <a:rPr lang="en-US" sz="1400"/>
                  <a:t>Dest: F</a:t>
                </a:r>
              </a:p>
              <a:p>
                <a:endParaRPr lang="en-US" sz="1400"/>
              </a:p>
              <a:p>
                <a:endParaRPr lang="en-US" sz="1400"/>
              </a:p>
              <a:p>
                <a:r>
                  <a:rPr lang="en-US" sz="1400"/>
                  <a:t>dados</a:t>
                </a:r>
              </a:p>
            </p:txBody>
          </p:sp>
        </p:grpSp>
        <p:sp>
          <p:nvSpPr>
            <p:cNvPr id="83001" name="Text Box 193"/>
            <p:cNvSpPr txBox="1">
              <a:spLocks noChangeArrowheads="1"/>
            </p:cNvSpPr>
            <p:nvPr/>
          </p:nvSpPr>
          <p:spPr bwMode="auto">
            <a:xfrm>
              <a:off x="4943" y="2152"/>
              <a:ext cx="640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Fonte:B</a:t>
              </a:r>
            </a:p>
            <a:p>
              <a:r>
                <a:rPr lang="en-US">
                  <a:solidFill>
                    <a:schemeClr val="bg1"/>
                  </a:solidFill>
                </a:rPr>
                <a:t>Dest: E</a:t>
              </a:r>
            </a:p>
          </p:txBody>
        </p:sp>
      </p:grpSp>
      <p:sp>
        <p:nvSpPr>
          <p:cNvPr id="82981" name="Line 194"/>
          <p:cNvSpPr>
            <a:spLocks noChangeShapeType="1"/>
          </p:cNvSpPr>
          <p:nvPr/>
        </p:nvSpPr>
        <p:spPr bwMode="auto">
          <a:xfrm>
            <a:off x="2603500" y="3162300"/>
            <a:ext cx="6889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pt-BR"/>
          </a:p>
        </p:txBody>
      </p:sp>
      <p:sp>
        <p:nvSpPr>
          <p:cNvPr id="82982" name="Line 195"/>
          <p:cNvSpPr>
            <a:spLocks noChangeShapeType="1"/>
          </p:cNvSpPr>
          <p:nvPr/>
        </p:nvSpPr>
        <p:spPr bwMode="auto">
          <a:xfrm>
            <a:off x="3722688" y="3165475"/>
            <a:ext cx="6889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pt-BR"/>
          </a:p>
        </p:txBody>
      </p:sp>
      <p:sp>
        <p:nvSpPr>
          <p:cNvPr id="82983" name="Line 196"/>
          <p:cNvSpPr>
            <a:spLocks noChangeShapeType="1"/>
          </p:cNvSpPr>
          <p:nvPr/>
        </p:nvSpPr>
        <p:spPr bwMode="auto">
          <a:xfrm>
            <a:off x="5757863" y="3167063"/>
            <a:ext cx="6889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pt-BR"/>
          </a:p>
        </p:txBody>
      </p:sp>
      <p:sp>
        <p:nvSpPr>
          <p:cNvPr id="82984" name="Line 197"/>
          <p:cNvSpPr>
            <a:spLocks noChangeShapeType="1"/>
          </p:cNvSpPr>
          <p:nvPr/>
        </p:nvSpPr>
        <p:spPr bwMode="auto">
          <a:xfrm>
            <a:off x="6813550" y="3168650"/>
            <a:ext cx="6889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pt-BR"/>
          </a:p>
        </p:txBody>
      </p:sp>
      <p:grpSp>
        <p:nvGrpSpPr>
          <p:cNvPr id="82985" name="Group 198"/>
          <p:cNvGrpSpPr>
            <a:grpSpLocks/>
          </p:cNvGrpSpPr>
          <p:nvPr/>
        </p:nvGrpSpPr>
        <p:grpSpPr bwMode="auto">
          <a:xfrm>
            <a:off x="5611813" y="3257550"/>
            <a:ext cx="1016000" cy="2198688"/>
            <a:chOff x="4943" y="2152"/>
            <a:chExt cx="640" cy="1385"/>
          </a:xfrm>
        </p:grpSpPr>
        <p:sp>
          <p:nvSpPr>
            <p:cNvPr id="82994" name="Rectangle 199"/>
            <p:cNvSpPr>
              <a:spLocks noChangeArrowheads="1"/>
            </p:cNvSpPr>
            <p:nvPr/>
          </p:nvSpPr>
          <p:spPr bwMode="auto">
            <a:xfrm>
              <a:off x="4980" y="2155"/>
              <a:ext cx="583" cy="138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82995" name="Group 200"/>
            <p:cNvGrpSpPr>
              <a:grpSpLocks/>
            </p:cNvGrpSpPr>
            <p:nvPr/>
          </p:nvGrpSpPr>
          <p:grpSpPr bwMode="auto">
            <a:xfrm>
              <a:off x="5001" y="2538"/>
              <a:ext cx="569" cy="908"/>
              <a:chOff x="4869" y="143"/>
              <a:chExt cx="569" cy="908"/>
            </a:xfrm>
          </p:grpSpPr>
          <p:sp>
            <p:nvSpPr>
              <p:cNvPr id="82997" name="Rectangle 201"/>
              <p:cNvSpPr>
                <a:spLocks noChangeArrowheads="1"/>
              </p:cNvSpPr>
              <p:nvPr/>
            </p:nvSpPr>
            <p:spPr bwMode="auto">
              <a:xfrm>
                <a:off x="4893" y="143"/>
                <a:ext cx="462" cy="90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2998" name="Text Box 202"/>
              <p:cNvSpPr txBox="1">
                <a:spLocks noChangeArrowheads="1"/>
              </p:cNvSpPr>
              <p:nvPr/>
            </p:nvSpPr>
            <p:spPr bwMode="auto">
              <a:xfrm>
                <a:off x="4869" y="163"/>
                <a:ext cx="569" cy="8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/>
                  <a:t>Fluxo: X</a:t>
                </a:r>
              </a:p>
              <a:p>
                <a:r>
                  <a:rPr lang="en-US" sz="1400"/>
                  <a:t>Fonte: A</a:t>
                </a:r>
              </a:p>
              <a:p>
                <a:r>
                  <a:rPr lang="en-US" sz="1400"/>
                  <a:t>Dest: F</a:t>
                </a:r>
              </a:p>
              <a:p>
                <a:endParaRPr lang="en-US" sz="1400"/>
              </a:p>
              <a:p>
                <a:endParaRPr lang="en-US" sz="1400"/>
              </a:p>
              <a:p>
                <a:r>
                  <a:rPr lang="en-US" sz="1400"/>
                  <a:t>dados</a:t>
                </a:r>
              </a:p>
            </p:txBody>
          </p:sp>
        </p:grpSp>
        <p:sp>
          <p:nvSpPr>
            <p:cNvPr id="82996" name="Text Box 203"/>
            <p:cNvSpPr txBox="1">
              <a:spLocks noChangeArrowheads="1"/>
            </p:cNvSpPr>
            <p:nvPr/>
          </p:nvSpPr>
          <p:spPr bwMode="auto">
            <a:xfrm>
              <a:off x="4943" y="2152"/>
              <a:ext cx="640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Fonte:B</a:t>
              </a:r>
            </a:p>
            <a:p>
              <a:r>
                <a:rPr lang="en-US">
                  <a:solidFill>
                    <a:schemeClr val="bg1"/>
                  </a:solidFill>
                </a:rPr>
                <a:t>Dest: E</a:t>
              </a:r>
            </a:p>
          </p:txBody>
        </p:sp>
      </p:grpSp>
      <p:sp>
        <p:nvSpPr>
          <p:cNvPr id="82986" name="Text Box 204"/>
          <p:cNvSpPr txBox="1">
            <a:spLocks noChangeArrowheads="1"/>
          </p:cNvSpPr>
          <p:nvPr/>
        </p:nvSpPr>
        <p:spPr bwMode="auto">
          <a:xfrm>
            <a:off x="2409825" y="5621338"/>
            <a:ext cx="11144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/>
              <a:t>A-para-B:</a:t>
            </a:r>
          </a:p>
          <a:p>
            <a:pPr algn="ctr"/>
            <a:r>
              <a:rPr lang="en-US" sz="1600"/>
              <a:t>IPv6</a:t>
            </a:r>
          </a:p>
        </p:txBody>
      </p:sp>
      <p:sp>
        <p:nvSpPr>
          <p:cNvPr id="82987" name="Line 205"/>
          <p:cNvSpPr>
            <a:spLocks noChangeShapeType="1"/>
          </p:cNvSpPr>
          <p:nvPr/>
        </p:nvSpPr>
        <p:spPr bwMode="auto">
          <a:xfrm>
            <a:off x="2946400" y="4916488"/>
            <a:ext cx="0" cy="785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82988" name="Text Box 206"/>
          <p:cNvSpPr txBox="1">
            <a:spLocks noChangeArrowheads="1"/>
          </p:cNvSpPr>
          <p:nvPr/>
        </p:nvSpPr>
        <p:spPr bwMode="auto">
          <a:xfrm>
            <a:off x="6683375" y="5634038"/>
            <a:ext cx="10874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/>
              <a:t>E-para-F:</a:t>
            </a:r>
          </a:p>
          <a:p>
            <a:pPr algn="ctr"/>
            <a:r>
              <a:rPr lang="en-US" sz="1600"/>
              <a:t>IPv6</a:t>
            </a:r>
          </a:p>
        </p:txBody>
      </p:sp>
      <p:sp>
        <p:nvSpPr>
          <p:cNvPr id="82989" name="Line 207"/>
          <p:cNvSpPr>
            <a:spLocks noChangeShapeType="1"/>
          </p:cNvSpPr>
          <p:nvPr/>
        </p:nvSpPr>
        <p:spPr bwMode="auto">
          <a:xfrm>
            <a:off x="7207250" y="4929188"/>
            <a:ext cx="0" cy="785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82990" name="Text Box 208"/>
          <p:cNvSpPr txBox="1">
            <a:spLocks noChangeArrowheads="1"/>
          </p:cNvSpPr>
          <p:nvPr/>
        </p:nvSpPr>
        <p:spPr bwMode="auto">
          <a:xfrm>
            <a:off x="3463925" y="5743575"/>
            <a:ext cx="133191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/>
              <a:t>B-para-C:</a:t>
            </a:r>
          </a:p>
          <a:p>
            <a:pPr algn="ctr"/>
            <a:r>
              <a:rPr lang="en-US" sz="1600"/>
              <a:t>IPv6 dentro</a:t>
            </a:r>
          </a:p>
          <a:p>
            <a:pPr algn="ctr"/>
            <a:r>
              <a:rPr lang="en-US" sz="1600"/>
              <a:t>do IPv4</a:t>
            </a:r>
          </a:p>
        </p:txBody>
      </p:sp>
      <p:sp>
        <p:nvSpPr>
          <p:cNvPr id="82991" name="Line 209"/>
          <p:cNvSpPr>
            <a:spLocks noChangeShapeType="1"/>
          </p:cNvSpPr>
          <p:nvPr/>
        </p:nvSpPr>
        <p:spPr bwMode="auto">
          <a:xfrm>
            <a:off x="4108450" y="5510213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82992" name="Text Box 210"/>
          <p:cNvSpPr txBox="1">
            <a:spLocks noChangeArrowheads="1"/>
          </p:cNvSpPr>
          <p:nvPr/>
        </p:nvSpPr>
        <p:spPr bwMode="auto">
          <a:xfrm>
            <a:off x="5489575" y="5756275"/>
            <a:ext cx="133191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/>
              <a:t>B-para-C:</a:t>
            </a:r>
          </a:p>
          <a:p>
            <a:pPr algn="ctr"/>
            <a:r>
              <a:rPr lang="en-US" sz="1600"/>
              <a:t>IPv6 dentro</a:t>
            </a:r>
          </a:p>
          <a:p>
            <a:pPr algn="ctr"/>
            <a:r>
              <a:rPr lang="en-US" sz="1600"/>
              <a:t>do IPv4</a:t>
            </a:r>
          </a:p>
        </p:txBody>
      </p:sp>
      <p:sp>
        <p:nvSpPr>
          <p:cNvPr id="82993" name="Line 211"/>
          <p:cNvSpPr>
            <a:spLocks noChangeShapeType="1"/>
          </p:cNvSpPr>
          <p:nvPr/>
        </p:nvSpPr>
        <p:spPr bwMode="auto">
          <a:xfrm>
            <a:off x="6134100" y="5522913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ço Reservado para Rodapé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/>
              <a:t>4: Camada de Rede</a:t>
            </a:r>
            <a:endParaRPr lang="pt-BR" smtClean="0">
              <a:latin typeface="Times New Roman" pitchFamily="18" charset="0"/>
            </a:endParaRPr>
          </a:p>
        </p:txBody>
      </p:sp>
      <p:sp>
        <p:nvSpPr>
          <p:cNvPr id="20483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pt-BR" smtClean="0"/>
              <a:t>4a-</a:t>
            </a:r>
            <a:fld id="{D892CAFC-B1E3-476F-97DD-D343463D6B7A}" type="slidenum">
              <a:rPr lang="pt-BR" smtClean="0"/>
              <a:pPr/>
              <a:t>82</a:t>
            </a:fld>
            <a:endParaRPr lang="pt-BR" smtClean="0"/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Capítulo 4: Camada de Rede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4.5 Algoritmos de </a:t>
            </a:r>
            <a:r>
              <a:rPr lang="pt-BR" sz="24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endParaRPr lang="pt-BR" sz="2400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Estado de enlace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Vetor de distâncias</a:t>
            </a:r>
          </a:p>
          <a:p>
            <a:pPr lvl="1">
              <a:lnSpc>
                <a:spcPct val="90000"/>
              </a:lnSpc>
            </a:pPr>
            <a:r>
              <a:rPr lang="pt-BR" sz="20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 hierárquico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4.6 </a:t>
            </a:r>
            <a:r>
              <a:rPr lang="pt-BR" sz="24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 na Internet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RIP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OSPF</a:t>
            </a:r>
          </a:p>
          <a:p>
            <a:pPr lvl="1">
              <a:lnSpc>
                <a:spcPct val="90000"/>
              </a:lnSpc>
            </a:pPr>
            <a:r>
              <a:rPr lang="pt-BR" sz="2000" dirty="0" smtClean="0">
                <a:solidFill>
                  <a:schemeClr val="bg1">
                    <a:lumMod val="65000"/>
                  </a:schemeClr>
                </a:solidFill>
              </a:rPr>
              <a:t>BGP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4.7 </a:t>
            </a:r>
            <a:r>
              <a:rPr lang="pt-BR" sz="2400" dirty="0" err="1" smtClean="0">
                <a:solidFill>
                  <a:schemeClr val="bg1">
                    <a:lumMod val="65000"/>
                  </a:schemeClr>
                </a:solidFill>
              </a:rPr>
              <a:t>Roteamento</a:t>
            </a: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t-BR" sz="2400" i="1" dirty="0" smtClean="0">
                <a:solidFill>
                  <a:schemeClr val="bg1">
                    <a:lumMod val="65000"/>
                  </a:schemeClr>
                </a:solidFill>
              </a:rPr>
              <a:t>broadcast</a:t>
            </a:r>
            <a:r>
              <a:rPr lang="pt-BR" sz="2400" dirty="0" smtClean="0">
                <a:solidFill>
                  <a:schemeClr val="bg1">
                    <a:lumMod val="65000"/>
                  </a:schemeClr>
                </a:solidFill>
              </a:rPr>
              <a:t> e </a:t>
            </a:r>
            <a:r>
              <a:rPr lang="pt-BR" sz="2400" i="1" dirty="0" err="1" smtClean="0">
                <a:solidFill>
                  <a:schemeClr val="bg1">
                    <a:lumMod val="65000"/>
                  </a:schemeClr>
                </a:solidFill>
              </a:rPr>
              <a:t>multicast</a:t>
            </a:r>
            <a:endParaRPr lang="pt-BR" sz="24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t-BR" sz="2400" dirty="0" smtClean="0"/>
              <a:t>4. 1 Introdução</a:t>
            </a:r>
          </a:p>
          <a:p>
            <a:pPr>
              <a:lnSpc>
                <a:spcPct val="90000"/>
              </a:lnSpc>
              <a:defRPr/>
            </a:pPr>
            <a:r>
              <a:rPr lang="pt-BR" sz="2400" dirty="0" smtClean="0"/>
              <a:t>4.2 Redes de circuitos virtuais e de </a:t>
            </a:r>
            <a:r>
              <a:rPr lang="pt-BR" sz="2400" dirty="0" err="1" smtClean="0"/>
              <a:t>datagramas</a:t>
            </a:r>
            <a:endParaRPr lang="pt-BR" sz="2400" dirty="0" smtClean="0"/>
          </a:p>
          <a:p>
            <a:pPr>
              <a:lnSpc>
                <a:spcPct val="90000"/>
              </a:lnSpc>
              <a:defRPr/>
            </a:pPr>
            <a:r>
              <a:rPr lang="pt-BR" sz="2400" dirty="0" smtClean="0"/>
              <a:t>4.3 O que há dentro de um roteador</a:t>
            </a:r>
          </a:p>
          <a:p>
            <a:pPr>
              <a:lnSpc>
                <a:spcPct val="90000"/>
              </a:lnSpc>
              <a:defRPr/>
            </a:pPr>
            <a:r>
              <a:rPr lang="pt-BR" sz="2400" dirty="0" smtClean="0"/>
              <a:t>4.4 O Protocolo da Internet (IP)</a:t>
            </a:r>
            <a:endParaRPr lang="pt-BR" sz="2400" i="1" dirty="0" smtClean="0"/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/>
              <a:t>Formato do </a:t>
            </a:r>
            <a:r>
              <a:rPr lang="pt-BR" sz="2000" dirty="0" err="1" smtClean="0"/>
              <a:t>datagrama</a:t>
            </a:r>
            <a:endParaRPr lang="pt-BR" sz="2000" dirty="0" smtClean="0"/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/>
              <a:t>Endereçamento IPv4</a:t>
            </a:r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/>
              <a:t>ICMP</a:t>
            </a:r>
          </a:p>
          <a:p>
            <a:pPr lvl="1">
              <a:lnSpc>
                <a:spcPct val="90000"/>
              </a:lnSpc>
              <a:defRPr/>
            </a:pPr>
            <a:r>
              <a:rPr lang="pt-BR" sz="2000" dirty="0" smtClean="0"/>
              <a:t>IPv6</a:t>
            </a:r>
          </a:p>
        </p:txBody>
      </p:sp>
    </p:spTree>
    <p:extLst>
      <p:ext uri="{BB962C8B-B14F-4D97-AF65-F5344CB8AC3E}">
        <p14:creationId xmlns:p14="http://schemas.microsoft.com/office/powerpoint/2010/main" val="411134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sign padrão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9156</TotalTime>
  <Words>6305</Words>
  <Application>Microsoft Office PowerPoint</Application>
  <PresentationFormat>Apresentação na tela (4:3)</PresentationFormat>
  <Paragraphs>1682</Paragraphs>
  <Slides>82</Slides>
  <Notes>62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2</vt:i4>
      </vt:variant>
      <vt:variant>
        <vt:lpstr>Títulos de slides</vt:lpstr>
      </vt:variant>
      <vt:variant>
        <vt:i4>82</vt:i4>
      </vt:variant>
    </vt:vector>
  </HeadingPairs>
  <TitlesOfParts>
    <vt:vector size="85" baseType="lpstr">
      <vt:lpstr>Design padrão</vt:lpstr>
      <vt:lpstr>Clip</vt:lpstr>
      <vt:lpstr>ClipArt</vt:lpstr>
      <vt:lpstr>Capítulo 4: Camada de Rede</vt:lpstr>
      <vt:lpstr>Capítulo 4: Camada de Rede</vt:lpstr>
      <vt:lpstr>Camada de rede</vt:lpstr>
      <vt:lpstr>Funções principais da camada de rede</vt:lpstr>
      <vt:lpstr>Apresentação do PowerPoint</vt:lpstr>
      <vt:lpstr>Estabelecimento de conexão</vt:lpstr>
      <vt:lpstr>Modelo de serviço de rede</vt:lpstr>
      <vt:lpstr>Modelos de serviço da camada de rede:</vt:lpstr>
      <vt:lpstr>Capítulo 4: Camada de Rede</vt:lpstr>
      <vt:lpstr>Serviços orientados e não orientados para conexão</vt:lpstr>
      <vt:lpstr>Redes de circuitos virtuais </vt:lpstr>
      <vt:lpstr>Implementação de CV</vt:lpstr>
      <vt:lpstr>Tabela de repasse</vt:lpstr>
      <vt:lpstr>Circuitos virtuais:  protocolos de sinalização</vt:lpstr>
      <vt:lpstr>Rede de datagramas: o modelo da Internet </vt:lpstr>
      <vt:lpstr>Tabela de repasse </vt:lpstr>
      <vt:lpstr>Tabela de repasse</vt:lpstr>
      <vt:lpstr>Concordância do prefixo mais longo</vt:lpstr>
      <vt:lpstr>Origens das redes de circuitos virtuais e de datagramas</vt:lpstr>
      <vt:lpstr>Capítulo 4: Camada de Rede</vt:lpstr>
      <vt:lpstr>Famílias de Roteadores</vt:lpstr>
      <vt:lpstr>Sumário de Arquitetura de Roteadores</vt:lpstr>
      <vt:lpstr>Funções das Portas de Entrada</vt:lpstr>
      <vt:lpstr>Elemento (matriz) de comutação</vt:lpstr>
      <vt:lpstr>Três tipos de comutação</vt:lpstr>
      <vt:lpstr>Comutação por Memória</vt:lpstr>
      <vt:lpstr>Comutação por um  Barramento</vt:lpstr>
      <vt:lpstr>Comutação por uma rede de interconexão</vt:lpstr>
      <vt:lpstr>Rede de Banyan</vt:lpstr>
      <vt:lpstr>Tráfego com interferência mínima</vt:lpstr>
      <vt:lpstr>Tráfego com interferência máxima (hot spot)</vt:lpstr>
      <vt:lpstr>Portas de Saída</vt:lpstr>
      <vt:lpstr>Filas na Porta de Saída</vt:lpstr>
      <vt:lpstr>Tamanho das filas</vt:lpstr>
      <vt:lpstr>Filas na Porta de Entrada</vt:lpstr>
      <vt:lpstr>Capítulo 4: Camada de Rede</vt:lpstr>
      <vt:lpstr>A Camada de Rede na Internet</vt:lpstr>
      <vt:lpstr>Formato do datagrama IP </vt:lpstr>
      <vt:lpstr>IP: Fragmentação &amp; Remontagem</vt:lpstr>
      <vt:lpstr>IP: Fragmentação &amp; Remontagem</vt:lpstr>
      <vt:lpstr>Capítulo 4: Camada de Rede</vt:lpstr>
      <vt:lpstr>Endereçamento IP: introdução</vt:lpstr>
      <vt:lpstr>Subredes</vt:lpstr>
      <vt:lpstr>Subredes</vt:lpstr>
      <vt:lpstr>Subredes</vt:lpstr>
      <vt:lpstr>Endereçamento IP: CIDR</vt:lpstr>
      <vt:lpstr>Endereços IP: como conseguir um?</vt:lpstr>
      <vt:lpstr>DHCP: Dynamic Host Configuration Protocol</vt:lpstr>
      <vt:lpstr>DHCP client-server scenario</vt:lpstr>
      <vt:lpstr>DHCP client-server scenario</vt:lpstr>
      <vt:lpstr>DHCP: mais do que endereços IP</vt:lpstr>
      <vt:lpstr>DHCP: exemplo</vt:lpstr>
      <vt:lpstr>DHCP: exemplo</vt:lpstr>
      <vt:lpstr>DHCP: saída do Wireshark</vt:lpstr>
      <vt:lpstr>Endereços IP: como conseguir um?</vt:lpstr>
      <vt:lpstr>Endereçamento hierárquico: agregação de rotas</vt:lpstr>
      <vt:lpstr>Endereçamento hierárquico: rotas mais específicas</vt:lpstr>
      <vt:lpstr>Endereçamento IP: a última palavra...</vt:lpstr>
      <vt:lpstr>Tradução de endereços na rede (NAT)</vt:lpstr>
      <vt:lpstr>Tradução de endereços na rede (NAT)</vt:lpstr>
      <vt:lpstr>Tradução de endereços na rede (NAT)</vt:lpstr>
      <vt:lpstr>Tradução de endereços na rede (NAT)</vt:lpstr>
      <vt:lpstr>Tradução de endereços na rede (NAT)</vt:lpstr>
      <vt:lpstr>Problema de travessia do NAT</vt:lpstr>
      <vt:lpstr>Problema de travessia do NAT</vt:lpstr>
      <vt:lpstr>Problema de travessia do NAT</vt:lpstr>
      <vt:lpstr>Capítulo 4: Camada de Rede</vt:lpstr>
      <vt:lpstr>Protocolo de Mensagens de Controle da Internet (ICMP)</vt:lpstr>
      <vt:lpstr>Traceroute e ICMP</vt:lpstr>
      <vt:lpstr>Capítulo 4: Camada de Rede</vt:lpstr>
      <vt:lpstr>IPv6</vt:lpstr>
      <vt:lpstr>Cabeçalho IPv6</vt:lpstr>
      <vt:lpstr>Outras mudanças em relação ao IPv4</vt:lpstr>
      <vt:lpstr>Endereços IPv6 (RFC 4291)</vt:lpstr>
      <vt:lpstr>Endereços IPv6</vt:lpstr>
      <vt:lpstr>Espaço de Endereçamento do IPv6 (19/07/2007)</vt:lpstr>
      <vt:lpstr>Alocação de Endereços Unicast Globais (22/12/2006)</vt:lpstr>
      <vt:lpstr>Alocação de Endereços Unicast Globais (22/12/2006)</vt:lpstr>
      <vt:lpstr>Transição do IPv4 para o IPv6</vt:lpstr>
      <vt:lpstr>Tunelamento</vt:lpstr>
      <vt:lpstr>Tunelamento</vt:lpstr>
      <vt:lpstr>Capítulo 4: Camada de Rede</vt:lpstr>
    </vt:vector>
  </TitlesOfParts>
  <Company>University of Massachusetts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 I: Introduction</dc:title>
  <dc:creator>Don Towsley</dc:creator>
  <cp:lastModifiedBy>Mauro Oliveira</cp:lastModifiedBy>
  <cp:revision>254</cp:revision>
  <dcterms:created xsi:type="dcterms:W3CDTF">1999-10-08T19:08:27Z</dcterms:created>
  <dcterms:modified xsi:type="dcterms:W3CDTF">2014-04-04T20:07:52Z</dcterms:modified>
</cp:coreProperties>
</file>